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6" r:id="rId4"/>
    <p:sldId id="259" r:id="rId5"/>
    <p:sldId id="267" r:id="rId6"/>
    <p:sldId id="258" r:id="rId7"/>
    <p:sldId id="261" r:id="rId8"/>
    <p:sldId id="263" r:id="rId9"/>
    <p:sldId id="268" r:id="rId10"/>
    <p:sldId id="269" r:id="rId11"/>
    <p:sldId id="270" r:id="rId12"/>
    <p:sldId id="272" r:id="rId13"/>
    <p:sldId id="273" r:id="rId14"/>
    <p:sldId id="274" r:id="rId15"/>
    <p:sldId id="293" r:id="rId16"/>
    <p:sldId id="275" r:id="rId17"/>
    <p:sldId id="290" r:id="rId18"/>
    <p:sldId id="276" r:id="rId19"/>
    <p:sldId id="294" r:id="rId20"/>
    <p:sldId id="277" r:id="rId21"/>
    <p:sldId id="278" r:id="rId22"/>
    <p:sldId id="279" r:id="rId23"/>
    <p:sldId id="281" r:id="rId24"/>
    <p:sldId id="282" r:id="rId25"/>
    <p:sldId id="283" r:id="rId26"/>
    <p:sldId id="285" r:id="rId27"/>
    <p:sldId id="286" r:id="rId28"/>
    <p:sldId id="29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80822" autoAdjust="0"/>
  </p:normalViewPr>
  <p:slideViewPr>
    <p:cSldViewPr snapToGrid="0" snapToObjects="1">
      <p:cViewPr varScale="1">
        <p:scale>
          <a:sx n="57" d="100"/>
          <a:sy n="57" d="100"/>
        </p:scale>
        <p:origin x="67"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‹N›</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our roadmap, so we will discuss briefly about these points. We will show you just an overview of our RASD document because of the little time we have</a:t>
            </a:r>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have decided that our system will be initially implemented only as a web-app. Since the user has to pick up the reserved car in only one hour since the moment of the reservation, we considered the </a:t>
            </a:r>
            <a:r>
              <a:rPr lang="en-GB" sz="1200" kern="1200" dirty="0" err="1">
                <a:solidFill>
                  <a:schemeClr val="tx1"/>
                </a:solidFill>
                <a:effectLst/>
                <a:latin typeface="+mn-lt"/>
                <a:ea typeface="+mn-ea"/>
                <a:cs typeface="+mn-cs"/>
              </a:rPr>
              <a:t>PowerEnjoy</a:t>
            </a:r>
            <a:r>
              <a:rPr lang="en-GB" sz="1200" kern="1200" dirty="0">
                <a:solidFill>
                  <a:schemeClr val="tx1"/>
                </a:solidFill>
                <a:effectLst/>
                <a:latin typeface="+mn-lt"/>
                <a:ea typeface="+mn-ea"/>
                <a:cs typeface="+mn-cs"/>
              </a:rPr>
              <a:t> service as an “on the fly” service and therefore we preferred the web app instead of the web site. However, we will take the necessary precautions to make it easy to build the web site in the future.</a:t>
            </a:r>
            <a:endParaRPr lang="it-IT" sz="1200" kern="1200" dirty="0">
              <a:solidFill>
                <a:schemeClr val="tx1"/>
              </a:solidFill>
              <a:effectLst/>
              <a:latin typeface="+mn-lt"/>
              <a:ea typeface="+mn-ea"/>
              <a:cs typeface="+mn-cs"/>
            </a:endParaRP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web app, whose front-end will lie on the server, will be available to all the major mobile operating systems. This decision brings to a trade-off between the app performance and the overall flexibility of the system in terms of UI and functional requirements.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Of course, the electric cars must be able to communicate with the server, so they must be provided with an Internet connection and an on-board computer. However, all the business logic will lie on the server,</a:t>
            </a:r>
            <a:r>
              <a:rPr lang="en-GB" sz="1200" kern="1200" baseline="0" dirty="0">
                <a:solidFill>
                  <a:schemeClr val="tx1"/>
                </a:solidFill>
                <a:effectLst/>
                <a:latin typeface="+mn-lt"/>
                <a:ea typeface="+mn-ea"/>
                <a:cs typeface="+mn-cs"/>
              </a:rPr>
              <a:t> so there will be only some API calls.</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54EB85-D703-354E-85A0-B0DA9D143C24}" type="slidenum">
              <a:rPr lang="en-US" smtClean="0"/>
              <a:t>11</a:t>
            </a:fld>
            <a:endParaRPr lang="en-US"/>
          </a:p>
        </p:txBody>
      </p:sp>
    </p:spTree>
    <p:extLst>
      <p:ext uri="{BB962C8B-B14F-4D97-AF65-F5344CB8AC3E}">
        <p14:creationId xmlns:p14="http://schemas.microsoft.com/office/powerpoint/2010/main" val="287142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p>
        </p:txBody>
      </p:sp>
      <p:sp>
        <p:nvSpPr>
          <p:cNvPr id="4" name="Slide Number Placeholder 3"/>
          <p:cNvSpPr>
            <a:spLocks noGrp="1"/>
          </p:cNvSpPr>
          <p:nvPr>
            <p:ph type="sldNum" sz="quarter" idx="10"/>
          </p:nvPr>
        </p:nvSpPr>
        <p:spPr/>
        <p:txBody>
          <a:bodyPr/>
          <a:lstStyle/>
          <a:p>
            <a:fld id="{A054EB85-D703-354E-85A0-B0DA9D143C24}" type="slidenum">
              <a:rPr lang="en-US" smtClean="0"/>
              <a:t>12</a:t>
            </a:fld>
            <a:endParaRPr lang="en-US"/>
          </a:p>
        </p:txBody>
      </p:sp>
    </p:spTree>
    <p:extLst>
      <p:ext uri="{BB962C8B-B14F-4D97-AF65-F5344CB8AC3E}">
        <p14:creationId xmlns:p14="http://schemas.microsoft.com/office/powerpoint/2010/main" val="1267378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a:t>
            </a:r>
          </a:p>
        </p:txBody>
      </p:sp>
      <p:sp>
        <p:nvSpPr>
          <p:cNvPr id="4" name="Slide Number Placeholder 3"/>
          <p:cNvSpPr>
            <a:spLocks noGrp="1"/>
          </p:cNvSpPr>
          <p:nvPr>
            <p:ph type="sldNum" sz="quarter" idx="10"/>
          </p:nvPr>
        </p:nvSpPr>
        <p:spPr/>
        <p:txBody>
          <a:bodyPr/>
          <a:lstStyle/>
          <a:p>
            <a:fld id="{A054EB85-D703-354E-85A0-B0DA9D143C24}" type="slidenum">
              <a:rPr lang="en-US" smtClean="0"/>
              <a:t>13</a:t>
            </a:fld>
            <a:endParaRPr lang="en-US"/>
          </a:p>
        </p:txBody>
      </p:sp>
    </p:spTree>
    <p:extLst>
      <p:ext uri="{BB962C8B-B14F-4D97-AF65-F5344CB8AC3E}">
        <p14:creationId xmlns:p14="http://schemas.microsoft.com/office/powerpoint/2010/main" val="167537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sequence diagram that shows the steps with which the user can</a:t>
            </a:r>
            <a:r>
              <a:rPr lang="en-US" baseline="0" dirty="0"/>
              <a:t> see the special safe areas.</a:t>
            </a:r>
          </a:p>
          <a:p>
            <a:endParaRPr lang="en-US" baseline="0" dirty="0"/>
          </a:p>
          <a:p>
            <a:r>
              <a:rPr lang="en-US" baseline="0" dirty="0"/>
              <a:t>The user send a request for the map to our server, which in turn asks an external actor, for example Google Maps, information about the map with a standard position (or its position if GPS is enabled).</a:t>
            </a:r>
          </a:p>
          <a:p>
            <a:endParaRPr lang="en-US" baseline="0" dirty="0"/>
          </a:p>
          <a:p>
            <a:r>
              <a:rPr lang="en-US" baseline="0" dirty="0"/>
              <a:t>Then the user asks the server for a specific map with a certain position, which replies again with the help of the external actor, and finally specify that he/she wants to know where the Special Safe Areas are.</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14</a:t>
            </a:fld>
            <a:endParaRPr lang="en-US"/>
          </a:p>
        </p:txBody>
      </p:sp>
    </p:spTree>
    <p:extLst>
      <p:ext uri="{BB962C8B-B14F-4D97-AF65-F5344CB8AC3E}">
        <p14:creationId xmlns:p14="http://schemas.microsoft.com/office/powerpoint/2010/main" val="77557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step is done without the</a:t>
            </a:r>
            <a:r>
              <a:rPr lang="en-US" baseline="0" dirty="0"/>
              <a:t> need of the external actor because information relative to the parking positions is known by our server only. Our app will manage this data and show the parking positions to the user accordingly.</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15</a:t>
            </a:fld>
            <a:endParaRPr lang="en-US"/>
          </a:p>
        </p:txBody>
      </p:sp>
    </p:spTree>
    <p:extLst>
      <p:ext uri="{BB962C8B-B14F-4D97-AF65-F5344CB8AC3E}">
        <p14:creationId xmlns:p14="http://schemas.microsoft.com/office/powerpoint/2010/main" val="3643039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begin with signatures!</a:t>
            </a:r>
          </a:p>
          <a:p>
            <a:endParaRPr lang="en-US" baseline="0" dirty="0"/>
          </a:p>
          <a:p>
            <a:r>
              <a:rPr lang="en-US" baseline="0" dirty="0"/>
              <a:t>We have the User, which have credentials (by credentials we mean everything that someone needs in order to authenticate to the system).</a:t>
            </a:r>
          </a:p>
          <a:p>
            <a:r>
              <a:rPr lang="en-US" baseline="0" dirty="0"/>
              <a:t>There is the payment info and then its current Location, that we’ll see later. If GPS is enabled, than this location would be used to specify to the system if the user is near a car. If it’s not enabled, the user can send its position through some input.</a:t>
            </a:r>
          </a:p>
        </p:txBody>
      </p:sp>
      <p:sp>
        <p:nvSpPr>
          <p:cNvPr id="4" name="Slide Number Placeholder 3"/>
          <p:cNvSpPr>
            <a:spLocks noGrp="1"/>
          </p:cNvSpPr>
          <p:nvPr>
            <p:ph type="sldNum" sz="quarter" idx="10"/>
          </p:nvPr>
        </p:nvSpPr>
        <p:spPr/>
        <p:txBody>
          <a:bodyPr/>
          <a:lstStyle/>
          <a:p>
            <a:fld id="{A054EB85-D703-354E-85A0-B0DA9D143C24}" type="slidenum">
              <a:rPr lang="en-US" smtClean="0"/>
              <a:t>18</a:t>
            </a:fld>
            <a:endParaRPr lang="en-US"/>
          </a:p>
        </p:txBody>
      </p:sp>
    </p:spTree>
    <p:extLst>
      <p:ext uri="{BB962C8B-B14F-4D97-AF65-F5344CB8AC3E}">
        <p14:creationId xmlns:p14="http://schemas.microsoft.com/office/powerpoint/2010/main" val="251711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24</a:t>
            </a:fld>
            <a:endParaRPr lang="en-US"/>
          </a:p>
        </p:txBody>
      </p:sp>
    </p:spTree>
    <p:extLst>
      <p:ext uri="{BB962C8B-B14F-4D97-AF65-F5344CB8AC3E}">
        <p14:creationId xmlns:p14="http://schemas.microsoft.com/office/powerpoint/2010/main" val="12426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Let’s start with text assumptions. In the reality, we would have created the RASD with an iterative process, involving customers in order to achieve a document approved by everyone, without text assumptions of course.</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assumption we took is about when the reservation of a car starts. Consider the case where a user reserves a car for this evening at 8pm. The problem is that we don’t know when a user will leave the car. One possible solution may be to mark the car as not available from now to this evening, but that would imply a big waste in terms of car availability. Therefore we opted for another solution where the user can only reserve a car whose “pickup timer” starts immediately.</a:t>
            </a:r>
          </a:p>
          <a:p>
            <a:endParaRPr lang="en-US" baseline="0" dirty="0"/>
          </a:p>
          <a:p>
            <a:r>
              <a:rPr lang="en-US" baseline="0" dirty="0"/>
              <a:t>Another assumption we took is about when the system stops charging the user for a ride. It is said in the spec doc that </a:t>
            </a:r>
            <a:r>
              <a:rPr lang="en-US" dirty="0"/>
              <a:t>that “The system stops charging the user as soon as the car is parked in a safe area and the user exits the car”.</a:t>
            </a:r>
            <a:r>
              <a:rPr lang="en-US" baseline="0" dirty="0"/>
              <a:t> However, since “the user exits the car” is ambiguous, we assumed that it’s true when the user isn’t near the car anymore, that is when the distance between the user and the car is bigger than a certain amount. Since now we know what “the user exits the car” means in a not ambiguous way, we can also assume that, for example,  READ SUB_LIST[0]. </a:t>
            </a:r>
          </a:p>
        </p:txBody>
      </p:sp>
      <p:sp>
        <p:nvSpPr>
          <p:cNvPr id="4" name="Slide Number Placeholder 3"/>
          <p:cNvSpPr>
            <a:spLocks noGrp="1"/>
          </p:cNvSpPr>
          <p:nvPr>
            <p:ph type="sldNum" sz="quarter" idx="10"/>
          </p:nvPr>
        </p:nvSpPr>
        <p:spPr/>
        <p:txBody>
          <a:bodyPr/>
          <a:lstStyle/>
          <a:p>
            <a:fld id="{A054EB85-D703-354E-85A0-B0DA9D143C24}" type="slidenum">
              <a:rPr lang="en-US" smtClean="0"/>
              <a:t>4</a:t>
            </a:fld>
            <a:endParaRPr lang="en-US"/>
          </a:p>
        </p:txBody>
      </p:sp>
    </p:spTree>
    <p:extLst>
      <p:ext uri="{BB962C8B-B14F-4D97-AF65-F5344CB8AC3E}">
        <p14:creationId xmlns:p14="http://schemas.microsoft.com/office/powerpoint/2010/main" val="329034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did our best in order to extract some requirements that, together with the domain properties, fulfill the goals of our customers. In order to do a good job, we also need to make sure that the goals capture all the stakeholders needs and that domain properties are valid assumptions.</a:t>
            </a:r>
          </a:p>
        </p:txBody>
      </p:sp>
      <p:sp>
        <p:nvSpPr>
          <p:cNvPr id="4" name="Slide Number Placeholder 3"/>
          <p:cNvSpPr>
            <a:spLocks noGrp="1"/>
          </p:cNvSpPr>
          <p:nvPr>
            <p:ph type="sldNum" sz="quarter" idx="10"/>
          </p:nvPr>
        </p:nvSpPr>
        <p:spPr/>
        <p:txBody>
          <a:bodyPr/>
          <a:lstStyle/>
          <a:p>
            <a:fld id="{A054EB85-D703-354E-85A0-B0DA9D143C24}" type="slidenum">
              <a:rPr lang="en-US" smtClean="0"/>
              <a:t>5</a:t>
            </a:fld>
            <a:endParaRPr lang="en-US"/>
          </a:p>
        </p:txBody>
      </p:sp>
    </p:spTree>
    <p:extLst>
      <p:ext uri="{BB962C8B-B14F-4D97-AF65-F5344CB8AC3E}">
        <p14:creationId xmlns:p14="http://schemas.microsoft.com/office/powerpoint/2010/main" val="82739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all our goals. We didn’t go into details and we wrote them remaining at a high level of abstraction.</a:t>
            </a:r>
          </a:p>
          <a:p>
            <a:endParaRPr lang="en-US" baseline="0" dirty="0"/>
          </a:p>
          <a:p>
            <a:r>
              <a:rPr lang="en-US" baseline="0" dirty="0"/>
              <a:t>Fro example,  READ GOALS 1, 2.</a:t>
            </a:r>
          </a:p>
          <a:p>
            <a:endParaRPr lang="en-US" baseline="0" dirty="0"/>
          </a:p>
          <a:p>
            <a:r>
              <a:rPr lang="en-US" baseline="0" dirty="0"/>
              <a:t>The last one, READ LAST GOAL, comprehends all the discounts or extra charges applied to users that behave in particular ways.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6</a:t>
            </a:fld>
            <a:endParaRPr lang="en-US"/>
          </a:p>
        </p:txBody>
      </p:sp>
    </p:spTree>
    <p:extLst>
      <p:ext uri="{BB962C8B-B14F-4D97-AF65-F5344CB8AC3E}">
        <p14:creationId xmlns:p14="http://schemas.microsoft.com/office/powerpoint/2010/main" val="75444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examples of domain properties,</a:t>
            </a:r>
            <a:r>
              <a:rPr lang="en-US" baseline="0" dirty="0"/>
              <a:t> we have some about devices. We assumed that all the users have a device connected to the internet, possibly – but not necessarily- with GPS built in. We also supposed that all the cars have a system able to run Java software, and have GPS, internet connection and other sensors (for example to detect the presence of passengers).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7</a:t>
            </a:fld>
            <a:endParaRPr lang="en-US"/>
          </a:p>
        </p:txBody>
      </p:sp>
    </p:spTree>
    <p:extLst>
      <p:ext uri="{BB962C8B-B14F-4D97-AF65-F5344CB8AC3E}">
        <p14:creationId xmlns:p14="http://schemas.microsoft.com/office/powerpoint/2010/main" val="121300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from high level goals, we have deduced detailed requirements. For</a:t>
            </a:r>
            <a:r>
              <a:rPr lang="en-US" baseline="0" dirty="0"/>
              <a:t> example, starting from the first goal we mentioned before, that is </a:t>
            </a:r>
            <a:r>
              <a:rPr lang="is-IS" baseline="0" dirty="0"/>
              <a:t>…, the requirements are...</a:t>
            </a:r>
            <a:endParaRPr lang="en-US" baseline="0" dirty="0"/>
          </a:p>
          <a:p>
            <a:endParaRPr lang="en-US" baseline="0" dirty="0"/>
          </a:p>
          <a:p>
            <a:r>
              <a:rPr lang="en-US" baseline="0" dirty="0"/>
              <a:t>READ REQ 1, 2. We need those two because the user must be able to see where the car is in order to decide to reserve it or not.</a:t>
            </a:r>
          </a:p>
          <a:p>
            <a:endParaRPr lang="en-US" baseline="0" dirty="0"/>
          </a:p>
          <a:p>
            <a:r>
              <a:rPr lang="en-US" baseline="0" dirty="0"/>
              <a:t>READ REQ 3, 4, 5, 6, 7.</a:t>
            </a:r>
          </a:p>
        </p:txBody>
      </p:sp>
      <p:sp>
        <p:nvSpPr>
          <p:cNvPr id="4" name="Slide Number Placeholder 3"/>
          <p:cNvSpPr>
            <a:spLocks noGrp="1"/>
          </p:cNvSpPr>
          <p:nvPr>
            <p:ph type="sldNum" sz="quarter" idx="10"/>
          </p:nvPr>
        </p:nvSpPr>
        <p:spPr/>
        <p:txBody>
          <a:bodyPr/>
          <a:lstStyle/>
          <a:p>
            <a:fld id="{A054EB85-D703-354E-85A0-B0DA9D143C24}" type="slidenum">
              <a:rPr lang="en-US" smtClean="0"/>
              <a:t>8</a:t>
            </a:fld>
            <a:endParaRPr lang="en-US"/>
          </a:p>
        </p:txBody>
      </p:sp>
    </p:spTree>
    <p:extLst>
      <p:ext uri="{BB962C8B-B14F-4D97-AF65-F5344CB8AC3E}">
        <p14:creationId xmlns:p14="http://schemas.microsoft.com/office/powerpoint/2010/main" val="17366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another goal with its requirements.</a:t>
            </a:r>
          </a:p>
          <a:p>
            <a:endParaRPr lang="en-US" dirty="0"/>
          </a:p>
          <a:p>
            <a:r>
              <a:rPr lang="en-US" dirty="0"/>
              <a:t>READ GOAL.</a:t>
            </a:r>
          </a:p>
          <a:p>
            <a:endParaRPr lang="en-US" dirty="0"/>
          </a:p>
          <a:p>
            <a:r>
              <a:rPr lang="en-US" dirty="0"/>
              <a:t>READ REQ</a:t>
            </a:r>
            <a:r>
              <a:rPr lang="en-US" baseline="0" dirty="0"/>
              <a:t> 1, 2. </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9</a:t>
            </a:fld>
            <a:endParaRPr lang="en-US"/>
          </a:p>
        </p:txBody>
      </p:sp>
    </p:spTree>
    <p:extLst>
      <p:ext uri="{BB962C8B-B14F-4D97-AF65-F5344CB8AC3E}">
        <p14:creationId xmlns:p14="http://schemas.microsoft.com/office/powerpoint/2010/main" val="220892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Now we are going to see a not formal, high level view of a possible system that could satisfy those requirements we have seen before. A formal view of such system will be in the Software Design Document.</a:t>
            </a:r>
          </a:p>
          <a:p>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10</a:t>
            </a:fld>
            <a:endParaRPr lang="en-US"/>
          </a:p>
        </p:txBody>
      </p:sp>
    </p:spTree>
    <p:extLst>
      <p:ext uri="{BB962C8B-B14F-4D97-AF65-F5344CB8AC3E}">
        <p14:creationId xmlns:p14="http://schemas.microsoft.com/office/powerpoint/2010/main" val="35588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‹N›</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‹N›</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p:txBody>
      </p:sp>
    </p:spTree>
    <p:extLst>
      <p:ext uri="{BB962C8B-B14F-4D97-AF65-F5344CB8AC3E}">
        <p14:creationId xmlns:p14="http://schemas.microsoft.com/office/powerpoint/2010/main" val="4015633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sequence diagram</a:t>
            </a:r>
          </a:p>
          <a:p>
            <a:r>
              <a:rPr lang="en-US" dirty="0">
                <a:solidFill>
                  <a:srgbClr val="A6A6A6"/>
                </a:solidFill>
              </a:rPr>
              <a:t>Alloy</a:t>
            </a:r>
          </a:p>
        </p:txBody>
      </p:sp>
    </p:spTree>
    <p:extLst>
      <p:ext uri="{BB962C8B-B14F-4D97-AF65-F5344CB8AC3E}">
        <p14:creationId xmlns:p14="http://schemas.microsoft.com/office/powerpoint/2010/main" val="429294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actors</a:t>
            </a:r>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 (1)</a:t>
            </a:r>
          </a:p>
        </p:txBody>
      </p:sp>
      <p:pic>
        <p:nvPicPr>
          <p:cNvPr id="4" name="Segnaposto contenuto 3"/>
          <p:cNvPicPr>
            <a:picLocks noGrp="1" noChangeAspect="1"/>
          </p:cNvPicPr>
          <p:nvPr>
            <p:ph idx="1"/>
          </p:nvPr>
        </p:nvPicPr>
        <p:blipFill rotWithShape="1">
          <a:blip r:embed="rId3">
            <a:extLst>
              <a:ext uri="{28A0092B-C50C-407E-A947-70E740481C1C}">
                <a14:useLocalDpi xmlns:a14="http://schemas.microsoft.com/office/drawing/2010/main" val="0"/>
              </a:ext>
            </a:extLst>
          </a:blip>
          <a:srcRect l="-2305" t="1305" r="-1468" b="56964"/>
          <a:stretch/>
        </p:blipFill>
        <p:spPr>
          <a:xfrm>
            <a:off x="-132191" y="1448998"/>
            <a:ext cx="9233288" cy="5245371"/>
          </a:xfrm>
        </p:spPr>
      </p:pic>
    </p:spTree>
    <p:extLst>
      <p:ext uri="{BB962C8B-B14F-4D97-AF65-F5344CB8AC3E}">
        <p14:creationId xmlns:p14="http://schemas.microsoft.com/office/powerpoint/2010/main" val="352878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 (2)</a:t>
            </a:r>
          </a:p>
        </p:txBody>
      </p:sp>
      <p:pic>
        <p:nvPicPr>
          <p:cNvPr id="5" name="Segnaposto contenuto 4"/>
          <p:cNvPicPr>
            <a:picLocks noGrp="1" noChangeAspect="1"/>
          </p:cNvPicPr>
          <p:nvPr>
            <p:ph idx="1"/>
          </p:nvPr>
        </p:nvPicPr>
        <p:blipFill rotWithShape="1">
          <a:blip r:embed="rId3">
            <a:extLst>
              <a:ext uri="{28A0092B-C50C-407E-A947-70E740481C1C}">
                <a14:useLocalDpi xmlns:a14="http://schemas.microsoft.com/office/drawing/2010/main" val="0"/>
              </a:ext>
            </a:extLst>
          </a:blip>
          <a:srcRect l="-88" t="42289" r="3270" b="26020"/>
          <a:stretch/>
        </p:blipFill>
        <p:spPr>
          <a:xfrm>
            <a:off x="168201"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p:txBody>
      </p:sp>
    </p:spTree>
    <p:extLst>
      <p:ext uri="{BB962C8B-B14F-4D97-AF65-F5344CB8AC3E}">
        <p14:creationId xmlns:p14="http://schemas.microsoft.com/office/powerpoint/2010/main" val="202577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a:p>
            <a:endParaRPr lang="en-US" dirty="0"/>
          </a:p>
        </p:txBody>
      </p:sp>
    </p:spTree>
    <p:extLst>
      <p:ext uri="{BB962C8B-B14F-4D97-AF65-F5344CB8AC3E}">
        <p14:creationId xmlns:p14="http://schemas.microsoft.com/office/powerpoint/2010/main" val="216962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a:t>
            </a:r>
            <a:r>
              <a:rPr lang="it-IT" dirty="0" err="1"/>
              <a:t>r</a:t>
            </a:r>
            <a:r>
              <a:rPr lang="it-IT" dirty="0"/>
              <a:t> and </a:t>
            </a:r>
            <a:r>
              <a:rPr lang="it-IT" dirty="0" err="1"/>
              <a:t>r</a:t>
            </a:r>
            <a:r>
              <a:rPr lang="it-IT" dirty="0"/>
              <a:t>’ 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a:xfrm>
            <a:off x="457200" y="1600200"/>
            <a:ext cx="8531578" cy="4876800"/>
          </a:xfrm>
        </p:spPr>
        <p:txBody>
          <a:bodyPr>
            <a:normAutofit fontScale="85000" lnSpcReduction="20000"/>
          </a:bodyPr>
          <a:lstStyle/>
          <a:p>
            <a:r>
              <a:rPr lang="en-US" dirty="0"/>
              <a:t>There’s only a current time, that is after all the times in the model;</a:t>
            </a: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en-US" dirty="0"/>
              <a:t>A car is unlocked if exists an active reservation for it whose user is near the car;</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attention.</a:t>
            </a:r>
          </a:p>
        </p:txBody>
      </p:sp>
    </p:spTree>
    <p:extLst>
      <p:ext uri="{BB962C8B-B14F-4D97-AF65-F5344CB8AC3E}">
        <p14:creationId xmlns:p14="http://schemas.microsoft.com/office/powerpoint/2010/main" val="242336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p:txBody>
      </p:sp>
    </p:spTree>
    <p:extLst>
      <p:ext uri="{BB962C8B-B14F-4D97-AF65-F5344CB8AC3E}">
        <p14:creationId xmlns:p14="http://schemas.microsoft.com/office/powerpoint/2010/main" val="252226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a:xfrm>
            <a:off x="223548" y="1666934"/>
            <a:ext cx="8810708" cy="4871588"/>
          </a:xfrm>
        </p:spPr>
        <p:txBody>
          <a:bodyPr>
            <a:normAutofit fontScale="92500" lnSpcReduction="20000"/>
          </a:bodyPr>
          <a:lstStyle/>
          <a:p>
            <a:r>
              <a:rPr lang="en-GB" dirty="0"/>
              <a:t>It is only possible to reserve a car for the 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amount:</a:t>
            </a:r>
          </a:p>
          <a:p>
            <a:pPr lvl="1">
              <a:buFont typeface="Wingdings" panose="05000000000000000000" pitchFamily="2" charset="2"/>
              <a:buChar char="§"/>
            </a:pPr>
            <a:r>
              <a:rPr lang="en-GB" dirty="0"/>
              <a:t>The payment for a ride is carried out when the user exits the car;</a:t>
            </a:r>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can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a:t>
            </a:r>
          </a:p>
        </p:txBody>
      </p:sp>
      <p:sp>
        <p:nvSpPr>
          <p:cNvPr id="3" name="Content Placeholder 2"/>
          <p:cNvSpPr>
            <a:spLocks noGrp="1"/>
          </p:cNvSpPr>
          <p:nvPr>
            <p:ph idx="1"/>
          </p:nvPr>
        </p:nvSpPr>
        <p:spPr/>
        <p:txBody>
          <a:bodyPr>
            <a:normAutofit fontScale="92500" lnSpcReduction="10000"/>
          </a:bodyPr>
          <a:lstStyle/>
          <a:p>
            <a:pPr lvl="0"/>
            <a:r>
              <a:rPr lang="en-GB" dirty="0"/>
              <a:t>All the users have a device connected to the Internet, possibly with GPS built in;</a:t>
            </a:r>
            <a:endParaRPr lang="en-US" dirty="0"/>
          </a:p>
          <a:p>
            <a:pPr lvl="0"/>
            <a:r>
              <a:rPr lang="en-GB" dirty="0"/>
              <a:t>All the electric cars have an on-board computer that allows execution of Java software;</a:t>
            </a:r>
          </a:p>
          <a:p>
            <a:pPr lvl="0"/>
            <a:r>
              <a:rPr lang="en-GB" dirty="0"/>
              <a:t>All the electric cars have GPS, a sensor for every seat which detect the presence of a passenger, and Internet connection:</a:t>
            </a:r>
          </a:p>
          <a:p>
            <a:pPr lvl="1">
              <a:buFont typeface="Wingdings" panose="05000000000000000000" pitchFamily="2" charset="2"/>
              <a:buChar char="§"/>
            </a:pPr>
            <a:r>
              <a:rPr lang="en-US" dirty="0"/>
              <a:t>We assume that these devices always work;</a:t>
            </a:r>
            <a:endParaRPr lang="en-GB" dirty="0"/>
          </a:p>
          <a:p>
            <a:r>
              <a:rPr lang="en-GB" dirty="0"/>
              <a:t>The company never reaches the limit of requests per day for the external services.</a:t>
            </a:r>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can see and select an available car close to them, 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or through his/her GPS, if he/she gives the consent, or through some input;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can get 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distance between the position of the user and the position of the car is smaller than a certain amount;</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1370</TotalTime>
  <Words>2045</Words>
  <Application>Microsoft Office PowerPoint</Application>
  <PresentationFormat>Presentazione su schermo (4:3)</PresentationFormat>
  <Paragraphs>256</Paragraphs>
  <Slides>28</Slides>
  <Notes>16</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28</vt:i4>
      </vt:variant>
    </vt:vector>
  </HeadingPairs>
  <TitlesOfParts>
    <vt:vector size="32" baseType="lpstr">
      <vt:lpstr>Arial</vt:lpstr>
      <vt:lpstr>Calibri</vt:lpstr>
      <vt:lpstr>Wingdings</vt:lpstr>
      <vt:lpstr>Office Theme</vt:lpstr>
      <vt:lpstr>PowerEnJoy RASD presentation</vt:lpstr>
      <vt:lpstr>Roadmap</vt:lpstr>
      <vt:lpstr>Roadmap</vt:lpstr>
      <vt:lpstr>Text assumptions</vt:lpstr>
      <vt:lpstr>Roadmap</vt:lpstr>
      <vt:lpstr>Goals</vt:lpstr>
      <vt:lpstr>Domain properties</vt:lpstr>
      <vt:lpstr>Requirements (1)</vt:lpstr>
      <vt:lpstr>Requirements (2)</vt:lpstr>
      <vt:lpstr>Roadmap</vt:lpstr>
      <vt:lpstr>Proposed system</vt:lpstr>
      <vt:lpstr>Roadmap</vt:lpstr>
      <vt:lpstr>Actors and sequence diagram: actors</vt:lpstr>
      <vt:lpstr>Actors and sequence diagram: Show Special Safe Areas (1)</vt:lpstr>
      <vt:lpstr>Actors and sequence diagram: Show Special Safe Areas (2)</vt:lpstr>
      <vt:lpstr>Roadmap</vt:lpstr>
      <vt:lpstr>Presentazione standard di PowerPoint</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assertions</vt:lpstr>
      <vt:lpstr>The end. Thanks for your attention.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Riccardo Cattaneo</cp:lastModifiedBy>
  <cp:revision>109</cp:revision>
  <dcterms:created xsi:type="dcterms:W3CDTF">2016-11-10T10:25:26Z</dcterms:created>
  <dcterms:modified xsi:type="dcterms:W3CDTF">2016-11-15T17:07:29Z</dcterms:modified>
</cp:coreProperties>
</file>