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9" r:id="rId5"/>
    <p:sldId id="267" r:id="rId6"/>
    <p:sldId id="258" r:id="rId7"/>
    <p:sldId id="261" r:id="rId8"/>
    <p:sldId id="262" r:id="rId9"/>
    <p:sldId id="263" r:id="rId10"/>
    <p:sldId id="268" r:id="rId11"/>
    <p:sldId id="271" r:id="rId12"/>
    <p:sldId id="269" r:id="rId13"/>
    <p:sldId id="270" r:id="rId14"/>
    <p:sldId id="272" r:id="rId15"/>
    <p:sldId id="273" r:id="rId16"/>
    <p:sldId id="274" r:id="rId17"/>
    <p:sldId id="293" r:id="rId18"/>
    <p:sldId id="275" r:id="rId19"/>
    <p:sldId id="290" r:id="rId20"/>
    <p:sldId id="291"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648"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Click to edit Master subtitle style</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258906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25398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57717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idx="1"/>
          </p:nvPr>
        </p:nvSpPr>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397042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Click to edit Master text styles</a:t>
            </a:r>
          </a:p>
        </p:txBody>
      </p:sp>
      <p:sp>
        <p:nvSpPr>
          <p:cNvPr id="4" name="Date Placeholder 3"/>
          <p:cNvSpPr>
            <a:spLocks noGrp="1"/>
          </p:cNvSpPr>
          <p:nvPr>
            <p:ph type="dt" sz="half" idx="10"/>
          </p:nvPr>
        </p:nvSpPr>
        <p:spPr/>
        <p:txBody>
          <a:bodyPr/>
          <a:lstStyle/>
          <a:p>
            <a:fld id="{04C022AF-FDA7-5F49-8ED6-EF7E40D2900D}"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210878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Date Placeholder 4"/>
          <p:cNvSpPr>
            <a:spLocks noGrp="1"/>
          </p:cNvSpPr>
          <p:nvPr>
            <p:ph type="dt" sz="half" idx="10"/>
          </p:nvPr>
        </p:nvSpPr>
        <p:spPr/>
        <p:txBody>
          <a:bodyPr/>
          <a:lstStyle/>
          <a:p>
            <a:fld id="{04C022AF-FDA7-5F49-8ED6-EF7E40D2900D}"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46759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7" name="Date Placeholder 6"/>
          <p:cNvSpPr>
            <a:spLocks noGrp="1"/>
          </p:cNvSpPr>
          <p:nvPr>
            <p:ph type="dt" sz="half" idx="10"/>
          </p:nvPr>
        </p:nvSpPr>
        <p:spPr/>
        <p:txBody>
          <a:bodyPr/>
          <a:lstStyle/>
          <a:p>
            <a:fld id="{04C022AF-FDA7-5F49-8ED6-EF7E40D2900D}" type="datetimeFigureOut">
              <a:rPr lang="en-US" smtClean="0"/>
              <a:t>11/13/2016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306534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Date Placeholder 2"/>
          <p:cNvSpPr>
            <a:spLocks noGrp="1"/>
          </p:cNvSpPr>
          <p:nvPr>
            <p:ph type="dt" sz="half" idx="10"/>
          </p:nvPr>
        </p:nvSpPr>
        <p:spPr/>
        <p:txBody>
          <a:bodyPr/>
          <a:lstStyle/>
          <a:p>
            <a:fld id="{04C022AF-FDA7-5F49-8ED6-EF7E40D2900D}" type="datetimeFigureOut">
              <a:rPr lang="en-US" smtClean="0"/>
              <a:t>11/13/2016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93581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022AF-FDA7-5F49-8ED6-EF7E40D2900D}" type="datetimeFigureOut">
              <a:rPr lang="en-US" smtClean="0"/>
              <a:t>11/13/2016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275994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146930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3351952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022AF-FDA7-5F49-8ED6-EF7E40D2900D}" type="datetimeFigureOut">
              <a:rPr lang="en-US" smtClean="0"/>
              <a:t>11/13/2016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D8DCA-ED65-174D-8524-A15D60332472}" type="slidenum">
              <a:rPr lang="en-US" smtClean="0"/>
              <a:t>‹N›</a:t>
            </a:fld>
            <a:endParaRPr lang="en-US"/>
          </a:p>
        </p:txBody>
      </p:sp>
    </p:spTree>
    <p:extLst>
      <p:ext uri="{BB962C8B-B14F-4D97-AF65-F5344CB8AC3E}">
        <p14:creationId xmlns:p14="http://schemas.microsoft.com/office/powerpoint/2010/main" val="215260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PowerEnJoy</a:t>
            </a:r>
            <a:r>
              <a:rPr lang="en-US" dirty="0" smtClean="0"/>
              <a:t/>
            </a:r>
            <a:br>
              <a:rPr lang="en-US" dirty="0" smtClean="0"/>
            </a:br>
            <a:r>
              <a:rPr lang="en-US" dirty="0" smtClean="0"/>
              <a:t>RASD presentation</a:t>
            </a:r>
            <a:endParaRPr lang="en-US" dirty="0"/>
          </a:p>
        </p:txBody>
      </p:sp>
      <p:sp>
        <p:nvSpPr>
          <p:cNvPr id="3" name="Subtitle 2"/>
          <p:cNvSpPr>
            <a:spLocks noGrp="1"/>
          </p:cNvSpPr>
          <p:nvPr>
            <p:ph type="subTitle" idx="1"/>
          </p:nvPr>
        </p:nvSpPr>
        <p:spPr/>
        <p:txBody>
          <a:bodyPr/>
          <a:lstStyle/>
          <a:p>
            <a:r>
              <a:rPr lang="en-US" dirty="0" smtClean="0"/>
              <a:t>Riccardo </a:t>
            </a:r>
            <a:r>
              <a:rPr lang="en-US" dirty="0" err="1" smtClean="0"/>
              <a:t>Cattaneo</a:t>
            </a:r>
            <a:r>
              <a:rPr lang="en-US" dirty="0" smtClean="0"/>
              <a:t> 873647</a:t>
            </a:r>
          </a:p>
          <a:p>
            <a:r>
              <a:rPr lang="en-US" dirty="0" smtClean="0"/>
              <a:t>Fabio Chiusano 874294</a:t>
            </a:r>
            <a:endParaRPr lang="en-US" dirty="0"/>
          </a:p>
        </p:txBody>
      </p:sp>
    </p:spTree>
    <p:extLst>
      <p:ext uri="{BB962C8B-B14F-4D97-AF65-F5344CB8AC3E}">
        <p14:creationId xmlns:p14="http://schemas.microsoft.com/office/powerpoint/2010/main" val="2854143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(2)</a:t>
            </a:r>
            <a:endParaRPr lang="en-US" dirty="0"/>
          </a:p>
        </p:txBody>
      </p:sp>
      <p:sp>
        <p:nvSpPr>
          <p:cNvPr id="3" name="Content Placeholder 2"/>
          <p:cNvSpPr>
            <a:spLocks noGrp="1"/>
          </p:cNvSpPr>
          <p:nvPr>
            <p:ph idx="1"/>
          </p:nvPr>
        </p:nvSpPr>
        <p:spPr>
          <a:xfrm>
            <a:off x="187606" y="1417638"/>
            <a:ext cx="8730906" cy="4960555"/>
          </a:xfrm>
        </p:spPr>
        <p:txBody>
          <a:bodyPr>
            <a:normAutofit/>
          </a:bodyPr>
          <a:lstStyle/>
          <a:p>
            <a:pPr marL="0" indent="0">
              <a:buNone/>
            </a:pPr>
            <a:r>
              <a:rPr lang="en-GB" i="1" u="sng" dirty="0" smtClean="0"/>
              <a:t>GOAL 2: </a:t>
            </a:r>
          </a:p>
          <a:p>
            <a:pPr marL="0" lvl="0" indent="0">
              <a:buNone/>
            </a:pPr>
            <a:r>
              <a:rPr lang="en-GB" i="1" u="sng" dirty="0" smtClean="0"/>
              <a:t>Users </a:t>
            </a:r>
            <a:r>
              <a:rPr lang="en-GB" i="1" u="sng" dirty="0"/>
              <a:t>could get in a car only if they are </a:t>
            </a:r>
            <a:r>
              <a:rPr lang="en-GB" i="1" u="sng" dirty="0" smtClean="0"/>
              <a:t>near it </a:t>
            </a:r>
            <a:r>
              <a:rPr lang="en-GB" i="1" u="sng" dirty="0"/>
              <a:t>and they reserved </a:t>
            </a:r>
            <a:r>
              <a:rPr lang="en-GB" i="1" u="sng" dirty="0" smtClean="0"/>
              <a:t>it</a:t>
            </a:r>
            <a:r>
              <a:rPr lang="en-GB" i="1" dirty="0" smtClean="0"/>
              <a:t>.</a:t>
            </a:r>
          </a:p>
          <a:p>
            <a:pPr marL="0" lvl="0" indent="0">
              <a:buNone/>
            </a:pPr>
            <a:r>
              <a:rPr lang="en-GB" i="1" dirty="0" smtClean="0"/>
              <a:t>REQUIREMENTS:</a:t>
            </a:r>
            <a:endParaRPr lang="en-US" dirty="0"/>
          </a:p>
          <a:p>
            <a:pPr lvl="0"/>
            <a:r>
              <a:rPr lang="en-GB" dirty="0"/>
              <a:t>The system has to be able to identify the location of the user and of the car;</a:t>
            </a:r>
            <a:endParaRPr lang="en-US" dirty="0"/>
          </a:p>
          <a:p>
            <a:pPr lvl="0"/>
            <a:r>
              <a:rPr lang="en-GB" dirty="0"/>
              <a:t>The system has to unlock the car if the position of the user is really close to the one of the car;</a:t>
            </a:r>
            <a:endParaRPr lang="en-US" dirty="0"/>
          </a:p>
          <a:p>
            <a:endParaRPr lang="en-US" dirty="0"/>
          </a:p>
        </p:txBody>
      </p:sp>
    </p:spTree>
    <p:extLst>
      <p:ext uri="{BB962C8B-B14F-4D97-AF65-F5344CB8AC3E}">
        <p14:creationId xmlns:p14="http://schemas.microsoft.com/office/powerpoint/2010/main" val="2344468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(3, </a:t>
            </a:r>
            <a:r>
              <a:rPr lang="is-IS" dirty="0" smtClean="0"/>
              <a:t>…)</a:t>
            </a:r>
            <a:endParaRPr lang="en-US" dirty="0"/>
          </a:p>
        </p:txBody>
      </p:sp>
      <p:sp>
        <p:nvSpPr>
          <p:cNvPr id="3" name="Content Placeholder 2"/>
          <p:cNvSpPr>
            <a:spLocks noGrp="1"/>
          </p:cNvSpPr>
          <p:nvPr>
            <p:ph idx="1"/>
          </p:nvPr>
        </p:nvSpPr>
        <p:spPr>
          <a:xfrm>
            <a:off x="2621888" y="3015933"/>
            <a:ext cx="3843311" cy="1111133"/>
          </a:xfrm>
        </p:spPr>
        <p:txBody>
          <a:bodyPr>
            <a:normAutofit lnSpcReduction="10000"/>
          </a:bodyPr>
          <a:lstStyle/>
          <a:p>
            <a:pPr marL="0" indent="0" algn="ctr">
              <a:buNone/>
            </a:pPr>
            <a:r>
              <a:rPr lang="en-US" dirty="0" smtClean="0"/>
              <a:t>They are too many!</a:t>
            </a:r>
          </a:p>
          <a:p>
            <a:pPr marL="0" indent="0" algn="ctr">
              <a:buNone/>
            </a:pPr>
            <a:r>
              <a:rPr lang="en-US" dirty="0" smtClean="0"/>
              <a:t>The show must go on!</a:t>
            </a:r>
            <a:endParaRPr lang="en-US" dirty="0"/>
          </a:p>
        </p:txBody>
      </p:sp>
    </p:spTree>
    <p:extLst>
      <p:ext uri="{BB962C8B-B14F-4D97-AF65-F5344CB8AC3E}">
        <p14:creationId xmlns:p14="http://schemas.microsoft.com/office/powerpoint/2010/main" val="1898661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solidFill>
                  <a:srgbClr val="A6A6A6"/>
                </a:solidFill>
              </a:rPr>
              <a:t>Text assumptions</a:t>
            </a:r>
          </a:p>
          <a:p>
            <a:r>
              <a:rPr lang="en-US" dirty="0" smtClean="0">
                <a:solidFill>
                  <a:srgbClr val="A6A6A6"/>
                </a:solidFill>
              </a:rPr>
              <a:t>Goals, Domain properties, Requirements</a:t>
            </a:r>
          </a:p>
          <a:p>
            <a:r>
              <a:rPr lang="en-US" dirty="0" smtClean="0"/>
              <a:t>Proposed system</a:t>
            </a:r>
          </a:p>
          <a:p>
            <a:r>
              <a:rPr lang="en-US" dirty="0" smtClean="0">
                <a:solidFill>
                  <a:srgbClr val="A6A6A6"/>
                </a:solidFill>
              </a:rPr>
              <a:t>Actors and use case diagram</a:t>
            </a:r>
          </a:p>
          <a:p>
            <a:r>
              <a:rPr lang="en-US" dirty="0" smtClean="0">
                <a:solidFill>
                  <a:srgbClr val="A6A6A6"/>
                </a:solidFill>
              </a:rPr>
              <a:t>Alloy</a:t>
            </a:r>
          </a:p>
          <a:p>
            <a:r>
              <a:rPr lang="en-US" dirty="0" smtClean="0">
                <a:solidFill>
                  <a:srgbClr val="A6A6A6"/>
                </a:solidFill>
              </a:rPr>
              <a:t>Future Development</a:t>
            </a:r>
          </a:p>
        </p:txBody>
      </p:sp>
    </p:spTree>
    <p:extLst>
      <p:ext uri="{BB962C8B-B14F-4D97-AF65-F5344CB8AC3E}">
        <p14:creationId xmlns:p14="http://schemas.microsoft.com/office/powerpoint/2010/main" val="4015633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pic>
        <p:nvPicPr>
          <p:cNvPr id="7" name="Picture 6" descr="Schermata 2016-11-10 alle 17.36.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00" y="1244615"/>
            <a:ext cx="8780470" cy="5613385"/>
          </a:xfrm>
          <a:prstGeom prst="rect">
            <a:avLst/>
          </a:prstGeom>
        </p:spPr>
      </p:pic>
    </p:spTree>
    <p:extLst>
      <p:ext uri="{BB962C8B-B14F-4D97-AF65-F5344CB8AC3E}">
        <p14:creationId xmlns:p14="http://schemas.microsoft.com/office/powerpoint/2010/main" val="2382783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solidFill>
                  <a:srgbClr val="A6A6A6"/>
                </a:solidFill>
              </a:rPr>
              <a:t>Text assumptions</a:t>
            </a:r>
          </a:p>
          <a:p>
            <a:r>
              <a:rPr lang="en-US" dirty="0" smtClean="0">
                <a:solidFill>
                  <a:srgbClr val="A6A6A6"/>
                </a:solidFill>
              </a:rPr>
              <a:t>Goals, Domain properties, Requirements</a:t>
            </a:r>
          </a:p>
          <a:p>
            <a:r>
              <a:rPr lang="en-US" dirty="0" smtClean="0">
                <a:solidFill>
                  <a:srgbClr val="A6A6A6"/>
                </a:solidFill>
              </a:rPr>
              <a:t>Proposed system</a:t>
            </a:r>
          </a:p>
          <a:p>
            <a:r>
              <a:rPr lang="en-US" dirty="0" smtClean="0"/>
              <a:t>Actors and </a:t>
            </a:r>
            <a:r>
              <a:rPr lang="en-US" dirty="0" smtClean="0"/>
              <a:t>sequence diagram</a:t>
            </a:r>
            <a:endParaRPr lang="en-US" dirty="0" smtClean="0"/>
          </a:p>
          <a:p>
            <a:r>
              <a:rPr lang="en-US" dirty="0" smtClean="0">
                <a:solidFill>
                  <a:srgbClr val="A6A6A6"/>
                </a:solidFill>
              </a:rPr>
              <a:t>Alloy</a:t>
            </a:r>
          </a:p>
          <a:p>
            <a:r>
              <a:rPr lang="en-US" dirty="0" smtClean="0">
                <a:solidFill>
                  <a:srgbClr val="A6A6A6"/>
                </a:solidFill>
              </a:rPr>
              <a:t>Future Development</a:t>
            </a:r>
          </a:p>
        </p:txBody>
      </p:sp>
    </p:spTree>
    <p:extLst>
      <p:ext uri="{BB962C8B-B14F-4D97-AF65-F5344CB8AC3E}">
        <p14:creationId xmlns:p14="http://schemas.microsoft.com/office/powerpoint/2010/main" val="4292947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Actors and use case diagram:</a:t>
            </a:r>
            <a:br>
              <a:rPr lang="en-US" dirty="0" smtClean="0"/>
            </a:br>
            <a:r>
              <a:rPr lang="en-US" dirty="0" smtClean="0"/>
              <a:t>actors</a:t>
            </a:r>
            <a:endParaRPr lang="en-US" dirty="0"/>
          </a:p>
        </p:txBody>
      </p:sp>
      <p:sp>
        <p:nvSpPr>
          <p:cNvPr id="3" name="Content Placeholder 2"/>
          <p:cNvSpPr>
            <a:spLocks noGrp="1"/>
          </p:cNvSpPr>
          <p:nvPr>
            <p:ph idx="1"/>
          </p:nvPr>
        </p:nvSpPr>
        <p:spPr/>
        <p:txBody>
          <a:bodyPr>
            <a:normAutofit fontScale="92500" lnSpcReduction="20000"/>
          </a:bodyPr>
          <a:lstStyle/>
          <a:p>
            <a:pPr lvl="0"/>
            <a:r>
              <a:rPr lang="en-GB" i="1" u="sng" dirty="0"/>
              <a:t>User</a:t>
            </a:r>
            <a:r>
              <a:rPr lang="en-GB" dirty="0"/>
              <a:t>: a person that has already registered and so has provided his personal information and payment method.</a:t>
            </a:r>
            <a:endParaRPr lang="en-US" dirty="0"/>
          </a:p>
          <a:p>
            <a:pPr lvl="0"/>
            <a:r>
              <a:rPr lang="en-GB" i="1" u="sng" dirty="0"/>
              <a:t>Guest</a:t>
            </a:r>
            <a:r>
              <a:rPr lang="en-GB" dirty="0"/>
              <a:t>: a person that has not registered and can only perform basic functionalities such as looking for where safe areas </a:t>
            </a:r>
            <a:r>
              <a:rPr lang="en-GB" dirty="0" smtClean="0"/>
              <a:t>are.</a:t>
            </a:r>
            <a:endParaRPr lang="en-US" dirty="0" smtClean="0"/>
          </a:p>
          <a:p>
            <a:pPr lvl="0"/>
            <a:r>
              <a:rPr lang="en-GB" i="1" u="sng" dirty="0" smtClean="0"/>
              <a:t>Payment </a:t>
            </a:r>
            <a:r>
              <a:rPr lang="en-GB" i="1" u="sng" dirty="0"/>
              <a:t>handler</a:t>
            </a:r>
            <a:r>
              <a:rPr lang="en-GB" dirty="0"/>
              <a:t>: an external service that helps our system with all tasks related to the payments;</a:t>
            </a:r>
            <a:endParaRPr lang="en-US" dirty="0"/>
          </a:p>
          <a:p>
            <a:r>
              <a:rPr lang="en-GB" i="1" u="sng" dirty="0"/>
              <a:t>Search-on-map handler</a:t>
            </a:r>
            <a:r>
              <a:rPr lang="en-GB" dirty="0"/>
              <a:t>: an external service that helps our system with all tasks related to the use of maps;</a:t>
            </a:r>
            <a:r>
              <a:rPr lang="en-US" dirty="0" smtClean="0">
                <a:effectLst/>
              </a:rPr>
              <a:t> </a:t>
            </a:r>
            <a:endParaRPr lang="en-US" dirty="0"/>
          </a:p>
        </p:txBody>
      </p:sp>
    </p:spTree>
    <p:extLst>
      <p:ext uri="{BB962C8B-B14F-4D97-AF65-F5344CB8AC3E}">
        <p14:creationId xmlns:p14="http://schemas.microsoft.com/office/powerpoint/2010/main" val="1229237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Actors and Sequence Diagram:</a:t>
            </a:r>
            <a:r>
              <a:rPr lang="en-US" dirty="0" smtClean="0"/>
              <a:t/>
            </a:r>
            <a:br>
              <a:rPr lang="en-US" dirty="0" smtClean="0"/>
            </a:br>
            <a:r>
              <a:rPr lang="en-US" dirty="0" smtClean="0"/>
              <a:t>Show Special Safe Areas(1)</a:t>
            </a:r>
            <a:endParaRPr lang="en-US" dirty="0"/>
          </a:p>
        </p:txBody>
      </p:sp>
      <p:pic>
        <p:nvPicPr>
          <p:cNvPr id="4" name="Segnaposto contenuto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05" t="1305" r="-1468" b="56964"/>
          <a:stretch/>
        </p:blipFill>
        <p:spPr>
          <a:xfrm>
            <a:off x="122437" y="1838392"/>
            <a:ext cx="8492646" cy="4824617"/>
          </a:xfrm>
        </p:spPr>
      </p:pic>
    </p:spTree>
    <p:extLst>
      <p:ext uri="{BB962C8B-B14F-4D97-AF65-F5344CB8AC3E}">
        <p14:creationId xmlns:p14="http://schemas.microsoft.com/office/powerpoint/2010/main" val="3528780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Actors and Sequence Diagram:</a:t>
            </a:r>
            <a:r>
              <a:rPr lang="en-US" dirty="0" smtClean="0"/>
              <a:t/>
            </a:r>
            <a:br>
              <a:rPr lang="en-US" dirty="0" smtClean="0"/>
            </a:br>
            <a:r>
              <a:rPr lang="en-US" dirty="0" smtClean="0"/>
              <a:t>Show Special Safe Areas(2)</a:t>
            </a:r>
            <a:endParaRPr lang="en-US" dirty="0"/>
          </a:p>
        </p:txBody>
      </p:sp>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l="-88" t="42289" r="3270" b="26020"/>
          <a:stretch/>
        </p:blipFill>
        <p:spPr>
          <a:xfrm>
            <a:off x="242047" y="2366681"/>
            <a:ext cx="8975799" cy="4150659"/>
          </a:xfrm>
        </p:spPr>
      </p:pic>
    </p:spTree>
    <p:extLst>
      <p:ext uri="{BB962C8B-B14F-4D97-AF65-F5344CB8AC3E}">
        <p14:creationId xmlns:p14="http://schemas.microsoft.com/office/powerpoint/2010/main" val="1157880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solidFill>
                  <a:srgbClr val="A6A6A6"/>
                </a:solidFill>
              </a:rPr>
              <a:t>Text assumptions</a:t>
            </a:r>
          </a:p>
          <a:p>
            <a:r>
              <a:rPr lang="en-US" dirty="0" smtClean="0">
                <a:solidFill>
                  <a:srgbClr val="A6A6A6"/>
                </a:solidFill>
              </a:rPr>
              <a:t>Goals, Domain properties, Requirements</a:t>
            </a:r>
          </a:p>
          <a:p>
            <a:r>
              <a:rPr lang="en-US" dirty="0" smtClean="0">
                <a:solidFill>
                  <a:srgbClr val="A6A6A6"/>
                </a:solidFill>
              </a:rPr>
              <a:t>Proposed system</a:t>
            </a:r>
          </a:p>
          <a:p>
            <a:r>
              <a:rPr lang="en-US" dirty="0" smtClean="0">
                <a:solidFill>
                  <a:srgbClr val="A6A6A6"/>
                </a:solidFill>
              </a:rPr>
              <a:t>Actors and use case diagram</a:t>
            </a:r>
          </a:p>
          <a:p>
            <a:r>
              <a:rPr lang="en-US" dirty="0" smtClean="0"/>
              <a:t>Alloy</a:t>
            </a:r>
          </a:p>
          <a:p>
            <a:r>
              <a:rPr lang="en-US" dirty="0" smtClean="0">
                <a:solidFill>
                  <a:srgbClr val="A6A6A6"/>
                </a:solidFill>
              </a:rPr>
              <a:t>Future Development</a:t>
            </a:r>
          </a:p>
        </p:txBody>
      </p:sp>
    </p:spTree>
    <p:extLst>
      <p:ext uri="{BB962C8B-B14F-4D97-AF65-F5344CB8AC3E}">
        <p14:creationId xmlns:p14="http://schemas.microsoft.com/office/powerpoint/2010/main" val="20257759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ace_yourself_allo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63164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t>Text assumptions</a:t>
            </a:r>
          </a:p>
          <a:p>
            <a:r>
              <a:rPr lang="en-US" dirty="0" smtClean="0"/>
              <a:t>Goals, Domain properties, Requirements</a:t>
            </a:r>
          </a:p>
          <a:p>
            <a:r>
              <a:rPr lang="en-US" dirty="0" smtClean="0"/>
              <a:t>Proposed system</a:t>
            </a:r>
          </a:p>
          <a:p>
            <a:r>
              <a:rPr lang="en-US" dirty="0" smtClean="0"/>
              <a:t>Actors and use case diagram</a:t>
            </a:r>
          </a:p>
          <a:p>
            <a:r>
              <a:rPr lang="en-US" dirty="0" smtClean="0"/>
              <a:t>Alloy</a:t>
            </a:r>
          </a:p>
          <a:p>
            <a:r>
              <a:rPr lang="en-US" dirty="0" smtClean="0"/>
              <a:t>Future Development</a:t>
            </a:r>
          </a:p>
        </p:txBody>
      </p:sp>
    </p:spTree>
    <p:extLst>
      <p:ext uri="{BB962C8B-B14F-4D97-AF65-F5344CB8AC3E}">
        <p14:creationId xmlns:p14="http://schemas.microsoft.com/office/powerpoint/2010/main" val="1867438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ont_laug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722" y="0"/>
            <a:ext cx="5878286" cy="6858000"/>
          </a:xfrm>
          <a:prstGeom prst="rect">
            <a:avLst/>
          </a:prstGeom>
        </p:spPr>
      </p:pic>
    </p:spTree>
    <p:extLst>
      <p:ext uri="{BB962C8B-B14F-4D97-AF65-F5344CB8AC3E}">
        <p14:creationId xmlns:p14="http://schemas.microsoft.com/office/powerpoint/2010/main" val="4111524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signatures (1)</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it-IT" dirty="0" err="1"/>
              <a:t>sig</a:t>
            </a:r>
            <a:r>
              <a:rPr lang="it-IT" dirty="0"/>
              <a:t> User {</a:t>
            </a:r>
            <a:endParaRPr lang="en-US" dirty="0"/>
          </a:p>
          <a:p>
            <a:pPr marL="0" indent="0">
              <a:buNone/>
            </a:pPr>
            <a:r>
              <a:rPr lang="it-IT" dirty="0"/>
              <a:t>	</a:t>
            </a:r>
            <a:r>
              <a:rPr lang="it-IT" dirty="0" err="1"/>
              <a:t>credential</a:t>
            </a:r>
            <a:r>
              <a:rPr lang="it-IT" dirty="0"/>
              <a:t>: </a:t>
            </a:r>
            <a:r>
              <a:rPr lang="it-IT" dirty="0" err="1"/>
              <a:t>Credential</a:t>
            </a:r>
            <a:r>
              <a:rPr lang="it-IT" dirty="0"/>
              <a:t>,</a:t>
            </a:r>
            <a:endParaRPr lang="en-US" dirty="0"/>
          </a:p>
          <a:p>
            <a:pPr marL="0" indent="0">
              <a:buNone/>
            </a:pPr>
            <a:r>
              <a:rPr lang="it-IT" dirty="0"/>
              <a:t>	</a:t>
            </a:r>
            <a:r>
              <a:rPr lang="it-IT" dirty="0" err="1"/>
              <a:t>payment_info</a:t>
            </a:r>
            <a:r>
              <a:rPr lang="it-IT" dirty="0"/>
              <a:t>: </a:t>
            </a:r>
            <a:r>
              <a:rPr lang="it-IT" dirty="0" err="1"/>
              <a:t>Payment_Info</a:t>
            </a:r>
            <a:r>
              <a:rPr lang="it-IT" dirty="0"/>
              <a:t>,</a:t>
            </a:r>
            <a:endParaRPr lang="en-US" dirty="0"/>
          </a:p>
          <a:p>
            <a:pPr marL="0" indent="0">
              <a:buNone/>
            </a:pPr>
            <a:r>
              <a:rPr lang="it-IT" dirty="0"/>
              <a:t>	location: Location</a:t>
            </a:r>
            <a:endParaRPr lang="en-US" dirty="0"/>
          </a:p>
          <a:p>
            <a:pPr marL="0" indent="0">
              <a:buNone/>
            </a:pPr>
            <a:r>
              <a:rPr lang="it-IT" dirty="0"/>
              <a:t>}</a:t>
            </a:r>
            <a:endParaRPr lang="en-US" dirty="0"/>
          </a:p>
          <a:p>
            <a:pPr marL="0" indent="0">
              <a:buNone/>
            </a:pPr>
            <a:r>
              <a:rPr lang="it-IT" dirty="0"/>
              <a:t> </a:t>
            </a:r>
            <a:endParaRPr lang="en-US" dirty="0"/>
          </a:p>
          <a:p>
            <a:pPr marL="0" indent="0">
              <a:buNone/>
            </a:pPr>
            <a:r>
              <a:rPr lang="it-IT" dirty="0" err="1"/>
              <a:t>sig</a:t>
            </a:r>
            <a:r>
              <a:rPr lang="it-IT" dirty="0"/>
              <a:t> </a:t>
            </a:r>
            <a:r>
              <a:rPr lang="it-IT" dirty="0" err="1"/>
              <a:t>Credential</a:t>
            </a:r>
            <a:r>
              <a:rPr lang="it-IT" dirty="0"/>
              <a:t> {}</a:t>
            </a:r>
            <a:endParaRPr lang="en-US" dirty="0"/>
          </a:p>
          <a:p>
            <a:pPr marL="0" indent="0">
              <a:buNone/>
            </a:pPr>
            <a:r>
              <a:rPr lang="it-IT" dirty="0" err="1"/>
              <a:t>sig</a:t>
            </a:r>
            <a:r>
              <a:rPr lang="it-IT" dirty="0"/>
              <a:t> </a:t>
            </a:r>
            <a:r>
              <a:rPr lang="it-IT" dirty="0" err="1"/>
              <a:t>Payment_Info</a:t>
            </a:r>
            <a:r>
              <a:rPr lang="it-IT" dirty="0"/>
              <a:t> {}</a:t>
            </a:r>
            <a:endParaRPr lang="en-US" dirty="0"/>
          </a:p>
        </p:txBody>
      </p:sp>
    </p:spTree>
    <p:extLst>
      <p:ext uri="{BB962C8B-B14F-4D97-AF65-F5344CB8AC3E}">
        <p14:creationId xmlns:p14="http://schemas.microsoft.com/office/powerpoint/2010/main" val="3954942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signatures (2)</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it-IT" dirty="0" err="1"/>
              <a:t>sig</a:t>
            </a:r>
            <a:r>
              <a:rPr lang="it-IT" dirty="0"/>
              <a:t> Car {</a:t>
            </a:r>
            <a:endParaRPr lang="en-US" dirty="0"/>
          </a:p>
          <a:p>
            <a:pPr marL="0" indent="0">
              <a:buNone/>
            </a:pPr>
            <a:r>
              <a:rPr lang="it-IT" dirty="0"/>
              <a:t>	id: </a:t>
            </a:r>
            <a:r>
              <a:rPr lang="it-IT" dirty="0" err="1"/>
              <a:t>Int</a:t>
            </a:r>
            <a:r>
              <a:rPr lang="it-IT" dirty="0" smtClean="0"/>
              <a:t>,</a:t>
            </a:r>
            <a:endParaRPr lang="en-US" dirty="0" smtClean="0"/>
          </a:p>
          <a:p>
            <a:pPr marL="0" indent="0">
              <a:buNone/>
            </a:pPr>
            <a:r>
              <a:rPr lang="it-IT" dirty="0" smtClean="0"/>
              <a:t>	</a:t>
            </a:r>
            <a:r>
              <a:rPr lang="it-IT" dirty="0" err="1" smtClean="0"/>
              <a:t>available</a:t>
            </a:r>
            <a:r>
              <a:rPr lang="it-IT" dirty="0" smtClean="0"/>
              <a:t>: </a:t>
            </a:r>
            <a:r>
              <a:rPr lang="it-IT" dirty="0" err="1" smtClean="0"/>
              <a:t>Bool</a:t>
            </a:r>
            <a:r>
              <a:rPr lang="it-IT" dirty="0" smtClean="0"/>
              <a:t>,</a:t>
            </a:r>
            <a:endParaRPr lang="en-US" dirty="0" smtClean="0"/>
          </a:p>
          <a:p>
            <a:pPr marL="0" indent="0">
              <a:buNone/>
            </a:pPr>
            <a:r>
              <a:rPr lang="it-IT" dirty="0"/>
              <a:t>	location: Location,</a:t>
            </a:r>
            <a:endParaRPr lang="en-US" dirty="0"/>
          </a:p>
          <a:p>
            <a:pPr marL="0" indent="0">
              <a:buNone/>
            </a:pPr>
            <a:r>
              <a:rPr lang="it-IT" dirty="0"/>
              <a:t>	</a:t>
            </a:r>
            <a:r>
              <a:rPr lang="it-IT" dirty="0" err="1"/>
              <a:t>unlocked</a:t>
            </a:r>
            <a:r>
              <a:rPr lang="it-IT" dirty="0"/>
              <a:t>: </a:t>
            </a:r>
            <a:r>
              <a:rPr lang="it-IT" dirty="0" err="1"/>
              <a:t>Bool</a:t>
            </a:r>
            <a:r>
              <a:rPr lang="it-IT" dirty="0"/>
              <a:t>,</a:t>
            </a:r>
            <a:endParaRPr lang="en-US" dirty="0"/>
          </a:p>
          <a:p>
            <a:pPr marL="0" indent="0">
              <a:buNone/>
            </a:pPr>
            <a:r>
              <a:rPr lang="it-IT" dirty="0"/>
              <a:t>	</a:t>
            </a:r>
            <a:r>
              <a:rPr lang="it-IT" dirty="0" err="1"/>
              <a:t>battery_level</a:t>
            </a:r>
            <a:r>
              <a:rPr lang="it-IT" dirty="0"/>
              <a:t>: </a:t>
            </a:r>
            <a:r>
              <a:rPr lang="it-IT" dirty="0" err="1"/>
              <a:t>Int</a:t>
            </a:r>
            <a:endParaRPr lang="en-US" dirty="0"/>
          </a:p>
          <a:p>
            <a:pPr marL="0" indent="0">
              <a:buNone/>
            </a:pPr>
            <a:r>
              <a:rPr lang="it-IT" dirty="0"/>
              <a:t>} {</a:t>
            </a:r>
            <a:endParaRPr lang="en-US" dirty="0"/>
          </a:p>
          <a:p>
            <a:pPr marL="0" indent="0">
              <a:buNone/>
            </a:pPr>
            <a:r>
              <a:rPr lang="it-IT" dirty="0"/>
              <a:t>	id&gt;0</a:t>
            </a:r>
            <a:endParaRPr lang="en-US" dirty="0"/>
          </a:p>
          <a:p>
            <a:pPr marL="0" indent="0">
              <a:buNone/>
            </a:pPr>
            <a:r>
              <a:rPr lang="it-IT" dirty="0"/>
              <a:t>	</a:t>
            </a:r>
            <a:r>
              <a:rPr lang="it-IT" dirty="0" err="1"/>
              <a:t>battery_level</a:t>
            </a:r>
            <a:r>
              <a:rPr lang="it-IT" dirty="0"/>
              <a:t> &gt;= 0</a:t>
            </a:r>
            <a:endParaRPr lang="en-US" dirty="0"/>
          </a:p>
          <a:p>
            <a:pPr marL="0" indent="0">
              <a:buNone/>
            </a:pPr>
            <a:r>
              <a:rPr lang="it-IT" dirty="0"/>
              <a:t>	</a:t>
            </a:r>
            <a:r>
              <a:rPr lang="it-IT" dirty="0" err="1"/>
              <a:t>battery_level</a:t>
            </a:r>
            <a:r>
              <a:rPr lang="it-IT" dirty="0"/>
              <a:t> &lt;= 10</a:t>
            </a:r>
            <a:endParaRPr lang="en-US" dirty="0"/>
          </a:p>
          <a:p>
            <a:pPr marL="0" indent="0">
              <a:buNone/>
            </a:pPr>
            <a:r>
              <a:rPr lang="it-IT" dirty="0"/>
              <a:t>}</a:t>
            </a:r>
            <a:endParaRPr lang="en-US" dirty="0"/>
          </a:p>
          <a:p>
            <a:pPr marL="0" indent="0">
              <a:buNone/>
            </a:pPr>
            <a:endParaRPr lang="en-US" dirty="0"/>
          </a:p>
        </p:txBody>
      </p:sp>
    </p:spTree>
    <p:extLst>
      <p:ext uri="{BB962C8B-B14F-4D97-AF65-F5344CB8AC3E}">
        <p14:creationId xmlns:p14="http://schemas.microsoft.com/office/powerpoint/2010/main" val="638569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signatures (3)</a:t>
            </a:r>
            <a:endParaRPr lang="en-US" dirty="0"/>
          </a:p>
        </p:txBody>
      </p:sp>
      <p:sp>
        <p:nvSpPr>
          <p:cNvPr id="3" name="Content Placeholder 2"/>
          <p:cNvSpPr>
            <a:spLocks noGrp="1"/>
          </p:cNvSpPr>
          <p:nvPr>
            <p:ph idx="1"/>
          </p:nvPr>
        </p:nvSpPr>
        <p:spPr>
          <a:xfrm>
            <a:off x="457200" y="1600200"/>
            <a:ext cx="8529806" cy="4959474"/>
          </a:xfrm>
        </p:spPr>
        <p:txBody>
          <a:bodyPr>
            <a:normAutofit fontScale="70000" lnSpcReduction="20000"/>
          </a:bodyPr>
          <a:lstStyle/>
          <a:p>
            <a:pPr marL="0" indent="0">
              <a:buNone/>
            </a:pPr>
            <a:r>
              <a:rPr lang="it-IT" dirty="0" err="1"/>
              <a:t>sig</a:t>
            </a:r>
            <a:r>
              <a:rPr lang="it-IT" dirty="0"/>
              <a:t> </a:t>
            </a:r>
            <a:r>
              <a:rPr lang="it-IT" dirty="0" err="1"/>
              <a:t>Reservation</a:t>
            </a:r>
            <a:r>
              <a:rPr lang="it-IT" dirty="0"/>
              <a:t> {</a:t>
            </a:r>
            <a:endParaRPr lang="en-US" dirty="0"/>
          </a:p>
          <a:p>
            <a:pPr marL="0" indent="0">
              <a:buNone/>
            </a:pPr>
            <a:r>
              <a:rPr lang="it-IT" dirty="0"/>
              <a:t>	</a:t>
            </a:r>
            <a:r>
              <a:rPr lang="it-IT" dirty="0" err="1"/>
              <a:t>user</a:t>
            </a:r>
            <a:r>
              <a:rPr lang="it-IT" dirty="0"/>
              <a:t>: User,</a:t>
            </a:r>
            <a:endParaRPr lang="en-US" dirty="0"/>
          </a:p>
          <a:p>
            <a:pPr marL="0" indent="0">
              <a:buNone/>
            </a:pPr>
            <a:r>
              <a:rPr lang="it-IT" dirty="0"/>
              <a:t>	car: Car,</a:t>
            </a:r>
            <a:endParaRPr lang="en-US" dirty="0"/>
          </a:p>
          <a:p>
            <a:pPr marL="0" indent="0">
              <a:buNone/>
            </a:pPr>
            <a:r>
              <a:rPr lang="it-IT" dirty="0"/>
              <a:t>	</a:t>
            </a:r>
            <a:r>
              <a:rPr lang="it-IT" dirty="0" err="1"/>
              <a:t>start_area</a:t>
            </a:r>
            <a:r>
              <a:rPr lang="it-IT" dirty="0"/>
              <a:t>: </a:t>
            </a:r>
            <a:r>
              <a:rPr lang="it-IT" dirty="0" err="1"/>
              <a:t>Safe_Area</a:t>
            </a:r>
            <a:r>
              <a:rPr lang="it-IT" dirty="0"/>
              <a:t>,</a:t>
            </a:r>
            <a:endParaRPr lang="en-US" dirty="0"/>
          </a:p>
          <a:p>
            <a:pPr marL="0" indent="0">
              <a:buNone/>
            </a:pPr>
            <a:r>
              <a:rPr lang="it-IT" dirty="0"/>
              <a:t>	</a:t>
            </a:r>
            <a:r>
              <a:rPr lang="it-IT" dirty="0" err="1"/>
              <a:t>start_time</a:t>
            </a:r>
            <a:r>
              <a:rPr lang="it-IT" dirty="0"/>
              <a:t>: Time,</a:t>
            </a:r>
            <a:endParaRPr lang="en-US" dirty="0"/>
          </a:p>
          <a:p>
            <a:pPr marL="0" indent="0">
              <a:buNone/>
            </a:pPr>
            <a:r>
              <a:rPr lang="it-IT" dirty="0"/>
              <a:t>	</a:t>
            </a:r>
            <a:r>
              <a:rPr lang="it-IT" dirty="0" err="1"/>
              <a:t>current_cost</a:t>
            </a:r>
            <a:r>
              <a:rPr lang="it-IT" dirty="0"/>
              <a:t>: </a:t>
            </a:r>
            <a:r>
              <a:rPr lang="it-IT" dirty="0" err="1"/>
              <a:t>Int</a:t>
            </a:r>
            <a:r>
              <a:rPr lang="it-IT" dirty="0"/>
              <a:t>,</a:t>
            </a:r>
            <a:endParaRPr lang="en-US" dirty="0"/>
          </a:p>
          <a:p>
            <a:pPr marL="0" indent="0">
              <a:buNone/>
            </a:pPr>
            <a:r>
              <a:rPr lang="it-IT" dirty="0"/>
              <a:t>	</a:t>
            </a:r>
            <a:r>
              <a:rPr lang="it-IT" dirty="0" err="1"/>
              <a:t>final_discharged_cost</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expired</a:t>
            </a:r>
            <a:r>
              <a:rPr lang="it-IT" dirty="0"/>
              <a:t>: </a:t>
            </a:r>
            <a:r>
              <a:rPr lang="it-IT" dirty="0" err="1"/>
              <a:t>Bool</a:t>
            </a:r>
            <a:r>
              <a:rPr lang="it-IT" dirty="0"/>
              <a:t>,</a:t>
            </a:r>
            <a:endParaRPr lang="en-US" dirty="0"/>
          </a:p>
          <a:p>
            <a:pPr marL="0" indent="0">
              <a:buNone/>
            </a:pPr>
            <a:r>
              <a:rPr lang="it-IT" dirty="0"/>
              <a:t>	ride: </a:t>
            </a:r>
            <a:r>
              <a:rPr lang="it-IT" dirty="0" err="1"/>
              <a:t>lone</a:t>
            </a:r>
            <a:r>
              <a:rPr lang="it-IT" dirty="0"/>
              <a:t> Ride</a:t>
            </a:r>
            <a:endParaRPr lang="en-US" dirty="0"/>
          </a:p>
          <a:p>
            <a:pPr marL="0" indent="0">
              <a:buNone/>
            </a:pPr>
            <a:r>
              <a:rPr lang="it-IT" dirty="0"/>
              <a:t>} {</a:t>
            </a:r>
            <a:endParaRPr lang="en-US" dirty="0"/>
          </a:p>
          <a:p>
            <a:pPr marL="0" indent="0">
              <a:buNone/>
            </a:pPr>
            <a:r>
              <a:rPr lang="it-IT" dirty="0"/>
              <a:t>	</a:t>
            </a:r>
            <a:r>
              <a:rPr lang="it-IT" dirty="0" err="1"/>
              <a:t>current_cost</a:t>
            </a:r>
            <a:r>
              <a:rPr lang="it-IT" dirty="0"/>
              <a:t> &gt;= 0</a:t>
            </a:r>
            <a:endParaRPr lang="en-US" dirty="0"/>
          </a:p>
          <a:p>
            <a:pPr marL="0" indent="0">
              <a:buNone/>
            </a:pPr>
            <a:r>
              <a:rPr lang="it-IT" dirty="0"/>
              <a:t>	</a:t>
            </a:r>
            <a:r>
              <a:rPr lang="it-IT" dirty="0" err="1"/>
              <a:t>final_discharged_cost</a:t>
            </a:r>
            <a:r>
              <a:rPr lang="it-IT" dirty="0"/>
              <a:t> &gt;= 0</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1246988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signatures (4)</a:t>
            </a:r>
            <a:endParaRPr lang="en-US" dirty="0"/>
          </a:p>
        </p:txBody>
      </p:sp>
      <p:sp>
        <p:nvSpPr>
          <p:cNvPr id="3" name="Content Placeholder 2"/>
          <p:cNvSpPr>
            <a:spLocks noGrp="1"/>
          </p:cNvSpPr>
          <p:nvPr>
            <p:ph idx="1"/>
          </p:nvPr>
        </p:nvSpPr>
        <p:spPr>
          <a:xfrm>
            <a:off x="457200" y="1600200"/>
            <a:ext cx="8686800" cy="5140912"/>
          </a:xfrm>
        </p:spPr>
        <p:txBody>
          <a:bodyPr>
            <a:normAutofit fontScale="70000" lnSpcReduction="20000"/>
          </a:bodyPr>
          <a:lstStyle/>
          <a:p>
            <a:pPr marL="0" indent="0">
              <a:buNone/>
            </a:pPr>
            <a:r>
              <a:rPr lang="it-IT" dirty="0" err="1"/>
              <a:t>sig</a:t>
            </a:r>
            <a:r>
              <a:rPr lang="it-IT" dirty="0"/>
              <a:t> Ride {</a:t>
            </a:r>
            <a:endParaRPr lang="en-US" dirty="0"/>
          </a:p>
          <a:p>
            <a:pPr marL="0" indent="0">
              <a:buNone/>
            </a:pPr>
            <a:r>
              <a:rPr lang="it-IT" dirty="0"/>
              <a:t>	</a:t>
            </a:r>
            <a:r>
              <a:rPr lang="it-IT" dirty="0" err="1"/>
              <a:t>reservation</a:t>
            </a:r>
            <a:r>
              <a:rPr lang="it-IT" dirty="0"/>
              <a:t>: </a:t>
            </a:r>
            <a:r>
              <a:rPr lang="it-IT" dirty="0" err="1"/>
              <a:t>Reservation</a:t>
            </a:r>
            <a:r>
              <a:rPr lang="it-IT" dirty="0"/>
              <a:t>,</a:t>
            </a:r>
            <a:endParaRPr lang="en-US" dirty="0"/>
          </a:p>
          <a:p>
            <a:pPr marL="0" indent="0">
              <a:buNone/>
            </a:pPr>
            <a:r>
              <a:rPr lang="it-IT" dirty="0"/>
              <a:t>	</a:t>
            </a:r>
            <a:r>
              <a:rPr lang="it-IT" dirty="0" err="1"/>
              <a:t>passengers</a:t>
            </a:r>
            <a:r>
              <a:rPr lang="it-IT" dirty="0"/>
              <a:t>: </a:t>
            </a:r>
            <a:r>
              <a:rPr lang="it-IT" dirty="0" err="1"/>
              <a:t>Int</a:t>
            </a:r>
            <a:r>
              <a:rPr lang="it-IT" dirty="0"/>
              <a:t>, </a:t>
            </a:r>
            <a:endParaRPr lang="en-US" dirty="0"/>
          </a:p>
          <a:p>
            <a:pPr marL="0" indent="0">
              <a:buNone/>
            </a:pPr>
            <a:r>
              <a:rPr lang="it-IT" dirty="0"/>
              <a:t>	</a:t>
            </a:r>
            <a:r>
              <a:rPr lang="it-IT" dirty="0" err="1"/>
              <a:t>pickup_time</a:t>
            </a:r>
            <a:r>
              <a:rPr lang="it-IT" dirty="0"/>
              <a:t>: Time,</a:t>
            </a:r>
            <a:endParaRPr lang="en-US" dirty="0"/>
          </a:p>
          <a:p>
            <a:pPr marL="0" indent="0">
              <a:buNone/>
            </a:pPr>
            <a:r>
              <a:rPr lang="it-IT" dirty="0"/>
              <a:t>	</a:t>
            </a:r>
            <a:r>
              <a:rPr lang="it-IT" dirty="0" err="1"/>
              <a:t>release_time</a:t>
            </a:r>
            <a:r>
              <a:rPr lang="it-IT" dirty="0"/>
              <a:t>: </a:t>
            </a:r>
            <a:r>
              <a:rPr lang="it-IT" dirty="0" err="1"/>
              <a:t>lone</a:t>
            </a:r>
            <a:r>
              <a:rPr lang="it-IT" dirty="0"/>
              <a:t> Time,</a:t>
            </a:r>
            <a:endParaRPr lang="en-US" dirty="0"/>
          </a:p>
          <a:p>
            <a:pPr marL="0" indent="0">
              <a:buNone/>
            </a:pPr>
            <a:r>
              <a:rPr lang="it-IT" dirty="0"/>
              <a:t>	</a:t>
            </a:r>
            <a:r>
              <a:rPr lang="it-IT" dirty="0" err="1"/>
              <a:t>release_battery_level</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release_area</a:t>
            </a:r>
            <a:r>
              <a:rPr lang="it-IT" dirty="0"/>
              <a:t>: </a:t>
            </a:r>
            <a:r>
              <a:rPr lang="it-IT" dirty="0" err="1"/>
              <a:t>lone</a:t>
            </a:r>
            <a:r>
              <a:rPr lang="it-IT" dirty="0"/>
              <a:t> </a:t>
            </a:r>
            <a:r>
              <a:rPr lang="it-IT" dirty="0" err="1"/>
              <a:t>Safe_Area</a:t>
            </a:r>
            <a:r>
              <a:rPr lang="it-IT" dirty="0"/>
              <a:t>,</a:t>
            </a:r>
            <a:endParaRPr lang="en-US" dirty="0"/>
          </a:p>
          <a:p>
            <a:pPr marL="0" indent="0">
              <a:buNone/>
            </a:pPr>
            <a:r>
              <a:rPr lang="it-IT" dirty="0"/>
              <a:t>	</a:t>
            </a:r>
            <a:r>
              <a:rPr lang="it-IT" dirty="0" err="1"/>
              <a:t>release_plugged</a:t>
            </a:r>
            <a:r>
              <a:rPr lang="it-IT" dirty="0"/>
              <a:t>: </a:t>
            </a:r>
            <a:r>
              <a:rPr lang="it-IT" dirty="0" err="1"/>
              <a:t>lone</a:t>
            </a:r>
            <a:r>
              <a:rPr lang="it-IT" dirty="0"/>
              <a:t> </a:t>
            </a:r>
            <a:r>
              <a:rPr lang="it-IT" dirty="0" err="1"/>
              <a:t>Bool</a:t>
            </a:r>
            <a:endParaRPr lang="en-US" dirty="0"/>
          </a:p>
          <a:p>
            <a:pPr marL="0" indent="0">
              <a:buNone/>
            </a:pPr>
            <a:r>
              <a:rPr lang="it-IT" dirty="0"/>
              <a:t>} {</a:t>
            </a:r>
            <a:endParaRPr lang="en-US" dirty="0"/>
          </a:p>
          <a:p>
            <a:pPr marL="0" indent="0">
              <a:buNone/>
            </a:pPr>
            <a:r>
              <a:rPr lang="it-IT" dirty="0"/>
              <a:t>	</a:t>
            </a:r>
            <a:r>
              <a:rPr lang="it-IT" dirty="0" err="1"/>
              <a:t>passengers</a:t>
            </a:r>
            <a:r>
              <a:rPr lang="it-IT" dirty="0"/>
              <a:t> &gt;= 1</a:t>
            </a:r>
            <a:endParaRPr lang="en-US" dirty="0"/>
          </a:p>
          <a:p>
            <a:pPr marL="0" indent="0">
              <a:buNone/>
            </a:pPr>
            <a:r>
              <a:rPr lang="it-IT" dirty="0"/>
              <a:t>	</a:t>
            </a:r>
            <a:r>
              <a:rPr lang="it-IT" dirty="0" err="1"/>
              <a:t>passengers</a:t>
            </a:r>
            <a:r>
              <a:rPr lang="it-IT" dirty="0"/>
              <a:t> &lt;= 4</a:t>
            </a:r>
            <a:endParaRPr lang="en-US" dirty="0"/>
          </a:p>
          <a:p>
            <a:pPr marL="0" indent="0">
              <a:buNone/>
            </a:pPr>
            <a:r>
              <a:rPr lang="it-IT" dirty="0"/>
              <a:t>	</a:t>
            </a:r>
            <a:r>
              <a:rPr lang="it-IT" dirty="0" err="1"/>
              <a:t>release_battery_level</a:t>
            </a:r>
            <a:r>
              <a:rPr lang="it-IT" dirty="0"/>
              <a:t> &gt;= 0</a:t>
            </a:r>
            <a:endParaRPr lang="en-US" dirty="0"/>
          </a:p>
          <a:p>
            <a:pPr marL="0" indent="0">
              <a:buNone/>
            </a:pPr>
            <a:r>
              <a:rPr lang="it-IT" dirty="0"/>
              <a:t>	</a:t>
            </a:r>
            <a:r>
              <a:rPr lang="it-IT" dirty="0" err="1"/>
              <a:t>release_battery_level</a:t>
            </a:r>
            <a:r>
              <a:rPr lang="it-IT" dirty="0"/>
              <a:t> &lt;= 10</a:t>
            </a:r>
            <a:endParaRPr lang="en-US" dirty="0"/>
          </a:p>
          <a:p>
            <a:pPr marL="0" indent="0">
              <a:buNone/>
            </a:pPr>
            <a:r>
              <a:rPr lang="it-IT" dirty="0"/>
              <a:t>	</a:t>
            </a:r>
            <a:r>
              <a:rPr lang="it-IT" dirty="0" err="1"/>
              <a:t>not</a:t>
            </a:r>
            <a:r>
              <a:rPr lang="it-IT" dirty="0"/>
              <a:t> </a:t>
            </a:r>
            <a:r>
              <a:rPr lang="it-IT" dirty="0" err="1"/>
              <a:t>areEqual</a:t>
            </a:r>
            <a:r>
              <a:rPr lang="it-IT" dirty="0"/>
              <a:t>[</a:t>
            </a:r>
            <a:r>
              <a:rPr lang="it-IT" dirty="0" err="1"/>
              <a:t>pickup_time</a:t>
            </a:r>
            <a:r>
              <a:rPr lang="it-IT" dirty="0"/>
              <a:t>, </a:t>
            </a:r>
            <a:r>
              <a:rPr lang="it-IT" dirty="0" err="1"/>
              <a:t>release_time</a:t>
            </a:r>
            <a:r>
              <a:rPr lang="it-IT" dirty="0"/>
              <a:t>]</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39977027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signatures (5)</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Time {</a:t>
            </a:r>
            <a:endParaRPr lang="en-US" dirty="0"/>
          </a:p>
          <a:p>
            <a:pPr marL="0" indent="0">
              <a:buNone/>
            </a:pPr>
            <a:r>
              <a:rPr lang="it-IT" dirty="0"/>
              <a:t>	hour: </a:t>
            </a:r>
            <a:r>
              <a:rPr lang="it-IT" dirty="0" err="1"/>
              <a:t>Int</a:t>
            </a:r>
            <a:r>
              <a:rPr lang="it-IT" dirty="0"/>
              <a:t>,</a:t>
            </a:r>
            <a:endParaRPr lang="en-US" dirty="0"/>
          </a:p>
          <a:p>
            <a:pPr marL="0" indent="0">
              <a:buNone/>
            </a:pPr>
            <a:r>
              <a:rPr lang="it-IT" dirty="0"/>
              <a:t>	minute: </a:t>
            </a:r>
            <a:r>
              <a:rPr lang="it-IT" dirty="0" err="1"/>
              <a:t>Int</a:t>
            </a:r>
            <a:endParaRPr lang="en-US" dirty="0"/>
          </a:p>
          <a:p>
            <a:pPr marL="0" indent="0">
              <a:buNone/>
            </a:pPr>
            <a:r>
              <a:rPr lang="it-IT" dirty="0"/>
              <a:t>} {</a:t>
            </a:r>
            <a:endParaRPr lang="en-US" dirty="0"/>
          </a:p>
          <a:p>
            <a:pPr marL="0" indent="0">
              <a:buNone/>
            </a:pPr>
            <a:r>
              <a:rPr lang="it-IT" dirty="0"/>
              <a:t>	hour &gt;= 0</a:t>
            </a:r>
            <a:endParaRPr lang="en-US" dirty="0"/>
          </a:p>
          <a:p>
            <a:pPr marL="0" indent="0">
              <a:buNone/>
            </a:pPr>
            <a:r>
              <a:rPr lang="it-IT" dirty="0"/>
              <a:t>	hour =&lt; 23</a:t>
            </a:r>
            <a:endParaRPr lang="en-US" dirty="0"/>
          </a:p>
          <a:p>
            <a:pPr marL="0" indent="0">
              <a:buNone/>
            </a:pPr>
            <a:r>
              <a:rPr lang="it-IT" dirty="0"/>
              <a:t>	minute &gt;= 0</a:t>
            </a:r>
            <a:endParaRPr lang="en-US" dirty="0"/>
          </a:p>
          <a:p>
            <a:pPr marL="0" indent="0">
              <a:buNone/>
            </a:pPr>
            <a:r>
              <a:rPr lang="it-IT" dirty="0"/>
              <a:t>	minute =&lt; 59</a:t>
            </a:r>
            <a:endParaRPr lang="en-US" dirty="0"/>
          </a:p>
          <a:p>
            <a:pPr marL="0" indent="0">
              <a:buNone/>
            </a:pPr>
            <a:r>
              <a:rPr lang="it-IT" dirty="0"/>
              <a:t>}</a:t>
            </a:r>
            <a:endParaRPr lang="en-US" dirty="0"/>
          </a:p>
          <a:p>
            <a:pPr marL="0" indent="0">
              <a:buNone/>
            </a:pPr>
            <a:r>
              <a:rPr lang="it-IT" dirty="0" err="1"/>
              <a:t>sig</a:t>
            </a:r>
            <a:r>
              <a:rPr lang="it-IT" dirty="0"/>
              <a:t> </a:t>
            </a:r>
            <a:r>
              <a:rPr lang="it-IT" dirty="0" err="1"/>
              <a:t>CurrentTime</a:t>
            </a:r>
            <a:r>
              <a:rPr lang="it-IT" dirty="0"/>
              <a:t> </a:t>
            </a:r>
            <a:r>
              <a:rPr lang="it-IT" dirty="0" err="1"/>
              <a:t>extends</a:t>
            </a:r>
            <a:r>
              <a:rPr lang="it-IT" dirty="0"/>
              <a:t> Time {}</a:t>
            </a:r>
            <a:endParaRPr lang="en-US" dirty="0"/>
          </a:p>
          <a:p>
            <a:pPr marL="0" indent="0">
              <a:buNone/>
            </a:pPr>
            <a:endParaRPr lang="en-US" dirty="0"/>
          </a:p>
        </p:txBody>
      </p:sp>
    </p:spTree>
    <p:extLst>
      <p:ext uri="{BB962C8B-B14F-4D97-AF65-F5344CB8AC3E}">
        <p14:creationId xmlns:p14="http://schemas.microsoft.com/office/powerpoint/2010/main" val="33197299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signatures (6)</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Location {</a:t>
            </a:r>
            <a:endParaRPr lang="en-US" dirty="0"/>
          </a:p>
          <a:p>
            <a:pPr marL="0" indent="0">
              <a:buNone/>
            </a:pPr>
            <a:r>
              <a:rPr lang="it-IT" dirty="0"/>
              <a:t>	</a:t>
            </a:r>
            <a:r>
              <a:rPr lang="it-IT" dirty="0" err="1"/>
              <a:t>latitude</a:t>
            </a:r>
            <a:r>
              <a:rPr lang="it-IT" dirty="0"/>
              <a:t>: </a:t>
            </a:r>
            <a:r>
              <a:rPr lang="it-IT" dirty="0" err="1"/>
              <a:t>Int</a:t>
            </a:r>
            <a:r>
              <a:rPr lang="it-IT" dirty="0"/>
              <a:t>, </a:t>
            </a:r>
            <a:endParaRPr lang="en-US" dirty="0"/>
          </a:p>
          <a:p>
            <a:pPr marL="0" indent="0">
              <a:buNone/>
            </a:pPr>
            <a:r>
              <a:rPr lang="it-IT" dirty="0"/>
              <a:t>	</a:t>
            </a:r>
            <a:r>
              <a:rPr lang="it-IT" dirty="0" err="1"/>
              <a:t>longitude</a:t>
            </a:r>
            <a:r>
              <a:rPr lang="it-IT" dirty="0"/>
              <a:t>: </a:t>
            </a:r>
            <a:r>
              <a:rPr lang="it-IT" dirty="0" err="1"/>
              <a:t>Int</a:t>
            </a:r>
            <a:r>
              <a:rPr lang="it-IT" dirty="0"/>
              <a:t> </a:t>
            </a:r>
            <a:endParaRPr lang="en-US" dirty="0"/>
          </a:p>
          <a:p>
            <a:pPr marL="0" indent="0">
              <a:buNone/>
            </a:pPr>
            <a:r>
              <a:rPr lang="it-IT" dirty="0"/>
              <a:t>}</a:t>
            </a:r>
            <a:endParaRPr lang="en-US" dirty="0"/>
          </a:p>
          <a:p>
            <a:pPr marL="0" indent="0">
              <a:buNone/>
            </a:pPr>
            <a:r>
              <a:rPr lang="it-IT" dirty="0" err="1"/>
              <a:t>sig</a:t>
            </a:r>
            <a:r>
              <a:rPr lang="it-IT" dirty="0"/>
              <a:t> Area {  </a:t>
            </a:r>
            <a:endParaRPr lang="en-US" dirty="0"/>
          </a:p>
          <a:p>
            <a:pPr marL="0" indent="0">
              <a:buNone/>
            </a:pPr>
            <a:r>
              <a:rPr lang="it-IT" dirty="0"/>
              <a:t>	center: Location,</a:t>
            </a:r>
            <a:endParaRPr lang="en-US" dirty="0"/>
          </a:p>
          <a:p>
            <a:pPr marL="0" indent="0">
              <a:buNone/>
            </a:pPr>
            <a:r>
              <a:rPr lang="it-IT" dirty="0"/>
              <a:t>	</a:t>
            </a:r>
            <a:r>
              <a:rPr lang="it-IT" dirty="0" err="1"/>
              <a:t>radius</a:t>
            </a:r>
            <a:r>
              <a:rPr lang="it-IT" dirty="0"/>
              <a:t>: </a:t>
            </a:r>
            <a:r>
              <a:rPr lang="it-IT" dirty="0" err="1"/>
              <a:t>Int</a:t>
            </a:r>
            <a:endParaRPr lang="en-US" dirty="0"/>
          </a:p>
          <a:p>
            <a:pPr marL="0" indent="0">
              <a:buNone/>
            </a:pPr>
            <a:r>
              <a:rPr lang="it-IT" dirty="0"/>
              <a:t>}</a:t>
            </a:r>
            <a:endParaRPr lang="en-US" dirty="0"/>
          </a:p>
          <a:p>
            <a:pPr marL="0" indent="0">
              <a:buNone/>
            </a:pPr>
            <a:r>
              <a:rPr lang="it-IT" dirty="0" err="1" smtClean="0"/>
              <a:t>sig</a:t>
            </a:r>
            <a:r>
              <a:rPr lang="it-IT" dirty="0" smtClean="0"/>
              <a:t> </a:t>
            </a:r>
            <a:r>
              <a:rPr lang="it-IT" dirty="0" err="1"/>
              <a:t>Safe_Area</a:t>
            </a:r>
            <a:r>
              <a:rPr lang="it-IT" dirty="0"/>
              <a:t> </a:t>
            </a:r>
            <a:r>
              <a:rPr lang="it-IT" dirty="0" err="1"/>
              <a:t>extends</a:t>
            </a:r>
            <a:r>
              <a:rPr lang="it-IT" dirty="0"/>
              <a:t> Area {}</a:t>
            </a:r>
            <a:endParaRPr lang="en-US" dirty="0"/>
          </a:p>
          <a:p>
            <a:pPr marL="0" indent="0">
              <a:buNone/>
            </a:pPr>
            <a:r>
              <a:rPr lang="it-IT" dirty="0" err="1" smtClean="0"/>
              <a:t>sig</a:t>
            </a:r>
            <a:r>
              <a:rPr lang="it-IT" dirty="0" smtClean="0"/>
              <a:t> </a:t>
            </a:r>
            <a:r>
              <a:rPr lang="it-IT" dirty="0" err="1"/>
              <a:t>Special_Safe_Area</a:t>
            </a:r>
            <a:r>
              <a:rPr lang="it-IT" dirty="0"/>
              <a:t> </a:t>
            </a:r>
            <a:r>
              <a:rPr lang="it-IT" dirty="0" err="1"/>
              <a:t>extends</a:t>
            </a:r>
            <a:r>
              <a:rPr lang="it-IT" dirty="0"/>
              <a:t> </a:t>
            </a:r>
            <a:r>
              <a:rPr lang="it-IT" dirty="0" err="1"/>
              <a:t>Safe_Area</a:t>
            </a:r>
            <a:r>
              <a:rPr lang="it-IT" dirty="0"/>
              <a:t> {}</a:t>
            </a:r>
            <a:endParaRPr lang="en-US" dirty="0"/>
          </a:p>
          <a:p>
            <a:endParaRPr lang="en-US" dirty="0"/>
          </a:p>
        </p:txBody>
      </p:sp>
    </p:spTree>
    <p:extLst>
      <p:ext uri="{BB962C8B-B14F-4D97-AF65-F5344CB8AC3E}">
        <p14:creationId xmlns:p14="http://schemas.microsoft.com/office/powerpoint/2010/main" val="1232531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facts (1)</a:t>
            </a:r>
            <a:endParaRPr lang="en-US" dirty="0"/>
          </a:p>
        </p:txBody>
      </p:sp>
      <p:sp>
        <p:nvSpPr>
          <p:cNvPr id="3" name="Content Placeholder 2"/>
          <p:cNvSpPr>
            <a:spLocks noGrp="1"/>
          </p:cNvSpPr>
          <p:nvPr>
            <p:ph idx="1"/>
          </p:nvPr>
        </p:nvSpPr>
        <p:spPr>
          <a:xfrm>
            <a:off x="457200" y="1591733"/>
            <a:ext cx="9144000" cy="5257800"/>
          </a:xfrm>
        </p:spPr>
        <p:txBody>
          <a:bodyPr>
            <a:normAutofit fontScale="62500" lnSpcReduction="20000"/>
          </a:bodyPr>
          <a:lstStyle/>
          <a:p>
            <a:r>
              <a:rPr lang="it-IT" dirty="0" err="1" smtClean="0"/>
              <a:t>There</a:t>
            </a:r>
            <a:r>
              <a:rPr lang="it-IT" dirty="0" smtClean="0"/>
              <a:t> </a:t>
            </a:r>
            <a:r>
              <a:rPr lang="it-IT" dirty="0" err="1"/>
              <a:t>can't</a:t>
            </a:r>
            <a:r>
              <a:rPr lang="it-IT" dirty="0"/>
              <a:t> be </a:t>
            </a:r>
            <a:r>
              <a:rPr lang="it-IT" dirty="0" err="1"/>
              <a:t>two</a:t>
            </a:r>
            <a:r>
              <a:rPr lang="it-IT" dirty="0"/>
              <a:t> </a:t>
            </a:r>
            <a:r>
              <a:rPr lang="it-IT" dirty="0" err="1"/>
              <a:t>reservations</a:t>
            </a:r>
            <a:r>
              <a:rPr lang="it-IT" dirty="0"/>
              <a:t> r1 and r2 for the </a:t>
            </a:r>
            <a:r>
              <a:rPr lang="it-IT" dirty="0" err="1"/>
              <a:t>same</a:t>
            </a:r>
            <a:r>
              <a:rPr lang="it-IT" dirty="0"/>
              <a:t> car </a:t>
            </a:r>
            <a:r>
              <a:rPr lang="it-IT" dirty="0" err="1" smtClean="0"/>
              <a:t>overlapping</a:t>
            </a:r>
            <a:r>
              <a:rPr lang="it-IT" dirty="0" smtClean="0"/>
              <a:t>.</a:t>
            </a:r>
          </a:p>
          <a:p>
            <a:endParaRPr lang="en-US" dirty="0"/>
          </a:p>
          <a:p>
            <a:pPr marL="0" indent="0">
              <a:buNone/>
            </a:pPr>
            <a:r>
              <a:rPr lang="it-IT" dirty="0" err="1"/>
              <a:t>fact</a:t>
            </a:r>
            <a:r>
              <a:rPr lang="it-IT" dirty="0"/>
              <a:t> </a:t>
            </a:r>
            <a:r>
              <a:rPr lang="it-IT" dirty="0" err="1"/>
              <a:t>carsCanBeReservedByOneUserAtOnce</a:t>
            </a:r>
            <a:r>
              <a:rPr lang="it-IT" dirty="0"/>
              <a:t> { </a:t>
            </a:r>
            <a:endParaRPr lang="en-US" dirty="0"/>
          </a:p>
          <a:p>
            <a:pPr marL="0" indent="0">
              <a:buNone/>
            </a:pPr>
            <a:r>
              <a:rPr lang="it-IT" dirty="0"/>
              <a:t>	</a:t>
            </a:r>
            <a:r>
              <a:rPr lang="it-IT" dirty="0" err="1"/>
              <a:t>all</a:t>
            </a:r>
            <a:r>
              <a:rPr lang="it-IT" dirty="0"/>
              <a:t> c: Car | (</a:t>
            </a:r>
            <a:endParaRPr lang="en-US" dirty="0"/>
          </a:p>
          <a:p>
            <a:pPr marL="0" indent="0">
              <a:buNone/>
            </a:pPr>
            <a:r>
              <a:rPr lang="it-IT" dirty="0"/>
              <a:t>		</a:t>
            </a:r>
            <a:r>
              <a:rPr lang="it-IT" dirty="0" err="1"/>
              <a:t>all</a:t>
            </a:r>
            <a:r>
              <a:rPr lang="it-IT" dirty="0"/>
              <a:t> </a:t>
            </a:r>
            <a:r>
              <a:rPr lang="it-IT" dirty="0" err="1"/>
              <a:t>r</a:t>
            </a:r>
            <a:r>
              <a:rPr lang="it-IT" dirty="0"/>
              <a:t>, </a:t>
            </a:r>
            <a:r>
              <a:rPr lang="it-IT" dirty="0" err="1"/>
              <a:t>r</a:t>
            </a:r>
            <a:r>
              <a:rPr lang="it-IT" dirty="0"/>
              <a:t>': </a:t>
            </a:r>
            <a:r>
              <a:rPr lang="it-IT" dirty="0" err="1"/>
              <a:t>Reservation</a:t>
            </a:r>
            <a:r>
              <a:rPr lang="it-IT" dirty="0"/>
              <a:t> | (</a:t>
            </a:r>
            <a:endParaRPr lang="en-US" dirty="0"/>
          </a:p>
          <a:p>
            <a:pPr marL="0" indent="0">
              <a:buNone/>
            </a:pPr>
            <a:r>
              <a:rPr lang="it-IT" dirty="0"/>
              <a:t>			(</a:t>
            </a:r>
            <a:r>
              <a:rPr lang="it-IT" dirty="0" err="1"/>
              <a:t>r.car</a:t>
            </a:r>
            <a:r>
              <a:rPr lang="it-IT" dirty="0"/>
              <a:t> = c and </a:t>
            </a:r>
            <a:r>
              <a:rPr lang="it-IT" dirty="0" err="1"/>
              <a:t>r</a:t>
            </a:r>
            <a:r>
              <a:rPr lang="it-IT" dirty="0"/>
              <a:t>'.car = c and </a:t>
            </a:r>
            <a:r>
              <a:rPr lang="it-IT" dirty="0" err="1"/>
              <a:t>r</a:t>
            </a:r>
            <a:r>
              <a:rPr lang="it-IT" dirty="0"/>
              <a:t> != </a:t>
            </a:r>
            <a:r>
              <a:rPr lang="it-IT" dirty="0" err="1" smtClean="0"/>
              <a:t>r</a:t>
            </a:r>
            <a:r>
              <a:rPr lang="it-IT" dirty="0" smtClean="0"/>
              <a:t>’									 			and </a:t>
            </a:r>
            <a:r>
              <a:rPr lang="it-IT" dirty="0" err="1" smtClean="0"/>
              <a:t>comesAfterOrEqual</a:t>
            </a:r>
            <a:r>
              <a:rPr lang="it-IT" dirty="0"/>
              <a:t>[</a:t>
            </a:r>
            <a:r>
              <a:rPr lang="it-IT" dirty="0" err="1"/>
              <a:t>r</a:t>
            </a:r>
            <a:r>
              <a:rPr lang="it-IT" dirty="0"/>
              <a:t>'.</a:t>
            </a:r>
            <a:r>
              <a:rPr lang="it-IT" dirty="0" err="1"/>
              <a:t>start_time</a:t>
            </a:r>
            <a:r>
              <a:rPr lang="it-IT" dirty="0"/>
              <a:t>, </a:t>
            </a:r>
            <a:r>
              <a:rPr lang="it-IT" dirty="0" err="1"/>
              <a:t>r.start_time</a:t>
            </a:r>
            <a:r>
              <a:rPr lang="it-IT" dirty="0"/>
              <a:t>])</a:t>
            </a:r>
            <a:endParaRPr lang="en-US" dirty="0"/>
          </a:p>
          <a:p>
            <a:pPr marL="0" indent="0">
              <a:buNone/>
            </a:pPr>
            <a:r>
              <a:rPr lang="it-IT" dirty="0" smtClean="0"/>
              <a:t>	</a:t>
            </a:r>
            <a:r>
              <a:rPr lang="it-IT" dirty="0"/>
              <a:t>		</a:t>
            </a:r>
            <a:r>
              <a:rPr lang="it-IT" dirty="0" err="1"/>
              <a:t>implies</a:t>
            </a:r>
            <a:r>
              <a:rPr lang="it-IT" dirty="0"/>
              <a:t> </a:t>
            </a:r>
            <a:r>
              <a:rPr lang="it-IT" dirty="0" smtClean="0"/>
              <a:t>(</a:t>
            </a:r>
            <a:endParaRPr lang="en-US" dirty="0"/>
          </a:p>
          <a:p>
            <a:pPr marL="0" indent="0">
              <a:buNone/>
            </a:pPr>
            <a:r>
              <a:rPr lang="it-IT" dirty="0" smtClean="0"/>
              <a:t>	</a:t>
            </a:r>
            <a:r>
              <a:rPr lang="it-IT" dirty="0"/>
              <a:t>			</a:t>
            </a:r>
            <a:r>
              <a:rPr lang="it-IT" dirty="0" smtClean="0"/>
              <a:t>(</a:t>
            </a:r>
            <a:r>
              <a:rPr lang="it-IT" dirty="0"/>
              <a:t>some </a:t>
            </a:r>
            <a:r>
              <a:rPr lang="it-IT" dirty="0" err="1"/>
              <a:t>r.ride</a:t>
            </a:r>
            <a:r>
              <a:rPr lang="it-IT" dirty="0"/>
              <a:t> and some </a:t>
            </a:r>
            <a:r>
              <a:rPr lang="it-IT" dirty="0" err="1"/>
              <a:t>r.ride.release_time</a:t>
            </a:r>
            <a:r>
              <a:rPr lang="it-IT" dirty="0"/>
              <a:t> and </a:t>
            </a:r>
            <a:r>
              <a:rPr lang="it-IT" dirty="0" smtClean="0"/>
              <a:t>						               </a:t>
            </a:r>
            <a:r>
              <a:rPr lang="it-IT" dirty="0" err="1" smtClean="0"/>
              <a:t>comesAfterOrEqual</a:t>
            </a:r>
            <a:r>
              <a:rPr lang="it-IT" dirty="0"/>
              <a:t>[</a:t>
            </a:r>
            <a:r>
              <a:rPr lang="it-IT" dirty="0" err="1"/>
              <a:t>r</a:t>
            </a:r>
            <a:r>
              <a:rPr lang="it-IT" dirty="0"/>
              <a:t>'.</a:t>
            </a:r>
            <a:r>
              <a:rPr lang="it-IT" dirty="0" err="1"/>
              <a:t>start_time</a:t>
            </a:r>
            <a:r>
              <a:rPr lang="it-IT" dirty="0"/>
              <a:t>, </a:t>
            </a:r>
            <a:r>
              <a:rPr lang="it-IT" dirty="0" err="1"/>
              <a:t>r.ride.release_time</a:t>
            </a:r>
            <a:r>
              <a:rPr lang="it-IT" dirty="0"/>
              <a:t>])</a:t>
            </a:r>
            <a:endParaRPr lang="en-US" dirty="0"/>
          </a:p>
          <a:p>
            <a:pPr marL="0" indent="0">
              <a:buNone/>
            </a:pPr>
            <a:r>
              <a:rPr lang="it-IT" dirty="0" smtClean="0"/>
              <a:t>				or</a:t>
            </a:r>
          </a:p>
          <a:p>
            <a:pPr marL="0" indent="0">
              <a:buNone/>
            </a:pPr>
            <a:r>
              <a:rPr lang="it-IT" dirty="0"/>
              <a:t>	</a:t>
            </a:r>
            <a:r>
              <a:rPr lang="it-IT" dirty="0" smtClean="0"/>
              <a:t>			(</a:t>
            </a:r>
            <a:r>
              <a:rPr lang="it-IT" dirty="0" err="1"/>
              <a:t>r.expired</a:t>
            </a:r>
            <a:r>
              <a:rPr lang="it-IT" dirty="0"/>
              <a:t> = True </a:t>
            </a:r>
            <a:r>
              <a:rPr lang="it-IT" dirty="0" smtClean="0"/>
              <a:t>and</a:t>
            </a:r>
          </a:p>
          <a:p>
            <a:pPr marL="0" indent="0">
              <a:buNone/>
            </a:pPr>
            <a:r>
              <a:rPr lang="it-IT" dirty="0"/>
              <a:t>	</a:t>
            </a:r>
            <a:r>
              <a:rPr lang="it-IT" dirty="0" smtClean="0"/>
              <a:t>			</a:t>
            </a:r>
            <a:r>
              <a:rPr lang="it-IT" dirty="0" err="1" smtClean="0"/>
              <a:t>not</a:t>
            </a:r>
            <a:r>
              <a:rPr lang="it-IT" dirty="0" smtClean="0"/>
              <a:t> </a:t>
            </a:r>
            <a:r>
              <a:rPr lang="it-IT" dirty="0" err="1"/>
              <a:t>isLessThanOneHourAhead</a:t>
            </a:r>
            <a:r>
              <a:rPr lang="it-IT" dirty="0"/>
              <a:t>[</a:t>
            </a:r>
            <a:r>
              <a:rPr lang="it-IT" dirty="0" err="1"/>
              <a:t>r</a:t>
            </a:r>
            <a:r>
              <a:rPr lang="it-IT" dirty="0"/>
              <a:t>'.</a:t>
            </a:r>
            <a:r>
              <a:rPr lang="it-IT" dirty="0" err="1"/>
              <a:t>start_time</a:t>
            </a:r>
            <a:r>
              <a:rPr lang="it-IT" dirty="0"/>
              <a:t>, </a:t>
            </a:r>
            <a:r>
              <a:rPr lang="it-IT" dirty="0" err="1" smtClean="0"/>
              <a:t>r.start_time</a:t>
            </a:r>
            <a:r>
              <a:rPr lang="it-IT" dirty="0"/>
              <a:t>])</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smtClean="0"/>
              <a:t>}</a:t>
            </a:r>
            <a:endParaRPr lang="en-US" dirty="0"/>
          </a:p>
        </p:txBody>
      </p:sp>
    </p:spTree>
    <p:extLst>
      <p:ext uri="{BB962C8B-B14F-4D97-AF65-F5344CB8AC3E}">
        <p14:creationId xmlns:p14="http://schemas.microsoft.com/office/powerpoint/2010/main" val="3296273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facts (2)</a:t>
            </a:r>
            <a:endParaRPr lang="en-US" dirty="0"/>
          </a:p>
        </p:txBody>
      </p:sp>
      <p:sp>
        <p:nvSpPr>
          <p:cNvPr id="3" name="Content Placeholder 2"/>
          <p:cNvSpPr>
            <a:spLocks noGrp="1"/>
          </p:cNvSpPr>
          <p:nvPr>
            <p:ph idx="1"/>
          </p:nvPr>
        </p:nvSpPr>
        <p:spPr>
          <a:xfrm>
            <a:off x="457200" y="1600200"/>
            <a:ext cx="9731022" cy="5370689"/>
          </a:xfrm>
        </p:spPr>
        <p:txBody>
          <a:bodyPr>
            <a:normAutofit fontScale="62500" lnSpcReduction="20000"/>
          </a:bodyPr>
          <a:lstStyle/>
          <a:p>
            <a:r>
              <a:rPr lang="it-IT" dirty="0" smtClean="0"/>
              <a:t>A </a:t>
            </a:r>
            <a:r>
              <a:rPr lang="it-IT" dirty="0"/>
              <a:t>car </a:t>
            </a:r>
            <a:r>
              <a:rPr lang="it-IT" dirty="0" err="1"/>
              <a:t>is</a:t>
            </a:r>
            <a:r>
              <a:rPr lang="it-IT" dirty="0"/>
              <a:t> </a:t>
            </a:r>
            <a:r>
              <a:rPr lang="it-IT" dirty="0" err="1"/>
              <a:t>available</a:t>
            </a:r>
            <a:r>
              <a:rPr lang="it-IT" dirty="0"/>
              <a:t> </a:t>
            </a:r>
            <a:r>
              <a:rPr lang="it-IT" dirty="0" err="1"/>
              <a:t>if</a:t>
            </a:r>
            <a:r>
              <a:rPr lang="it-IT" dirty="0"/>
              <a:t> </a:t>
            </a:r>
            <a:r>
              <a:rPr lang="it-IT" dirty="0" err="1"/>
              <a:t>it</a:t>
            </a:r>
            <a:r>
              <a:rPr lang="it-IT" dirty="0"/>
              <a:t> </a:t>
            </a:r>
            <a:r>
              <a:rPr lang="it-IT" dirty="0" err="1"/>
              <a:t>has</a:t>
            </a:r>
            <a:r>
              <a:rPr lang="it-IT" dirty="0"/>
              <a:t> no </a:t>
            </a:r>
            <a:r>
              <a:rPr lang="it-IT" dirty="0" err="1"/>
              <a:t>reservations</a:t>
            </a:r>
            <a:r>
              <a:rPr lang="it-IT" dirty="0"/>
              <a:t> open and </a:t>
            </a:r>
            <a:r>
              <a:rPr lang="it-IT" dirty="0" err="1"/>
              <a:t>has</a:t>
            </a:r>
            <a:r>
              <a:rPr lang="it-IT" dirty="0"/>
              <a:t> </a:t>
            </a:r>
            <a:r>
              <a:rPr lang="it-IT" dirty="0" err="1"/>
              <a:t>enough</a:t>
            </a:r>
            <a:r>
              <a:rPr lang="it-IT" dirty="0"/>
              <a:t> </a:t>
            </a:r>
            <a:r>
              <a:rPr lang="it-IT" dirty="0" err="1" smtClean="0"/>
              <a:t>battery</a:t>
            </a:r>
            <a:endParaRPr lang="it-IT" dirty="0"/>
          </a:p>
          <a:p>
            <a:endParaRPr lang="en-US" dirty="0"/>
          </a:p>
          <a:p>
            <a:pPr marL="0" indent="0">
              <a:buNone/>
            </a:pPr>
            <a:r>
              <a:rPr lang="it-IT" dirty="0" err="1"/>
              <a:t>fact</a:t>
            </a:r>
            <a:r>
              <a:rPr lang="it-IT" dirty="0"/>
              <a:t> </a:t>
            </a:r>
            <a:r>
              <a:rPr lang="it-IT" dirty="0" err="1"/>
              <a:t>carAvailableCondition</a:t>
            </a:r>
            <a:r>
              <a:rPr lang="it-IT" dirty="0"/>
              <a:t> {</a:t>
            </a:r>
            <a:endParaRPr lang="en-US" dirty="0"/>
          </a:p>
          <a:p>
            <a:pPr marL="0" indent="0">
              <a:buNone/>
            </a:pPr>
            <a:r>
              <a:rPr lang="it-IT" dirty="0"/>
              <a:t>	</a:t>
            </a:r>
            <a:r>
              <a:rPr lang="it-IT" dirty="0" err="1"/>
              <a:t>all</a:t>
            </a:r>
            <a:r>
              <a:rPr lang="it-IT" dirty="0"/>
              <a:t> c: Car |</a:t>
            </a:r>
            <a:endParaRPr lang="en-US" dirty="0"/>
          </a:p>
          <a:p>
            <a:pPr marL="0" indent="0">
              <a:buNone/>
            </a:pPr>
            <a:r>
              <a:rPr lang="it-IT" dirty="0"/>
              <a:t>		</a:t>
            </a:r>
            <a:r>
              <a:rPr lang="it-IT" dirty="0" err="1"/>
              <a:t>c.available</a:t>
            </a:r>
            <a:r>
              <a:rPr lang="it-IT" dirty="0"/>
              <a:t> = True</a:t>
            </a:r>
            <a:endParaRPr lang="en-US" dirty="0"/>
          </a:p>
          <a:p>
            <a:pPr marL="0" indent="0">
              <a:buNone/>
            </a:pPr>
            <a:r>
              <a:rPr lang="it-IT" dirty="0"/>
              <a:t>		</a:t>
            </a:r>
            <a:r>
              <a:rPr lang="it-IT" dirty="0" err="1"/>
              <a:t>iff</a:t>
            </a:r>
            <a:r>
              <a:rPr lang="it-IT" dirty="0"/>
              <a:t>(</a:t>
            </a:r>
            <a:endParaRPr lang="en-US" dirty="0"/>
          </a:p>
          <a:p>
            <a:pPr marL="0" indent="0">
              <a:buNone/>
            </a:pPr>
            <a:r>
              <a:rPr lang="it-IT" dirty="0"/>
              <a:t>		(no res: </a:t>
            </a:r>
            <a:r>
              <a:rPr lang="it-IT" dirty="0" err="1"/>
              <a:t>Reservation</a:t>
            </a:r>
            <a:r>
              <a:rPr lang="it-IT" dirty="0"/>
              <a:t> |</a:t>
            </a:r>
            <a:endParaRPr lang="en-US" dirty="0"/>
          </a:p>
          <a:p>
            <a:pPr marL="0" indent="0">
              <a:buNone/>
            </a:pPr>
            <a:r>
              <a:rPr lang="it-IT" dirty="0"/>
              <a:t>			</a:t>
            </a:r>
            <a:r>
              <a:rPr lang="it-IT" dirty="0" err="1"/>
              <a:t>res.car</a:t>
            </a:r>
            <a:r>
              <a:rPr lang="it-IT" dirty="0"/>
              <a:t> = c and </a:t>
            </a:r>
            <a:r>
              <a:rPr lang="it-IT" dirty="0" err="1"/>
              <a:t>isActive</a:t>
            </a:r>
            <a:r>
              <a:rPr lang="it-IT" dirty="0"/>
              <a:t>[res])</a:t>
            </a:r>
            <a:endParaRPr lang="en-US" dirty="0"/>
          </a:p>
          <a:p>
            <a:pPr marL="0" indent="0">
              <a:buNone/>
            </a:pPr>
            <a:r>
              <a:rPr lang="it-IT" dirty="0"/>
              <a:t>		)</a:t>
            </a:r>
            <a:endParaRPr lang="en-US" dirty="0"/>
          </a:p>
          <a:p>
            <a:pPr marL="0" indent="0">
              <a:buNone/>
            </a:pPr>
            <a:r>
              <a:rPr lang="it-IT" dirty="0" smtClean="0"/>
              <a:t>}</a:t>
            </a:r>
            <a:endParaRPr lang="it-IT" dirty="0"/>
          </a:p>
          <a:p>
            <a:pPr marL="0" indent="0">
              <a:buNone/>
            </a:pPr>
            <a:r>
              <a:rPr lang="it-IT" dirty="0" err="1"/>
              <a:t>pred</a:t>
            </a:r>
            <a:r>
              <a:rPr lang="it-IT" dirty="0"/>
              <a:t> </a:t>
            </a:r>
            <a:r>
              <a:rPr lang="it-IT" dirty="0" err="1"/>
              <a:t>isActive</a:t>
            </a:r>
            <a:r>
              <a:rPr lang="it-IT" dirty="0"/>
              <a:t>[</a:t>
            </a:r>
            <a:r>
              <a:rPr lang="it-IT" dirty="0" err="1"/>
              <a:t>r</a:t>
            </a:r>
            <a:r>
              <a:rPr lang="it-IT" dirty="0"/>
              <a:t>: </a:t>
            </a:r>
            <a:r>
              <a:rPr lang="it-IT" dirty="0" err="1"/>
              <a:t>Reservation</a:t>
            </a:r>
            <a:r>
              <a:rPr lang="it-IT" dirty="0"/>
              <a:t>] {</a:t>
            </a:r>
            <a:endParaRPr lang="en-US" dirty="0"/>
          </a:p>
          <a:p>
            <a:pPr marL="0" indent="0">
              <a:buNone/>
            </a:pPr>
            <a:r>
              <a:rPr lang="it-IT" dirty="0"/>
              <a:t>	</a:t>
            </a:r>
            <a:r>
              <a:rPr lang="it-IT" dirty="0" err="1"/>
              <a:t>r.expired</a:t>
            </a:r>
            <a:r>
              <a:rPr lang="it-IT" dirty="0"/>
              <a:t> = False and (</a:t>
            </a:r>
            <a:endParaRPr lang="en-US" dirty="0"/>
          </a:p>
          <a:p>
            <a:pPr marL="0" indent="0">
              <a:buNone/>
            </a:pPr>
            <a:r>
              <a:rPr lang="it-IT" dirty="0"/>
              <a:t>		no </a:t>
            </a:r>
            <a:r>
              <a:rPr lang="it-IT" dirty="0" err="1"/>
              <a:t>r.ride</a:t>
            </a:r>
            <a:endParaRPr lang="en-US" dirty="0"/>
          </a:p>
          <a:p>
            <a:pPr marL="0" indent="0">
              <a:buNone/>
            </a:pPr>
            <a:r>
              <a:rPr lang="it-IT" dirty="0"/>
              <a:t>		or</a:t>
            </a:r>
            <a:endParaRPr lang="en-US" dirty="0"/>
          </a:p>
          <a:p>
            <a:pPr marL="0" indent="0">
              <a:buNone/>
            </a:pPr>
            <a:r>
              <a:rPr lang="it-IT" dirty="0"/>
              <a:t>		no </a:t>
            </a:r>
            <a:r>
              <a:rPr lang="it-IT" dirty="0" err="1"/>
              <a:t>r.ride.release_time</a:t>
            </a:r>
            <a:endParaRPr lang="en-US" dirty="0"/>
          </a:p>
          <a:p>
            <a:pPr marL="0" indent="0">
              <a:buNone/>
            </a:pPr>
            <a:r>
              <a:rPr lang="it-IT" dirty="0"/>
              <a:t>	)</a:t>
            </a:r>
            <a:endParaRPr lang="en-US" dirty="0"/>
          </a:p>
          <a:p>
            <a:pPr marL="0" indent="0">
              <a:buNone/>
            </a:pPr>
            <a:r>
              <a:rPr lang="it-IT"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170922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facts (3)</a:t>
            </a:r>
            <a:endParaRPr lang="en-US" dirty="0"/>
          </a:p>
        </p:txBody>
      </p:sp>
      <p:sp>
        <p:nvSpPr>
          <p:cNvPr id="3" name="Content Placeholder 2"/>
          <p:cNvSpPr>
            <a:spLocks noGrp="1"/>
          </p:cNvSpPr>
          <p:nvPr>
            <p:ph idx="1"/>
          </p:nvPr>
        </p:nvSpPr>
        <p:spPr/>
        <p:txBody>
          <a:bodyPr>
            <a:normAutofit/>
          </a:bodyPr>
          <a:lstStyle/>
          <a:p>
            <a:r>
              <a:rPr lang="it-IT" dirty="0"/>
              <a:t>A car can be </a:t>
            </a:r>
            <a:r>
              <a:rPr lang="it-IT" dirty="0" err="1"/>
              <a:t>released</a:t>
            </a:r>
            <a:r>
              <a:rPr lang="it-IT" dirty="0"/>
              <a:t> </a:t>
            </a:r>
            <a:r>
              <a:rPr lang="it-IT" dirty="0" err="1"/>
              <a:t>plugged</a:t>
            </a:r>
            <a:r>
              <a:rPr lang="it-IT" dirty="0"/>
              <a:t> </a:t>
            </a:r>
            <a:r>
              <a:rPr lang="it-IT" dirty="0" err="1"/>
              <a:t>only</a:t>
            </a:r>
            <a:r>
              <a:rPr lang="it-IT" dirty="0"/>
              <a:t> </a:t>
            </a:r>
            <a:r>
              <a:rPr lang="it-IT" dirty="0" err="1"/>
              <a:t>if</a:t>
            </a:r>
            <a:r>
              <a:rPr lang="it-IT" dirty="0"/>
              <a:t> </a:t>
            </a:r>
            <a:r>
              <a:rPr lang="it-IT" dirty="0" err="1"/>
              <a:t>it</a:t>
            </a:r>
            <a:r>
              <a:rPr lang="it-IT" dirty="0"/>
              <a:t> </a:t>
            </a:r>
            <a:r>
              <a:rPr lang="it-IT" dirty="0" err="1"/>
              <a:t>is</a:t>
            </a:r>
            <a:r>
              <a:rPr lang="it-IT" dirty="0"/>
              <a:t> </a:t>
            </a:r>
            <a:r>
              <a:rPr lang="it-IT" dirty="0" err="1"/>
              <a:t>released</a:t>
            </a:r>
            <a:r>
              <a:rPr lang="it-IT" dirty="0"/>
              <a:t> in a Special </a:t>
            </a:r>
            <a:r>
              <a:rPr lang="it-IT" dirty="0" err="1"/>
              <a:t>Safe</a:t>
            </a:r>
            <a:r>
              <a:rPr lang="it-IT" dirty="0"/>
              <a:t> </a:t>
            </a:r>
            <a:r>
              <a:rPr lang="it-IT" dirty="0" smtClean="0"/>
              <a:t>Area</a:t>
            </a:r>
            <a:r>
              <a:rPr lang="en-US" dirty="0"/>
              <a:t>;</a:t>
            </a:r>
            <a:endParaRPr lang="en-US" dirty="0" smtClean="0">
              <a:effectLst/>
            </a:endParaRPr>
          </a:p>
          <a:p>
            <a:r>
              <a:rPr lang="it-IT" dirty="0"/>
              <a:t>A </a:t>
            </a:r>
            <a:r>
              <a:rPr lang="it-IT" dirty="0" err="1"/>
              <a:t>reservation</a:t>
            </a:r>
            <a:r>
              <a:rPr lang="it-IT" dirty="0"/>
              <a:t> </a:t>
            </a:r>
            <a:r>
              <a:rPr lang="it-IT" dirty="0" err="1"/>
              <a:t>is</a:t>
            </a:r>
            <a:r>
              <a:rPr lang="it-IT" dirty="0"/>
              <a:t> </a:t>
            </a:r>
            <a:r>
              <a:rPr lang="it-IT" dirty="0" err="1"/>
              <a:t>expired</a:t>
            </a:r>
            <a:r>
              <a:rPr lang="it-IT" dirty="0"/>
              <a:t> </a:t>
            </a:r>
            <a:r>
              <a:rPr lang="it-IT" dirty="0" err="1"/>
              <a:t>if</a:t>
            </a:r>
            <a:r>
              <a:rPr lang="it-IT" dirty="0"/>
              <a:t> </a:t>
            </a:r>
            <a:r>
              <a:rPr lang="it-IT" dirty="0" err="1"/>
              <a:t>there</a:t>
            </a:r>
            <a:r>
              <a:rPr lang="it-IT" dirty="0"/>
              <a:t> </a:t>
            </a:r>
            <a:r>
              <a:rPr lang="it-IT" dirty="0" err="1"/>
              <a:t>is</a:t>
            </a:r>
            <a:r>
              <a:rPr lang="it-IT" dirty="0"/>
              <a:t> </a:t>
            </a:r>
            <a:r>
              <a:rPr lang="it-IT" dirty="0" err="1"/>
              <a:t>not</a:t>
            </a:r>
            <a:r>
              <a:rPr lang="it-IT" dirty="0"/>
              <a:t> a ride </a:t>
            </a:r>
            <a:r>
              <a:rPr lang="it-IT" dirty="0" err="1"/>
              <a:t>whose</a:t>
            </a:r>
            <a:r>
              <a:rPr lang="it-IT" dirty="0"/>
              <a:t> </a:t>
            </a:r>
            <a:r>
              <a:rPr lang="it-IT" dirty="0" err="1"/>
              <a:t>pickup_time</a:t>
            </a:r>
            <a:r>
              <a:rPr lang="it-IT" dirty="0"/>
              <a:t> </a:t>
            </a:r>
            <a:r>
              <a:rPr lang="it-IT" dirty="0" err="1"/>
              <a:t>is</a:t>
            </a:r>
            <a:r>
              <a:rPr lang="it-IT" dirty="0"/>
              <a:t> </a:t>
            </a:r>
            <a:r>
              <a:rPr lang="it-IT" dirty="0" err="1" smtClean="0"/>
              <a:t>less</a:t>
            </a:r>
            <a:r>
              <a:rPr lang="it-IT" dirty="0" smtClean="0"/>
              <a:t> </a:t>
            </a:r>
            <a:r>
              <a:rPr lang="it-IT" dirty="0" err="1"/>
              <a:t>than</a:t>
            </a:r>
            <a:r>
              <a:rPr lang="it-IT" dirty="0"/>
              <a:t> </a:t>
            </a:r>
            <a:r>
              <a:rPr lang="it-IT" dirty="0" err="1"/>
              <a:t>one</a:t>
            </a:r>
            <a:r>
              <a:rPr lang="it-IT" dirty="0"/>
              <a:t> hour </a:t>
            </a:r>
            <a:r>
              <a:rPr lang="it-IT" dirty="0" err="1"/>
              <a:t>after</a:t>
            </a:r>
            <a:r>
              <a:rPr lang="it-IT" dirty="0"/>
              <a:t> the </a:t>
            </a:r>
            <a:r>
              <a:rPr lang="it-IT" dirty="0" err="1"/>
              <a:t>reservation</a:t>
            </a:r>
            <a:r>
              <a:rPr lang="it-IT" dirty="0"/>
              <a:t> </a:t>
            </a:r>
            <a:r>
              <a:rPr lang="it-IT" dirty="0" err="1" smtClean="0"/>
              <a:t>start_time</a:t>
            </a:r>
            <a:r>
              <a:rPr lang="it-IT" dirty="0" smtClean="0"/>
              <a:t>;</a:t>
            </a:r>
            <a:endParaRPr lang="en-US" dirty="0"/>
          </a:p>
          <a:p>
            <a:r>
              <a:rPr lang="it-IT" dirty="0"/>
              <a:t>The </a:t>
            </a:r>
            <a:r>
              <a:rPr lang="it-IT" dirty="0" err="1"/>
              <a:t>pickup</a:t>
            </a:r>
            <a:r>
              <a:rPr lang="it-IT" dirty="0"/>
              <a:t> time of a ride </a:t>
            </a:r>
            <a:r>
              <a:rPr lang="it-IT" dirty="0" err="1"/>
              <a:t>should</a:t>
            </a:r>
            <a:r>
              <a:rPr lang="it-IT" dirty="0"/>
              <a:t> be in </a:t>
            </a:r>
            <a:r>
              <a:rPr lang="it-IT" dirty="0" err="1"/>
              <a:t>one</a:t>
            </a:r>
            <a:r>
              <a:rPr lang="it-IT" dirty="0"/>
              <a:t> hour from </a:t>
            </a:r>
            <a:r>
              <a:rPr lang="it-IT" dirty="0" err="1"/>
              <a:t>its</a:t>
            </a:r>
            <a:r>
              <a:rPr lang="it-IT" dirty="0"/>
              <a:t> </a:t>
            </a:r>
            <a:r>
              <a:rPr lang="it-IT" dirty="0" err="1"/>
              <a:t>reservation</a:t>
            </a:r>
            <a:r>
              <a:rPr lang="it-IT" dirty="0"/>
              <a:t> </a:t>
            </a:r>
            <a:r>
              <a:rPr lang="it-IT" dirty="0" err="1" smtClean="0"/>
              <a:t>start_time</a:t>
            </a:r>
            <a:r>
              <a:rPr lang="en-US" dirty="0"/>
              <a:t>;</a:t>
            </a:r>
            <a:endParaRPr lang="en-US" dirty="0" smtClean="0">
              <a:effectLst/>
            </a:endParaRPr>
          </a:p>
          <a:p>
            <a:r>
              <a:rPr lang="it-IT" dirty="0" err="1"/>
              <a:t>release_time</a:t>
            </a:r>
            <a:r>
              <a:rPr lang="it-IT" dirty="0"/>
              <a:t> </a:t>
            </a:r>
            <a:r>
              <a:rPr lang="it-IT" dirty="0" err="1"/>
              <a:t>is</a:t>
            </a:r>
            <a:r>
              <a:rPr lang="it-IT" dirty="0"/>
              <a:t> </a:t>
            </a:r>
            <a:r>
              <a:rPr lang="it-IT" dirty="0" err="1"/>
              <a:t>always</a:t>
            </a:r>
            <a:r>
              <a:rPr lang="it-IT" dirty="0"/>
              <a:t> </a:t>
            </a:r>
            <a:r>
              <a:rPr lang="it-IT" dirty="0" err="1"/>
              <a:t>after</a:t>
            </a:r>
            <a:r>
              <a:rPr lang="it-IT" dirty="0"/>
              <a:t> </a:t>
            </a:r>
            <a:r>
              <a:rPr lang="it-IT" dirty="0" err="1"/>
              <a:t>pickup_time</a:t>
            </a:r>
            <a:r>
              <a:rPr lang="en-US" dirty="0" smtClean="0">
                <a:effectLst/>
              </a:rPr>
              <a:t> ; </a:t>
            </a:r>
            <a:endParaRPr lang="en-US" dirty="0"/>
          </a:p>
        </p:txBody>
      </p:sp>
    </p:spTree>
    <p:extLst>
      <p:ext uri="{BB962C8B-B14F-4D97-AF65-F5344CB8AC3E}">
        <p14:creationId xmlns:p14="http://schemas.microsoft.com/office/powerpoint/2010/main" val="793551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t>Text assumptions</a:t>
            </a:r>
          </a:p>
          <a:p>
            <a:r>
              <a:rPr lang="en-US" dirty="0" smtClean="0">
                <a:solidFill>
                  <a:schemeClr val="bg1">
                    <a:lumMod val="65000"/>
                  </a:schemeClr>
                </a:solidFill>
              </a:rPr>
              <a:t>Goals, Domain properties, Requirements</a:t>
            </a:r>
          </a:p>
          <a:p>
            <a:r>
              <a:rPr lang="en-US" dirty="0" smtClean="0">
                <a:solidFill>
                  <a:schemeClr val="bg1">
                    <a:lumMod val="65000"/>
                  </a:schemeClr>
                </a:solidFill>
              </a:rPr>
              <a:t>Proposed system</a:t>
            </a:r>
          </a:p>
          <a:p>
            <a:r>
              <a:rPr lang="en-US" dirty="0" smtClean="0">
                <a:solidFill>
                  <a:srgbClr val="A6A6A6"/>
                </a:solidFill>
              </a:rPr>
              <a:t>Actors and use case diagram</a:t>
            </a:r>
          </a:p>
          <a:p>
            <a:r>
              <a:rPr lang="en-US" dirty="0" smtClean="0">
                <a:solidFill>
                  <a:schemeClr val="bg1">
                    <a:lumMod val="65000"/>
                  </a:schemeClr>
                </a:solidFill>
              </a:rPr>
              <a:t>Alloy</a:t>
            </a:r>
          </a:p>
          <a:p>
            <a:r>
              <a:rPr lang="en-US" dirty="0" smtClean="0">
                <a:solidFill>
                  <a:schemeClr val="bg1">
                    <a:lumMod val="65000"/>
                  </a:schemeClr>
                </a:solidFill>
              </a:rPr>
              <a:t>Future Development</a:t>
            </a:r>
          </a:p>
        </p:txBody>
      </p:sp>
    </p:spTree>
    <p:extLst>
      <p:ext uri="{BB962C8B-B14F-4D97-AF65-F5344CB8AC3E}">
        <p14:creationId xmlns:p14="http://schemas.microsoft.com/office/powerpoint/2010/main" val="2522260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facts (4)</a:t>
            </a:r>
            <a:endParaRPr lang="en-US" dirty="0"/>
          </a:p>
        </p:txBody>
      </p:sp>
      <p:sp>
        <p:nvSpPr>
          <p:cNvPr id="3" name="Content Placeholder 2"/>
          <p:cNvSpPr>
            <a:spLocks noGrp="1"/>
          </p:cNvSpPr>
          <p:nvPr>
            <p:ph idx="1"/>
          </p:nvPr>
        </p:nvSpPr>
        <p:spPr>
          <a:xfrm>
            <a:off x="457200" y="1600200"/>
            <a:ext cx="8531578" cy="4876800"/>
          </a:xfrm>
        </p:spPr>
        <p:txBody>
          <a:bodyPr>
            <a:normAutofit fontScale="92500" lnSpcReduction="20000"/>
          </a:bodyPr>
          <a:lstStyle/>
          <a:p>
            <a:r>
              <a:rPr lang="en-US" dirty="0" smtClean="0"/>
              <a:t>A car is unlocked if exists an active reservation for it whose user is near the car;</a:t>
            </a:r>
          </a:p>
          <a:p>
            <a:r>
              <a:rPr lang="it-IT" dirty="0" err="1"/>
              <a:t>If</a:t>
            </a:r>
            <a:r>
              <a:rPr lang="it-IT" dirty="0"/>
              <a:t> a </a:t>
            </a:r>
            <a:r>
              <a:rPr lang="it-IT" dirty="0" err="1"/>
              <a:t>Reservation</a:t>
            </a:r>
            <a:r>
              <a:rPr lang="it-IT" dirty="0"/>
              <a:t> </a:t>
            </a:r>
            <a:r>
              <a:rPr lang="it-IT" dirty="0" err="1"/>
              <a:t>is</a:t>
            </a:r>
            <a:r>
              <a:rPr lang="it-IT" dirty="0"/>
              <a:t> </a:t>
            </a:r>
            <a:r>
              <a:rPr lang="it-IT" dirty="0" err="1"/>
              <a:t>expired</a:t>
            </a:r>
            <a:r>
              <a:rPr lang="it-IT" dirty="0"/>
              <a:t> </a:t>
            </a:r>
            <a:r>
              <a:rPr lang="it-IT" dirty="0" err="1"/>
              <a:t>without</a:t>
            </a:r>
            <a:r>
              <a:rPr lang="it-IT" dirty="0"/>
              <a:t> the </a:t>
            </a:r>
            <a:r>
              <a:rPr lang="it-IT" dirty="0" err="1"/>
              <a:t>user</a:t>
            </a:r>
            <a:r>
              <a:rPr lang="it-IT" dirty="0"/>
              <a:t> </a:t>
            </a:r>
            <a:r>
              <a:rPr lang="it-IT" dirty="0" err="1"/>
              <a:t>picked</a:t>
            </a:r>
            <a:r>
              <a:rPr lang="it-IT" dirty="0"/>
              <a:t> up the car, he/</a:t>
            </a:r>
            <a:r>
              <a:rPr lang="it-IT" dirty="0" err="1"/>
              <a:t>she</a:t>
            </a:r>
            <a:r>
              <a:rPr lang="it-IT" dirty="0"/>
              <a:t> </a:t>
            </a:r>
            <a:r>
              <a:rPr lang="it-IT" dirty="0" err="1" smtClean="0"/>
              <a:t>has</a:t>
            </a:r>
            <a:r>
              <a:rPr lang="it-IT" dirty="0" smtClean="0"/>
              <a:t> </a:t>
            </a:r>
            <a:r>
              <a:rPr lang="it-IT" dirty="0"/>
              <a:t>to </a:t>
            </a:r>
            <a:r>
              <a:rPr lang="it-IT" dirty="0" err="1"/>
              <a:t>pay</a:t>
            </a:r>
            <a:r>
              <a:rPr lang="it-IT" dirty="0"/>
              <a:t> a </a:t>
            </a:r>
            <a:r>
              <a:rPr lang="it-IT" dirty="0" err="1"/>
              <a:t>fee</a:t>
            </a:r>
            <a:r>
              <a:rPr lang="it-IT" dirty="0"/>
              <a:t> of </a:t>
            </a:r>
            <a:r>
              <a:rPr lang="it-IT" dirty="0" smtClean="0"/>
              <a:t>10;</a:t>
            </a:r>
          </a:p>
          <a:p>
            <a:r>
              <a:rPr lang="it-IT" dirty="0"/>
              <a:t>The </a:t>
            </a:r>
            <a:r>
              <a:rPr lang="it-IT" dirty="0" err="1"/>
              <a:t>actual</a:t>
            </a:r>
            <a:r>
              <a:rPr lang="it-IT" dirty="0"/>
              <a:t> </a:t>
            </a:r>
            <a:r>
              <a:rPr lang="it-IT" dirty="0" err="1"/>
              <a:t>cost</a:t>
            </a:r>
            <a:r>
              <a:rPr lang="it-IT" dirty="0"/>
              <a:t> of a </a:t>
            </a:r>
            <a:r>
              <a:rPr lang="it-IT" dirty="0" err="1" smtClean="0"/>
              <a:t>reservation</a:t>
            </a:r>
            <a:r>
              <a:rPr lang="it-IT" dirty="0" smtClean="0"/>
              <a:t> </a:t>
            </a:r>
            <a:r>
              <a:rPr lang="it-IT" dirty="0" err="1" smtClean="0"/>
              <a:t>not</a:t>
            </a:r>
            <a:r>
              <a:rPr lang="it-IT" dirty="0"/>
              <a:t> </a:t>
            </a:r>
            <a:r>
              <a:rPr lang="it-IT" dirty="0" err="1" smtClean="0"/>
              <a:t>expired</a:t>
            </a:r>
            <a:r>
              <a:rPr lang="it-IT" dirty="0" smtClean="0"/>
              <a:t> </a:t>
            </a:r>
            <a:r>
              <a:rPr lang="it-IT" dirty="0" err="1"/>
              <a:t>is</a:t>
            </a:r>
            <a:r>
              <a:rPr lang="it-IT" dirty="0"/>
              <a:t> </a:t>
            </a:r>
            <a:r>
              <a:rPr lang="it-IT" dirty="0" err="1"/>
              <a:t>proportional</a:t>
            </a:r>
            <a:r>
              <a:rPr lang="it-IT" dirty="0"/>
              <a:t> to minutes </a:t>
            </a:r>
            <a:r>
              <a:rPr lang="it-IT" dirty="0" err="1"/>
              <a:t>spent</a:t>
            </a:r>
            <a:r>
              <a:rPr lang="it-IT" dirty="0"/>
              <a:t> in </a:t>
            </a:r>
            <a:r>
              <a:rPr lang="it-IT" dirty="0" smtClean="0"/>
              <a:t>the car</a:t>
            </a:r>
            <a:r>
              <a:rPr lang="en-US" dirty="0" smtClean="0">
                <a:effectLst/>
              </a:rPr>
              <a:t>;</a:t>
            </a:r>
          </a:p>
          <a:p>
            <a:r>
              <a:rPr lang="it-IT" dirty="0"/>
              <a:t>The </a:t>
            </a:r>
            <a:r>
              <a:rPr lang="it-IT" dirty="0" err="1"/>
              <a:t>final</a:t>
            </a:r>
            <a:r>
              <a:rPr lang="it-IT" dirty="0"/>
              <a:t> </a:t>
            </a:r>
            <a:r>
              <a:rPr lang="it-IT" dirty="0" err="1" smtClean="0"/>
              <a:t>discharged</a:t>
            </a:r>
            <a:r>
              <a:rPr lang="it-IT" dirty="0" smtClean="0"/>
              <a:t> </a:t>
            </a:r>
            <a:r>
              <a:rPr lang="it-IT" dirty="0" err="1"/>
              <a:t>cost</a:t>
            </a:r>
            <a:r>
              <a:rPr lang="it-IT" dirty="0"/>
              <a:t> </a:t>
            </a:r>
            <a:r>
              <a:rPr lang="it-IT" dirty="0" err="1"/>
              <a:t>corresponds</a:t>
            </a:r>
            <a:r>
              <a:rPr lang="it-IT" dirty="0"/>
              <a:t> to the </a:t>
            </a:r>
            <a:r>
              <a:rPr lang="it-IT" dirty="0" err="1"/>
              <a:t>final</a:t>
            </a:r>
            <a:r>
              <a:rPr lang="it-IT" dirty="0"/>
              <a:t> </a:t>
            </a:r>
            <a:r>
              <a:rPr lang="it-IT" dirty="0" err="1"/>
              <a:t>current</a:t>
            </a:r>
            <a:r>
              <a:rPr lang="it-IT" dirty="0"/>
              <a:t> </a:t>
            </a:r>
            <a:r>
              <a:rPr lang="it-IT" dirty="0" err="1"/>
              <a:t>cost</a:t>
            </a:r>
            <a:r>
              <a:rPr lang="it-IT" dirty="0"/>
              <a:t> with a </a:t>
            </a:r>
            <a:r>
              <a:rPr lang="it-IT" dirty="0" smtClean="0"/>
              <a:t>discount </a:t>
            </a:r>
            <a:r>
              <a:rPr lang="it-IT" dirty="0"/>
              <a:t>or an extra </a:t>
            </a:r>
            <a:r>
              <a:rPr lang="it-IT" dirty="0" err="1" smtClean="0"/>
              <a:t>fee</a:t>
            </a:r>
            <a:r>
              <a:rPr lang="en-US" dirty="0" smtClean="0"/>
              <a:t>;</a:t>
            </a:r>
          </a:p>
          <a:p>
            <a:r>
              <a:rPr lang="en-US" dirty="0" smtClean="0"/>
              <a:t>There’s only a current time, that is after all the times in the model;</a:t>
            </a:r>
          </a:p>
          <a:p>
            <a:r>
              <a:rPr lang="is-IS" dirty="0" smtClean="0"/>
              <a:t>…</a:t>
            </a:r>
            <a:endParaRPr lang="en-US" dirty="0"/>
          </a:p>
        </p:txBody>
      </p:sp>
    </p:spTree>
    <p:extLst>
      <p:ext uri="{BB962C8B-B14F-4D97-AF65-F5344CB8AC3E}">
        <p14:creationId xmlns:p14="http://schemas.microsoft.com/office/powerpoint/2010/main" val="30292407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assertions</a:t>
            </a:r>
            <a:endParaRPr lang="en-US" dirty="0"/>
          </a:p>
        </p:txBody>
      </p:sp>
      <p:sp>
        <p:nvSpPr>
          <p:cNvPr id="3" name="Content Placeholder 2"/>
          <p:cNvSpPr>
            <a:spLocks noGrp="1"/>
          </p:cNvSpPr>
          <p:nvPr>
            <p:ph idx="1"/>
          </p:nvPr>
        </p:nvSpPr>
        <p:spPr/>
        <p:txBody>
          <a:bodyPr/>
          <a:lstStyle/>
          <a:p>
            <a:r>
              <a:rPr lang="en-US" dirty="0" smtClean="0"/>
              <a:t>If a car is available, then it’s locked;</a:t>
            </a:r>
          </a:p>
          <a:p>
            <a:r>
              <a:rPr lang="en-US" dirty="0" smtClean="0"/>
              <a:t>If a car is unlocked, then it’s not available;</a:t>
            </a:r>
          </a:p>
          <a:p>
            <a:r>
              <a:rPr lang="en-US" dirty="0" smtClean="0"/>
              <a:t>If a reservation is expired, then it has no ride;</a:t>
            </a:r>
          </a:p>
          <a:p>
            <a:r>
              <a:rPr lang="en-US" dirty="0" smtClean="0"/>
              <a:t>If a reservation is active, then the car reserved is not available and there aren’t other active reservations for that car.</a:t>
            </a:r>
            <a:endParaRPr lang="en-US" dirty="0"/>
          </a:p>
        </p:txBody>
      </p:sp>
    </p:spTree>
    <p:extLst>
      <p:ext uri="{BB962C8B-B14F-4D97-AF65-F5344CB8AC3E}">
        <p14:creationId xmlns:p14="http://schemas.microsoft.com/office/powerpoint/2010/main" val="14669446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worlds generated</a:t>
            </a:r>
            <a:endParaRPr lang="en-US" dirty="0"/>
          </a:p>
        </p:txBody>
      </p:sp>
      <p:sp>
        <p:nvSpPr>
          <p:cNvPr id="3" name="Content Placeholder 2"/>
          <p:cNvSpPr>
            <a:spLocks noGrp="1"/>
          </p:cNvSpPr>
          <p:nvPr>
            <p:ph idx="1"/>
          </p:nvPr>
        </p:nvSpPr>
        <p:spPr>
          <a:xfrm>
            <a:off x="457200" y="1600200"/>
            <a:ext cx="8686800" cy="4975578"/>
          </a:xfrm>
        </p:spPr>
        <p:txBody>
          <a:bodyPr>
            <a:normAutofit lnSpcReduction="10000"/>
          </a:bodyPr>
          <a:lstStyle/>
          <a:p>
            <a:r>
              <a:rPr lang="en-US" dirty="0" smtClean="0"/>
              <a:t>At least:</a:t>
            </a:r>
          </a:p>
          <a:p>
            <a:pPr lvl="1"/>
            <a:r>
              <a:rPr lang="en-US" dirty="0" smtClean="0"/>
              <a:t>one car locked;</a:t>
            </a:r>
          </a:p>
          <a:p>
            <a:pPr lvl="1"/>
            <a:r>
              <a:rPr lang="en-US" dirty="0" smtClean="0"/>
              <a:t>one car unlocked.</a:t>
            </a:r>
          </a:p>
          <a:p>
            <a:r>
              <a:rPr lang="en-US" dirty="0" smtClean="0"/>
              <a:t>At least:</a:t>
            </a:r>
          </a:p>
          <a:p>
            <a:pPr lvl="1"/>
            <a:r>
              <a:rPr lang="en-US" dirty="0" smtClean="0"/>
              <a:t>one car available;</a:t>
            </a:r>
          </a:p>
          <a:p>
            <a:pPr lvl="1"/>
            <a:r>
              <a:rPr lang="en-US" dirty="0" smtClean="0"/>
              <a:t>one car not available.</a:t>
            </a:r>
          </a:p>
          <a:p>
            <a:r>
              <a:rPr lang="en-US" dirty="0" smtClean="0"/>
              <a:t>At least:</a:t>
            </a:r>
          </a:p>
          <a:p>
            <a:pPr lvl="1"/>
            <a:r>
              <a:rPr lang="en-US" dirty="0" smtClean="0"/>
              <a:t>One expired reservation;</a:t>
            </a:r>
          </a:p>
          <a:p>
            <a:pPr lvl="1"/>
            <a:r>
              <a:rPr lang="en-US" dirty="0" smtClean="0"/>
              <a:t>One active reservation;</a:t>
            </a:r>
          </a:p>
          <a:p>
            <a:pPr lvl="1"/>
            <a:r>
              <a:rPr lang="en-US" dirty="0" smtClean="0"/>
              <a:t>One reservation both not active and not expired.</a:t>
            </a:r>
            <a:endParaRPr lang="en-US" dirty="0"/>
          </a:p>
        </p:txBody>
      </p:sp>
    </p:spTree>
    <p:extLst>
      <p:ext uri="{BB962C8B-B14F-4D97-AF65-F5344CB8AC3E}">
        <p14:creationId xmlns:p14="http://schemas.microsoft.com/office/powerpoint/2010/main" val="28864874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solidFill>
                  <a:srgbClr val="A6A6A6"/>
                </a:solidFill>
              </a:rPr>
              <a:t>Text assumptions</a:t>
            </a:r>
          </a:p>
          <a:p>
            <a:r>
              <a:rPr lang="en-US" dirty="0" smtClean="0">
                <a:solidFill>
                  <a:srgbClr val="A6A6A6"/>
                </a:solidFill>
              </a:rPr>
              <a:t>Goals, Domain properties, Requirements</a:t>
            </a:r>
          </a:p>
          <a:p>
            <a:r>
              <a:rPr lang="en-US" dirty="0" smtClean="0">
                <a:solidFill>
                  <a:srgbClr val="A6A6A6"/>
                </a:solidFill>
              </a:rPr>
              <a:t>Proposed system</a:t>
            </a:r>
          </a:p>
          <a:p>
            <a:r>
              <a:rPr lang="en-US" dirty="0" smtClean="0">
                <a:solidFill>
                  <a:srgbClr val="A6A6A6"/>
                </a:solidFill>
              </a:rPr>
              <a:t>Actors and use case diagram</a:t>
            </a:r>
          </a:p>
          <a:p>
            <a:r>
              <a:rPr lang="en-US" dirty="0" smtClean="0">
                <a:solidFill>
                  <a:srgbClr val="A6A6A6"/>
                </a:solidFill>
              </a:rPr>
              <a:t>Alloy</a:t>
            </a:r>
          </a:p>
          <a:p>
            <a:r>
              <a:rPr lang="en-US" dirty="0" smtClean="0"/>
              <a:t>Future Development</a:t>
            </a:r>
          </a:p>
        </p:txBody>
      </p:sp>
    </p:spTree>
    <p:extLst>
      <p:ext uri="{BB962C8B-B14F-4D97-AF65-F5344CB8AC3E}">
        <p14:creationId xmlns:p14="http://schemas.microsoft.com/office/powerpoint/2010/main" val="19050572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development</a:t>
            </a:r>
            <a:endParaRPr lang="en-US" dirty="0"/>
          </a:p>
        </p:txBody>
      </p:sp>
      <p:sp>
        <p:nvSpPr>
          <p:cNvPr id="3" name="Content Placeholder 2"/>
          <p:cNvSpPr>
            <a:spLocks noGrp="1"/>
          </p:cNvSpPr>
          <p:nvPr>
            <p:ph idx="1"/>
          </p:nvPr>
        </p:nvSpPr>
        <p:spPr/>
        <p:txBody>
          <a:bodyPr>
            <a:normAutofit fontScale="85000" lnSpcReduction="10000"/>
          </a:bodyPr>
          <a:lstStyle/>
          <a:p>
            <a:pPr lvl="0"/>
            <a:r>
              <a:rPr lang="en-GB" dirty="0" smtClean="0"/>
              <a:t>Remove the </a:t>
            </a:r>
            <a:r>
              <a:rPr lang="en-GB" dirty="0"/>
              <a:t>assumption </a:t>
            </a:r>
            <a:r>
              <a:rPr lang="en-GB" dirty="0" smtClean="0"/>
              <a:t>“In </a:t>
            </a:r>
            <a:r>
              <a:rPr lang="en-GB" dirty="0"/>
              <a:t>a special parking area with power grid stations there is always space for a car to be plugged </a:t>
            </a:r>
            <a:r>
              <a:rPr lang="en-GB" dirty="0" smtClean="0"/>
              <a:t>in”;</a:t>
            </a:r>
            <a:endParaRPr lang="en-US" dirty="0"/>
          </a:p>
          <a:p>
            <a:r>
              <a:rPr lang="en-GB" dirty="0"/>
              <a:t>Add a web site (create desktop front-end with the help of the mobile front-end</a:t>
            </a:r>
            <a:r>
              <a:rPr lang="en-GB" dirty="0" smtClean="0"/>
              <a:t>);</a:t>
            </a:r>
            <a:endParaRPr lang="en-GB" dirty="0" smtClean="0"/>
          </a:p>
          <a:p>
            <a:pPr lvl="0"/>
            <a:r>
              <a:rPr lang="en-GB" dirty="0" smtClean="0"/>
              <a:t>Accident </a:t>
            </a:r>
            <a:r>
              <a:rPr lang="en-GB" dirty="0"/>
              <a:t>management;</a:t>
            </a:r>
            <a:endParaRPr lang="en-US" dirty="0"/>
          </a:p>
          <a:p>
            <a:pPr lvl="0"/>
            <a:r>
              <a:rPr lang="en-GB" dirty="0"/>
              <a:t>Push notifications or SMS for reservation timer alerts;</a:t>
            </a:r>
            <a:endParaRPr lang="en-US" dirty="0"/>
          </a:p>
          <a:p>
            <a:pPr lvl="0"/>
            <a:r>
              <a:rPr lang="en-GB" dirty="0" smtClean="0"/>
              <a:t>Different </a:t>
            </a:r>
            <a:r>
              <a:rPr lang="en-GB" dirty="0"/>
              <a:t>type of cars and different fees for them;</a:t>
            </a:r>
            <a:endParaRPr lang="en-US" dirty="0"/>
          </a:p>
          <a:p>
            <a:pPr lvl="0"/>
            <a:r>
              <a:rPr lang="en-GB" dirty="0"/>
              <a:t>Share car reservation info with friends through mail, SMS or </a:t>
            </a:r>
            <a:r>
              <a:rPr lang="en-GB" dirty="0" err="1"/>
              <a:t>Whatsapp</a:t>
            </a:r>
            <a:r>
              <a:rPr lang="en-GB" dirty="0"/>
              <a:t>.</a:t>
            </a:r>
            <a:endParaRPr lang="en-US" dirty="0"/>
          </a:p>
          <a:p>
            <a:endParaRPr lang="en-US" dirty="0"/>
          </a:p>
        </p:txBody>
      </p:sp>
    </p:spTree>
    <p:extLst>
      <p:ext uri="{BB962C8B-B14F-4D97-AF65-F5344CB8AC3E}">
        <p14:creationId xmlns:p14="http://schemas.microsoft.com/office/powerpoint/2010/main" val="15639982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3527"/>
            <a:ext cx="8229600" cy="1143000"/>
          </a:xfrm>
        </p:spPr>
        <p:txBody>
          <a:bodyPr>
            <a:normAutofit fontScale="90000"/>
          </a:bodyPr>
          <a:lstStyle/>
          <a:p>
            <a:r>
              <a:rPr lang="en-US" dirty="0" smtClean="0"/>
              <a:t>The end.</a:t>
            </a:r>
            <a:br>
              <a:rPr lang="en-US" dirty="0" smtClean="0"/>
            </a:br>
            <a:r>
              <a:rPr lang="en-US" dirty="0" smtClean="0"/>
              <a:t>Thanks for your </a:t>
            </a:r>
            <a:r>
              <a:rPr lang="en-US" dirty="0" err="1" smtClean="0"/>
              <a:t>attetion</a:t>
            </a:r>
            <a:r>
              <a:rPr lang="en-US" dirty="0" smtClean="0"/>
              <a:t>.</a:t>
            </a:r>
            <a:endParaRPr lang="en-US" dirty="0"/>
          </a:p>
        </p:txBody>
      </p:sp>
    </p:spTree>
    <p:extLst>
      <p:ext uri="{BB962C8B-B14F-4D97-AF65-F5344CB8AC3E}">
        <p14:creationId xmlns:p14="http://schemas.microsoft.com/office/powerpoint/2010/main" val="2423367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dirty="0" smtClean="0"/>
              <a:t>assumptions</a:t>
            </a:r>
            <a:endParaRPr lang="en-US" dirty="0"/>
          </a:p>
        </p:txBody>
      </p:sp>
      <p:sp>
        <p:nvSpPr>
          <p:cNvPr id="3" name="Content Placeholder 2"/>
          <p:cNvSpPr>
            <a:spLocks noGrp="1"/>
          </p:cNvSpPr>
          <p:nvPr>
            <p:ph idx="1"/>
          </p:nvPr>
        </p:nvSpPr>
        <p:spPr/>
        <p:txBody>
          <a:bodyPr>
            <a:normAutofit fontScale="70000" lnSpcReduction="20000"/>
          </a:bodyPr>
          <a:lstStyle/>
          <a:p>
            <a:r>
              <a:rPr lang="en-GB" dirty="0"/>
              <a:t>It is only possible to reserve a car from the current time and </a:t>
            </a:r>
            <a:r>
              <a:rPr lang="en-GB" dirty="0" smtClean="0"/>
              <a:t>the reservation expires after one hour if the user doesn’t pickup the car in time</a:t>
            </a:r>
            <a:r>
              <a:rPr lang="en-GB" dirty="0" smtClean="0"/>
              <a:t>;</a:t>
            </a:r>
          </a:p>
          <a:p>
            <a:r>
              <a:rPr lang="en-US" dirty="0"/>
              <a:t>It is said that “The system stops charging the user as soon as the car is parked in a safe area and the user exits the car”. Since “the user exits the car” is ambiguous, we assumed that this is true when the user is not near the car anymore, namely when the distance between user and car is bigger than a certain </a:t>
            </a:r>
            <a:r>
              <a:rPr lang="en-US" dirty="0" smtClean="0"/>
              <a:t>amount:</a:t>
            </a:r>
          </a:p>
          <a:p>
            <a:pPr lvl="1">
              <a:buFont typeface="Wingdings" panose="05000000000000000000" pitchFamily="2" charset="2"/>
              <a:buChar char="§"/>
            </a:pPr>
            <a:r>
              <a:rPr lang="en-GB" dirty="0"/>
              <a:t>The payment for a ride is carried out when the user </a:t>
            </a:r>
            <a:r>
              <a:rPr lang="en-GB" dirty="0" smtClean="0"/>
              <a:t>exits </a:t>
            </a:r>
            <a:r>
              <a:rPr lang="en-GB" dirty="0"/>
              <a:t>the </a:t>
            </a:r>
            <a:r>
              <a:rPr lang="en-GB" dirty="0" smtClean="0"/>
              <a:t>car;</a:t>
            </a:r>
            <a:endParaRPr lang="en-US" dirty="0"/>
          </a:p>
          <a:p>
            <a:pPr lvl="1">
              <a:buFont typeface="Wingdings" panose="05000000000000000000" pitchFamily="2" charset="2"/>
              <a:buChar char="§"/>
            </a:pPr>
            <a:r>
              <a:rPr lang="en-GB" dirty="0"/>
              <a:t>If the user gets close to the car he rented and the car unlocks itself, then the car should be also able to lock itself if the user distances </a:t>
            </a:r>
            <a:r>
              <a:rPr lang="en-GB" dirty="0" smtClean="0"/>
              <a:t>himself</a:t>
            </a:r>
            <a:r>
              <a:rPr lang="en-GB" dirty="0"/>
              <a:t>;</a:t>
            </a:r>
            <a:endParaRPr lang="en-GB" dirty="0" smtClean="0"/>
          </a:p>
          <a:p>
            <a:pPr lvl="0"/>
            <a:r>
              <a:rPr lang="en-GB" dirty="0" smtClean="0"/>
              <a:t>The </a:t>
            </a:r>
            <a:r>
              <a:rPr lang="en-GB" dirty="0"/>
              <a:t>discount for having at least two other passengers onto the car is applied only if those passengers are in the car before the engine ignites.</a:t>
            </a:r>
            <a:endParaRPr lang="en-US" dirty="0"/>
          </a:p>
          <a:p>
            <a:endParaRPr lang="en-US" dirty="0"/>
          </a:p>
        </p:txBody>
      </p:sp>
    </p:spTree>
    <p:extLst>
      <p:ext uri="{BB962C8B-B14F-4D97-AF65-F5344CB8AC3E}">
        <p14:creationId xmlns:p14="http://schemas.microsoft.com/office/powerpoint/2010/main" val="3180240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solidFill>
                  <a:srgbClr val="A6A6A6"/>
                </a:solidFill>
              </a:rPr>
              <a:t>Text assumptions</a:t>
            </a:r>
          </a:p>
          <a:p>
            <a:r>
              <a:rPr lang="en-US" dirty="0" smtClean="0"/>
              <a:t>Goals, Domain properties, Requirements</a:t>
            </a:r>
          </a:p>
          <a:p>
            <a:r>
              <a:rPr lang="en-US" dirty="0" smtClean="0">
                <a:solidFill>
                  <a:srgbClr val="A6A6A6"/>
                </a:solidFill>
              </a:rPr>
              <a:t>Proposed system</a:t>
            </a:r>
          </a:p>
          <a:p>
            <a:r>
              <a:rPr lang="en-US" dirty="0" smtClean="0">
                <a:solidFill>
                  <a:srgbClr val="A6A6A6"/>
                </a:solidFill>
              </a:rPr>
              <a:t>Actors and use case diagram</a:t>
            </a:r>
          </a:p>
          <a:p>
            <a:r>
              <a:rPr lang="en-US" dirty="0" smtClean="0">
                <a:solidFill>
                  <a:srgbClr val="A6A6A6"/>
                </a:solidFill>
              </a:rPr>
              <a:t>Alloy</a:t>
            </a:r>
          </a:p>
          <a:p>
            <a:r>
              <a:rPr lang="en-US" dirty="0" smtClean="0">
                <a:solidFill>
                  <a:srgbClr val="A6A6A6"/>
                </a:solidFill>
              </a:rPr>
              <a:t>Future Development</a:t>
            </a:r>
          </a:p>
        </p:txBody>
      </p:sp>
    </p:spTree>
    <p:extLst>
      <p:ext uri="{BB962C8B-B14F-4D97-AF65-F5344CB8AC3E}">
        <p14:creationId xmlns:p14="http://schemas.microsoft.com/office/powerpoint/2010/main" val="2522260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fontScale="85000" lnSpcReduction="10000"/>
          </a:bodyPr>
          <a:lstStyle/>
          <a:p>
            <a:pPr lvl="0"/>
            <a:r>
              <a:rPr lang="en-GB" dirty="0"/>
              <a:t>Users can see and select an available car close to them, or close to a specified address, and reserve it </a:t>
            </a:r>
            <a:r>
              <a:rPr lang="it-IT" dirty="0"/>
              <a:t>for up to </a:t>
            </a:r>
            <a:r>
              <a:rPr lang="en-GB" dirty="0"/>
              <a:t>one hour before they pick it up;</a:t>
            </a:r>
            <a:endParaRPr lang="en-US" dirty="0"/>
          </a:p>
          <a:p>
            <a:pPr lvl="0"/>
            <a:r>
              <a:rPr lang="en-GB" dirty="0"/>
              <a:t>Users can get in a car only if they are near it and they have reserved it;</a:t>
            </a:r>
            <a:endParaRPr lang="en-US" dirty="0"/>
          </a:p>
          <a:p>
            <a:pPr lvl="0"/>
            <a:r>
              <a:rPr lang="en-GB" dirty="0"/>
              <a:t>Users should pay proportionally to minutes they have used the car, and they should see in real time the amount of the bill;</a:t>
            </a:r>
            <a:endParaRPr lang="en-US" dirty="0"/>
          </a:p>
          <a:p>
            <a:pPr lvl="0"/>
            <a:r>
              <a:rPr lang="en-GB" dirty="0"/>
              <a:t>Users could register to the system and have their personal area;</a:t>
            </a:r>
            <a:endParaRPr lang="en-US" dirty="0"/>
          </a:p>
          <a:p>
            <a:pPr lvl="0"/>
            <a:r>
              <a:rPr lang="en-GB" dirty="0"/>
              <a:t>Virtuous behaviours by users should be incentivized.</a:t>
            </a:r>
            <a:endParaRPr lang="en-US" dirty="0"/>
          </a:p>
          <a:p>
            <a:endParaRPr lang="en-US" dirty="0"/>
          </a:p>
        </p:txBody>
      </p:sp>
    </p:spTree>
    <p:extLst>
      <p:ext uri="{BB962C8B-B14F-4D97-AF65-F5344CB8AC3E}">
        <p14:creationId xmlns:p14="http://schemas.microsoft.com/office/powerpoint/2010/main" val="505280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properties (1)</a:t>
            </a:r>
            <a:endParaRPr lang="en-US" dirty="0"/>
          </a:p>
        </p:txBody>
      </p:sp>
      <p:sp>
        <p:nvSpPr>
          <p:cNvPr id="3" name="Content Placeholder 2"/>
          <p:cNvSpPr>
            <a:spLocks noGrp="1"/>
          </p:cNvSpPr>
          <p:nvPr>
            <p:ph idx="1"/>
          </p:nvPr>
        </p:nvSpPr>
        <p:spPr/>
        <p:txBody>
          <a:bodyPr>
            <a:normAutofit fontScale="92500"/>
          </a:bodyPr>
          <a:lstStyle/>
          <a:p>
            <a:pPr lvl="0"/>
            <a:r>
              <a:rPr lang="en-GB" dirty="0"/>
              <a:t>All the users have a device connected to the Internet, possibly with a GPS built in;</a:t>
            </a:r>
            <a:endParaRPr lang="en-US" dirty="0"/>
          </a:p>
          <a:p>
            <a:pPr lvl="0"/>
            <a:r>
              <a:rPr lang="en-GB" dirty="0"/>
              <a:t>All the electric cars have an on-board computer that allows execution of Java software;</a:t>
            </a:r>
            <a:endParaRPr lang="en-US" dirty="0"/>
          </a:p>
          <a:p>
            <a:pPr lvl="0"/>
            <a:r>
              <a:rPr lang="en-GB" dirty="0"/>
              <a:t>All the electric cars have a </a:t>
            </a:r>
            <a:r>
              <a:rPr lang="en-GB" dirty="0" smtClean="0"/>
              <a:t>GPS, a </a:t>
            </a:r>
            <a:r>
              <a:rPr lang="en-GB" dirty="0"/>
              <a:t>sensor for every seat which detect the presence of a </a:t>
            </a:r>
            <a:r>
              <a:rPr lang="en-GB" dirty="0"/>
              <a:t>passenger, </a:t>
            </a:r>
            <a:r>
              <a:rPr lang="en-GB" dirty="0" smtClean="0"/>
              <a:t>all </a:t>
            </a:r>
            <a:r>
              <a:rPr lang="en-GB" dirty="0"/>
              <a:t>the electric cars have Internet </a:t>
            </a:r>
            <a:r>
              <a:rPr lang="en-GB" dirty="0" smtClean="0"/>
              <a:t>connection:</a:t>
            </a:r>
          </a:p>
          <a:p>
            <a:pPr lvl="1">
              <a:buFont typeface="Wingdings" panose="05000000000000000000" pitchFamily="2" charset="2"/>
              <a:buChar char="§"/>
            </a:pPr>
            <a:r>
              <a:rPr lang="en-US" dirty="0" smtClean="0"/>
              <a:t>We </a:t>
            </a:r>
            <a:r>
              <a:rPr lang="en-US" dirty="0"/>
              <a:t>assume that these devices </a:t>
            </a:r>
            <a:r>
              <a:rPr lang="en-US" dirty="0" smtClean="0"/>
              <a:t>always work;</a:t>
            </a:r>
            <a:endParaRPr lang="en-GB" dirty="0" smtClean="0"/>
          </a:p>
          <a:p>
            <a:pPr marL="0" lvl="0" indent="0">
              <a:buNone/>
            </a:pPr>
            <a:endParaRPr lang="en-US" dirty="0"/>
          </a:p>
          <a:p>
            <a:endParaRPr lang="en-US" dirty="0"/>
          </a:p>
        </p:txBody>
      </p:sp>
    </p:spTree>
    <p:extLst>
      <p:ext uri="{BB962C8B-B14F-4D97-AF65-F5344CB8AC3E}">
        <p14:creationId xmlns:p14="http://schemas.microsoft.com/office/powerpoint/2010/main" val="3514650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properties (2)</a:t>
            </a:r>
            <a:endParaRPr lang="en-US" dirty="0"/>
          </a:p>
        </p:txBody>
      </p:sp>
      <p:sp>
        <p:nvSpPr>
          <p:cNvPr id="3" name="Content Placeholder 2"/>
          <p:cNvSpPr>
            <a:spLocks noGrp="1"/>
          </p:cNvSpPr>
          <p:nvPr>
            <p:ph idx="1"/>
          </p:nvPr>
        </p:nvSpPr>
        <p:spPr/>
        <p:txBody>
          <a:bodyPr>
            <a:normAutofit lnSpcReduction="10000"/>
          </a:bodyPr>
          <a:lstStyle/>
          <a:p>
            <a:pPr lvl="0"/>
            <a:r>
              <a:rPr lang="en-GB" dirty="0" smtClean="0"/>
              <a:t>All </a:t>
            </a:r>
            <a:r>
              <a:rPr lang="en-GB" dirty="0"/>
              <a:t>the cars can carry a maximum of 4 passengers;</a:t>
            </a:r>
            <a:endParaRPr lang="en-US" dirty="0"/>
          </a:p>
          <a:p>
            <a:pPr lvl="0"/>
            <a:r>
              <a:rPr lang="en-GB" dirty="0"/>
              <a:t>In a special parking area with power grid stations there is always space for a car to be plugged in;</a:t>
            </a:r>
            <a:endParaRPr lang="en-US" dirty="0"/>
          </a:p>
          <a:p>
            <a:pPr lvl="0"/>
            <a:r>
              <a:rPr lang="en-GB" dirty="0"/>
              <a:t>Users behave politely and have no intention of cheating</a:t>
            </a:r>
            <a:r>
              <a:rPr lang="en-GB" dirty="0" smtClean="0"/>
              <a:t>;</a:t>
            </a:r>
          </a:p>
          <a:p>
            <a:r>
              <a:rPr lang="en-GB" dirty="0"/>
              <a:t>The company never reach the limit of requests per day for the external services.</a:t>
            </a:r>
            <a:endParaRPr lang="en-US" dirty="0"/>
          </a:p>
          <a:p>
            <a:pPr lvl="0"/>
            <a:endParaRPr lang="en-US" dirty="0"/>
          </a:p>
          <a:p>
            <a:endParaRPr lang="en-US" dirty="0"/>
          </a:p>
        </p:txBody>
      </p:sp>
    </p:spTree>
    <p:extLst>
      <p:ext uri="{BB962C8B-B14F-4D97-AF65-F5344CB8AC3E}">
        <p14:creationId xmlns:p14="http://schemas.microsoft.com/office/powerpoint/2010/main" val="121292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(1)</a:t>
            </a:r>
            <a:endParaRPr lang="en-US" dirty="0"/>
          </a:p>
        </p:txBody>
      </p:sp>
      <p:sp>
        <p:nvSpPr>
          <p:cNvPr id="3" name="Content Placeholder 2"/>
          <p:cNvSpPr>
            <a:spLocks noGrp="1"/>
          </p:cNvSpPr>
          <p:nvPr>
            <p:ph idx="1"/>
          </p:nvPr>
        </p:nvSpPr>
        <p:spPr>
          <a:xfrm>
            <a:off x="129881" y="1417638"/>
            <a:ext cx="8904080" cy="5257800"/>
          </a:xfrm>
        </p:spPr>
        <p:txBody>
          <a:bodyPr>
            <a:normAutofit fontScale="55000" lnSpcReduction="20000"/>
          </a:bodyPr>
          <a:lstStyle/>
          <a:p>
            <a:pPr marL="0" indent="0">
              <a:buNone/>
            </a:pPr>
            <a:r>
              <a:rPr lang="en-GB" sz="4000" i="1" u="sng" dirty="0" smtClean="0"/>
              <a:t>GOAL 1: </a:t>
            </a:r>
          </a:p>
          <a:p>
            <a:pPr marL="0" indent="0">
              <a:buNone/>
            </a:pPr>
            <a:r>
              <a:rPr lang="en-GB" sz="4000" i="1" u="sng" dirty="0" smtClean="0"/>
              <a:t>Users </a:t>
            </a:r>
            <a:r>
              <a:rPr lang="en-GB" sz="4000" i="1" u="sng" dirty="0"/>
              <a:t>could see and select an available car close to him, or close to a specified address, and reserve it for up to one hour before they pick it </a:t>
            </a:r>
            <a:r>
              <a:rPr lang="en-GB" sz="4000" i="1" u="sng" dirty="0" smtClean="0"/>
              <a:t>up</a:t>
            </a:r>
            <a:r>
              <a:rPr lang="en-US" sz="4000" dirty="0"/>
              <a:t>.</a:t>
            </a:r>
            <a:endParaRPr lang="en-US" sz="4000" dirty="0" smtClean="0"/>
          </a:p>
          <a:p>
            <a:pPr marL="0" indent="0">
              <a:buNone/>
            </a:pPr>
            <a:r>
              <a:rPr lang="en-US" sz="4000" dirty="0" smtClean="0"/>
              <a:t>REQUIREMENTS:</a:t>
            </a:r>
          </a:p>
          <a:p>
            <a:pPr lvl="0"/>
            <a:r>
              <a:rPr lang="en-GB" sz="4000" dirty="0"/>
              <a:t>The system has to detect if a car is parked in a Safe Area and its battery level;</a:t>
            </a:r>
            <a:endParaRPr lang="en-US" sz="4000" dirty="0"/>
          </a:p>
          <a:p>
            <a:pPr lvl="0"/>
            <a:r>
              <a:rPr lang="en-GB" sz="4000" dirty="0"/>
              <a:t>The system has to detect car position and display it on a map;</a:t>
            </a:r>
            <a:endParaRPr lang="en-US" sz="4000" dirty="0"/>
          </a:p>
          <a:p>
            <a:pPr lvl="0"/>
            <a:r>
              <a:rPr lang="en-GB" sz="4000" dirty="0"/>
              <a:t>The system has to be able to identify the location of a user through his/her GPS, if he/she gives the consent;</a:t>
            </a:r>
            <a:endParaRPr lang="en-US" sz="4000" dirty="0"/>
          </a:p>
          <a:p>
            <a:pPr lvl="0"/>
            <a:r>
              <a:rPr lang="en-GB" sz="4000" dirty="0"/>
              <a:t>The system has to provide a list of available cars close to a given address;</a:t>
            </a:r>
            <a:endParaRPr lang="en-US" sz="4000" dirty="0"/>
          </a:p>
          <a:p>
            <a:pPr lvl="0"/>
            <a:r>
              <a:rPr lang="en-GB" sz="4000" dirty="0"/>
              <a:t>The system has to give the possibility to reserve a car at most by one user at a time;</a:t>
            </a:r>
            <a:endParaRPr lang="en-US" sz="4000" dirty="0"/>
          </a:p>
          <a:p>
            <a:pPr lvl="0"/>
            <a:r>
              <a:rPr lang="en-GB" sz="4000" dirty="0"/>
              <a:t>The system has to mark the reservation as expired for a car after one hour if the user has not picked it up;</a:t>
            </a:r>
            <a:endParaRPr lang="en-US" sz="4000" dirty="0"/>
          </a:p>
          <a:p>
            <a:pPr lvl="0"/>
            <a:r>
              <a:rPr lang="en-GB" sz="4000" dirty="0"/>
              <a:t>The system has to apply a fee of 1€ if the reservation has expired</a:t>
            </a:r>
            <a:r>
              <a:rPr lang="en-GB" sz="4000" dirty="0" smtClean="0"/>
              <a:t>;</a:t>
            </a:r>
            <a:endParaRPr lang="en-US" sz="4000" dirty="0"/>
          </a:p>
        </p:txBody>
      </p:sp>
    </p:spTree>
    <p:extLst>
      <p:ext uri="{BB962C8B-B14F-4D97-AF65-F5344CB8AC3E}">
        <p14:creationId xmlns:p14="http://schemas.microsoft.com/office/powerpoint/2010/main" val="3197795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466</TotalTime>
  <Words>1356</Words>
  <Application>Microsoft Office PowerPoint</Application>
  <PresentationFormat>Presentazione su schermo (4:3)</PresentationFormat>
  <Paragraphs>245</Paragraphs>
  <Slides>35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35</vt:i4>
      </vt:variant>
    </vt:vector>
  </HeadingPairs>
  <TitlesOfParts>
    <vt:vector size="39" baseType="lpstr">
      <vt:lpstr>Arial</vt:lpstr>
      <vt:lpstr>Calibri</vt:lpstr>
      <vt:lpstr>Wingdings</vt:lpstr>
      <vt:lpstr>Office Theme</vt:lpstr>
      <vt:lpstr>PowerEnJoy RASD presentation</vt:lpstr>
      <vt:lpstr>Roadmap</vt:lpstr>
      <vt:lpstr>Roadmap</vt:lpstr>
      <vt:lpstr>Text assumptions</vt:lpstr>
      <vt:lpstr>Roadmap</vt:lpstr>
      <vt:lpstr>Goals</vt:lpstr>
      <vt:lpstr>Domain properties (1)</vt:lpstr>
      <vt:lpstr>Domain properties (2)</vt:lpstr>
      <vt:lpstr>Requirements (1)</vt:lpstr>
      <vt:lpstr>Requirements (2)</vt:lpstr>
      <vt:lpstr>Requirements (3, …)</vt:lpstr>
      <vt:lpstr>Roadmap</vt:lpstr>
      <vt:lpstr>Proposed system</vt:lpstr>
      <vt:lpstr>Roadmap</vt:lpstr>
      <vt:lpstr>Actors and use case diagram: actors</vt:lpstr>
      <vt:lpstr>Actors and Sequence Diagram: Show Special Safe Areas(1)</vt:lpstr>
      <vt:lpstr>Actors and Sequence Diagram: Show Special Safe Areas(2)</vt:lpstr>
      <vt:lpstr>Roadmap</vt:lpstr>
      <vt:lpstr>Presentazione standard di PowerPoint</vt:lpstr>
      <vt:lpstr>Presentazione standard di PowerPoint</vt:lpstr>
      <vt:lpstr>Alloy: signatures (1)</vt:lpstr>
      <vt:lpstr>Alloy: signatures (2)</vt:lpstr>
      <vt:lpstr>Alloy: signatures (3)</vt:lpstr>
      <vt:lpstr>Alloy: signatures (4)</vt:lpstr>
      <vt:lpstr>Alloy: signatures (5)</vt:lpstr>
      <vt:lpstr>Alloy: signatures (6)</vt:lpstr>
      <vt:lpstr>Alloy: facts (1)</vt:lpstr>
      <vt:lpstr>Alloy: facts (2)</vt:lpstr>
      <vt:lpstr>Alloy: facts (3)</vt:lpstr>
      <vt:lpstr>Alloy: facts (4)</vt:lpstr>
      <vt:lpstr>Alloy: assertions</vt:lpstr>
      <vt:lpstr>Alloy: worlds generated</vt:lpstr>
      <vt:lpstr>Roadmap</vt:lpstr>
      <vt:lpstr>Future development</vt:lpstr>
      <vt:lpstr>The end. Thanks for your attetion.</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PowerEnjoy RASD presentation</dc:title>
  <dc:creator>Fabio Chiusano</dc:creator>
  <cp:lastModifiedBy>Riccardo Cattaneo</cp:lastModifiedBy>
  <cp:revision>15</cp:revision>
  <dcterms:created xsi:type="dcterms:W3CDTF">2016-11-10T10:25:26Z</dcterms:created>
  <dcterms:modified xsi:type="dcterms:W3CDTF">2016-11-13T11:59:29Z</dcterms:modified>
</cp:coreProperties>
</file>