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66" r:id="rId4"/>
    <p:sldId id="259" r:id="rId5"/>
    <p:sldId id="267" r:id="rId6"/>
    <p:sldId id="258" r:id="rId7"/>
    <p:sldId id="261" r:id="rId8"/>
    <p:sldId id="263" r:id="rId9"/>
    <p:sldId id="268" r:id="rId10"/>
    <p:sldId id="269" r:id="rId11"/>
    <p:sldId id="270" r:id="rId12"/>
    <p:sldId id="272" r:id="rId13"/>
    <p:sldId id="273" r:id="rId14"/>
    <p:sldId id="274" r:id="rId15"/>
    <p:sldId id="293" r:id="rId16"/>
    <p:sldId id="275" r:id="rId17"/>
    <p:sldId id="290" r:id="rId18"/>
    <p:sldId id="276" r:id="rId19"/>
    <p:sldId id="294" r:id="rId20"/>
    <p:sldId id="277" r:id="rId21"/>
    <p:sldId id="278" r:id="rId22"/>
    <p:sldId id="279" r:id="rId23"/>
    <p:sldId id="281" r:id="rId24"/>
    <p:sldId id="282" r:id="rId25"/>
    <p:sldId id="283" r:id="rId26"/>
    <p:sldId id="285" r:id="rId27"/>
    <p:sldId id="286" r:id="rId28"/>
    <p:sldId id="292"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822" autoAdjust="0"/>
  </p:normalViewPr>
  <p:slideViewPr>
    <p:cSldViewPr snapToGrid="0" snapToObjects="1">
      <p:cViewPr>
        <p:scale>
          <a:sx n="80" d="100"/>
          <a:sy n="80" d="100"/>
        </p:scale>
        <p:origin x="-1920" y="-1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886BA6-36FE-CA4B-80D9-68E45FED626A}" type="datetimeFigureOut">
              <a:rPr lang="en-US" smtClean="0"/>
              <a:t>15/11/16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54EB85-D703-354E-85A0-B0DA9D143C24}" type="slidenum">
              <a:rPr lang="en-US" smtClean="0"/>
              <a:t>‹#›</a:t>
            </a:fld>
            <a:endParaRPr lang="en-US"/>
          </a:p>
        </p:txBody>
      </p:sp>
    </p:spTree>
    <p:extLst>
      <p:ext uri="{BB962C8B-B14F-4D97-AF65-F5344CB8AC3E}">
        <p14:creationId xmlns:p14="http://schemas.microsoft.com/office/powerpoint/2010/main" val="20068786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our roadmap, so we will discuss briefly about these points. We will show you just an overview of our RASD document because of the little time we have</a:t>
            </a:r>
          </a:p>
        </p:txBody>
      </p:sp>
      <p:sp>
        <p:nvSpPr>
          <p:cNvPr id="4" name="Slide Number Placeholder 3"/>
          <p:cNvSpPr>
            <a:spLocks noGrp="1"/>
          </p:cNvSpPr>
          <p:nvPr>
            <p:ph type="sldNum" sz="quarter" idx="10"/>
          </p:nvPr>
        </p:nvSpPr>
        <p:spPr/>
        <p:txBody>
          <a:bodyPr/>
          <a:lstStyle/>
          <a:p>
            <a:fld id="{A054EB85-D703-354E-85A0-B0DA9D143C24}" type="slidenum">
              <a:rPr lang="en-US" smtClean="0"/>
              <a:t>2</a:t>
            </a:fld>
            <a:endParaRPr lang="en-US"/>
          </a:p>
        </p:txBody>
      </p:sp>
    </p:spTree>
    <p:extLst>
      <p:ext uri="{BB962C8B-B14F-4D97-AF65-F5344CB8AC3E}">
        <p14:creationId xmlns:p14="http://schemas.microsoft.com/office/powerpoint/2010/main" val="1439209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We have </a:t>
            </a:r>
            <a:r>
              <a:rPr lang="en-GB" sz="1200" kern="1200" dirty="0" smtClean="0">
                <a:solidFill>
                  <a:schemeClr val="tx1"/>
                </a:solidFill>
                <a:effectLst/>
                <a:latin typeface="+mn-lt"/>
                <a:ea typeface="+mn-ea"/>
                <a:cs typeface="+mn-cs"/>
              </a:rPr>
              <a:t>decided that our system will be initially implemented only as a web-app. Since the user has to pick up the reserved car in only one hour since the moment of the reservation, we considered the </a:t>
            </a:r>
            <a:r>
              <a:rPr lang="en-GB" sz="1200" kern="1200" dirty="0" err="1" smtClean="0">
                <a:solidFill>
                  <a:schemeClr val="tx1"/>
                </a:solidFill>
                <a:effectLst/>
                <a:latin typeface="+mn-lt"/>
                <a:ea typeface="+mn-ea"/>
                <a:cs typeface="+mn-cs"/>
              </a:rPr>
              <a:t>PowerEnjoy</a:t>
            </a:r>
            <a:r>
              <a:rPr lang="en-GB" sz="1200" kern="1200" dirty="0" smtClean="0">
                <a:solidFill>
                  <a:schemeClr val="tx1"/>
                </a:solidFill>
                <a:effectLst/>
                <a:latin typeface="+mn-lt"/>
                <a:ea typeface="+mn-ea"/>
                <a:cs typeface="+mn-cs"/>
              </a:rPr>
              <a:t> service as an “on the fly” service and therefore we preferred the web app instead of the web site. However, we will take the necessary precautions to make it easy to build the web site in the future.</a:t>
            </a:r>
            <a:endParaRPr lang="it-IT" sz="1200" kern="1200" dirty="0" smtClean="0">
              <a:solidFill>
                <a:schemeClr val="tx1"/>
              </a:solidFill>
              <a:effectLst/>
              <a:latin typeface="+mn-lt"/>
              <a:ea typeface="+mn-ea"/>
              <a:cs typeface="+mn-cs"/>
            </a:endParaRP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The web app, whose front-end will lie on the server, will be available to all the major mobile operating systems. This decision brings to a trade-off between the app performance and the overall flexibility of the system in terms of UI and functional requirements.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Of course, the electric cars must be able to communicate with the server, so they must be provided with an Internet connection and an on-board computer. However, all the business logic will lie on the server,</a:t>
            </a:r>
            <a:r>
              <a:rPr lang="en-GB" sz="1200" kern="1200" baseline="0" dirty="0" smtClean="0">
                <a:solidFill>
                  <a:schemeClr val="tx1"/>
                </a:solidFill>
                <a:effectLst/>
                <a:latin typeface="+mn-lt"/>
                <a:ea typeface="+mn-ea"/>
                <a:cs typeface="+mn-cs"/>
              </a:rPr>
              <a:t> so there will be only some API calls</a:t>
            </a:r>
            <a:r>
              <a:rPr lang="en-GB" sz="1200" kern="1200" baseline="0" dirty="0" smtClean="0">
                <a:solidFill>
                  <a:schemeClr val="tx1"/>
                </a:solidFill>
                <a:effectLst/>
                <a:latin typeface="+mn-lt"/>
                <a:ea typeface="+mn-ea"/>
                <a:cs typeface="+mn-cs"/>
              </a:rPr>
              <a:t>.</a:t>
            </a:r>
            <a:endParaRPr lang="it-IT"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054EB85-D703-354E-85A0-B0DA9D143C24}" type="slidenum">
              <a:rPr lang="en-US" smtClean="0"/>
              <a:t>11</a:t>
            </a:fld>
            <a:endParaRPr lang="en-US"/>
          </a:p>
        </p:txBody>
      </p:sp>
    </p:spTree>
    <p:extLst>
      <p:ext uri="{BB962C8B-B14F-4D97-AF65-F5344CB8AC3E}">
        <p14:creationId xmlns:p14="http://schemas.microsoft.com/office/powerpoint/2010/main" val="2871426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t>
            </a: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12</a:t>
            </a:fld>
            <a:endParaRPr lang="en-US"/>
          </a:p>
        </p:txBody>
      </p:sp>
    </p:spTree>
    <p:extLst>
      <p:ext uri="{BB962C8B-B14F-4D97-AF65-F5344CB8AC3E}">
        <p14:creationId xmlns:p14="http://schemas.microsoft.com/office/powerpoint/2010/main" val="1267378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t>
            </a: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13</a:t>
            </a:fld>
            <a:endParaRPr lang="en-US"/>
          </a:p>
        </p:txBody>
      </p:sp>
    </p:spTree>
    <p:extLst>
      <p:ext uri="{BB962C8B-B14F-4D97-AF65-F5344CB8AC3E}">
        <p14:creationId xmlns:p14="http://schemas.microsoft.com/office/powerpoint/2010/main" val="1675372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sequence diagram that shows the steps with which the user can</a:t>
            </a:r>
            <a:r>
              <a:rPr lang="en-US" baseline="0" dirty="0" smtClean="0"/>
              <a:t> see the special safe areas.</a:t>
            </a:r>
          </a:p>
          <a:p>
            <a:endParaRPr lang="en-US" baseline="0" dirty="0" smtClean="0"/>
          </a:p>
          <a:p>
            <a:r>
              <a:rPr lang="en-US" baseline="0" dirty="0" smtClean="0"/>
              <a:t>The user send a request for the map to our server, which in turn asks an external actor, for example Google Maps, information about the map with a standard position (or its position if GPS is enabled).</a:t>
            </a:r>
          </a:p>
          <a:p>
            <a:endParaRPr lang="en-US" baseline="0" dirty="0" smtClean="0"/>
          </a:p>
          <a:p>
            <a:r>
              <a:rPr lang="en-US" baseline="0" dirty="0" smtClean="0"/>
              <a:t>Then the user asks the server for a specific map with a certain position, which replies again with the help of the external actor, and finally specify that he/she wants to know where the Special Safe Areas are.</a:t>
            </a: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14</a:t>
            </a:fld>
            <a:endParaRPr lang="en-US"/>
          </a:p>
        </p:txBody>
      </p:sp>
    </p:spTree>
    <p:extLst>
      <p:ext uri="{BB962C8B-B14F-4D97-AF65-F5344CB8AC3E}">
        <p14:creationId xmlns:p14="http://schemas.microsoft.com/office/powerpoint/2010/main" val="775570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last step is done without the</a:t>
            </a:r>
            <a:r>
              <a:rPr lang="en-US" baseline="0" dirty="0" smtClean="0"/>
              <a:t> need of the external actor because information relative to the parking positions is known by our server only. Our app will manage this data and show the parking positions to the user accordingly.</a:t>
            </a: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15</a:t>
            </a:fld>
            <a:endParaRPr lang="en-US"/>
          </a:p>
        </p:txBody>
      </p:sp>
    </p:spTree>
    <p:extLst>
      <p:ext uri="{BB962C8B-B14F-4D97-AF65-F5344CB8AC3E}">
        <p14:creationId xmlns:p14="http://schemas.microsoft.com/office/powerpoint/2010/main" val="3643039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begin with signatures!</a:t>
            </a:r>
          </a:p>
          <a:p>
            <a:endParaRPr lang="en-US" baseline="0" dirty="0" smtClean="0"/>
          </a:p>
          <a:p>
            <a:r>
              <a:rPr lang="en-US" baseline="0" dirty="0" smtClean="0"/>
              <a:t>We have the User, which have credentials (by credentials we mean everything that someone needs in order to authenticate to the system).</a:t>
            </a:r>
          </a:p>
          <a:p>
            <a:r>
              <a:rPr lang="en-US" baseline="0" dirty="0" smtClean="0"/>
              <a:t>There is the payment info and then its current Location, that we’ll see later. If GPS is enabled, than this location would be used to specify to the system if the user is near a car. If it’s not enabled, the user can send its position through some input.</a:t>
            </a:r>
          </a:p>
        </p:txBody>
      </p:sp>
      <p:sp>
        <p:nvSpPr>
          <p:cNvPr id="4" name="Slide Number Placeholder 3"/>
          <p:cNvSpPr>
            <a:spLocks noGrp="1"/>
          </p:cNvSpPr>
          <p:nvPr>
            <p:ph type="sldNum" sz="quarter" idx="10"/>
          </p:nvPr>
        </p:nvSpPr>
        <p:spPr/>
        <p:txBody>
          <a:bodyPr/>
          <a:lstStyle/>
          <a:p>
            <a:fld id="{A054EB85-D703-354E-85A0-B0DA9D143C24}" type="slidenum">
              <a:rPr lang="en-US" smtClean="0"/>
              <a:t>18</a:t>
            </a:fld>
            <a:endParaRPr lang="en-US"/>
          </a:p>
        </p:txBody>
      </p:sp>
    </p:spTree>
    <p:extLst>
      <p:ext uri="{BB962C8B-B14F-4D97-AF65-F5344CB8AC3E}">
        <p14:creationId xmlns:p14="http://schemas.microsoft.com/office/powerpoint/2010/main" val="2517112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24</a:t>
            </a:fld>
            <a:endParaRPr lang="en-US"/>
          </a:p>
        </p:txBody>
      </p:sp>
    </p:spTree>
    <p:extLst>
      <p:ext uri="{BB962C8B-B14F-4D97-AF65-F5344CB8AC3E}">
        <p14:creationId xmlns:p14="http://schemas.microsoft.com/office/powerpoint/2010/main" val="124263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Let’s start with text </a:t>
            </a:r>
            <a:r>
              <a:rPr lang="en-US" baseline="0" dirty="0" smtClean="0"/>
              <a:t>assumptions. In </a:t>
            </a:r>
            <a:r>
              <a:rPr lang="en-US" baseline="0" dirty="0" smtClean="0"/>
              <a:t>the reality, we would have created </a:t>
            </a:r>
            <a:r>
              <a:rPr lang="en-US" baseline="0" dirty="0" smtClean="0"/>
              <a:t>the RASD with </a:t>
            </a:r>
            <a:r>
              <a:rPr lang="en-US" baseline="0" dirty="0" smtClean="0"/>
              <a:t>an iterative process, involving customers in order to achieve a document approved by everyone, without text assumptions of course.</a:t>
            </a:r>
          </a:p>
          <a:p>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3</a:t>
            </a:fld>
            <a:endParaRPr lang="en-US"/>
          </a:p>
        </p:txBody>
      </p:sp>
    </p:spTree>
    <p:extLst>
      <p:ext uri="{BB962C8B-B14F-4D97-AF65-F5344CB8AC3E}">
        <p14:creationId xmlns:p14="http://schemas.microsoft.com/office/powerpoint/2010/main" val="85416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first assumption we took is about when the reservation of a car starts. Consider the case where a user reserves a car for this evening at 8pm. The problem is that we don’t know when a user will leave the car. One possible solution may be to mark the car as not available from now to this evening, but that would imply a big waste in terms of car availability. Therefore we opted for another solution where the user can only reserve a car whose “pickup timer” starts immediately.</a:t>
            </a:r>
          </a:p>
          <a:p>
            <a:endParaRPr lang="en-US" baseline="0" dirty="0" smtClean="0"/>
          </a:p>
          <a:p>
            <a:r>
              <a:rPr lang="en-US" baseline="0" dirty="0" smtClean="0"/>
              <a:t>Another assumption we took is about when the system stops charging the user for a ride. It is said in the spec doc that </a:t>
            </a:r>
            <a:r>
              <a:rPr lang="en-US" dirty="0" smtClean="0"/>
              <a:t>that “The system stops charging the user as soon as the car is parked in a safe area and the user exits the car”.</a:t>
            </a:r>
            <a:r>
              <a:rPr lang="en-US" baseline="0" dirty="0" smtClean="0"/>
              <a:t> However, since “the user exits the car” is ambiguous, we assumed that it’s true when the user isn’t near the car anymore, that is when the distance between the user and the car is bigger than a certain amount. Since now we know what “the user exits the car” means in a not ambiguous way, we can also assume that, for example,  READ SUB_LIST[0]. </a:t>
            </a:r>
          </a:p>
        </p:txBody>
      </p:sp>
      <p:sp>
        <p:nvSpPr>
          <p:cNvPr id="4" name="Slide Number Placeholder 3"/>
          <p:cNvSpPr>
            <a:spLocks noGrp="1"/>
          </p:cNvSpPr>
          <p:nvPr>
            <p:ph type="sldNum" sz="quarter" idx="10"/>
          </p:nvPr>
        </p:nvSpPr>
        <p:spPr/>
        <p:txBody>
          <a:bodyPr/>
          <a:lstStyle/>
          <a:p>
            <a:fld id="{A054EB85-D703-354E-85A0-B0DA9D143C24}" type="slidenum">
              <a:rPr lang="en-US" smtClean="0"/>
              <a:t>4</a:t>
            </a:fld>
            <a:endParaRPr lang="en-US"/>
          </a:p>
        </p:txBody>
      </p:sp>
    </p:spTree>
    <p:extLst>
      <p:ext uri="{BB962C8B-B14F-4D97-AF65-F5344CB8AC3E}">
        <p14:creationId xmlns:p14="http://schemas.microsoft.com/office/powerpoint/2010/main" val="329034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did our best in order to extract some requirements that, together with the domain properties, fulfill the goals of our customers. In order to do a good job, we also need to make sure that the goals capture all the stakeholders needs and that domain properties are valid assumptions.</a:t>
            </a:r>
            <a:endParaRPr lang="en-US" baseline="0" dirty="0" smtClean="0"/>
          </a:p>
        </p:txBody>
      </p:sp>
      <p:sp>
        <p:nvSpPr>
          <p:cNvPr id="4" name="Slide Number Placeholder 3"/>
          <p:cNvSpPr>
            <a:spLocks noGrp="1"/>
          </p:cNvSpPr>
          <p:nvPr>
            <p:ph type="sldNum" sz="quarter" idx="10"/>
          </p:nvPr>
        </p:nvSpPr>
        <p:spPr/>
        <p:txBody>
          <a:bodyPr/>
          <a:lstStyle/>
          <a:p>
            <a:fld id="{A054EB85-D703-354E-85A0-B0DA9D143C24}" type="slidenum">
              <a:rPr lang="en-US" smtClean="0"/>
              <a:t>5</a:t>
            </a:fld>
            <a:endParaRPr lang="en-US"/>
          </a:p>
        </p:txBody>
      </p:sp>
    </p:spTree>
    <p:extLst>
      <p:ext uri="{BB962C8B-B14F-4D97-AF65-F5344CB8AC3E}">
        <p14:creationId xmlns:p14="http://schemas.microsoft.com/office/powerpoint/2010/main" val="827398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all our goals. We didn’t go into details and we wrote them remaining at a high level of abstraction.</a:t>
            </a:r>
          </a:p>
          <a:p>
            <a:endParaRPr lang="en-US" baseline="0" dirty="0" smtClean="0"/>
          </a:p>
          <a:p>
            <a:r>
              <a:rPr lang="en-US" baseline="0" dirty="0" smtClean="0"/>
              <a:t>Fro example,  READ GOALS 1, 2.</a:t>
            </a:r>
          </a:p>
          <a:p>
            <a:endParaRPr lang="en-US" baseline="0" dirty="0" smtClean="0"/>
          </a:p>
          <a:p>
            <a:r>
              <a:rPr lang="en-US" baseline="0" dirty="0" smtClean="0"/>
              <a:t>The last one, READ LAST GOAL, comprehends all the discounts or extra charges applied to users that behave in particular ways.</a:t>
            </a: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6</a:t>
            </a:fld>
            <a:endParaRPr lang="en-US"/>
          </a:p>
        </p:txBody>
      </p:sp>
    </p:spTree>
    <p:extLst>
      <p:ext uri="{BB962C8B-B14F-4D97-AF65-F5344CB8AC3E}">
        <p14:creationId xmlns:p14="http://schemas.microsoft.com/office/powerpoint/2010/main" val="754444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examples of domain properties,</a:t>
            </a:r>
            <a:r>
              <a:rPr lang="en-US" baseline="0" dirty="0" smtClean="0"/>
              <a:t> we have some about devices. We assumed that all the users have a device connected to the internet, possibly – but not necessarily- with GPS built in. We also supposed that all the cars have a system able to run Java software, and have GPS, internet connection and other sensors (for example to detect the presence of passengers).</a:t>
            </a: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7</a:t>
            </a:fld>
            <a:endParaRPr lang="en-US"/>
          </a:p>
        </p:txBody>
      </p:sp>
    </p:spTree>
    <p:extLst>
      <p:ext uri="{BB962C8B-B14F-4D97-AF65-F5344CB8AC3E}">
        <p14:creationId xmlns:p14="http://schemas.microsoft.com/office/powerpoint/2010/main" val="1213001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Starting from high level goals, we have deduced detailed requirements. For</a:t>
            </a:r>
            <a:r>
              <a:rPr lang="en-US" baseline="0" dirty="0" smtClean="0"/>
              <a:t> example, starting from the first goal we mentioned before, that is </a:t>
            </a:r>
            <a:r>
              <a:rPr lang="is-IS" baseline="0" dirty="0" smtClean="0"/>
              <a:t>…, the requirements are...</a:t>
            </a:r>
            <a:endParaRPr lang="en-US" baseline="0" dirty="0" smtClean="0"/>
          </a:p>
          <a:p>
            <a:endParaRPr lang="en-US" baseline="0" dirty="0" smtClean="0"/>
          </a:p>
          <a:p>
            <a:r>
              <a:rPr lang="en-US" baseline="0" dirty="0" smtClean="0"/>
              <a:t>READ REQ 1, 2. We need those two because the user must be able to see where the car is in order to decide to reserve it or not.</a:t>
            </a:r>
          </a:p>
          <a:p>
            <a:endParaRPr lang="en-US" baseline="0" dirty="0" smtClean="0"/>
          </a:p>
          <a:p>
            <a:r>
              <a:rPr lang="en-US" baseline="0" dirty="0" smtClean="0"/>
              <a:t>READ REQ 3, 4, 5, 6, 7.</a:t>
            </a:r>
          </a:p>
        </p:txBody>
      </p:sp>
      <p:sp>
        <p:nvSpPr>
          <p:cNvPr id="4" name="Slide Number Placeholder 3"/>
          <p:cNvSpPr>
            <a:spLocks noGrp="1"/>
          </p:cNvSpPr>
          <p:nvPr>
            <p:ph type="sldNum" sz="quarter" idx="10"/>
          </p:nvPr>
        </p:nvSpPr>
        <p:spPr/>
        <p:txBody>
          <a:bodyPr/>
          <a:lstStyle/>
          <a:p>
            <a:fld id="{A054EB85-D703-354E-85A0-B0DA9D143C24}" type="slidenum">
              <a:rPr lang="en-US" smtClean="0"/>
              <a:t>8</a:t>
            </a:fld>
            <a:endParaRPr lang="en-US"/>
          </a:p>
        </p:txBody>
      </p:sp>
    </p:spTree>
    <p:extLst>
      <p:ext uri="{BB962C8B-B14F-4D97-AF65-F5344CB8AC3E}">
        <p14:creationId xmlns:p14="http://schemas.microsoft.com/office/powerpoint/2010/main" val="173666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another goal with its requirements.</a:t>
            </a:r>
          </a:p>
          <a:p>
            <a:endParaRPr lang="en-US" dirty="0" smtClean="0"/>
          </a:p>
          <a:p>
            <a:r>
              <a:rPr lang="en-US" dirty="0" smtClean="0"/>
              <a:t>READ GOAL.</a:t>
            </a:r>
          </a:p>
          <a:p>
            <a:endParaRPr lang="en-US" dirty="0" smtClean="0"/>
          </a:p>
          <a:p>
            <a:r>
              <a:rPr lang="en-US" dirty="0" smtClean="0"/>
              <a:t>READ REQ</a:t>
            </a:r>
            <a:r>
              <a:rPr lang="en-US" baseline="0" dirty="0" smtClean="0"/>
              <a:t> 1, 2. </a:t>
            </a: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9</a:t>
            </a:fld>
            <a:endParaRPr lang="en-US"/>
          </a:p>
        </p:txBody>
      </p:sp>
    </p:spTree>
    <p:extLst>
      <p:ext uri="{BB962C8B-B14F-4D97-AF65-F5344CB8AC3E}">
        <p14:creationId xmlns:p14="http://schemas.microsoft.com/office/powerpoint/2010/main" val="2208921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Now we are going to see a not formal, high level view of a possible system that could satisfy those requirements we have seen before. </a:t>
            </a:r>
            <a:r>
              <a:rPr lang="en-US" baseline="0" dirty="0" smtClean="0"/>
              <a:t>A formal view of such system will be in the Software Design Document.</a:t>
            </a:r>
          </a:p>
          <a:p>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10</a:t>
            </a:fld>
            <a:endParaRPr lang="en-US"/>
          </a:p>
        </p:txBody>
      </p:sp>
    </p:spTree>
    <p:extLst>
      <p:ext uri="{BB962C8B-B14F-4D97-AF65-F5344CB8AC3E}">
        <p14:creationId xmlns:p14="http://schemas.microsoft.com/office/powerpoint/2010/main" val="355881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15/11/16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2589061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15/11/16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253982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15/11/16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577176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15/11/16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397042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4" name="Date Placeholder 3"/>
          <p:cNvSpPr>
            <a:spLocks noGrp="1"/>
          </p:cNvSpPr>
          <p:nvPr>
            <p:ph type="dt" sz="half" idx="10"/>
          </p:nvPr>
        </p:nvSpPr>
        <p:spPr/>
        <p:txBody>
          <a:bodyPr/>
          <a:lstStyle/>
          <a:p>
            <a:fld id="{04C022AF-FDA7-5F49-8ED6-EF7E40D2900D}" type="datetimeFigureOut">
              <a:rPr lang="en-US" smtClean="0"/>
              <a:t>15/11/16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2108784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Date Placeholder 4"/>
          <p:cNvSpPr>
            <a:spLocks noGrp="1"/>
          </p:cNvSpPr>
          <p:nvPr>
            <p:ph type="dt" sz="half" idx="10"/>
          </p:nvPr>
        </p:nvSpPr>
        <p:spPr/>
        <p:txBody>
          <a:bodyPr/>
          <a:lstStyle/>
          <a:p>
            <a:fld id="{04C022AF-FDA7-5F49-8ED6-EF7E40D2900D}" type="datetimeFigureOut">
              <a:rPr lang="en-US" smtClean="0"/>
              <a:t>15/11/16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46759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Date Placeholder 6"/>
          <p:cNvSpPr>
            <a:spLocks noGrp="1"/>
          </p:cNvSpPr>
          <p:nvPr>
            <p:ph type="dt" sz="half" idx="10"/>
          </p:nvPr>
        </p:nvSpPr>
        <p:spPr/>
        <p:txBody>
          <a:bodyPr/>
          <a:lstStyle/>
          <a:p>
            <a:fld id="{04C022AF-FDA7-5F49-8ED6-EF7E40D2900D}" type="datetimeFigureOut">
              <a:rPr lang="en-US" smtClean="0"/>
              <a:t>15/11/16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3065349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Date Placeholder 2"/>
          <p:cNvSpPr>
            <a:spLocks noGrp="1"/>
          </p:cNvSpPr>
          <p:nvPr>
            <p:ph type="dt" sz="half" idx="10"/>
          </p:nvPr>
        </p:nvSpPr>
        <p:spPr/>
        <p:txBody>
          <a:bodyPr/>
          <a:lstStyle/>
          <a:p>
            <a:fld id="{04C022AF-FDA7-5F49-8ED6-EF7E40D2900D}" type="datetimeFigureOut">
              <a:rPr lang="en-US" smtClean="0"/>
              <a:t>15/11/16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935812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C022AF-FDA7-5F49-8ED6-EF7E40D2900D}" type="datetimeFigureOut">
              <a:rPr lang="en-US" smtClean="0"/>
              <a:t>15/11/16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2759941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Date Placeholder 4"/>
          <p:cNvSpPr>
            <a:spLocks noGrp="1"/>
          </p:cNvSpPr>
          <p:nvPr>
            <p:ph type="dt" sz="half" idx="10"/>
          </p:nvPr>
        </p:nvSpPr>
        <p:spPr/>
        <p:txBody>
          <a:bodyPr/>
          <a:lstStyle/>
          <a:p>
            <a:fld id="{04C022AF-FDA7-5F49-8ED6-EF7E40D2900D}" type="datetimeFigureOut">
              <a:rPr lang="en-US" smtClean="0"/>
              <a:t>15/11/16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1469300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Date Placeholder 4"/>
          <p:cNvSpPr>
            <a:spLocks noGrp="1"/>
          </p:cNvSpPr>
          <p:nvPr>
            <p:ph type="dt" sz="half" idx="10"/>
          </p:nvPr>
        </p:nvSpPr>
        <p:spPr/>
        <p:txBody>
          <a:bodyPr/>
          <a:lstStyle/>
          <a:p>
            <a:fld id="{04C022AF-FDA7-5F49-8ED6-EF7E40D2900D}" type="datetimeFigureOut">
              <a:rPr lang="en-US" smtClean="0"/>
              <a:t>15/11/16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33519522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C022AF-FDA7-5F49-8ED6-EF7E40D2900D}" type="datetimeFigureOut">
              <a:rPr lang="en-US" smtClean="0"/>
              <a:t>15/11/16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1D8DCA-ED65-174D-8524-A15D60332472}" type="slidenum">
              <a:rPr lang="en-US" smtClean="0"/>
              <a:t>‹#›</a:t>
            </a:fld>
            <a:endParaRPr lang="en-US"/>
          </a:p>
        </p:txBody>
      </p:sp>
    </p:spTree>
    <p:extLst>
      <p:ext uri="{BB962C8B-B14F-4D97-AF65-F5344CB8AC3E}">
        <p14:creationId xmlns:p14="http://schemas.microsoft.com/office/powerpoint/2010/main" val="2152606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PowerEnJoy</a:t>
            </a:r>
            <a:r>
              <a:rPr lang="en-US" dirty="0"/>
              <a:t/>
            </a:r>
            <a:br>
              <a:rPr lang="en-US" dirty="0"/>
            </a:br>
            <a:r>
              <a:rPr lang="en-US" dirty="0"/>
              <a:t>RASD presentation</a:t>
            </a:r>
          </a:p>
        </p:txBody>
      </p:sp>
      <p:sp>
        <p:nvSpPr>
          <p:cNvPr id="3" name="Subtitle 2"/>
          <p:cNvSpPr>
            <a:spLocks noGrp="1"/>
          </p:cNvSpPr>
          <p:nvPr>
            <p:ph type="subTitle" idx="1"/>
          </p:nvPr>
        </p:nvSpPr>
        <p:spPr/>
        <p:txBody>
          <a:bodyPr/>
          <a:lstStyle/>
          <a:p>
            <a:r>
              <a:rPr lang="en-US" dirty="0"/>
              <a:t>Riccardo </a:t>
            </a:r>
            <a:r>
              <a:rPr lang="en-US" dirty="0" err="1"/>
              <a:t>Cattaneo</a:t>
            </a:r>
            <a:r>
              <a:rPr lang="en-US" dirty="0"/>
              <a:t> 873647</a:t>
            </a:r>
          </a:p>
          <a:p>
            <a:r>
              <a:rPr lang="en-US" dirty="0"/>
              <a:t>Fabio Chiusano 874294</a:t>
            </a:r>
          </a:p>
        </p:txBody>
      </p:sp>
    </p:spTree>
    <p:extLst>
      <p:ext uri="{BB962C8B-B14F-4D97-AF65-F5344CB8AC3E}">
        <p14:creationId xmlns:p14="http://schemas.microsoft.com/office/powerpoint/2010/main" val="2854143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solidFill>
                  <a:srgbClr val="A6A6A6"/>
                </a:solidFill>
              </a:rPr>
              <a:t>Text assumptions</a:t>
            </a:r>
          </a:p>
          <a:p>
            <a:r>
              <a:rPr lang="en-US" dirty="0">
                <a:solidFill>
                  <a:srgbClr val="A6A6A6"/>
                </a:solidFill>
              </a:rPr>
              <a:t>Goals, Domain properties, Requirements</a:t>
            </a:r>
          </a:p>
          <a:p>
            <a:r>
              <a:rPr lang="en-US" dirty="0"/>
              <a:t>Proposed system</a:t>
            </a:r>
          </a:p>
          <a:p>
            <a:r>
              <a:rPr lang="en-US" dirty="0">
                <a:solidFill>
                  <a:srgbClr val="A6A6A6"/>
                </a:solidFill>
              </a:rPr>
              <a:t>Actors and sequence diagram</a:t>
            </a:r>
          </a:p>
          <a:p>
            <a:r>
              <a:rPr lang="en-US" dirty="0" smtClean="0">
                <a:solidFill>
                  <a:srgbClr val="A6A6A6"/>
                </a:solidFill>
              </a:rPr>
              <a:t>Alloy</a:t>
            </a:r>
            <a:endParaRPr lang="en-US" dirty="0">
              <a:solidFill>
                <a:srgbClr val="A6A6A6"/>
              </a:solidFill>
            </a:endParaRPr>
          </a:p>
        </p:txBody>
      </p:sp>
    </p:spTree>
    <p:extLst>
      <p:ext uri="{BB962C8B-B14F-4D97-AF65-F5344CB8AC3E}">
        <p14:creationId xmlns:p14="http://schemas.microsoft.com/office/powerpoint/2010/main" val="4015633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pic>
        <p:nvPicPr>
          <p:cNvPr id="7" name="Picture 6" descr="Schermata 2016-11-10 alle 17.36.1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200" y="1244615"/>
            <a:ext cx="8780470" cy="5613385"/>
          </a:xfrm>
          <a:prstGeom prst="rect">
            <a:avLst/>
          </a:prstGeom>
        </p:spPr>
      </p:pic>
    </p:spTree>
    <p:extLst>
      <p:ext uri="{BB962C8B-B14F-4D97-AF65-F5344CB8AC3E}">
        <p14:creationId xmlns:p14="http://schemas.microsoft.com/office/powerpoint/2010/main" val="2382783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solidFill>
                  <a:srgbClr val="A6A6A6"/>
                </a:solidFill>
              </a:rPr>
              <a:t>Text assumptions</a:t>
            </a:r>
          </a:p>
          <a:p>
            <a:r>
              <a:rPr lang="en-US" dirty="0">
                <a:solidFill>
                  <a:srgbClr val="A6A6A6"/>
                </a:solidFill>
              </a:rPr>
              <a:t>Goals, Domain properties, Requirements</a:t>
            </a:r>
          </a:p>
          <a:p>
            <a:r>
              <a:rPr lang="en-US" dirty="0">
                <a:solidFill>
                  <a:srgbClr val="A6A6A6"/>
                </a:solidFill>
              </a:rPr>
              <a:t>Proposed system</a:t>
            </a:r>
          </a:p>
          <a:p>
            <a:r>
              <a:rPr lang="en-US" dirty="0"/>
              <a:t>Actors and s</a:t>
            </a:r>
            <a:r>
              <a:rPr lang="en-US" dirty="0" smtClean="0"/>
              <a:t>equence </a:t>
            </a:r>
            <a:r>
              <a:rPr lang="en-US" dirty="0"/>
              <a:t>d</a:t>
            </a:r>
            <a:r>
              <a:rPr lang="en-US" dirty="0" smtClean="0"/>
              <a:t>iagram</a:t>
            </a:r>
            <a:endParaRPr lang="en-US" dirty="0"/>
          </a:p>
          <a:p>
            <a:r>
              <a:rPr lang="en-US" dirty="0" smtClean="0">
                <a:solidFill>
                  <a:srgbClr val="A6A6A6"/>
                </a:solidFill>
              </a:rPr>
              <a:t>Alloy</a:t>
            </a:r>
            <a:endParaRPr lang="en-US" dirty="0">
              <a:solidFill>
                <a:srgbClr val="A6A6A6"/>
              </a:solidFill>
            </a:endParaRPr>
          </a:p>
        </p:txBody>
      </p:sp>
    </p:spTree>
    <p:extLst>
      <p:ext uri="{BB962C8B-B14F-4D97-AF65-F5344CB8AC3E}">
        <p14:creationId xmlns:p14="http://schemas.microsoft.com/office/powerpoint/2010/main" val="4292947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Actors and s</a:t>
            </a:r>
            <a:r>
              <a:rPr lang="en-US" dirty="0" smtClean="0"/>
              <a:t>equence </a:t>
            </a:r>
            <a:r>
              <a:rPr lang="en-US" dirty="0"/>
              <a:t>d</a:t>
            </a:r>
            <a:r>
              <a:rPr lang="en-US" dirty="0" smtClean="0"/>
              <a:t>iagram</a:t>
            </a:r>
            <a:r>
              <a:rPr lang="en-US" dirty="0"/>
              <a:t>:</a:t>
            </a:r>
            <a:br>
              <a:rPr lang="en-US" dirty="0"/>
            </a:br>
            <a:r>
              <a:rPr lang="en-US" dirty="0"/>
              <a:t>actors</a:t>
            </a:r>
          </a:p>
        </p:txBody>
      </p:sp>
      <p:sp>
        <p:nvSpPr>
          <p:cNvPr id="3" name="Content Placeholder 2"/>
          <p:cNvSpPr>
            <a:spLocks noGrp="1"/>
          </p:cNvSpPr>
          <p:nvPr>
            <p:ph idx="1"/>
          </p:nvPr>
        </p:nvSpPr>
        <p:spPr/>
        <p:txBody>
          <a:bodyPr>
            <a:normAutofit fontScale="85000" lnSpcReduction="10000"/>
          </a:bodyPr>
          <a:lstStyle/>
          <a:p>
            <a:pPr lvl="0"/>
            <a:r>
              <a:rPr lang="en-GB" i="1" u="sng" dirty="0"/>
              <a:t>User</a:t>
            </a:r>
            <a:r>
              <a:rPr lang="en-GB" dirty="0"/>
              <a:t>: a person that has already registered and so has provided his personal information and payment method.</a:t>
            </a:r>
            <a:endParaRPr lang="en-US" dirty="0"/>
          </a:p>
          <a:p>
            <a:pPr lvl="0"/>
            <a:r>
              <a:rPr lang="en-GB" i="1" u="sng" dirty="0"/>
              <a:t>Guest</a:t>
            </a:r>
            <a:r>
              <a:rPr lang="en-GB" dirty="0"/>
              <a:t>: a person that has not registered and can only perform basic functionalities such as looking for where safe areas are.</a:t>
            </a:r>
            <a:endParaRPr lang="en-US" dirty="0"/>
          </a:p>
          <a:p>
            <a:pPr lvl="0"/>
            <a:r>
              <a:rPr lang="en-GB" i="1" u="sng" dirty="0"/>
              <a:t>Payment handler</a:t>
            </a:r>
            <a:r>
              <a:rPr lang="en-GB" dirty="0"/>
              <a:t>: an external service that helps our system with all tasks related to the payments;</a:t>
            </a:r>
            <a:endParaRPr lang="en-US" dirty="0"/>
          </a:p>
          <a:p>
            <a:r>
              <a:rPr lang="en-GB" i="1" u="sng" dirty="0"/>
              <a:t>Search-on-map handler</a:t>
            </a:r>
            <a:r>
              <a:rPr lang="en-GB" dirty="0"/>
              <a:t>: an external service that helps our system with all tasks related to the use of maps;</a:t>
            </a:r>
            <a:r>
              <a:rPr lang="en-US" dirty="0">
                <a:effectLst/>
              </a:rPr>
              <a:t> </a:t>
            </a:r>
            <a:endParaRPr lang="en-US" dirty="0"/>
          </a:p>
        </p:txBody>
      </p:sp>
    </p:spTree>
    <p:extLst>
      <p:ext uri="{BB962C8B-B14F-4D97-AF65-F5344CB8AC3E}">
        <p14:creationId xmlns:p14="http://schemas.microsoft.com/office/powerpoint/2010/main" val="1229237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Actors and </a:t>
            </a:r>
            <a:r>
              <a:rPr lang="en-US" dirty="0" smtClean="0"/>
              <a:t>sequence </a:t>
            </a:r>
            <a:r>
              <a:rPr lang="en-US" dirty="0"/>
              <a:t>d</a:t>
            </a:r>
            <a:r>
              <a:rPr lang="en-US" dirty="0" smtClean="0"/>
              <a:t>iagram</a:t>
            </a:r>
            <a:r>
              <a:rPr lang="en-US" dirty="0"/>
              <a:t>:</a:t>
            </a:r>
            <a:br>
              <a:rPr lang="en-US" dirty="0"/>
            </a:br>
            <a:r>
              <a:rPr lang="en-US" dirty="0"/>
              <a:t>Show Special Safe </a:t>
            </a:r>
            <a:r>
              <a:rPr lang="en-US" dirty="0" smtClean="0"/>
              <a:t>Areas (</a:t>
            </a:r>
            <a:r>
              <a:rPr lang="en-US" dirty="0"/>
              <a:t>1)</a:t>
            </a:r>
          </a:p>
        </p:txBody>
      </p:sp>
      <p:pic>
        <p:nvPicPr>
          <p:cNvPr id="4" name="Segnaposto contenuto 3"/>
          <p:cNvPicPr>
            <a:picLocks noGrp="1" noChangeAspect="1"/>
          </p:cNvPicPr>
          <p:nvPr>
            <p:ph idx="1"/>
          </p:nvPr>
        </p:nvPicPr>
        <p:blipFill rotWithShape="1">
          <a:blip r:embed="rId3">
            <a:extLst>
              <a:ext uri="{28A0092B-C50C-407E-A947-70E740481C1C}">
                <a14:useLocalDpi xmlns:a14="http://schemas.microsoft.com/office/drawing/2010/main" val="0"/>
              </a:ext>
            </a:extLst>
          </a:blip>
          <a:srcRect l="-2305" t="1305" r="-1468" b="56964"/>
          <a:stretch/>
        </p:blipFill>
        <p:spPr>
          <a:xfrm>
            <a:off x="-132191" y="1448998"/>
            <a:ext cx="9233288" cy="5245371"/>
          </a:xfrm>
        </p:spPr>
      </p:pic>
    </p:spTree>
    <p:extLst>
      <p:ext uri="{BB962C8B-B14F-4D97-AF65-F5344CB8AC3E}">
        <p14:creationId xmlns:p14="http://schemas.microsoft.com/office/powerpoint/2010/main" val="3528780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Actors and </a:t>
            </a:r>
            <a:r>
              <a:rPr lang="en-US" dirty="0" smtClean="0"/>
              <a:t>sequence </a:t>
            </a:r>
            <a:r>
              <a:rPr lang="en-US" dirty="0"/>
              <a:t>d</a:t>
            </a:r>
            <a:r>
              <a:rPr lang="en-US" dirty="0" smtClean="0"/>
              <a:t>iagram</a:t>
            </a:r>
            <a:r>
              <a:rPr lang="en-US" dirty="0"/>
              <a:t>:</a:t>
            </a:r>
            <a:br>
              <a:rPr lang="en-US" dirty="0"/>
            </a:br>
            <a:r>
              <a:rPr lang="en-US" dirty="0"/>
              <a:t>Show Special Safe </a:t>
            </a:r>
            <a:r>
              <a:rPr lang="en-US" dirty="0" smtClean="0"/>
              <a:t>Areas (</a:t>
            </a:r>
            <a:r>
              <a:rPr lang="en-US" dirty="0"/>
              <a:t>2)</a:t>
            </a:r>
          </a:p>
        </p:txBody>
      </p:sp>
      <p:pic>
        <p:nvPicPr>
          <p:cNvPr id="5" name="Segnaposto contenuto 4"/>
          <p:cNvPicPr>
            <a:picLocks noGrp="1" noChangeAspect="1"/>
          </p:cNvPicPr>
          <p:nvPr>
            <p:ph idx="1"/>
          </p:nvPr>
        </p:nvPicPr>
        <p:blipFill rotWithShape="1">
          <a:blip r:embed="rId3">
            <a:extLst>
              <a:ext uri="{28A0092B-C50C-407E-A947-70E740481C1C}">
                <a14:useLocalDpi xmlns:a14="http://schemas.microsoft.com/office/drawing/2010/main" val="0"/>
              </a:ext>
            </a:extLst>
          </a:blip>
          <a:srcRect l="-88" t="42289" r="3270" b="26020"/>
          <a:stretch/>
        </p:blipFill>
        <p:spPr>
          <a:xfrm>
            <a:off x="168201" y="2366681"/>
            <a:ext cx="8975799" cy="4150659"/>
          </a:xfrm>
        </p:spPr>
      </p:pic>
    </p:spTree>
    <p:extLst>
      <p:ext uri="{BB962C8B-B14F-4D97-AF65-F5344CB8AC3E}">
        <p14:creationId xmlns:p14="http://schemas.microsoft.com/office/powerpoint/2010/main" val="1157880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solidFill>
                  <a:srgbClr val="A6A6A6"/>
                </a:solidFill>
              </a:rPr>
              <a:t>Text assumptions</a:t>
            </a:r>
          </a:p>
          <a:p>
            <a:r>
              <a:rPr lang="en-US" dirty="0">
                <a:solidFill>
                  <a:srgbClr val="A6A6A6"/>
                </a:solidFill>
              </a:rPr>
              <a:t>Goals, Domain properties, Requirements</a:t>
            </a:r>
          </a:p>
          <a:p>
            <a:r>
              <a:rPr lang="en-US" dirty="0">
                <a:solidFill>
                  <a:srgbClr val="A6A6A6"/>
                </a:solidFill>
              </a:rPr>
              <a:t>Proposed system</a:t>
            </a:r>
          </a:p>
          <a:p>
            <a:r>
              <a:rPr lang="en-US" dirty="0">
                <a:solidFill>
                  <a:srgbClr val="A6A6A6"/>
                </a:solidFill>
              </a:rPr>
              <a:t>Actors and sequence diagram</a:t>
            </a:r>
          </a:p>
          <a:p>
            <a:r>
              <a:rPr lang="en-US" dirty="0" smtClean="0"/>
              <a:t>Alloy</a:t>
            </a:r>
            <a:endParaRPr lang="en-US" dirty="0"/>
          </a:p>
        </p:txBody>
      </p:sp>
    </p:spTree>
    <p:extLst>
      <p:ext uri="{BB962C8B-B14F-4D97-AF65-F5344CB8AC3E}">
        <p14:creationId xmlns:p14="http://schemas.microsoft.com/office/powerpoint/2010/main" val="2025775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race_yourself_allo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63164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(1)</a:t>
            </a:r>
          </a:p>
        </p:txBody>
      </p:sp>
      <p:sp>
        <p:nvSpPr>
          <p:cNvPr id="3" name="Content Placeholder 2"/>
          <p:cNvSpPr>
            <a:spLocks noGrp="1"/>
          </p:cNvSpPr>
          <p:nvPr>
            <p:ph idx="1"/>
          </p:nvPr>
        </p:nvSpPr>
        <p:spPr/>
        <p:txBody>
          <a:bodyPr>
            <a:normAutofit fontScale="85000" lnSpcReduction="20000"/>
          </a:bodyPr>
          <a:lstStyle/>
          <a:p>
            <a:pPr marL="0" indent="0">
              <a:buNone/>
            </a:pPr>
            <a:r>
              <a:rPr lang="it-IT" dirty="0" err="1"/>
              <a:t>sig</a:t>
            </a:r>
            <a:r>
              <a:rPr lang="it-IT" dirty="0"/>
              <a:t> Time {</a:t>
            </a:r>
            <a:endParaRPr lang="en-US" dirty="0"/>
          </a:p>
          <a:p>
            <a:pPr marL="0" indent="0">
              <a:buNone/>
            </a:pPr>
            <a:r>
              <a:rPr lang="it-IT" dirty="0"/>
              <a:t>	hour: </a:t>
            </a:r>
            <a:r>
              <a:rPr lang="it-IT" dirty="0" err="1"/>
              <a:t>Int</a:t>
            </a:r>
            <a:r>
              <a:rPr lang="it-IT" dirty="0"/>
              <a:t>,</a:t>
            </a:r>
            <a:endParaRPr lang="en-US" dirty="0"/>
          </a:p>
          <a:p>
            <a:pPr marL="0" indent="0">
              <a:buNone/>
            </a:pPr>
            <a:r>
              <a:rPr lang="it-IT" dirty="0"/>
              <a:t>	minute: </a:t>
            </a:r>
            <a:r>
              <a:rPr lang="it-IT" dirty="0" err="1"/>
              <a:t>Int</a:t>
            </a:r>
            <a:endParaRPr lang="en-US" dirty="0"/>
          </a:p>
          <a:p>
            <a:pPr marL="0" indent="0">
              <a:buNone/>
            </a:pPr>
            <a:r>
              <a:rPr lang="it-IT" dirty="0"/>
              <a:t>} {</a:t>
            </a:r>
            <a:endParaRPr lang="en-US" dirty="0"/>
          </a:p>
          <a:p>
            <a:pPr marL="0" indent="0">
              <a:buNone/>
            </a:pPr>
            <a:r>
              <a:rPr lang="it-IT" dirty="0"/>
              <a:t>	hour &gt;= 0</a:t>
            </a:r>
            <a:endParaRPr lang="en-US" dirty="0"/>
          </a:p>
          <a:p>
            <a:pPr marL="0" indent="0">
              <a:buNone/>
            </a:pPr>
            <a:r>
              <a:rPr lang="it-IT" dirty="0"/>
              <a:t>	hour =&lt; 23</a:t>
            </a:r>
            <a:endParaRPr lang="en-US" dirty="0"/>
          </a:p>
          <a:p>
            <a:pPr marL="0" indent="0">
              <a:buNone/>
            </a:pPr>
            <a:r>
              <a:rPr lang="it-IT" dirty="0"/>
              <a:t>	minute &gt;= 0</a:t>
            </a:r>
            <a:endParaRPr lang="en-US" dirty="0"/>
          </a:p>
          <a:p>
            <a:pPr marL="0" indent="0">
              <a:buNone/>
            </a:pPr>
            <a:r>
              <a:rPr lang="it-IT" dirty="0"/>
              <a:t>	minute =&lt; 59</a:t>
            </a:r>
            <a:endParaRPr lang="en-US" dirty="0"/>
          </a:p>
          <a:p>
            <a:pPr marL="0" indent="0">
              <a:buNone/>
            </a:pPr>
            <a:r>
              <a:rPr lang="it-IT" dirty="0"/>
              <a:t>}</a:t>
            </a:r>
            <a:endParaRPr lang="en-US" dirty="0"/>
          </a:p>
          <a:p>
            <a:pPr marL="0" indent="0">
              <a:buNone/>
            </a:pPr>
            <a:r>
              <a:rPr lang="it-IT" dirty="0" err="1"/>
              <a:t>sig</a:t>
            </a:r>
            <a:r>
              <a:rPr lang="it-IT" dirty="0"/>
              <a:t> </a:t>
            </a:r>
            <a:r>
              <a:rPr lang="it-IT" dirty="0" err="1"/>
              <a:t>CurrentTime</a:t>
            </a:r>
            <a:r>
              <a:rPr lang="it-IT" dirty="0"/>
              <a:t> </a:t>
            </a:r>
            <a:r>
              <a:rPr lang="it-IT" dirty="0" err="1"/>
              <a:t>extends</a:t>
            </a:r>
            <a:r>
              <a:rPr lang="it-IT" dirty="0"/>
              <a:t> Time {</a:t>
            </a:r>
            <a:r>
              <a:rPr lang="it-IT" dirty="0" smtClean="0"/>
              <a:t>}</a:t>
            </a:r>
            <a:endParaRPr lang="en-US" dirty="0"/>
          </a:p>
        </p:txBody>
      </p:sp>
    </p:spTree>
    <p:extLst>
      <p:ext uri="{BB962C8B-B14F-4D97-AF65-F5344CB8AC3E}">
        <p14:creationId xmlns:p14="http://schemas.microsoft.com/office/powerpoint/2010/main" val="3954942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(2)</a:t>
            </a:r>
          </a:p>
        </p:txBody>
      </p:sp>
      <p:sp>
        <p:nvSpPr>
          <p:cNvPr id="3" name="Content Placeholder 2"/>
          <p:cNvSpPr>
            <a:spLocks noGrp="1"/>
          </p:cNvSpPr>
          <p:nvPr>
            <p:ph idx="1"/>
          </p:nvPr>
        </p:nvSpPr>
        <p:spPr/>
        <p:txBody>
          <a:bodyPr>
            <a:normAutofit lnSpcReduction="10000"/>
          </a:bodyPr>
          <a:lstStyle/>
          <a:p>
            <a:pPr marL="0" indent="0">
              <a:buNone/>
            </a:pPr>
            <a:r>
              <a:rPr lang="it-IT" dirty="0" err="1"/>
              <a:t>sig</a:t>
            </a:r>
            <a:r>
              <a:rPr lang="it-IT" dirty="0"/>
              <a:t> User {</a:t>
            </a:r>
            <a:endParaRPr lang="en-US" dirty="0"/>
          </a:p>
          <a:p>
            <a:pPr marL="0" indent="0">
              <a:buNone/>
            </a:pPr>
            <a:r>
              <a:rPr lang="it-IT" dirty="0"/>
              <a:t>	</a:t>
            </a:r>
            <a:r>
              <a:rPr lang="it-IT" dirty="0" err="1"/>
              <a:t>credential</a:t>
            </a:r>
            <a:r>
              <a:rPr lang="it-IT" dirty="0"/>
              <a:t>: </a:t>
            </a:r>
            <a:r>
              <a:rPr lang="it-IT" dirty="0" err="1"/>
              <a:t>Credential</a:t>
            </a:r>
            <a:r>
              <a:rPr lang="it-IT" dirty="0"/>
              <a:t>,</a:t>
            </a:r>
            <a:endParaRPr lang="en-US" dirty="0"/>
          </a:p>
          <a:p>
            <a:pPr marL="0" indent="0">
              <a:buNone/>
            </a:pPr>
            <a:r>
              <a:rPr lang="it-IT" dirty="0"/>
              <a:t>	</a:t>
            </a:r>
            <a:r>
              <a:rPr lang="it-IT" dirty="0" err="1"/>
              <a:t>payment_info</a:t>
            </a:r>
            <a:r>
              <a:rPr lang="it-IT" dirty="0"/>
              <a:t>: </a:t>
            </a:r>
            <a:r>
              <a:rPr lang="it-IT" dirty="0" err="1"/>
              <a:t>Payment_Info</a:t>
            </a:r>
            <a:r>
              <a:rPr lang="it-IT" dirty="0"/>
              <a:t>,</a:t>
            </a:r>
            <a:endParaRPr lang="en-US" dirty="0"/>
          </a:p>
          <a:p>
            <a:pPr marL="0" indent="0">
              <a:buNone/>
            </a:pPr>
            <a:r>
              <a:rPr lang="it-IT" dirty="0"/>
              <a:t>	location: Location</a:t>
            </a:r>
            <a:endParaRPr lang="en-US" dirty="0"/>
          </a:p>
          <a:p>
            <a:pPr marL="0" indent="0">
              <a:buNone/>
            </a:pPr>
            <a:r>
              <a:rPr lang="it-IT" dirty="0"/>
              <a:t>}</a:t>
            </a:r>
            <a:endParaRPr lang="en-US" dirty="0"/>
          </a:p>
          <a:p>
            <a:pPr marL="0" indent="0">
              <a:buNone/>
            </a:pPr>
            <a:r>
              <a:rPr lang="it-IT" dirty="0"/>
              <a:t> </a:t>
            </a:r>
            <a:endParaRPr lang="en-US" dirty="0"/>
          </a:p>
          <a:p>
            <a:pPr marL="0" indent="0">
              <a:buNone/>
            </a:pPr>
            <a:r>
              <a:rPr lang="it-IT" dirty="0" err="1"/>
              <a:t>sig</a:t>
            </a:r>
            <a:r>
              <a:rPr lang="it-IT" dirty="0"/>
              <a:t> </a:t>
            </a:r>
            <a:r>
              <a:rPr lang="it-IT" dirty="0" err="1"/>
              <a:t>Credential</a:t>
            </a:r>
            <a:r>
              <a:rPr lang="it-IT" dirty="0"/>
              <a:t> {}</a:t>
            </a:r>
            <a:endParaRPr lang="en-US" dirty="0"/>
          </a:p>
          <a:p>
            <a:pPr marL="0" indent="0">
              <a:buNone/>
            </a:pPr>
            <a:r>
              <a:rPr lang="it-IT" dirty="0" err="1"/>
              <a:t>sig</a:t>
            </a:r>
            <a:r>
              <a:rPr lang="it-IT" dirty="0"/>
              <a:t> </a:t>
            </a:r>
            <a:r>
              <a:rPr lang="it-IT" dirty="0" err="1"/>
              <a:t>Payment_Info</a:t>
            </a:r>
            <a:r>
              <a:rPr lang="it-IT" dirty="0"/>
              <a:t> {}</a:t>
            </a:r>
            <a:endParaRPr lang="en-US" dirty="0"/>
          </a:p>
          <a:p>
            <a:endParaRPr lang="en-US" dirty="0"/>
          </a:p>
        </p:txBody>
      </p:sp>
    </p:spTree>
    <p:extLst>
      <p:ext uri="{BB962C8B-B14F-4D97-AF65-F5344CB8AC3E}">
        <p14:creationId xmlns:p14="http://schemas.microsoft.com/office/powerpoint/2010/main" val="2169622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t>Text assumptions</a:t>
            </a:r>
          </a:p>
          <a:p>
            <a:r>
              <a:rPr lang="en-US" dirty="0"/>
              <a:t>Goals, Domain properties, Requirements</a:t>
            </a:r>
          </a:p>
          <a:p>
            <a:r>
              <a:rPr lang="en-US" dirty="0"/>
              <a:t>Proposed system</a:t>
            </a:r>
          </a:p>
          <a:p>
            <a:r>
              <a:rPr lang="en-US" dirty="0"/>
              <a:t>Actors and sequence diagram</a:t>
            </a:r>
          </a:p>
          <a:p>
            <a:r>
              <a:rPr lang="en-US" dirty="0" smtClean="0"/>
              <a:t>Alloy</a:t>
            </a:r>
            <a:endParaRPr lang="en-US" dirty="0"/>
          </a:p>
        </p:txBody>
      </p:sp>
    </p:spTree>
    <p:extLst>
      <p:ext uri="{BB962C8B-B14F-4D97-AF65-F5344CB8AC3E}">
        <p14:creationId xmlns:p14="http://schemas.microsoft.com/office/powerpoint/2010/main" val="1867438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a:t>
            </a:r>
            <a:r>
              <a:rPr lang="en-US" dirty="0" smtClean="0"/>
              <a:t>(3)</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it-IT" dirty="0" err="1"/>
              <a:t>sig</a:t>
            </a:r>
            <a:r>
              <a:rPr lang="it-IT" dirty="0"/>
              <a:t> Car {</a:t>
            </a:r>
            <a:endParaRPr lang="en-US" dirty="0"/>
          </a:p>
          <a:p>
            <a:pPr marL="0" indent="0">
              <a:buNone/>
            </a:pPr>
            <a:r>
              <a:rPr lang="it-IT" dirty="0"/>
              <a:t>	id: </a:t>
            </a:r>
            <a:r>
              <a:rPr lang="it-IT" dirty="0" err="1"/>
              <a:t>Int</a:t>
            </a:r>
            <a:r>
              <a:rPr lang="it-IT" dirty="0"/>
              <a:t>,</a:t>
            </a:r>
            <a:endParaRPr lang="en-US" dirty="0"/>
          </a:p>
          <a:p>
            <a:pPr marL="0" indent="0">
              <a:buNone/>
            </a:pPr>
            <a:r>
              <a:rPr lang="it-IT" dirty="0"/>
              <a:t>	</a:t>
            </a:r>
            <a:r>
              <a:rPr lang="it-IT" dirty="0" err="1"/>
              <a:t>available</a:t>
            </a:r>
            <a:r>
              <a:rPr lang="it-IT" dirty="0"/>
              <a:t>: </a:t>
            </a:r>
            <a:r>
              <a:rPr lang="it-IT" dirty="0" err="1"/>
              <a:t>Bool</a:t>
            </a:r>
            <a:r>
              <a:rPr lang="it-IT" dirty="0"/>
              <a:t>,</a:t>
            </a:r>
            <a:endParaRPr lang="en-US" dirty="0"/>
          </a:p>
          <a:p>
            <a:pPr marL="0" indent="0">
              <a:buNone/>
            </a:pPr>
            <a:r>
              <a:rPr lang="it-IT" dirty="0"/>
              <a:t>	location: Location,</a:t>
            </a:r>
            <a:endParaRPr lang="en-US" dirty="0"/>
          </a:p>
          <a:p>
            <a:pPr marL="0" indent="0">
              <a:buNone/>
            </a:pPr>
            <a:r>
              <a:rPr lang="it-IT" dirty="0"/>
              <a:t>	</a:t>
            </a:r>
            <a:r>
              <a:rPr lang="it-IT" dirty="0" err="1"/>
              <a:t>unlocked</a:t>
            </a:r>
            <a:r>
              <a:rPr lang="it-IT" dirty="0"/>
              <a:t>: </a:t>
            </a:r>
            <a:r>
              <a:rPr lang="it-IT" dirty="0" err="1"/>
              <a:t>Bool</a:t>
            </a:r>
            <a:r>
              <a:rPr lang="it-IT" dirty="0"/>
              <a:t>,</a:t>
            </a:r>
            <a:endParaRPr lang="en-US" dirty="0"/>
          </a:p>
          <a:p>
            <a:pPr marL="0" indent="0">
              <a:buNone/>
            </a:pPr>
            <a:r>
              <a:rPr lang="it-IT" dirty="0"/>
              <a:t>	</a:t>
            </a:r>
            <a:r>
              <a:rPr lang="it-IT" dirty="0" err="1"/>
              <a:t>battery_level</a:t>
            </a:r>
            <a:r>
              <a:rPr lang="it-IT" dirty="0"/>
              <a:t>: </a:t>
            </a:r>
            <a:r>
              <a:rPr lang="it-IT" dirty="0" err="1"/>
              <a:t>Int</a:t>
            </a:r>
            <a:endParaRPr lang="en-US" dirty="0"/>
          </a:p>
          <a:p>
            <a:pPr marL="0" indent="0">
              <a:buNone/>
            </a:pPr>
            <a:r>
              <a:rPr lang="it-IT" dirty="0"/>
              <a:t>} {</a:t>
            </a:r>
            <a:endParaRPr lang="en-US" dirty="0"/>
          </a:p>
          <a:p>
            <a:pPr marL="0" indent="0">
              <a:buNone/>
            </a:pPr>
            <a:r>
              <a:rPr lang="it-IT" dirty="0"/>
              <a:t>	id&gt;0</a:t>
            </a:r>
            <a:endParaRPr lang="en-US" dirty="0"/>
          </a:p>
          <a:p>
            <a:pPr marL="0" indent="0">
              <a:buNone/>
            </a:pPr>
            <a:r>
              <a:rPr lang="it-IT" dirty="0"/>
              <a:t>	</a:t>
            </a:r>
            <a:r>
              <a:rPr lang="it-IT" dirty="0" err="1"/>
              <a:t>battery_level</a:t>
            </a:r>
            <a:r>
              <a:rPr lang="it-IT" dirty="0"/>
              <a:t> &gt;= 0</a:t>
            </a:r>
            <a:endParaRPr lang="en-US" dirty="0"/>
          </a:p>
          <a:p>
            <a:pPr marL="0" indent="0">
              <a:buNone/>
            </a:pPr>
            <a:r>
              <a:rPr lang="it-IT" dirty="0"/>
              <a:t>	</a:t>
            </a:r>
            <a:r>
              <a:rPr lang="it-IT" dirty="0" err="1"/>
              <a:t>battery_level</a:t>
            </a:r>
            <a:r>
              <a:rPr lang="it-IT" dirty="0"/>
              <a:t> &lt;= 10</a:t>
            </a:r>
            <a:endParaRPr lang="en-US" dirty="0"/>
          </a:p>
          <a:p>
            <a:pPr marL="0" indent="0">
              <a:buNone/>
            </a:pPr>
            <a:r>
              <a:rPr lang="it-IT" dirty="0"/>
              <a:t>}</a:t>
            </a:r>
            <a:endParaRPr lang="en-US" dirty="0"/>
          </a:p>
          <a:p>
            <a:pPr marL="0" indent="0">
              <a:buNone/>
            </a:pPr>
            <a:endParaRPr lang="en-US" dirty="0"/>
          </a:p>
        </p:txBody>
      </p:sp>
    </p:spTree>
    <p:extLst>
      <p:ext uri="{BB962C8B-B14F-4D97-AF65-F5344CB8AC3E}">
        <p14:creationId xmlns:p14="http://schemas.microsoft.com/office/powerpoint/2010/main" val="638569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a:t>
            </a:r>
            <a:r>
              <a:rPr lang="en-US" dirty="0" smtClean="0"/>
              <a:t>(4)</a:t>
            </a:r>
            <a:endParaRPr lang="en-US" dirty="0"/>
          </a:p>
        </p:txBody>
      </p:sp>
      <p:sp>
        <p:nvSpPr>
          <p:cNvPr id="3" name="Content Placeholder 2"/>
          <p:cNvSpPr>
            <a:spLocks noGrp="1"/>
          </p:cNvSpPr>
          <p:nvPr>
            <p:ph idx="1"/>
          </p:nvPr>
        </p:nvSpPr>
        <p:spPr>
          <a:xfrm>
            <a:off x="457200" y="1600200"/>
            <a:ext cx="8529806" cy="4959474"/>
          </a:xfrm>
        </p:spPr>
        <p:txBody>
          <a:bodyPr>
            <a:normAutofit fontScale="70000" lnSpcReduction="20000"/>
          </a:bodyPr>
          <a:lstStyle/>
          <a:p>
            <a:pPr marL="0" indent="0">
              <a:buNone/>
            </a:pPr>
            <a:r>
              <a:rPr lang="it-IT" dirty="0" err="1"/>
              <a:t>sig</a:t>
            </a:r>
            <a:r>
              <a:rPr lang="it-IT" dirty="0"/>
              <a:t> </a:t>
            </a:r>
            <a:r>
              <a:rPr lang="it-IT" dirty="0" err="1"/>
              <a:t>Reservation</a:t>
            </a:r>
            <a:r>
              <a:rPr lang="it-IT" dirty="0"/>
              <a:t> {</a:t>
            </a:r>
            <a:endParaRPr lang="en-US" dirty="0"/>
          </a:p>
          <a:p>
            <a:pPr marL="0" indent="0">
              <a:buNone/>
            </a:pPr>
            <a:r>
              <a:rPr lang="it-IT" dirty="0"/>
              <a:t>	</a:t>
            </a:r>
            <a:r>
              <a:rPr lang="it-IT" dirty="0" err="1"/>
              <a:t>user</a:t>
            </a:r>
            <a:r>
              <a:rPr lang="it-IT" dirty="0"/>
              <a:t>: User,</a:t>
            </a:r>
            <a:endParaRPr lang="en-US" dirty="0"/>
          </a:p>
          <a:p>
            <a:pPr marL="0" indent="0">
              <a:buNone/>
            </a:pPr>
            <a:r>
              <a:rPr lang="it-IT" dirty="0"/>
              <a:t>	car: Car,</a:t>
            </a:r>
            <a:endParaRPr lang="en-US" dirty="0"/>
          </a:p>
          <a:p>
            <a:pPr marL="0" indent="0">
              <a:buNone/>
            </a:pPr>
            <a:r>
              <a:rPr lang="it-IT" dirty="0"/>
              <a:t>	</a:t>
            </a:r>
            <a:r>
              <a:rPr lang="it-IT" dirty="0" err="1"/>
              <a:t>start_area</a:t>
            </a:r>
            <a:r>
              <a:rPr lang="it-IT" dirty="0"/>
              <a:t>: </a:t>
            </a:r>
            <a:r>
              <a:rPr lang="it-IT" dirty="0" err="1"/>
              <a:t>Safe_Area</a:t>
            </a:r>
            <a:r>
              <a:rPr lang="it-IT" dirty="0"/>
              <a:t>,</a:t>
            </a:r>
            <a:endParaRPr lang="en-US" dirty="0"/>
          </a:p>
          <a:p>
            <a:pPr marL="0" indent="0">
              <a:buNone/>
            </a:pPr>
            <a:r>
              <a:rPr lang="it-IT" dirty="0"/>
              <a:t>	</a:t>
            </a:r>
            <a:r>
              <a:rPr lang="it-IT" dirty="0" err="1"/>
              <a:t>start_time</a:t>
            </a:r>
            <a:r>
              <a:rPr lang="it-IT" dirty="0"/>
              <a:t>: Time,</a:t>
            </a:r>
            <a:endParaRPr lang="en-US" dirty="0"/>
          </a:p>
          <a:p>
            <a:pPr marL="0" indent="0">
              <a:buNone/>
            </a:pPr>
            <a:r>
              <a:rPr lang="it-IT" dirty="0"/>
              <a:t>	</a:t>
            </a:r>
            <a:r>
              <a:rPr lang="it-IT" dirty="0" err="1"/>
              <a:t>current_cost</a:t>
            </a:r>
            <a:r>
              <a:rPr lang="it-IT" dirty="0"/>
              <a:t>: </a:t>
            </a:r>
            <a:r>
              <a:rPr lang="it-IT" dirty="0" err="1"/>
              <a:t>Int</a:t>
            </a:r>
            <a:r>
              <a:rPr lang="it-IT" dirty="0"/>
              <a:t>,</a:t>
            </a:r>
            <a:endParaRPr lang="en-US" dirty="0"/>
          </a:p>
          <a:p>
            <a:pPr marL="0" indent="0">
              <a:buNone/>
            </a:pPr>
            <a:r>
              <a:rPr lang="it-IT" dirty="0"/>
              <a:t>	</a:t>
            </a:r>
            <a:r>
              <a:rPr lang="it-IT" dirty="0" err="1"/>
              <a:t>final_discharged_cost</a:t>
            </a:r>
            <a:r>
              <a:rPr lang="it-IT" dirty="0"/>
              <a:t>: </a:t>
            </a:r>
            <a:r>
              <a:rPr lang="it-IT" dirty="0" err="1"/>
              <a:t>lone</a:t>
            </a:r>
            <a:r>
              <a:rPr lang="it-IT" dirty="0"/>
              <a:t> </a:t>
            </a:r>
            <a:r>
              <a:rPr lang="it-IT" dirty="0" err="1"/>
              <a:t>Int</a:t>
            </a:r>
            <a:r>
              <a:rPr lang="it-IT" dirty="0"/>
              <a:t>,</a:t>
            </a:r>
            <a:endParaRPr lang="en-US" dirty="0"/>
          </a:p>
          <a:p>
            <a:pPr marL="0" indent="0">
              <a:buNone/>
            </a:pPr>
            <a:r>
              <a:rPr lang="it-IT" dirty="0"/>
              <a:t>	</a:t>
            </a:r>
            <a:r>
              <a:rPr lang="it-IT" dirty="0" err="1"/>
              <a:t>expired</a:t>
            </a:r>
            <a:r>
              <a:rPr lang="it-IT" dirty="0"/>
              <a:t>: </a:t>
            </a:r>
            <a:r>
              <a:rPr lang="it-IT" dirty="0" err="1"/>
              <a:t>Bool</a:t>
            </a:r>
            <a:r>
              <a:rPr lang="it-IT" dirty="0"/>
              <a:t>,</a:t>
            </a:r>
            <a:endParaRPr lang="en-US" dirty="0"/>
          </a:p>
          <a:p>
            <a:pPr marL="0" indent="0">
              <a:buNone/>
            </a:pPr>
            <a:r>
              <a:rPr lang="it-IT" dirty="0"/>
              <a:t>	ride: </a:t>
            </a:r>
            <a:r>
              <a:rPr lang="it-IT" dirty="0" err="1"/>
              <a:t>lone</a:t>
            </a:r>
            <a:r>
              <a:rPr lang="it-IT" dirty="0"/>
              <a:t> Ride</a:t>
            </a:r>
            <a:endParaRPr lang="en-US" dirty="0"/>
          </a:p>
          <a:p>
            <a:pPr marL="0" indent="0">
              <a:buNone/>
            </a:pPr>
            <a:r>
              <a:rPr lang="it-IT" dirty="0"/>
              <a:t>} {</a:t>
            </a:r>
            <a:endParaRPr lang="en-US" dirty="0"/>
          </a:p>
          <a:p>
            <a:pPr marL="0" indent="0">
              <a:buNone/>
            </a:pPr>
            <a:r>
              <a:rPr lang="it-IT" dirty="0"/>
              <a:t>	</a:t>
            </a:r>
            <a:r>
              <a:rPr lang="it-IT" dirty="0" err="1"/>
              <a:t>current_cost</a:t>
            </a:r>
            <a:r>
              <a:rPr lang="it-IT" dirty="0"/>
              <a:t> &gt;= 0</a:t>
            </a:r>
            <a:endParaRPr lang="en-US" dirty="0"/>
          </a:p>
          <a:p>
            <a:pPr marL="0" indent="0">
              <a:buNone/>
            </a:pPr>
            <a:r>
              <a:rPr lang="it-IT" dirty="0"/>
              <a:t>	</a:t>
            </a:r>
            <a:r>
              <a:rPr lang="it-IT" dirty="0" err="1"/>
              <a:t>final_discharged_cost</a:t>
            </a:r>
            <a:r>
              <a:rPr lang="it-IT" dirty="0"/>
              <a:t> &gt;= 0</a:t>
            </a:r>
            <a:endParaRPr lang="en-US" dirty="0"/>
          </a:p>
          <a:p>
            <a:pPr marL="0" indent="0">
              <a:buNone/>
            </a:pPr>
            <a:r>
              <a:rPr lang="it-IT" dirty="0"/>
              <a:t>}</a:t>
            </a:r>
            <a:endParaRPr lang="en-US" dirty="0"/>
          </a:p>
          <a:p>
            <a:endParaRPr lang="en-US" dirty="0"/>
          </a:p>
        </p:txBody>
      </p:sp>
    </p:spTree>
    <p:extLst>
      <p:ext uri="{BB962C8B-B14F-4D97-AF65-F5344CB8AC3E}">
        <p14:creationId xmlns:p14="http://schemas.microsoft.com/office/powerpoint/2010/main" val="1246988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a:t>
            </a:r>
            <a:r>
              <a:rPr lang="en-US" dirty="0" smtClean="0"/>
              <a:t>(5)</a:t>
            </a:r>
            <a:endParaRPr lang="en-US" dirty="0"/>
          </a:p>
        </p:txBody>
      </p:sp>
      <p:sp>
        <p:nvSpPr>
          <p:cNvPr id="3" name="Content Placeholder 2"/>
          <p:cNvSpPr>
            <a:spLocks noGrp="1"/>
          </p:cNvSpPr>
          <p:nvPr>
            <p:ph idx="1"/>
          </p:nvPr>
        </p:nvSpPr>
        <p:spPr>
          <a:xfrm>
            <a:off x="457200" y="1600200"/>
            <a:ext cx="8686800" cy="5140912"/>
          </a:xfrm>
        </p:spPr>
        <p:txBody>
          <a:bodyPr>
            <a:normAutofit fontScale="70000" lnSpcReduction="20000"/>
          </a:bodyPr>
          <a:lstStyle/>
          <a:p>
            <a:pPr marL="0" indent="0">
              <a:buNone/>
            </a:pPr>
            <a:r>
              <a:rPr lang="it-IT" dirty="0" err="1"/>
              <a:t>sig</a:t>
            </a:r>
            <a:r>
              <a:rPr lang="it-IT" dirty="0"/>
              <a:t> Ride {</a:t>
            </a:r>
            <a:endParaRPr lang="en-US" dirty="0"/>
          </a:p>
          <a:p>
            <a:pPr marL="0" indent="0">
              <a:buNone/>
            </a:pPr>
            <a:r>
              <a:rPr lang="it-IT" dirty="0"/>
              <a:t>	</a:t>
            </a:r>
            <a:r>
              <a:rPr lang="it-IT" dirty="0" err="1"/>
              <a:t>reservation</a:t>
            </a:r>
            <a:r>
              <a:rPr lang="it-IT" dirty="0"/>
              <a:t>: </a:t>
            </a:r>
            <a:r>
              <a:rPr lang="it-IT" dirty="0" err="1"/>
              <a:t>Reservation</a:t>
            </a:r>
            <a:r>
              <a:rPr lang="it-IT" dirty="0"/>
              <a:t>,</a:t>
            </a:r>
            <a:endParaRPr lang="en-US" dirty="0"/>
          </a:p>
          <a:p>
            <a:pPr marL="0" indent="0">
              <a:buNone/>
            </a:pPr>
            <a:r>
              <a:rPr lang="it-IT" dirty="0"/>
              <a:t>	</a:t>
            </a:r>
            <a:r>
              <a:rPr lang="it-IT" dirty="0" err="1"/>
              <a:t>passengers</a:t>
            </a:r>
            <a:r>
              <a:rPr lang="it-IT" dirty="0"/>
              <a:t>: </a:t>
            </a:r>
            <a:r>
              <a:rPr lang="it-IT" dirty="0" err="1"/>
              <a:t>Int</a:t>
            </a:r>
            <a:r>
              <a:rPr lang="it-IT" dirty="0"/>
              <a:t>, </a:t>
            </a:r>
            <a:endParaRPr lang="en-US" dirty="0"/>
          </a:p>
          <a:p>
            <a:pPr marL="0" indent="0">
              <a:buNone/>
            </a:pPr>
            <a:r>
              <a:rPr lang="it-IT" dirty="0"/>
              <a:t>	</a:t>
            </a:r>
            <a:r>
              <a:rPr lang="it-IT" dirty="0" err="1"/>
              <a:t>pickup_time</a:t>
            </a:r>
            <a:r>
              <a:rPr lang="it-IT" dirty="0"/>
              <a:t>: Time,</a:t>
            </a:r>
            <a:endParaRPr lang="en-US" dirty="0"/>
          </a:p>
          <a:p>
            <a:pPr marL="0" indent="0">
              <a:buNone/>
            </a:pPr>
            <a:r>
              <a:rPr lang="it-IT" dirty="0"/>
              <a:t>	</a:t>
            </a:r>
            <a:r>
              <a:rPr lang="it-IT" dirty="0" err="1"/>
              <a:t>release_time</a:t>
            </a:r>
            <a:r>
              <a:rPr lang="it-IT" dirty="0"/>
              <a:t>: </a:t>
            </a:r>
            <a:r>
              <a:rPr lang="it-IT" dirty="0" err="1"/>
              <a:t>lone</a:t>
            </a:r>
            <a:r>
              <a:rPr lang="it-IT" dirty="0"/>
              <a:t> Time,</a:t>
            </a:r>
            <a:endParaRPr lang="en-US" dirty="0"/>
          </a:p>
          <a:p>
            <a:pPr marL="0" indent="0">
              <a:buNone/>
            </a:pPr>
            <a:r>
              <a:rPr lang="it-IT" dirty="0"/>
              <a:t>	</a:t>
            </a:r>
            <a:r>
              <a:rPr lang="it-IT" dirty="0" err="1"/>
              <a:t>release_battery_level</a:t>
            </a:r>
            <a:r>
              <a:rPr lang="it-IT" dirty="0"/>
              <a:t>: </a:t>
            </a:r>
            <a:r>
              <a:rPr lang="it-IT" dirty="0" err="1"/>
              <a:t>lone</a:t>
            </a:r>
            <a:r>
              <a:rPr lang="it-IT" dirty="0"/>
              <a:t> </a:t>
            </a:r>
            <a:r>
              <a:rPr lang="it-IT" dirty="0" err="1"/>
              <a:t>Int</a:t>
            </a:r>
            <a:r>
              <a:rPr lang="it-IT" dirty="0"/>
              <a:t>,</a:t>
            </a:r>
            <a:endParaRPr lang="en-US" dirty="0"/>
          </a:p>
          <a:p>
            <a:pPr marL="0" indent="0">
              <a:buNone/>
            </a:pPr>
            <a:r>
              <a:rPr lang="it-IT" dirty="0"/>
              <a:t>	</a:t>
            </a:r>
            <a:r>
              <a:rPr lang="it-IT" dirty="0" err="1"/>
              <a:t>release_area</a:t>
            </a:r>
            <a:r>
              <a:rPr lang="it-IT" dirty="0"/>
              <a:t>: </a:t>
            </a:r>
            <a:r>
              <a:rPr lang="it-IT" dirty="0" err="1"/>
              <a:t>lone</a:t>
            </a:r>
            <a:r>
              <a:rPr lang="it-IT" dirty="0"/>
              <a:t> </a:t>
            </a:r>
            <a:r>
              <a:rPr lang="it-IT" dirty="0" err="1"/>
              <a:t>Safe_Area</a:t>
            </a:r>
            <a:r>
              <a:rPr lang="it-IT" dirty="0"/>
              <a:t>,</a:t>
            </a:r>
            <a:endParaRPr lang="en-US" dirty="0"/>
          </a:p>
          <a:p>
            <a:pPr marL="0" indent="0">
              <a:buNone/>
            </a:pPr>
            <a:r>
              <a:rPr lang="it-IT" dirty="0"/>
              <a:t>	</a:t>
            </a:r>
            <a:r>
              <a:rPr lang="it-IT" dirty="0" err="1"/>
              <a:t>release_plugged</a:t>
            </a:r>
            <a:r>
              <a:rPr lang="it-IT" dirty="0"/>
              <a:t>: </a:t>
            </a:r>
            <a:r>
              <a:rPr lang="it-IT" dirty="0" err="1"/>
              <a:t>lone</a:t>
            </a:r>
            <a:r>
              <a:rPr lang="it-IT" dirty="0"/>
              <a:t> </a:t>
            </a:r>
            <a:r>
              <a:rPr lang="it-IT" dirty="0" err="1"/>
              <a:t>Bool</a:t>
            </a:r>
            <a:endParaRPr lang="en-US" dirty="0"/>
          </a:p>
          <a:p>
            <a:pPr marL="0" indent="0">
              <a:buNone/>
            </a:pPr>
            <a:r>
              <a:rPr lang="it-IT" dirty="0"/>
              <a:t>} {</a:t>
            </a:r>
            <a:endParaRPr lang="en-US" dirty="0"/>
          </a:p>
          <a:p>
            <a:pPr marL="0" indent="0">
              <a:buNone/>
            </a:pPr>
            <a:r>
              <a:rPr lang="it-IT" dirty="0"/>
              <a:t>	</a:t>
            </a:r>
            <a:r>
              <a:rPr lang="it-IT" dirty="0" err="1"/>
              <a:t>passengers</a:t>
            </a:r>
            <a:r>
              <a:rPr lang="it-IT" dirty="0"/>
              <a:t> &gt;= 1</a:t>
            </a:r>
            <a:endParaRPr lang="en-US" dirty="0"/>
          </a:p>
          <a:p>
            <a:pPr marL="0" indent="0">
              <a:buNone/>
            </a:pPr>
            <a:r>
              <a:rPr lang="it-IT" dirty="0"/>
              <a:t>	</a:t>
            </a:r>
            <a:r>
              <a:rPr lang="it-IT" dirty="0" err="1"/>
              <a:t>passengers</a:t>
            </a:r>
            <a:r>
              <a:rPr lang="it-IT" dirty="0"/>
              <a:t> &lt;= 4</a:t>
            </a:r>
            <a:endParaRPr lang="en-US" dirty="0"/>
          </a:p>
          <a:p>
            <a:pPr marL="0" indent="0">
              <a:buNone/>
            </a:pPr>
            <a:r>
              <a:rPr lang="it-IT" dirty="0"/>
              <a:t>	</a:t>
            </a:r>
            <a:r>
              <a:rPr lang="it-IT" dirty="0" err="1"/>
              <a:t>release_battery_level</a:t>
            </a:r>
            <a:r>
              <a:rPr lang="it-IT" dirty="0"/>
              <a:t> &gt;= 0</a:t>
            </a:r>
            <a:endParaRPr lang="en-US" dirty="0"/>
          </a:p>
          <a:p>
            <a:pPr marL="0" indent="0">
              <a:buNone/>
            </a:pPr>
            <a:r>
              <a:rPr lang="it-IT" dirty="0"/>
              <a:t>	</a:t>
            </a:r>
            <a:r>
              <a:rPr lang="it-IT" dirty="0" err="1"/>
              <a:t>release_battery_level</a:t>
            </a:r>
            <a:r>
              <a:rPr lang="it-IT" dirty="0"/>
              <a:t> &lt;= 10</a:t>
            </a:r>
            <a:endParaRPr lang="en-US" dirty="0"/>
          </a:p>
          <a:p>
            <a:pPr marL="0" indent="0">
              <a:buNone/>
            </a:pPr>
            <a:r>
              <a:rPr lang="it-IT" dirty="0"/>
              <a:t>	</a:t>
            </a:r>
            <a:r>
              <a:rPr lang="it-IT" dirty="0" err="1"/>
              <a:t>not</a:t>
            </a:r>
            <a:r>
              <a:rPr lang="it-IT" dirty="0"/>
              <a:t> </a:t>
            </a:r>
            <a:r>
              <a:rPr lang="it-IT" dirty="0" err="1"/>
              <a:t>areEqual</a:t>
            </a:r>
            <a:r>
              <a:rPr lang="it-IT" dirty="0"/>
              <a:t>[</a:t>
            </a:r>
            <a:r>
              <a:rPr lang="it-IT" dirty="0" err="1"/>
              <a:t>pickup_time</a:t>
            </a:r>
            <a:r>
              <a:rPr lang="it-IT" dirty="0"/>
              <a:t>, </a:t>
            </a:r>
            <a:r>
              <a:rPr lang="it-IT" dirty="0" err="1"/>
              <a:t>release_time</a:t>
            </a:r>
            <a:r>
              <a:rPr lang="it-IT" dirty="0"/>
              <a:t>]</a:t>
            </a:r>
            <a:endParaRPr lang="en-US" dirty="0"/>
          </a:p>
          <a:p>
            <a:pPr marL="0" indent="0">
              <a:buNone/>
            </a:pPr>
            <a:r>
              <a:rPr lang="it-IT" dirty="0"/>
              <a:t>}</a:t>
            </a:r>
            <a:endParaRPr lang="en-US" dirty="0"/>
          </a:p>
          <a:p>
            <a:endParaRPr lang="en-US" dirty="0"/>
          </a:p>
        </p:txBody>
      </p:sp>
    </p:spTree>
    <p:extLst>
      <p:ext uri="{BB962C8B-B14F-4D97-AF65-F5344CB8AC3E}">
        <p14:creationId xmlns:p14="http://schemas.microsoft.com/office/powerpoint/2010/main" val="3997702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(6)</a:t>
            </a:r>
          </a:p>
        </p:txBody>
      </p:sp>
      <p:sp>
        <p:nvSpPr>
          <p:cNvPr id="3" name="Content Placeholder 2"/>
          <p:cNvSpPr>
            <a:spLocks noGrp="1"/>
          </p:cNvSpPr>
          <p:nvPr>
            <p:ph idx="1"/>
          </p:nvPr>
        </p:nvSpPr>
        <p:spPr/>
        <p:txBody>
          <a:bodyPr>
            <a:normAutofit fontScale="85000" lnSpcReduction="20000"/>
          </a:bodyPr>
          <a:lstStyle/>
          <a:p>
            <a:pPr marL="0" indent="0">
              <a:buNone/>
            </a:pPr>
            <a:r>
              <a:rPr lang="it-IT" dirty="0" err="1"/>
              <a:t>sig</a:t>
            </a:r>
            <a:r>
              <a:rPr lang="it-IT" dirty="0"/>
              <a:t> Location {</a:t>
            </a:r>
            <a:endParaRPr lang="en-US" dirty="0"/>
          </a:p>
          <a:p>
            <a:pPr marL="0" indent="0">
              <a:buNone/>
            </a:pPr>
            <a:r>
              <a:rPr lang="it-IT" dirty="0"/>
              <a:t>	</a:t>
            </a:r>
            <a:r>
              <a:rPr lang="it-IT" dirty="0" err="1"/>
              <a:t>latitude</a:t>
            </a:r>
            <a:r>
              <a:rPr lang="it-IT" dirty="0"/>
              <a:t>: </a:t>
            </a:r>
            <a:r>
              <a:rPr lang="it-IT" dirty="0" err="1"/>
              <a:t>Int</a:t>
            </a:r>
            <a:r>
              <a:rPr lang="it-IT" dirty="0"/>
              <a:t>, </a:t>
            </a:r>
            <a:endParaRPr lang="en-US" dirty="0"/>
          </a:p>
          <a:p>
            <a:pPr marL="0" indent="0">
              <a:buNone/>
            </a:pPr>
            <a:r>
              <a:rPr lang="it-IT" dirty="0"/>
              <a:t>	</a:t>
            </a:r>
            <a:r>
              <a:rPr lang="it-IT" dirty="0" err="1"/>
              <a:t>longitude</a:t>
            </a:r>
            <a:r>
              <a:rPr lang="it-IT" dirty="0"/>
              <a:t>: </a:t>
            </a:r>
            <a:r>
              <a:rPr lang="it-IT" dirty="0" err="1"/>
              <a:t>Int</a:t>
            </a:r>
            <a:r>
              <a:rPr lang="it-IT" dirty="0"/>
              <a:t> </a:t>
            </a:r>
            <a:endParaRPr lang="en-US" dirty="0"/>
          </a:p>
          <a:p>
            <a:pPr marL="0" indent="0">
              <a:buNone/>
            </a:pPr>
            <a:r>
              <a:rPr lang="it-IT" dirty="0"/>
              <a:t>}</a:t>
            </a:r>
            <a:endParaRPr lang="en-US" dirty="0"/>
          </a:p>
          <a:p>
            <a:pPr marL="0" indent="0">
              <a:buNone/>
            </a:pPr>
            <a:r>
              <a:rPr lang="it-IT" dirty="0" err="1"/>
              <a:t>sig</a:t>
            </a:r>
            <a:r>
              <a:rPr lang="it-IT" dirty="0"/>
              <a:t> Area {  </a:t>
            </a:r>
            <a:endParaRPr lang="en-US" dirty="0"/>
          </a:p>
          <a:p>
            <a:pPr marL="0" indent="0">
              <a:buNone/>
            </a:pPr>
            <a:r>
              <a:rPr lang="it-IT" dirty="0"/>
              <a:t>	center: Location,</a:t>
            </a:r>
            <a:endParaRPr lang="en-US" dirty="0"/>
          </a:p>
          <a:p>
            <a:pPr marL="0" indent="0">
              <a:buNone/>
            </a:pPr>
            <a:r>
              <a:rPr lang="it-IT" dirty="0"/>
              <a:t>	</a:t>
            </a:r>
            <a:r>
              <a:rPr lang="it-IT" dirty="0" err="1"/>
              <a:t>radius</a:t>
            </a:r>
            <a:r>
              <a:rPr lang="it-IT" dirty="0"/>
              <a:t>: </a:t>
            </a:r>
            <a:r>
              <a:rPr lang="it-IT" dirty="0" err="1"/>
              <a:t>Int</a:t>
            </a:r>
            <a:endParaRPr lang="en-US" dirty="0"/>
          </a:p>
          <a:p>
            <a:pPr marL="0" indent="0">
              <a:buNone/>
            </a:pPr>
            <a:r>
              <a:rPr lang="it-IT" dirty="0"/>
              <a:t>}</a:t>
            </a:r>
            <a:endParaRPr lang="en-US" dirty="0"/>
          </a:p>
          <a:p>
            <a:pPr marL="0" indent="0">
              <a:buNone/>
            </a:pPr>
            <a:r>
              <a:rPr lang="it-IT" dirty="0" err="1"/>
              <a:t>sig</a:t>
            </a:r>
            <a:r>
              <a:rPr lang="it-IT" dirty="0"/>
              <a:t> </a:t>
            </a:r>
            <a:r>
              <a:rPr lang="it-IT" dirty="0" err="1"/>
              <a:t>Safe_Area</a:t>
            </a:r>
            <a:r>
              <a:rPr lang="it-IT" dirty="0"/>
              <a:t> </a:t>
            </a:r>
            <a:r>
              <a:rPr lang="it-IT" dirty="0" err="1"/>
              <a:t>extends</a:t>
            </a:r>
            <a:r>
              <a:rPr lang="it-IT" dirty="0"/>
              <a:t> Area {}</a:t>
            </a:r>
            <a:endParaRPr lang="en-US" dirty="0"/>
          </a:p>
          <a:p>
            <a:pPr marL="0" indent="0">
              <a:buNone/>
            </a:pPr>
            <a:r>
              <a:rPr lang="it-IT" dirty="0" err="1"/>
              <a:t>sig</a:t>
            </a:r>
            <a:r>
              <a:rPr lang="it-IT" dirty="0"/>
              <a:t> </a:t>
            </a:r>
            <a:r>
              <a:rPr lang="it-IT" dirty="0" err="1"/>
              <a:t>Special_Safe_Area</a:t>
            </a:r>
            <a:r>
              <a:rPr lang="it-IT" dirty="0"/>
              <a:t> </a:t>
            </a:r>
            <a:r>
              <a:rPr lang="it-IT" dirty="0" err="1"/>
              <a:t>extends</a:t>
            </a:r>
            <a:r>
              <a:rPr lang="it-IT" dirty="0"/>
              <a:t> </a:t>
            </a:r>
            <a:r>
              <a:rPr lang="it-IT" dirty="0" err="1"/>
              <a:t>Safe_Area</a:t>
            </a:r>
            <a:r>
              <a:rPr lang="it-IT" dirty="0"/>
              <a:t> {}</a:t>
            </a:r>
            <a:endParaRPr lang="en-US" dirty="0"/>
          </a:p>
          <a:p>
            <a:endParaRPr lang="en-US" dirty="0"/>
          </a:p>
        </p:txBody>
      </p:sp>
    </p:spTree>
    <p:extLst>
      <p:ext uri="{BB962C8B-B14F-4D97-AF65-F5344CB8AC3E}">
        <p14:creationId xmlns:p14="http://schemas.microsoft.com/office/powerpoint/2010/main" val="1232531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facts (1)</a:t>
            </a:r>
          </a:p>
        </p:txBody>
      </p:sp>
      <p:sp>
        <p:nvSpPr>
          <p:cNvPr id="3" name="Content Placeholder 2"/>
          <p:cNvSpPr>
            <a:spLocks noGrp="1"/>
          </p:cNvSpPr>
          <p:nvPr>
            <p:ph idx="1"/>
          </p:nvPr>
        </p:nvSpPr>
        <p:spPr>
          <a:xfrm>
            <a:off x="457200" y="1591733"/>
            <a:ext cx="9144000" cy="5257800"/>
          </a:xfrm>
        </p:spPr>
        <p:txBody>
          <a:bodyPr>
            <a:normAutofit fontScale="62500" lnSpcReduction="20000"/>
          </a:bodyPr>
          <a:lstStyle/>
          <a:p>
            <a:r>
              <a:rPr lang="it-IT" dirty="0" err="1"/>
              <a:t>There</a:t>
            </a:r>
            <a:r>
              <a:rPr lang="it-IT" dirty="0"/>
              <a:t> </a:t>
            </a:r>
            <a:r>
              <a:rPr lang="it-IT" dirty="0" err="1"/>
              <a:t>can't</a:t>
            </a:r>
            <a:r>
              <a:rPr lang="it-IT" dirty="0"/>
              <a:t> be </a:t>
            </a:r>
            <a:r>
              <a:rPr lang="it-IT" dirty="0" err="1"/>
              <a:t>two</a:t>
            </a:r>
            <a:r>
              <a:rPr lang="it-IT" dirty="0"/>
              <a:t> </a:t>
            </a:r>
            <a:r>
              <a:rPr lang="it-IT" dirty="0" err="1"/>
              <a:t>reservations</a:t>
            </a:r>
            <a:r>
              <a:rPr lang="it-IT" dirty="0"/>
              <a:t> </a:t>
            </a:r>
            <a:r>
              <a:rPr lang="it-IT" dirty="0" err="1"/>
              <a:t>r</a:t>
            </a:r>
            <a:r>
              <a:rPr lang="it-IT" dirty="0" smtClean="0"/>
              <a:t> </a:t>
            </a:r>
            <a:r>
              <a:rPr lang="it-IT" dirty="0"/>
              <a:t>and </a:t>
            </a:r>
            <a:r>
              <a:rPr lang="it-IT" dirty="0" err="1" smtClean="0"/>
              <a:t>r</a:t>
            </a:r>
            <a:r>
              <a:rPr lang="it-IT" dirty="0" smtClean="0"/>
              <a:t>’ </a:t>
            </a:r>
            <a:r>
              <a:rPr lang="it-IT" dirty="0"/>
              <a:t>for the </a:t>
            </a:r>
            <a:r>
              <a:rPr lang="it-IT" dirty="0" err="1"/>
              <a:t>same</a:t>
            </a:r>
            <a:r>
              <a:rPr lang="it-IT" dirty="0"/>
              <a:t> car </a:t>
            </a:r>
            <a:r>
              <a:rPr lang="it-IT" dirty="0" err="1"/>
              <a:t>overlapping</a:t>
            </a:r>
            <a:r>
              <a:rPr lang="it-IT" dirty="0"/>
              <a:t>.</a:t>
            </a:r>
          </a:p>
          <a:p>
            <a:endParaRPr lang="en-US" dirty="0"/>
          </a:p>
          <a:p>
            <a:pPr marL="0" indent="0">
              <a:buNone/>
            </a:pPr>
            <a:r>
              <a:rPr lang="it-IT" dirty="0" err="1"/>
              <a:t>fact</a:t>
            </a:r>
            <a:r>
              <a:rPr lang="it-IT" dirty="0"/>
              <a:t> </a:t>
            </a:r>
            <a:r>
              <a:rPr lang="it-IT" dirty="0" err="1"/>
              <a:t>carsCanBeReservedByOneUserAtOnce</a:t>
            </a:r>
            <a:r>
              <a:rPr lang="it-IT" dirty="0"/>
              <a:t> { </a:t>
            </a:r>
            <a:endParaRPr lang="en-US" dirty="0"/>
          </a:p>
          <a:p>
            <a:pPr marL="0" indent="0">
              <a:buNone/>
            </a:pPr>
            <a:r>
              <a:rPr lang="it-IT" dirty="0"/>
              <a:t>	</a:t>
            </a:r>
            <a:r>
              <a:rPr lang="it-IT" dirty="0" err="1"/>
              <a:t>all</a:t>
            </a:r>
            <a:r>
              <a:rPr lang="it-IT" dirty="0"/>
              <a:t> c: Car | (</a:t>
            </a:r>
            <a:endParaRPr lang="en-US" dirty="0"/>
          </a:p>
          <a:p>
            <a:pPr marL="0" indent="0">
              <a:buNone/>
            </a:pPr>
            <a:r>
              <a:rPr lang="it-IT" dirty="0"/>
              <a:t>		</a:t>
            </a:r>
            <a:r>
              <a:rPr lang="it-IT" dirty="0" err="1"/>
              <a:t>all</a:t>
            </a:r>
            <a:r>
              <a:rPr lang="it-IT" dirty="0"/>
              <a:t> </a:t>
            </a:r>
            <a:r>
              <a:rPr lang="it-IT" dirty="0" err="1"/>
              <a:t>r</a:t>
            </a:r>
            <a:r>
              <a:rPr lang="it-IT" dirty="0"/>
              <a:t>, </a:t>
            </a:r>
            <a:r>
              <a:rPr lang="it-IT" dirty="0" err="1"/>
              <a:t>r</a:t>
            </a:r>
            <a:r>
              <a:rPr lang="it-IT" dirty="0"/>
              <a:t>': </a:t>
            </a:r>
            <a:r>
              <a:rPr lang="it-IT" dirty="0" err="1"/>
              <a:t>Reservation</a:t>
            </a:r>
            <a:r>
              <a:rPr lang="it-IT" dirty="0"/>
              <a:t> | (</a:t>
            </a:r>
            <a:endParaRPr lang="en-US" dirty="0"/>
          </a:p>
          <a:p>
            <a:pPr marL="0" indent="0">
              <a:buNone/>
            </a:pPr>
            <a:r>
              <a:rPr lang="it-IT" dirty="0"/>
              <a:t>			(</a:t>
            </a:r>
            <a:r>
              <a:rPr lang="it-IT" dirty="0" err="1"/>
              <a:t>r.car</a:t>
            </a:r>
            <a:r>
              <a:rPr lang="it-IT" dirty="0"/>
              <a:t> = c and </a:t>
            </a:r>
            <a:r>
              <a:rPr lang="it-IT" dirty="0" err="1"/>
              <a:t>r</a:t>
            </a:r>
            <a:r>
              <a:rPr lang="it-IT" dirty="0"/>
              <a:t>'.car = c and </a:t>
            </a:r>
            <a:r>
              <a:rPr lang="it-IT" dirty="0" err="1"/>
              <a:t>r</a:t>
            </a:r>
            <a:r>
              <a:rPr lang="it-IT" dirty="0"/>
              <a:t> != </a:t>
            </a:r>
            <a:r>
              <a:rPr lang="it-IT" dirty="0" err="1"/>
              <a:t>r</a:t>
            </a:r>
            <a:r>
              <a:rPr lang="it-IT" dirty="0"/>
              <a:t>’									 			and </a:t>
            </a:r>
            <a:r>
              <a:rPr lang="it-IT" dirty="0" err="1"/>
              <a:t>comesAfterOrEqual</a:t>
            </a:r>
            <a:r>
              <a:rPr lang="it-IT" dirty="0"/>
              <a:t>[</a:t>
            </a:r>
            <a:r>
              <a:rPr lang="it-IT" dirty="0" err="1"/>
              <a:t>r</a:t>
            </a:r>
            <a:r>
              <a:rPr lang="it-IT" dirty="0"/>
              <a:t>'.</a:t>
            </a:r>
            <a:r>
              <a:rPr lang="it-IT" dirty="0" err="1"/>
              <a:t>start_time</a:t>
            </a:r>
            <a:r>
              <a:rPr lang="it-IT" dirty="0"/>
              <a:t>, </a:t>
            </a:r>
            <a:r>
              <a:rPr lang="it-IT" dirty="0" err="1"/>
              <a:t>r.start_time</a:t>
            </a:r>
            <a:r>
              <a:rPr lang="it-IT" dirty="0"/>
              <a:t>])</a:t>
            </a:r>
            <a:endParaRPr lang="en-US" dirty="0"/>
          </a:p>
          <a:p>
            <a:pPr marL="0" indent="0">
              <a:buNone/>
            </a:pPr>
            <a:r>
              <a:rPr lang="it-IT" dirty="0"/>
              <a:t>			</a:t>
            </a:r>
            <a:r>
              <a:rPr lang="it-IT" dirty="0" err="1"/>
              <a:t>implies</a:t>
            </a:r>
            <a:r>
              <a:rPr lang="it-IT" dirty="0"/>
              <a:t> (</a:t>
            </a:r>
            <a:endParaRPr lang="en-US" dirty="0"/>
          </a:p>
          <a:p>
            <a:pPr marL="0" indent="0">
              <a:buNone/>
            </a:pPr>
            <a:r>
              <a:rPr lang="it-IT" dirty="0"/>
              <a:t>				(some </a:t>
            </a:r>
            <a:r>
              <a:rPr lang="it-IT" dirty="0" err="1"/>
              <a:t>r.ride</a:t>
            </a:r>
            <a:r>
              <a:rPr lang="it-IT" dirty="0"/>
              <a:t> and some </a:t>
            </a:r>
            <a:r>
              <a:rPr lang="it-IT" dirty="0" err="1"/>
              <a:t>r.ride.release_time</a:t>
            </a:r>
            <a:r>
              <a:rPr lang="it-IT" dirty="0"/>
              <a:t> and 						               </a:t>
            </a:r>
            <a:r>
              <a:rPr lang="it-IT" dirty="0" err="1"/>
              <a:t>comesAfterOrEqual</a:t>
            </a:r>
            <a:r>
              <a:rPr lang="it-IT" dirty="0"/>
              <a:t>[</a:t>
            </a:r>
            <a:r>
              <a:rPr lang="it-IT" dirty="0" err="1"/>
              <a:t>r</a:t>
            </a:r>
            <a:r>
              <a:rPr lang="it-IT" dirty="0"/>
              <a:t>'.</a:t>
            </a:r>
            <a:r>
              <a:rPr lang="it-IT" dirty="0" err="1"/>
              <a:t>start_time</a:t>
            </a:r>
            <a:r>
              <a:rPr lang="it-IT" dirty="0"/>
              <a:t>, </a:t>
            </a:r>
            <a:r>
              <a:rPr lang="it-IT" dirty="0" err="1"/>
              <a:t>r.ride.release_time</a:t>
            </a:r>
            <a:r>
              <a:rPr lang="it-IT" dirty="0"/>
              <a:t>])</a:t>
            </a:r>
            <a:endParaRPr lang="en-US" dirty="0"/>
          </a:p>
          <a:p>
            <a:pPr marL="0" indent="0">
              <a:buNone/>
            </a:pPr>
            <a:r>
              <a:rPr lang="it-IT" dirty="0"/>
              <a:t>				or</a:t>
            </a:r>
          </a:p>
          <a:p>
            <a:pPr marL="0" indent="0">
              <a:buNone/>
            </a:pPr>
            <a:r>
              <a:rPr lang="it-IT" dirty="0"/>
              <a:t>				(</a:t>
            </a:r>
            <a:r>
              <a:rPr lang="it-IT" dirty="0" err="1"/>
              <a:t>r.expired</a:t>
            </a:r>
            <a:r>
              <a:rPr lang="it-IT" dirty="0"/>
              <a:t> = True and</a:t>
            </a:r>
          </a:p>
          <a:p>
            <a:pPr marL="0" indent="0">
              <a:buNone/>
            </a:pPr>
            <a:r>
              <a:rPr lang="it-IT" dirty="0"/>
              <a:t>				</a:t>
            </a:r>
            <a:r>
              <a:rPr lang="it-IT" dirty="0" err="1"/>
              <a:t>not</a:t>
            </a:r>
            <a:r>
              <a:rPr lang="it-IT" dirty="0"/>
              <a:t> </a:t>
            </a:r>
            <a:r>
              <a:rPr lang="it-IT" dirty="0" err="1"/>
              <a:t>isLessThanOneHourAhead</a:t>
            </a:r>
            <a:r>
              <a:rPr lang="it-IT" dirty="0"/>
              <a:t>[</a:t>
            </a:r>
            <a:r>
              <a:rPr lang="it-IT" dirty="0" err="1"/>
              <a:t>r</a:t>
            </a:r>
            <a:r>
              <a:rPr lang="it-IT" dirty="0"/>
              <a:t>'.</a:t>
            </a:r>
            <a:r>
              <a:rPr lang="it-IT" dirty="0" err="1"/>
              <a:t>start_time</a:t>
            </a:r>
            <a:r>
              <a:rPr lang="it-IT" dirty="0"/>
              <a:t>, </a:t>
            </a:r>
            <a:r>
              <a:rPr lang="it-IT" dirty="0" err="1"/>
              <a:t>r.start_time</a:t>
            </a:r>
            <a:r>
              <a:rPr lang="it-IT" dirty="0"/>
              <a:t>])</a:t>
            </a:r>
            <a:endParaRPr lang="en-US" dirty="0"/>
          </a:p>
          <a:p>
            <a:pPr marL="0" indent="0">
              <a:buNone/>
            </a:pPr>
            <a:r>
              <a:rPr lang="it-IT" dirty="0"/>
              <a:t>			)</a:t>
            </a:r>
            <a:endParaRPr lang="en-US" dirty="0"/>
          </a:p>
          <a:p>
            <a:pPr marL="0" indent="0">
              <a:buNone/>
            </a:pPr>
            <a:r>
              <a:rPr lang="it-IT" dirty="0"/>
              <a:t>		)</a:t>
            </a:r>
            <a:endParaRPr lang="en-US" dirty="0"/>
          </a:p>
          <a:p>
            <a:pPr marL="0" indent="0">
              <a:buNone/>
            </a:pPr>
            <a:r>
              <a:rPr lang="it-IT" dirty="0"/>
              <a:t>	)</a:t>
            </a:r>
            <a:endParaRPr lang="en-US" dirty="0"/>
          </a:p>
          <a:p>
            <a:pPr marL="0" indent="0">
              <a:buNone/>
            </a:pPr>
            <a:r>
              <a:rPr lang="it-IT" dirty="0"/>
              <a:t>}</a:t>
            </a:r>
            <a:endParaRPr lang="en-US" dirty="0"/>
          </a:p>
        </p:txBody>
      </p:sp>
    </p:spTree>
    <p:extLst>
      <p:ext uri="{BB962C8B-B14F-4D97-AF65-F5344CB8AC3E}">
        <p14:creationId xmlns:p14="http://schemas.microsoft.com/office/powerpoint/2010/main" val="3296273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facts (2)</a:t>
            </a:r>
          </a:p>
        </p:txBody>
      </p:sp>
      <p:sp>
        <p:nvSpPr>
          <p:cNvPr id="3" name="Content Placeholder 2"/>
          <p:cNvSpPr>
            <a:spLocks noGrp="1"/>
          </p:cNvSpPr>
          <p:nvPr>
            <p:ph idx="1"/>
          </p:nvPr>
        </p:nvSpPr>
        <p:spPr>
          <a:xfrm>
            <a:off x="457200" y="1600200"/>
            <a:ext cx="9731022" cy="5370689"/>
          </a:xfrm>
        </p:spPr>
        <p:txBody>
          <a:bodyPr>
            <a:normAutofit fontScale="62500" lnSpcReduction="20000"/>
          </a:bodyPr>
          <a:lstStyle/>
          <a:p>
            <a:r>
              <a:rPr lang="it-IT" dirty="0"/>
              <a:t>A car </a:t>
            </a:r>
            <a:r>
              <a:rPr lang="it-IT" dirty="0" err="1"/>
              <a:t>is</a:t>
            </a:r>
            <a:r>
              <a:rPr lang="it-IT" dirty="0"/>
              <a:t> </a:t>
            </a:r>
            <a:r>
              <a:rPr lang="it-IT" dirty="0" err="1"/>
              <a:t>available</a:t>
            </a:r>
            <a:r>
              <a:rPr lang="it-IT" dirty="0"/>
              <a:t> </a:t>
            </a:r>
            <a:r>
              <a:rPr lang="it-IT" dirty="0" err="1"/>
              <a:t>if</a:t>
            </a:r>
            <a:r>
              <a:rPr lang="it-IT" dirty="0"/>
              <a:t> </a:t>
            </a:r>
            <a:r>
              <a:rPr lang="it-IT" dirty="0" err="1"/>
              <a:t>it</a:t>
            </a:r>
            <a:r>
              <a:rPr lang="it-IT" dirty="0"/>
              <a:t> </a:t>
            </a:r>
            <a:r>
              <a:rPr lang="it-IT" dirty="0" err="1"/>
              <a:t>has</a:t>
            </a:r>
            <a:r>
              <a:rPr lang="it-IT" dirty="0"/>
              <a:t> no </a:t>
            </a:r>
            <a:r>
              <a:rPr lang="it-IT" dirty="0" err="1"/>
              <a:t>active</a:t>
            </a:r>
            <a:r>
              <a:rPr lang="it-IT" dirty="0"/>
              <a:t> </a:t>
            </a:r>
            <a:r>
              <a:rPr lang="it-IT" dirty="0" err="1" smtClean="0"/>
              <a:t>reservation</a:t>
            </a:r>
            <a:r>
              <a:rPr lang="it-IT" dirty="0" smtClean="0"/>
              <a:t> </a:t>
            </a:r>
            <a:endParaRPr lang="it-IT" dirty="0"/>
          </a:p>
          <a:p>
            <a:endParaRPr lang="en-US" dirty="0"/>
          </a:p>
          <a:p>
            <a:pPr marL="0" indent="0">
              <a:buNone/>
            </a:pPr>
            <a:r>
              <a:rPr lang="it-IT" dirty="0" err="1"/>
              <a:t>fact</a:t>
            </a:r>
            <a:r>
              <a:rPr lang="it-IT" dirty="0"/>
              <a:t> </a:t>
            </a:r>
            <a:r>
              <a:rPr lang="it-IT" dirty="0" err="1"/>
              <a:t>carAvailableCondition</a:t>
            </a:r>
            <a:r>
              <a:rPr lang="it-IT" dirty="0"/>
              <a:t> {</a:t>
            </a:r>
            <a:endParaRPr lang="en-US" dirty="0"/>
          </a:p>
          <a:p>
            <a:pPr marL="0" indent="0">
              <a:buNone/>
            </a:pPr>
            <a:r>
              <a:rPr lang="it-IT" dirty="0"/>
              <a:t>	</a:t>
            </a:r>
            <a:r>
              <a:rPr lang="it-IT" dirty="0" err="1"/>
              <a:t>all</a:t>
            </a:r>
            <a:r>
              <a:rPr lang="it-IT" dirty="0"/>
              <a:t> c: Car |</a:t>
            </a:r>
            <a:endParaRPr lang="en-US" dirty="0"/>
          </a:p>
          <a:p>
            <a:pPr marL="0" indent="0">
              <a:buNone/>
            </a:pPr>
            <a:r>
              <a:rPr lang="it-IT" dirty="0"/>
              <a:t>		</a:t>
            </a:r>
            <a:r>
              <a:rPr lang="it-IT" dirty="0" err="1"/>
              <a:t>c.available</a:t>
            </a:r>
            <a:r>
              <a:rPr lang="it-IT" dirty="0"/>
              <a:t> = True</a:t>
            </a:r>
            <a:endParaRPr lang="en-US" dirty="0"/>
          </a:p>
          <a:p>
            <a:pPr marL="0" indent="0">
              <a:buNone/>
            </a:pPr>
            <a:r>
              <a:rPr lang="it-IT" dirty="0"/>
              <a:t>		</a:t>
            </a:r>
            <a:r>
              <a:rPr lang="it-IT" dirty="0" err="1"/>
              <a:t>iff</a:t>
            </a:r>
            <a:r>
              <a:rPr lang="it-IT" dirty="0"/>
              <a:t>(</a:t>
            </a:r>
            <a:endParaRPr lang="en-US" dirty="0"/>
          </a:p>
          <a:p>
            <a:pPr marL="0" indent="0">
              <a:buNone/>
            </a:pPr>
            <a:r>
              <a:rPr lang="it-IT" dirty="0"/>
              <a:t>		(no res: </a:t>
            </a:r>
            <a:r>
              <a:rPr lang="it-IT" dirty="0" err="1"/>
              <a:t>Reservation</a:t>
            </a:r>
            <a:r>
              <a:rPr lang="it-IT" dirty="0"/>
              <a:t> |</a:t>
            </a:r>
            <a:endParaRPr lang="en-US" dirty="0"/>
          </a:p>
          <a:p>
            <a:pPr marL="0" indent="0">
              <a:buNone/>
            </a:pPr>
            <a:r>
              <a:rPr lang="it-IT" dirty="0"/>
              <a:t>			</a:t>
            </a:r>
            <a:r>
              <a:rPr lang="it-IT" dirty="0" err="1"/>
              <a:t>res.car</a:t>
            </a:r>
            <a:r>
              <a:rPr lang="it-IT" dirty="0"/>
              <a:t> = c and </a:t>
            </a:r>
            <a:r>
              <a:rPr lang="it-IT" dirty="0" err="1"/>
              <a:t>isActive</a:t>
            </a:r>
            <a:r>
              <a:rPr lang="it-IT" dirty="0"/>
              <a:t>[res])</a:t>
            </a:r>
            <a:endParaRPr lang="en-US" dirty="0"/>
          </a:p>
          <a:p>
            <a:pPr marL="0" indent="0">
              <a:buNone/>
            </a:pPr>
            <a:r>
              <a:rPr lang="it-IT" dirty="0"/>
              <a:t>		)</a:t>
            </a:r>
            <a:endParaRPr lang="en-US" dirty="0"/>
          </a:p>
          <a:p>
            <a:pPr marL="0" indent="0">
              <a:buNone/>
            </a:pPr>
            <a:r>
              <a:rPr lang="it-IT" dirty="0"/>
              <a:t>}</a:t>
            </a:r>
          </a:p>
          <a:p>
            <a:pPr marL="0" indent="0">
              <a:buNone/>
            </a:pPr>
            <a:r>
              <a:rPr lang="it-IT" dirty="0" err="1"/>
              <a:t>pred</a:t>
            </a:r>
            <a:r>
              <a:rPr lang="it-IT" dirty="0"/>
              <a:t> </a:t>
            </a:r>
            <a:r>
              <a:rPr lang="it-IT" dirty="0" err="1"/>
              <a:t>isActive</a:t>
            </a:r>
            <a:r>
              <a:rPr lang="it-IT" dirty="0"/>
              <a:t>[</a:t>
            </a:r>
            <a:r>
              <a:rPr lang="it-IT" dirty="0" err="1"/>
              <a:t>r</a:t>
            </a:r>
            <a:r>
              <a:rPr lang="it-IT" dirty="0"/>
              <a:t>: </a:t>
            </a:r>
            <a:r>
              <a:rPr lang="it-IT" dirty="0" err="1"/>
              <a:t>Reservation</a:t>
            </a:r>
            <a:r>
              <a:rPr lang="it-IT" dirty="0"/>
              <a:t>] {</a:t>
            </a:r>
            <a:endParaRPr lang="en-US" dirty="0"/>
          </a:p>
          <a:p>
            <a:pPr marL="0" indent="0">
              <a:buNone/>
            </a:pPr>
            <a:r>
              <a:rPr lang="it-IT" dirty="0"/>
              <a:t>	</a:t>
            </a:r>
            <a:r>
              <a:rPr lang="it-IT" dirty="0" err="1"/>
              <a:t>r.expired</a:t>
            </a:r>
            <a:r>
              <a:rPr lang="it-IT" dirty="0"/>
              <a:t> = False and (</a:t>
            </a:r>
            <a:endParaRPr lang="en-US" dirty="0"/>
          </a:p>
          <a:p>
            <a:pPr marL="0" indent="0">
              <a:buNone/>
            </a:pPr>
            <a:r>
              <a:rPr lang="it-IT" dirty="0"/>
              <a:t>		no </a:t>
            </a:r>
            <a:r>
              <a:rPr lang="it-IT" dirty="0" err="1"/>
              <a:t>r.ride</a:t>
            </a:r>
            <a:endParaRPr lang="en-US" dirty="0"/>
          </a:p>
          <a:p>
            <a:pPr marL="0" indent="0">
              <a:buNone/>
            </a:pPr>
            <a:r>
              <a:rPr lang="it-IT" dirty="0"/>
              <a:t>		or</a:t>
            </a:r>
            <a:endParaRPr lang="en-US" dirty="0"/>
          </a:p>
          <a:p>
            <a:pPr marL="0" indent="0">
              <a:buNone/>
            </a:pPr>
            <a:r>
              <a:rPr lang="it-IT" dirty="0"/>
              <a:t>		no </a:t>
            </a:r>
            <a:r>
              <a:rPr lang="it-IT" dirty="0" err="1"/>
              <a:t>r.ride.release_time</a:t>
            </a:r>
            <a:endParaRPr lang="en-US" dirty="0"/>
          </a:p>
          <a:p>
            <a:pPr marL="0" indent="0">
              <a:buNone/>
            </a:pPr>
            <a:r>
              <a:rPr lang="it-IT" dirty="0"/>
              <a:t>	)</a:t>
            </a:r>
            <a:endParaRPr lang="en-US" dirty="0"/>
          </a:p>
          <a:p>
            <a:pPr marL="0" indent="0">
              <a:buNone/>
            </a:pPr>
            <a:r>
              <a:rPr lang="it-IT" dirty="0"/>
              <a: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170922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facts </a:t>
            </a:r>
            <a:r>
              <a:rPr lang="en-US" dirty="0" smtClean="0"/>
              <a:t>(3)</a:t>
            </a:r>
            <a:endParaRPr lang="en-US" dirty="0"/>
          </a:p>
        </p:txBody>
      </p:sp>
      <p:sp>
        <p:nvSpPr>
          <p:cNvPr id="3" name="Content Placeholder 2"/>
          <p:cNvSpPr>
            <a:spLocks noGrp="1"/>
          </p:cNvSpPr>
          <p:nvPr>
            <p:ph idx="1"/>
          </p:nvPr>
        </p:nvSpPr>
        <p:spPr>
          <a:xfrm>
            <a:off x="457200" y="1600200"/>
            <a:ext cx="8531578" cy="4876800"/>
          </a:xfrm>
        </p:spPr>
        <p:txBody>
          <a:bodyPr>
            <a:normAutofit fontScale="85000" lnSpcReduction="20000"/>
          </a:bodyPr>
          <a:lstStyle/>
          <a:p>
            <a:r>
              <a:rPr lang="en-US" dirty="0"/>
              <a:t>There’s only a current time, that is after all the times in the model;</a:t>
            </a:r>
          </a:p>
          <a:p>
            <a:r>
              <a:rPr lang="it-IT" dirty="0" smtClean="0"/>
              <a:t>A </a:t>
            </a:r>
            <a:r>
              <a:rPr lang="it-IT" dirty="0" err="1"/>
              <a:t>reservation</a:t>
            </a:r>
            <a:r>
              <a:rPr lang="it-IT" dirty="0"/>
              <a:t> </a:t>
            </a:r>
            <a:r>
              <a:rPr lang="it-IT" dirty="0" err="1"/>
              <a:t>is</a:t>
            </a:r>
            <a:r>
              <a:rPr lang="it-IT" dirty="0"/>
              <a:t> </a:t>
            </a:r>
            <a:r>
              <a:rPr lang="it-IT" dirty="0" err="1"/>
              <a:t>expired</a:t>
            </a:r>
            <a:r>
              <a:rPr lang="it-IT" dirty="0"/>
              <a:t> </a:t>
            </a:r>
            <a:r>
              <a:rPr lang="it-IT" dirty="0" err="1"/>
              <a:t>if</a:t>
            </a:r>
            <a:r>
              <a:rPr lang="it-IT" dirty="0"/>
              <a:t> </a:t>
            </a:r>
            <a:r>
              <a:rPr lang="it-IT" dirty="0" err="1"/>
              <a:t>there</a:t>
            </a:r>
            <a:r>
              <a:rPr lang="it-IT" dirty="0"/>
              <a:t> </a:t>
            </a:r>
            <a:r>
              <a:rPr lang="it-IT" dirty="0" err="1"/>
              <a:t>is</a:t>
            </a:r>
            <a:r>
              <a:rPr lang="it-IT" dirty="0"/>
              <a:t> </a:t>
            </a:r>
            <a:r>
              <a:rPr lang="it-IT" dirty="0" err="1"/>
              <a:t>not</a:t>
            </a:r>
            <a:r>
              <a:rPr lang="it-IT" dirty="0"/>
              <a:t> a ride </a:t>
            </a:r>
            <a:r>
              <a:rPr lang="it-IT" dirty="0" err="1"/>
              <a:t>whose</a:t>
            </a:r>
            <a:r>
              <a:rPr lang="it-IT" dirty="0"/>
              <a:t> </a:t>
            </a:r>
            <a:r>
              <a:rPr lang="it-IT" dirty="0" err="1"/>
              <a:t>pickup_time</a:t>
            </a:r>
            <a:r>
              <a:rPr lang="it-IT" dirty="0"/>
              <a:t> </a:t>
            </a:r>
            <a:r>
              <a:rPr lang="it-IT" dirty="0" err="1"/>
              <a:t>is</a:t>
            </a:r>
            <a:r>
              <a:rPr lang="it-IT" dirty="0"/>
              <a:t> </a:t>
            </a:r>
            <a:r>
              <a:rPr lang="it-IT" dirty="0" err="1"/>
              <a:t>less</a:t>
            </a:r>
            <a:r>
              <a:rPr lang="it-IT" dirty="0"/>
              <a:t> </a:t>
            </a:r>
            <a:r>
              <a:rPr lang="it-IT" dirty="0" err="1"/>
              <a:t>than</a:t>
            </a:r>
            <a:r>
              <a:rPr lang="it-IT" dirty="0"/>
              <a:t> </a:t>
            </a:r>
            <a:r>
              <a:rPr lang="it-IT" dirty="0" err="1"/>
              <a:t>one</a:t>
            </a:r>
            <a:r>
              <a:rPr lang="it-IT" dirty="0"/>
              <a:t> hour </a:t>
            </a:r>
            <a:r>
              <a:rPr lang="it-IT" dirty="0" err="1"/>
              <a:t>after</a:t>
            </a:r>
            <a:r>
              <a:rPr lang="it-IT" dirty="0"/>
              <a:t> the </a:t>
            </a:r>
            <a:r>
              <a:rPr lang="it-IT" dirty="0" err="1"/>
              <a:t>reservation</a:t>
            </a:r>
            <a:r>
              <a:rPr lang="it-IT" dirty="0"/>
              <a:t> </a:t>
            </a:r>
            <a:r>
              <a:rPr lang="it-IT" dirty="0" err="1"/>
              <a:t>start_time</a:t>
            </a:r>
            <a:r>
              <a:rPr lang="it-IT" dirty="0" smtClean="0"/>
              <a:t>;</a:t>
            </a:r>
            <a:endParaRPr lang="en-US" dirty="0" smtClean="0"/>
          </a:p>
          <a:p>
            <a:r>
              <a:rPr lang="en-US" dirty="0" smtClean="0"/>
              <a:t>A </a:t>
            </a:r>
            <a:r>
              <a:rPr lang="en-US" dirty="0"/>
              <a:t>car is unlocked if exists an active reservation for it whose user is near the car;</a:t>
            </a:r>
          </a:p>
          <a:p>
            <a:r>
              <a:rPr lang="it-IT" dirty="0" smtClean="0"/>
              <a:t>The </a:t>
            </a:r>
            <a:r>
              <a:rPr lang="it-IT" dirty="0" err="1"/>
              <a:t>actual</a:t>
            </a:r>
            <a:r>
              <a:rPr lang="it-IT" dirty="0"/>
              <a:t> </a:t>
            </a:r>
            <a:r>
              <a:rPr lang="it-IT" dirty="0" err="1"/>
              <a:t>cost</a:t>
            </a:r>
            <a:r>
              <a:rPr lang="it-IT" dirty="0"/>
              <a:t> of a </a:t>
            </a:r>
            <a:r>
              <a:rPr lang="it-IT" dirty="0" err="1"/>
              <a:t>reservation</a:t>
            </a:r>
            <a:r>
              <a:rPr lang="it-IT" dirty="0"/>
              <a:t> </a:t>
            </a:r>
            <a:r>
              <a:rPr lang="it-IT" dirty="0" err="1"/>
              <a:t>not</a:t>
            </a:r>
            <a:r>
              <a:rPr lang="it-IT" dirty="0"/>
              <a:t> </a:t>
            </a:r>
            <a:r>
              <a:rPr lang="it-IT" dirty="0" err="1"/>
              <a:t>expired</a:t>
            </a:r>
            <a:r>
              <a:rPr lang="it-IT" dirty="0"/>
              <a:t> </a:t>
            </a:r>
            <a:r>
              <a:rPr lang="it-IT" dirty="0" err="1"/>
              <a:t>is</a:t>
            </a:r>
            <a:r>
              <a:rPr lang="it-IT" dirty="0"/>
              <a:t> </a:t>
            </a:r>
            <a:r>
              <a:rPr lang="it-IT" dirty="0" err="1"/>
              <a:t>proportional</a:t>
            </a:r>
            <a:r>
              <a:rPr lang="it-IT" dirty="0"/>
              <a:t> to minutes </a:t>
            </a:r>
            <a:r>
              <a:rPr lang="it-IT" dirty="0" err="1"/>
              <a:t>spent</a:t>
            </a:r>
            <a:r>
              <a:rPr lang="it-IT" dirty="0"/>
              <a:t> in the car</a:t>
            </a:r>
            <a:r>
              <a:rPr lang="en-US" dirty="0">
                <a:effectLst/>
              </a:rPr>
              <a:t>;</a:t>
            </a:r>
          </a:p>
          <a:p>
            <a:r>
              <a:rPr lang="it-IT" dirty="0"/>
              <a:t>The </a:t>
            </a:r>
            <a:r>
              <a:rPr lang="it-IT" dirty="0" err="1"/>
              <a:t>final</a:t>
            </a:r>
            <a:r>
              <a:rPr lang="it-IT" dirty="0"/>
              <a:t> </a:t>
            </a:r>
            <a:r>
              <a:rPr lang="it-IT" dirty="0" err="1"/>
              <a:t>discharged</a:t>
            </a:r>
            <a:r>
              <a:rPr lang="it-IT" dirty="0"/>
              <a:t> </a:t>
            </a:r>
            <a:r>
              <a:rPr lang="it-IT" dirty="0" err="1"/>
              <a:t>cost</a:t>
            </a:r>
            <a:r>
              <a:rPr lang="it-IT" dirty="0"/>
              <a:t> </a:t>
            </a:r>
            <a:r>
              <a:rPr lang="it-IT" dirty="0" err="1"/>
              <a:t>corresponds</a:t>
            </a:r>
            <a:r>
              <a:rPr lang="it-IT" dirty="0"/>
              <a:t> to the </a:t>
            </a:r>
            <a:r>
              <a:rPr lang="it-IT" dirty="0" err="1"/>
              <a:t>final</a:t>
            </a:r>
            <a:r>
              <a:rPr lang="it-IT" dirty="0"/>
              <a:t> </a:t>
            </a:r>
            <a:r>
              <a:rPr lang="it-IT" dirty="0" err="1"/>
              <a:t>current</a:t>
            </a:r>
            <a:r>
              <a:rPr lang="it-IT" dirty="0"/>
              <a:t> </a:t>
            </a:r>
            <a:r>
              <a:rPr lang="it-IT" dirty="0" err="1"/>
              <a:t>cost</a:t>
            </a:r>
            <a:r>
              <a:rPr lang="it-IT" dirty="0"/>
              <a:t> with a discount or an extra </a:t>
            </a:r>
            <a:r>
              <a:rPr lang="it-IT" dirty="0" err="1"/>
              <a:t>fee</a:t>
            </a:r>
            <a:r>
              <a:rPr lang="en-US" dirty="0"/>
              <a:t>;</a:t>
            </a:r>
          </a:p>
          <a:p>
            <a:r>
              <a:rPr lang="is-IS" dirty="0"/>
              <a:t>…</a:t>
            </a:r>
            <a:endParaRPr lang="en-US" dirty="0"/>
          </a:p>
        </p:txBody>
      </p:sp>
    </p:spTree>
    <p:extLst>
      <p:ext uri="{BB962C8B-B14F-4D97-AF65-F5344CB8AC3E}">
        <p14:creationId xmlns:p14="http://schemas.microsoft.com/office/powerpoint/2010/main" val="3029240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assertions</a:t>
            </a:r>
          </a:p>
        </p:txBody>
      </p:sp>
      <p:sp>
        <p:nvSpPr>
          <p:cNvPr id="3" name="Content Placeholder 2"/>
          <p:cNvSpPr>
            <a:spLocks noGrp="1"/>
          </p:cNvSpPr>
          <p:nvPr>
            <p:ph idx="1"/>
          </p:nvPr>
        </p:nvSpPr>
        <p:spPr/>
        <p:txBody>
          <a:bodyPr/>
          <a:lstStyle/>
          <a:p>
            <a:r>
              <a:rPr lang="en-US" dirty="0"/>
              <a:t>If a car is available, then it’s locked;</a:t>
            </a:r>
          </a:p>
          <a:p>
            <a:r>
              <a:rPr lang="en-US" dirty="0"/>
              <a:t>If a car is unlocked, then it’s not available;</a:t>
            </a:r>
          </a:p>
          <a:p>
            <a:r>
              <a:rPr lang="en-US" dirty="0"/>
              <a:t>If a reservation is expired, then it has no ride;</a:t>
            </a:r>
          </a:p>
          <a:p>
            <a:r>
              <a:rPr lang="en-US" dirty="0"/>
              <a:t>If a reservation is active, then the car reserved is not available and there aren’t other active reservations for that car.</a:t>
            </a:r>
          </a:p>
        </p:txBody>
      </p:sp>
    </p:spTree>
    <p:extLst>
      <p:ext uri="{BB962C8B-B14F-4D97-AF65-F5344CB8AC3E}">
        <p14:creationId xmlns:p14="http://schemas.microsoft.com/office/powerpoint/2010/main" val="1466944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3527"/>
            <a:ext cx="8229600" cy="1143000"/>
          </a:xfrm>
        </p:spPr>
        <p:txBody>
          <a:bodyPr>
            <a:normAutofit fontScale="90000"/>
          </a:bodyPr>
          <a:lstStyle/>
          <a:p>
            <a:r>
              <a:rPr lang="en-US" dirty="0"/>
              <a:t>The end.</a:t>
            </a:r>
            <a:br>
              <a:rPr lang="en-US" dirty="0"/>
            </a:br>
            <a:r>
              <a:rPr lang="en-US" dirty="0"/>
              <a:t>Thanks for your </a:t>
            </a:r>
            <a:r>
              <a:rPr lang="en-US" dirty="0" smtClean="0"/>
              <a:t>attention</a:t>
            </a:r>
            <a:r>
              <a:rPr lang="en-US" dirty="0"/>
              <a:t>.</a:t>
            </a:r>
          </a:p>
        </p:txBody>
      </p:sp>
    </p:spTree>
    <p:extLst>
      <p:ext uri="{BB962C8B-B14F-4D97-AF65-F5344CB8AC3E}">
        <p14:creationId xmlns:p14="http://schemas.microsoft.com/office/powerpoint/2010/main" val="2423367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t>Text assumptions</a:t>
            </a:r>
          </a:p>
          <a:p>
            <a:r>
              <a:rPr lang="en-US" dirty="0">
                <a:solidFill>
                  <a:schemeClr val="bg1">
                    <a:lumMod val="65000"/>
                  </a:schemeClr>
                </a:solidFill>
              </a:rPr>
              <a:t>Goals, Domain properties, Requirements</a:t>
            </a:r>
          </a:p>
          <a:p>
            <a:r>
              <a:rPr lang="en-US" dirty="0">
                <a:solidFill>
                  <a:schemeClr val="bg1">
                    <a:lumMod val="65000"/>
                  </a:schemeClr>
                </a:solidFill>
              </a:rPr>
              <a:t>Proposed system</a:t>
            </a:r>
          </a:p>
          <a:p>
            <a:r>
              <a:rPr lang="en-US" dirty="0">
                <a:solidFill>
                  <a:srgbClr val="A6A6A6"/>
                </a:solidFill>
              </a:rPr>
              <a:t>Actors and sequence diagram</a:t>
            </a:r>
          </a:p>
          <a:p>
            <a:r>
              <a:rPr lang="en-US" dirty="0" smtClean="0">
                <a:solidFill>
                  <a:schemeClr val="bg1">
                    <a:lumMod val="65000"/>
                  </a:schemeClr>
                </a:solidFill>
              </a:rPr>
              <a:t>Alloy</a:t>
            </a:r>
            <a:endParaRPr lang="en-US" dirty="0">
              <a:solidFill>
                <a:schemeClr val="bg1">
                  <a:lumMod val="65000"/>
                </a:schemeClr>
              </a:solidFill>
            </a:endParaRPr>
          </a:p>
        </p:txBody>
      </p:sp>
    </p:spTree>
    <p:extLst>
      <p:ext uri="{BB962C8B-B14F-4D97-AF65-F5344CB8AC3E}">
        <p14:creationId xmlns:p14="http://schemas.microsoft.com/office/powerpoint/2010/main" val="2522260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assumptions</a:t>
            </a:r>
          </a:p>
        </p:txBody>
      </p:sp>
      <p:sp>
        <p:nvSpPr>
          <p:cNvPr id="3" name="Content Placeholder 2"/>
          <p:cNvSpPr>
            <a:spLocks noGrp="1"/>
          </p:cNvSpPr>
          <p:nvPr>
            <p:ph idx="1"/>
          </p:nvPr>
        </p:nvSpPr>
        <p:spPr>
          <a:xfrm>
            <a:off x="223548" y="1666934"/>
            <a:ext cx="8810708" cy="4871588"/>
          </a:xfrm>
        </p:spPr>
        <p:txBody>
          <a:bodyPr>
            <a:normAutofit fontScale="92500" lnSpcReduction="20000"/>
          </a:bodyPr>
          <a:lstStyle/>
          <a:p>
            <a:r>
              <a:rPr lang="en-GB" dirty="0"/>
              <a:t>It is only possible to reserve a car </a:t>
            </a:r>
            <a:r>
              <a:rPr lang="en-GB" dirty="0" smtClean="0"/>
              <a:t>for the </a:t>
            </a:r>
            <a:r>
              <a:rPr lang="en-GB" dirty="0"/>
              <a:t>current time and the reservation expires after one hour if the user doesn’t pickup the car in time;</a:t>
            </a:r>
          </a:p>
          <a:p>
            <a:r>
              <a:rPr lang="en-US" dirty="0"/>
              <a:t>It is said that “The system stops charging the user as soon as the car is parked in a safe area and the user exits the car”. Since “the user exits the car” is ambiguous, we assumed that this is true when the user is not near the car </a:t>
            </a:r>
            <a:r>
              <a:rPr lang="en-US" dirty="0" smtClean="0"/>
              <a:t>anymore, </a:t>
            </a:r>
            <a:r>
              <a:rPr lang="en-US" dirty="0"/>
              <a:t>namely when the distance between user and car is bigger than a certain </a:t>
            </a:r>
            <a:r>
              <a:rPr lang="en-US" dirty="0" smtClean="0"/>
              <a:t>amount:</a:t>
            </a:r>
            <a:endParaRPr lang="en-US" dirty="0"/>
          </a:p>
          <a:p>
            <a:pPr lvl="1">
              <a:buFont typeface="Wingdings" panose="05000000000000000000" pitchFamily="2" charset="2"/>
              <a:buChar char="§"/>
            </a:pPr>
            <a:r>
              <a:rPr lang="en-GB" dirty="0"/>
              <a:t>The payment for a ride is carried out when the user exits the car</a:t>
            </a:r>
            <a:r>
              <a:rPr lang="en-GB" dirty="0" smtClean="0"/>
              <a:t>;</a:t>
            </a:r>
            <a:endParaRPr lang="en-US" dirty="0"/>
          </a:p>
        </p:txBody>
      </p:sp>
    </p:spTree>
    <p:extLst>
      <p:ext uri="{BB962C8B-B14F-4D97-AF65-F5344CB8AC3E}">
        <p14:creationId xmlns:p14="http://schemas.microsoft.com/office/powerpoint/2010/main" val="3180240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solidFill>
                  <a:srgbClr val="A6A6A6"/>
                </a:solidFill>
              </a:rPr>
              <a:t>Text assumptions</a:t>
            </a:r>
          </a:p>
          <a:p>
            <a:r>
              <a:rPr lang="en-US" dirty="0"/>
              <a:t>Goals, Domain properties, Requirements</a:t>
            </a:r>
          </a:p>
          <a:p>
            <a:r>
              <a:rPr lang="en-US" dirty="0">
                <a:solidFill>
                  <a:srgbClr val="A6A6A6"/>
                </a:solidFill>
              </a:rPr>
              <a:t>Proposed system</a:t>
            </a:r>
          </a:p>
          <a:p>
            <a:r>
              <a:rPr lang="en-US" dirty="0">
                <a:solidFill>
                  <a:srgbClr val="A6A6A6"/>
                </a:solidFill>
              </a:rPr>
              <a:t>Actors and sequence diagram</a:t>
            </a:r>
          </a:p>
          <a:p>
            <a:r>
              <a:rPr lang="en-US" dirty="0" smtClean="0">
                <a:solidFill>
                  <a:srgbClr val="A6A6A6"/>
                </a:solidFill>
              </a:rPr>
              <a:t>Alloy</a:t>
            </a:r>
            <a:endParaRPr lang="en-US" dirty="0">
              <a:solidFill>
                <a:srgbClr val="A6A6A6"/>
              </a:solidFill>
            </a:endParaRPr>
          </a:p>
        </p:txBody>
      </p:sp>
    </p:spTree>
    <p:extLst>
      <p:ext uri="{BB962C8B-B14F-4D97-AF65-F5344CB8AC3E}">
        <p14:creationId xmlns:p14="http://schemas.microsoft.com/office/powerpoint/2010/main" val="2522260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normAutofit fontScale="85000" lnSpcReduction="10000"/>
          </a:bodyPr>
          <a:lstStyle/>
          <a:p>
            <a:pPr lvl="0"/>
            <a:r>
              <a:rPr lang="en-GB" dirty="0"/>
              <a:t>Users can see and select an available car close to them, or close to a specified address, and reserve it </a:t>
            </a:r>
            <a:r>
              <a:rPr lang="it-IT" dirty="0"/>
              <a:t>for up to </a:t>
            </a:r>
            <a:r>
              <a:rPr lang="en-GB" dirty="0"/>
              <a:t>one hour before they pick it up;</a:t>
            </a:r>
            <a:endParaRPr lang="en-US" dirty="0"/>
          </a:p>
          <a:p>
            <a:pPr lvl="0"/>
            <a:r>
              <a:rPr lang="en-GB" dirty="0"/>
              <a:t>Users can get in a car only if they are near it and they have reserved it;</a:t>
            </a:r>
            <a:endParaRPr lang="en-US" dirty="0"/>
          </a:p>
          <a:p>
            <a:pPr lvl="0"/>
            <a:r>
              <a:rPr lang="en-GB" dirty="0"/>
              <a:t>Users should pay proportionally to minutes they have used the car, and they should see in real time the amount of the bill;</a:t>
            </a:r>
            <a:endParaRPr lang="en-US" dirty="0"/>
          </a:p>
          <a:p>
            <a:pPr lvl="0"/>
            <a:r>
              <a:rPr lang="en-GB" dirty="0"/>
              <a:t>Users </a:t>
            </a:r>
            <a:r>
              <a:rPr lang="en-GB" dirty="0" smtClean="0"/>
              <a:t>can register </a:t>
            </a:r>
            <a:r>
              <a:rPr lang="en-GB" dirty="0"/>
              <a:t>to the system and have their personal area;</a:t>
            </a:r>
            <a:endParaRPr lang="en-US" dirty="0"/>
          </a:p>
          <a:p>
            <a:pPr lvl="0"/>
            <a:r>
              <a:rPr lang="en-GB" dirty="0"/>
              <a:t>Virtuous behaviours by users should be incentivized.</a:t>
            </a:r>
            <a:endParaRPr lang="en-US" dirty="0"/>
          </a:p>
          <a:p>
            <a:endParaRPr lang="en-US" dirty="0"/>
          </a:p>
        </p:txBody>
      </p:sp>
    </p:spTree>
    <p:extLst>
      <p:ext uri="{BB962C8B-B14F-4D97-AF65-F5344CB8AC3E}">
        <p14:creationId xmlns:p14="http://schemas.microsoft.com/office/powerpoint/2010/main" val="505280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a:t>
            </a:r>
            <a:r>
              <a:rPr lang="en-US" dirty="0" smtClean="0"/>
              <a:t>properties</a:t>
            </a:r>
            <a:endParaRPr lang="en-US" dirty="0"/>
          </a:p>
        </p:txBody>
      </p:sp>
      <p:sp>
        <p:nvSpPr>
          <p:cNvPr id="3" name="Content Placeholder 2"/>
          <p:cNvSpPr>
            <a:spLocks noGrp="1"/>
          </p:cNvSpPr>
          <p:nvPr>
            <p:ph idx="1"/>
          </p:nvPr>
        </p:nvSpPr>
        <p:spPr/>
        <p:txBody>
          <a:bodyPr>
            <a:normAutofit fontScale="92500" lnSpcReduction="10000"/>
          </a:bodyPr>
          <a:lstStyle/>
          <a:p>
            <a:pPr lvl="0"/>
            <a:r>
              <a:rPr lang="en-GB" dirty="0"/>
              <a:t>All the users have a device connected to the Internet, possibly </a:t>
            </a:r>
            <a:r>
              <a:rPr lang="en-GB" dirty="0" smtClean="0"/>
              <a:t>with </a:t>
            </a:r>
            <a:r>
              <a:rPr lang="en-GB" dirty="0"/>
              <a:t>GPS built in;</a:t>
            </a:r>
            <a:endParaRPr lang="en-US" dirty="0"/>
          </a:p>
          <a:p>
            <a:pPr lvl="0"/>
            <a:r>
              <a:rPr lang="en-GB" dirty="0"/>
              <a:t>All the electric cars have an on-board computer that allows execution of Java software</a:t>
            </a:r>
            <a:r>
              <a:rPr lang="en-GB" dirty="0" smtClean="0"/>
              <a:t>;</a:t>
            </a:r>
          </a:p>
          <a:p>
            <a:pPr lvl="0"/>
            <a:r>
              <a:rPr lang="en-GB" dirty="0"/>
              <a:t>All the electric cars have GPS, a sensor for every seat which detect the presence of a passenger, and Internet connection:</a:t>
            </a:r>
          </a:p>
          <a:p>
            <a:pPr lvl="1">
              <a:buFont typeface="Wingdings" panose="05000000000000000000" pitchFamily="2" charset="2"/>
              <a:buChar char="§"/>
            </a:pPr>
            <a:r>
              <a:rPr lang="en-US" dirty="0"/>
              <a:t>We assume that these devices always work</a:t>
            </a:r>
            <a:r>
              <a:rPr lang="en-US" dirty="0" smtClean="0"/>
              <a:t>;</a:t>
            </a:r>
            <a:endParaRPr lang="en-GB" dirty="0" smtClean="0"/>
          </a:p>
          <a:p>
            <a:r>
              <a:rPr lang="en-GB" dirty="0"/>
              <a:t>The company never reaches the limit of requests per day for the external services</a:t>
            </a:r>
            <a:r>
              <a:rPr lang="en-GB" dirty="0" smtClean="0"/>
              <a:t>.</a:t>
            </a:r>
            <a:endParaRPr lang="en-GB" dirty="0"/>
          </a:p>
          <a:p>
            <a:pPr marL="0" lvl="0" indent="0">
              <a:buNone/>
            </a:pPr>
            <a:endParaRPr lang="en-US" dirty="0"/>
          </a:p>
          <a:p>
            <a:endParaRPr lang="en-US" dirty="0"/>
          </a:p>
        </p:txBody>
      </p:sp>
    </p:spTree>
    <p:extLst>
      <p:ext uri="{BB962C8B-B14F-4D97-AF65-F5344CB8AC3E}">
        <p14:creationId xmlns:p14="http://schemas.microsoft.com/office/powerpoint/2010/main" val="3514650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(1)</a:t>
            </a:r>
          </a:p>
        </p:txBody>
      </p:sp>
      <p:sp>
        <p:nvSpPr>
          <p:cNvPr id="3" name="Content Placeholder 2"/>
          <p:cNvSpPr>
            <a:spLocks noGrp="1"/>
          </p:cNvSpPr>
          <p:nvPr>
            <p:ph idx="1"/>
          </p:nvPr>
        </p:nvSpPr>
        <p:spPr>
          <a:xfrm>
            <a:off x="129881" y="1417638"/>
            <a:ext cx="8904080" cy="5257800"/>
          </a:xfrm>
        </p:spPr>
        <p:txBody>
          <a:bodyPr>
            <a:normAutofit fontScale="55000" lnSpcReduction="20000"/>
          </a:bodyPr>
          <a:lstStyle/>
          <a:p>
            <a:pPr marL="0" indent="0">
              <a:buNone/>
            </a:pPr>
            <a:r>
              <a:rPr lang="en-GB" sz="4000" i="1" u="sng" dirty="0"/>
              <a:t>GOAL 1: </a:t>
            </a:r>
          </a:p>
          <a:p>
            <a:pPr marL="0" indent="0">
              <a:buNone/>
            </a:pPr>
            <a:r>
              <a:rPr lang="en-GB" sz="4000" i="1" u="sng" dirty="0"/>
              <a:t>Users </a:t>
            </a:r>
            <a:r>
              <a:rPr lang="en-GB" sz="4000" i="1" u="sng" dirty="0" smtClean="0"/>
              <a:t>can </a:t>
            </a:r>
            <a:r>
              <a:rPr lang="en-GB" sz="4000" i="1" u="sng" dirty="0"/>
              <a:t>see and select an available car close to </a:t>
            </a:r>
            <a:r>
              <a:rPr lang="en-GB" sz="4000" i="1" u="sng" dirty="0" smtClean="0"/>
              <a:t>them, </a:t>
            </a:r>
            <a:r>
              <a:rPr lang="en-GB" sz="4000" i="1" u="sng" dirty="0"/>
              <a:t>or close to a specified address, and reserve it for up to one hour before they pick it up</a:t>
            </a:r>
            <a:r>
              <a:rPr lang="en-US" sz="4000" dirty="0"/>
              <a:t>.</a:t>
            </a:r>
          </a:p>
          <a:p>
            <a:pPr marL="0" indent="0">
              <a:buNone/>
            </a:pPr>
            <a:r>
              <a:rPr lang="en-US" sz="4000" dirty="0"/>
              <a:t>REQUIREMENTS:</a:t>
            </a:r>
          </a:p>
          <a:p>
            <a:pPr lvl="0"/>
            <a:r>
              <a:rPr lang="en-GB" sz="4000" dirty="0"/>
              <a:t>The system has to detect if a car is parked in a Safe Area and its battery level;</a:t>
            </a:r>
            <a:endParaRPr lang="en-US" sz="4000" dirty="0"/>
          </a:p>
          <a:p>
            <a:pPr lvl="0"/>
            <a:r>
              <a:rPr lang="en-GB" sz="4000" dirty="0"/>
              <a:t>The system has to detect car position and display it on a map;</a:t>
            </a:r>
            <a:endParaRPr lang="en-US" sz="4000" dirty="0"/>
          </a:p>
          <a:p>
            <a:pPr lvl="0"/>
            <a:r>
              <a:rPr lang="en-GB" sz="4000" dirty="0"/>
              <a:t>The system has to be able to identify the location of a </a:t>
            </a:r>
            <a:r>
              <a:rPr lang="en-GB" sz="4000" dirty="0" smtClean="0"/>
              <a:t>user or </a:t>
            </a:r>
            <a:r>
              <a:rPr lang="en-GB" sz="4000" dirty="0"/>
              <a:t>through his/her GPS, if he/she gives the </a:t>
            </a:r>
            <a:r>
              <a:rPr lang="en-GB" sz="4000" dirty="0" smtClean="0"/>
              <a:t>consent, or through some input;</a:t>
            </a:r>
            <a:endParaRPr lang="en-US" sz="4000" dirty="0"/>
          </a:p>
          <a:p>
            <a:pPr lvl="0"/>
            <a:r>
              <a:rPr lang="en-GB" sz="4000" dirty="0"/>
              <a:t>The system has to provide a list of available cars close to a given address;</a:t>
            </a:r>
            <a:endParaRPr lang="en-US" sz="4000" dirty="0"/>
          </a:p>
          <a:p>
            <a:pPr lvl="0"/>
            <a:r>
              <a:rPr lang="en-GB" sz="4000" dirty="0"/>
              <a:t>The system has to give the possibility to reserve a car at most by one user at a time;</a:t>
            </a:r>
            <a:endParaRPr lang="en-US" sz="4000" dirty="0"/>
          </a:p>
          <a:p>
            <a:pPr lvl="0"/>
            <a:r>
              <a:rPr lang="en-GB" sz="4000" dirty="0"/>
              <a:t>The system has to mark the reservation as expired for a car after one hour if the user has not picked it up;</a:t>
            </a:r>
            <a:endParaRPr lang="en-US" sz="4000" dirty="0"/>
          </a:p>
          <a:p>
            <a:pPr lvl="0"/>
            <a:r>
              <a:rPr lang="en-GB" sz="4000" dirty="0"/>
              <a:t>The system has to apply a fee of 1€ if the reservation has expired;</a:t>
            </a:r>
            <a:endParaRPr lang="en-US" sz="4000" dirty="0"/>
          </a:p>
        </p:txBody>
      </p:sp>
    </p:spTree>
    <p:extLst>
      <p:ext uri="{BB962C8B-B14F-4D97-AF65-F5344CB8AC3E}">
        <p14:creationId xmlns:p14="http://schemas.microsoft.com/office/powerpoint/2010/main" val="3197795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(2)</a:t>
            </a:r>
          </a:p>
        </p:txBody>
      </p:sp>
      <p:sp>
        <p:nvSpPr>
          <p:cNvPr id="3" name="Content Placeholder 2"/>
          <p:cNvSpPr>
            <a:spLocks noGrp="1"/>
          </p:cNvSpPr>
          <p:nvPr>
            <p:ph idx="1"/>
          </p:nvPr>
        </p:nvSpPr>
        <p:spPr>
          <a:xfrm>
            <a:off x="187606" y="1417638"/>
            <a:ext cx="8730906" cy="4960555"/>
          </a:xfrm>
        </p:spPr>
        <p:txBody>
          <a:bodyPr>
            <a:normAutofit/>
          </a:bodyPr>
          <a:lstStyle/>
          <a:p>
            <a:pPr marL="0" indent="0">
              <a:buNone/>
            </a:pPr>
            <a:r>
              <a:rPr lang="en-GB" i="1" u="sng" dirty="0"/>
              <a:t>GOAL 2: </a:t>
            </a:r>
          </a:p>
          <a:p>
            <a:pPr marL="0" lvl="0" indent="0">
              <a:buNone/>
            </a:pPr>
            <a:r>
              <a:rPr lang="en-GB" i="1" u="sng" dirty="0"/>
              <a:t>Users c</a:t>
            </a:r>
            <a:r>
              <a:rPr lang="en-GB" i="1" u="sng" dirty="0" smtClean="0"/>
              <a:t>an get </a:t>
            </a:r>
            <a:r>
              <a:rPr lang="en-GB" i="1" u="sng" dirty="0"/>
              <a:t>in a car only if they are near it and they reserved it</a:t>
            </a:r>
            <a:r>
              <a:rPr lang="en-GB" i="1" dirty="0"/>
              <a:t>.</a:t>
            </a:r>
          </a:p>
          <a:p>
            <a:pPr marL="0" lvl="0" indent="0">
              <a:buNone/>
            </a:pPr>
            <a:r>
              <a:rPr lang="en-GB" i="1" dirty="0"/>
              <a:t>REQUIREMENTS:</a:t>
            </a:r>
            <a:endParaRPr lang="en-US" dirty="0"/>
          </a:p>
          <a:p>
            <a:pPr lvl="0"/>
            <a:r>
              <a:rPr lang="en-GB" dirty="0"/>
              <a:t>The system has to be able to identify the location of the user and of the car;</a:t>
            </a:r>
            <a:endParaRPr lang="en-US" dirty="0"/>
          </a:p>
          <a:p>
            <a:pPr lvl="0"/>
            <a:r>
              <a:rPr lang="en-GB" dirty="0"/>
              <a:t>The system has to unlock the car if the </a:t>
            </a:r>
            <a:r>
              <a:rPr lang="en-GB" dirty="0" smtClean="0"/>
              <a:t>distance between the position </a:t>
            </a:r>
            <a:r>
              <a:rPr lang="en-GB" dirty="0"/>
              <a:t>of the </a:t>
            </a:r>
            <a:r>
              <a:rPr lang="en-GB" dirty="0" smtClean="0"/>
              <a:t>user and the position of the car is smaller than a certain amount;</a:t>
            </a:r>
            <a:endParaRPr lang="en-US" dirty="0"/>
          </a:p>
          <a:p>
            <a:endParaRPr lang="en-US" dirty="0"/>
          </a:p>
        </p:txBody>
      </p:sp>
    </p:spTree>
    <p:extLst>
      <p:ext uri="{BB962C8B-B14F-4D97-AF65-F5344CB8AC3E}">
        <p14:creationId xmlns:p14="http://schemas.microsoft.com/office/powerpoint/2010/main" val="2344468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1260</TotalTime>
  <Words>2077</Words>
  <Application>Microsoft Macintosh PowerPoint</Application>
  <PresentationFormat>On-screen Show (4:3)</PresentationFormat>
  <Paragraphs>256</Paragraphs>
  <Slides>28</Slides>
  <Notes>16</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PowerEnJoy RASD presentation</vt:lpstr>
      <vt:lpstr>Roadmap</vt:lpstr>
      <vt:lpstr>Roadmap</vt:lpstr>
      <vt:lpstr>Text assumptions</vt:lpstr>
      <vt:lpstr>Roadmap</vt:lpstr>
      <vt:lpstr>Goals</vt:lpstr>
      <vt:lpstr>Domain properties</vt:lpstr>
      <vt:lpstr>Requirements (1)</vt:lpstr>
      <vt:lpstr>Requirements (2)</vt:lpstr>
      <vt:lpstr>Roadmap</vt:lpstr>
      <vt:lpstr>Proposed system</vt:lpstr>
      <vt:lpstr>Roadmap</vt:lpstr>
      <vt:lpstr>Actors and sequence diagram: actors</vt:lpstr>
      <vt:lpstr>Actors and sequence diagram: Show Special Safe Areas (1)</vt:lpstr>
      <vt:lpstr>Actors and sequence diagram: Show Special Safe Areas (2)</vt:lpstr>
      <vt:lpstr>Roadmap</vt:lpstr>
      <vt:lpstr>PowerPoint Presentation</vt:lpstr>
      <vt:lpstr>Alloy: signatures (1)</vt:lpstr>
      <vt:lpstr>Alloy: signatures (2)</vt:lpstr>
      <vt:lpstr>Alloy: signatures (3)</vt:lpstr>
      <vt:lpstr>Alloy: signatures (4)</vt:lpstr>
      <vt:lpstr>Alloy: signatures (5)</vt:lpstr>
      <vt:lpstr>Alloy: signatures (6)</vt:lpstr>
      <vt:lpstr>Alloy: facts (1)</vt:lpstr>
      <vt:lpstr>Alloy: facts (2)</vt:lpstr>
      <vt:lpstr>Alloy: facts (3)</vt:lpstr>
      <vt:lpstr>Alloy: assertions</vt:lpstr>
      <vt:lpstr>The end. Thanks for your attention.</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PowerEnjoy RASD presentation</dc:title>
  <dc:creator>Fabio Chiusano</dc:creator>
  <cp:lastModifiedBy>Fabio Chiusano</cp:lastModifiedBy>
  <cp:revision>109</cp:revision>
  <dcterms:created xsi:type="dcterms:W3CDTF">2016-11-10T10:25:26Z</dcterms:created>
  <dcterms:modified xsi:type="dcterms:W3CDTF">2016-11-15T15:12:54Z</dcterms:modified>
</cp:coreProperties>
</file>