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84" r:id="rId2"/>
    <p:sldId id="373" r:id="rId3"/>
    <p:sldId id="388" r:id="rId4"/>
    <p:sldId id="431" r:id="rId5"/>
    <p:sldId id="432" r:id="rId6"/>
    <p:sldId id="433" r:id="rId7"/>
    <p:sldId id="434" r:id="rId8"/>
    <p:sldId id="415" r:id="rId9"/>
    <p:sldId id="430" r:id="rId10"/>
    <p:sldId id="409" r:id="rId11"/>
    <p:sldId id="414" r:id="rId12"/>
    <p:sldId id="427" r:id="rId13"/>
    <p:sldId id="411" r:id="rId14"/>
    <p:sldId id="412" r:id="rId15"/>
    <p:sldId id="428" r:id="rId16"/>
    <p:sldId id="424" r:id="rId17"/>
    <p:sldId id="426" r:id="rId18"/>
    <p:sldId id="417" r:id="rId19"/>
    <p:sldId id="429" r:id="rId20"/>
    <p:sldId id="416"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6F7730-8DA8-3F47-89BA-F8367FFB688E}">
          <p14:sldIdLst>
            <p14:sldId id="384"/>
            <p14:sldId id="373"/>
            <p14:sldId id="388"/>
            <p14:sldId id="431"/>
            <p14:sldId id="432"/>
            <p14:sldId id="433"/>
            <p14:sldId id="434"/>
            <p14:sldId id="415"/>
            <p14:sldId id="430"/>
            <p14:sldId id="409"/>
            <p14:sldId id="414"/>
            <p14:sldId id="427"/>
            <p14:sldId id="411"/>
            <p14:sldId id="412"/>
            <p14:sldId id="428"/>
            <p14:sldId id="424"/>
            <p14:sldId id="426"/>
            <p14:sldId id="417"/>
            <p14:sldId id="429"/>
            <p14:sldId id="416"/>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1"/>
    <p:restoredTop sz="90881"/>
  </p:normalViewPr>
  <p:slideViewPr>
    <p:cSldViewPr snapToGrid="0" snapToObjects="1">
      <p:cViewPr varScale="1">
        <p:scale>
          <a:sx n="98" d="100"/>
          <a:sy n="98" d="100"/>
        </p:scale>
        <p:origin x="1160" y="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664A-E94C-1E48-87DE-6B2D861CC4E3}" type="datetimeFigureOut">
              <a:rPr lang="en-US" smtClean="0"/>
              <a:t>11/24/19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26928-AF02-014C-A64D-747878E94874}" type="slidenum">
              <a:rPr lang="en-US" smtClean="0"/>
              <a:t>‹#›</a:t>
            </a:fld>
            <a:endParaRPr lang="en-US"/>
          </a:p>
        </p:txBody>
      </p:sp>
    </p:spTree>
    <p:extLst>
      <p:ext uri="{BB962C8B-B14F-4D97-AF65-F5344CB8AC3E}">
        <p14:creationId xmlns:p14="http://schemas.microsoft.com/office/powerpoint/2010/main" val="155439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stochastic gene expression - </a:t>
            </a:r>
            <a:r>
              <a:rPr lang="en-US" sz="1200" b="0" i="0" kern="1200" dirty="0">
                <a:solidFill>
                  <a:schemeClr val="tx1"/>
                </a:solidFill>
                <a:effectLst/>
                <a:latin typeface="+mn-lt"/>
                <a:ea typeface="+mn-ea"/>
                <a:cs typeface="+mn-cs"/>
              </a:rPr>
              <a:t>Clonal populations of cells exhibit substantial phenotypic variation. Such heterogeneity can be essential for many biological processes and is conjectured to arise from stochasticity, or noise, in gene expression.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Bulk</a:t>
            </a:r>
            <a:r>
              <a:rPr lang="en-US" sz="1200" b="0" i="0" kern="1200" baseline="0" dirty="0">
                <a:solidFill>
                  <a:schemeClr val="tx1"/>
                </a:solidFill>
                <a:effectLst/>
                <a:latin typeface="+mn-lt"/>
                <a:ea typeface="+mn-ea"/>
                <a:cs typeface="+mn-cs"/>
              </a:rPr>
              <a:t> RNAseq </a:t>
            </a:r>
            <a:r>
              <a:rPr lang="mr-IN" sz="1200" b="0" i="0" kern="1200" baseline="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averages that expression</a:t>
            </a:r>
            <a:endParaRPr lang="en-US" dirty="0"/>
          </a:p>
        </p:txBody>
      </p:sp>
      <p:sp>
        <p:nvSpPr>
          <p:cNvPr id="4" name="Slide Number Placeholder 3"/>
          <p:cNvSpPr>
            <a:spLocks noGrp="1"/>
          </p:cNvSpPr>
          <p:nvPr>
            <p:ph type="sldNum" sz="quarter" idx="10"/>
          </p:nvPr>
        </p:nvSpPr>
        <p:spPr/>
        <p:txBody>
          <a:bodyPr/>
          <a:lstStyle/>
          <a:p>
            <a:fld id="{76E26928-AF02-014C-A64D-747878E94874}" type="slidenum">
              <a:rPr lang="en-US" smtClean="0"/>
              <a:t>2</a:t>
            </a:fld>
            <a:endParaRPr lang="en-US"/>
          </a:p>
        </p:txBody>
      </p:sp>
    </p:spTree>
    <p:extLst>
      <p:ext uri="{BB962C8B-B14F-4D97-AF65-F5344CB8AC3E}">
        <p14:creationId xmlns:p14="http://schemas.microsoft.com/office/powerpoint/2010/main" val="168276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0F27B2-3269-4E45-84E0-3A554EA5F6EB}" type="datetimeFigureOut">
              <a:rPr lang="en-US" smtClean="0"/>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77218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51742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97969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96801" y="273629"/>
            <a:ext cx="7138560" cy="1143480"/>
          </a:xfrm>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CA"/>
          </a:p>
        </p:txBody>
      </p:sp>
      <p:sp>
        <p:nvSpPr>
          <p:cNvPr id="4" name="Rectangle 4"/>
          <p:cNvSpPr>
            <a:spLocks noGrp="1" noChangeArrowheads="1"/>
          </p:cNvSpPr>
          <p:nvPr>
            <p:ph type="ftr" idx="11"/>
          </p:nvPr>
        </p:nvSpPr>
        <p:spPr>
          <a:ln/>
        </p:spPr>
        <p:txBody>
          <a:bodyPr/>
          <a:lstStyle>
            <a:lvl1pPr>
              <a:defRPr/>
            </a:lvl1pPr>
          </a:lstStyle>
          <a:p>
            <a:pPr>
              <a:defRPr/>
            </a:pPr>
            <a:endParaRPr lang="en-CA"/>
          </a:p>
        </p:txBody>
      </p:sp>
      <p:sp>
        <p:nvSpPr>
          <p:cNvPr id="5" name="Rectangle 5"/>
          <p:cNvSpPr>
            <a:spLocks noGrp="1" noChangeArrowheads="1"/>
          </p:cNvSpPr>
          <p:nvPr>
            <p:ph type="sldNum" idx="12"/>
          </p:nvPr>
        </p:nvSpPr>
        <p:spPr>
          <a:ln/>
        </p:spPr>
        <p:txBody>
          <a:bodyPr/>
          <a:lstStyle>
            <a:lvl1pPr>
              <a:defRPr/>
            </a:lvl1pPr>
          </a:lstStyle>
          <a:p>
            <a:fld id="{2B247B3E-5D46-794F-84B8-56165696AC32}" type="slidenum">
              <a:rPr lang="en-CA"/>
              <a:pPr/>
              <a:t>‹#›</a:t>
            </a:fld>
            <a:endParaRPr lang="en-CA"/>
          </a:p>
        </p:txBody>
      </p:sp>
    </p:spTree>
    <p:extLst>
      <p:ext uri="{BB962C8B-B14F-4D97-AF65-F5344CB8AC3E}">
        <p14:creationId xmlns:p14="http://schemas.microsoft.com/office/powerpoint/2010/main" val="47390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80851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F27B2-3269-4E45-84E0-3A554EA5F6EB}" type="datetimeFigureOut">
              <a:rPr lang="en-US" smtClean="0"/>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59104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0F27B2-3269-4E45-84E0-3A554EA5F6EB}" type="datetimeFigureOut">
              <a:rPr lang="en-US" smtClean="0"/>
              <a:t>11/24/19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6238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0F27B2-3269-4E45-84E0-3A554EA5F6EB}" type="datetimeFigureOut">
              <a:rPr lang="en-US" smtClean="0"/>
              <a:t>11/24/19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3187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0F27B2-3269-4E45-84E0-3A554EA5F6EB}" type="datetimeFigureOut">
              <a:rPr lang="en-US" smtClean="0"/>
              <a:t>11/24/19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22783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F27B2-3269-4E45-84E0-3A554EA5F6EB}" type="datetimeFigureOut">
              <a:rPr lang="en-US" smtClean="0"/>
              <a:t>11/24/19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01143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F27B2-3269-4E45-84E0-3A554EA5F6EB}" type="datetimeFigureOut">
              <a:rPr lang="en-US" smtClean="0"/>
              <a:t>11/24/19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1015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F27B2-3269-4E45-84E0-3A554EA5F6EB}" type="datetimeFigureOut">
              <a:rPr lang="en-US" smtClean="0"/>
              <a:t>11/24/19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26517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F27B2-3269-4E45-84E0-3A554EA5F6EB}" type="datetimeFigureOut">
              <a:rPr lang="en-US" smtClean="0"/>
              <a:t>11/24/19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r>
              <a:rPr lang="en-US" dirty="0" err="1"/>
              <a:t>Bioinformatics.core@ucdavis.edu</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7A8BD-42EC-854E-AF4A-0719632645B3}" type="slidenum">
              <a:rPr lang="en-US" smtClean="0"/>
              <a:t>‹#›</a:t>
            </a:fld>
            <a:endParaRPr lang="en-US" dirty="0"/>
          </a:p>
        </p:txBody>
      </p:sp>
      <p:sp>
        <p:nvSpPr>
          <p:cNvPr id="7" name="Rectangle 6"/>
          <p:cNvSpPr/>
          <p:nvPr userDrawn="1"/>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738378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ioinformatics.core@ucdavis.edu" TargetMode="External"/><Relationship Id="rId2" Type="http://schemas.openxmlformats.org/officeDocument/2006/relationships/hyperlink" Target="mailto:settles@ucdavi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illumina.com/systems/hiseq-3000-4000/specifications.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bioinformatics.ucdavis.edu/services-2/" TargetMode="External"/><Relationship Id="rId2" Type="http://schemas.openxmlformats.org/officeDocument/2006/relationships/hyperlink" Target="http://dnatech.genomecenter.ucdavis.edu/pric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nature.com/articles/s41592-019-0433-8"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ature.com/articles/s41592-019-0433-8"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satijalab.org/howmanycell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Single Cell Transcriptomics</a:t>
            </a:r>
            <a:br>
              <a:rPr lang="en-US" dirty="0"/>
            </a:br>
            <a:r>
              <a:rPr lang="en-US" dirty="0" err="1"/>
              <a:t>scRNAseq</a:t>
            </a:r>
            <a:endParaRPr lang="en-US" dirty="0"/>
          </a:p>
        </p:txBody>
      </p:sp>
      <p:sp>
        <p:nvSpPr>
          <p:cNvPr id="3" name="Subtitle 2"/>
          <p:cNvSpPr>
            <a:spLocks noGrp="1"/>
          </p:cNvSpPr>
          <p:nvPr>
            <p:ph type="subTitle" idx="1"/>
          </p:nvPr>
        </p:nvSpPr>
        <p:spPr/>
        <p:txBody>
          <a:bodyPr>
            <a:normAutofit fontScale="92500" lnSpcReduction="10000"/>
          </a:bodyPr>
          <a:lstStyle/>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Matthew L. Settles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Genome Center Bioinformatics Core</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University of California, Davis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hlinkClick r:id="rId2"/>
              </a:rPr>
              <a:t>settles@ucdavis.edu</a:t>
            </a:r>
            <a:r>
              <a:rPr lang="en-CA" dirty="0">
                <a:latin typeface="Arial" charset="0"/>
                <a:cs typeface="Arial Unicode MS" charset="0"/>
              </a:rPr>
              <a:t>; </a:t>
            </a:r>
            <a:r>
              <a:rPr lang="en-CA" dirty="0">
                <a:latin typeface="Arial" charset="0"/>
                <a:cs typeface="Arial Unicode MS" charset="0"/>
                <a:hlinkClick r:id="rId3"/>
              </a:rPr>
              <a:t>bioinformatics.core@ucdavis.edu</a:t>
            </a:r>
            <a:endParaRPr lang="en-CA" dirty="0">
              <a:latin typeface="Arial" charset="0"/>
              <a:cs typeface="Arial Unicode MS" charset="0"/>
            </a:endParaRPr>
          </a:p>
          <a:p>
            <a:endParaRPr lang="en-US" dirty="0"/>
          </a:p>
        </p:txBody>
      </p:sp>
    </p:spTree>
    <p:extLst>
      <p:ext uri="{BB962C8B-B14F-4D97-AF65-F5344CB8AC3E}">
        <p14:creationId xmlns:p14="http://schemas.microsoft.com/office/powerpoint/2010/main" val="112956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General rules for preparing samples</a:t>
            </a:r>
          </a:p>
        </p:txBody>
      </p:sp>
      <p:sp>
        <p:nvSpPr>
          <p:cNvPr id="2" name="Content Placeholder 1"/>
          <p:cNvSpPr>
            <a:spLocks noGrp="1"/>
          </p:cNvSpPr>
          <p:nvPr>
            <p:ph idx="1"/>
          </p:nvPr>
        </p:nvSpPr>
        <p:spPr>
          <a:xfrm>
            <a:off x="1020726" y="1690688"/>
            <a:ext cx="10100930" cy="4347041"/>
          </a:xfrm>
        </p:spPr>
        <p:txBody>
          <a:bodyPr>
            <a:noAutofit/>
          </a:bodyPr>
          <a:lstStyle/>
          <a:p>
            <a:r>
              <a:rPr lang="en-US" sz="2400" dirty="0"/>
              <a:t>Prepare more samples then you are going to need, i.e. expect some will be of poor quality, or fail </a:t>
            </a:r>
          </a:p>
          <a:p>
            <a:r>
              <a:rPr lang="en-US" sz="2400" dirty="0"/>
              <a:t>Preparation stages should occur across all samples at the same time (or as close as possible) and by the same person</a:t>
            </a:r>
          </a:p>
          <a:p>
            <a:r>
              <a:rPr lang="en-US" sz="2400" dirty="0"/>
              <a:t>Spend time practicing a new technique to produce the highest quality product you can, reliably</a:t>
            </a:r>
          </a:p>
          <a:p>
            <a:r>
              <a:rPr lang="en-US" sz="2400" strike="sngStrike" dirty="0"/>
              <a:t>Quality should be established using Fragment analysis traces (pseudo-gel images, RNA RIN &gt; 7.0)</a:t>
            </a:r>
          </a:p>
          <a:p>
            <a:r>
              <a:rPr lang="en-US" sz="2400" strike="sngStrike" dirty="0"/>
              <a:t>DNA/RNA should not be degraded</a:t>
            </a:r>
          </a:p>
          <a:p>
            <a:pPr lvl="1"/>
            <a:r>
              <a:rPr lang="en-US" sz="2000" strike="sngStrike" dirty="0"/>
              <a:t>260/280 ratios for RNA should be approximately 2.0 and 260/230 should be between 2.0 and 2.2. Values over 1.8 are acceptable</a:t>
            </a:r>
          </a:p>
          <a:p>
            <a:r>
              <a:rPr lang="en-US" sz="2400" strike="sngStrike" dirty="0"/>
              <a:t>Quantity should be determined with a </a:t>
            </a:r>
            <a:r>
              <a:rPr lang="en-US" sz="2400" strike="sngStrike" dirty="0" err="1"/>
              <a:t>Fluorometer</a:t>
            </a:r>
            <a:r>
              <a:rPr lang="en-US" sz="2400" strike="sngStrike" dirty="0"/>
              <a:t>, such as a Qubit.</a:t>
            </a:r>
          </a:p>
        </p:txBody>
      </p:sp>
    </p:spTree>
    <p:extLst>
      <p:ext uri="{BB962C8B-B14F-4D97-AF65-F5344CB8AC3E}">
        <p14:creationId xmlns:p14="http://schemas.microsoft.com/office/powerpoint/2010/main" val="569050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Comparison to </a:t>
            </a:r>
            <a:r>
              <a:rPr lang="en-US" dirty="0"/>
              <a:t>RNA-</a:t>
            </a:r>
            <a:r>
              <a:rPr lang="en-US" dirty="0" err="1"/>
              <a:t>seq</a:t>
            </a:r>
            <a:r>
              <a:rPr lang="en-US" dirty="0"/>
              <a:t> libraries</a:t>
            </a:r>
          </a:p>
        </p:txBody>
      </p:sp>
      <p:sp>
        <p:nvSpPr>
          <p:cNvPr id="2" name="Content Placeholder 1"/>
          <p:cNvSpPr>
            <a:spLocks noGrp="1"/>
          </p:cNvSpPr>
          <p:nvPr>
            <p:ph idx="1"/>
          </p:nvPr>
        </p:nvSpPr>
        <p:spPr/>
        <p:txBody>
          <a:bodyPr>
            <a:normAutofit/>
          </a:bodyPr>
          <a:lstStyle/>
          <a:p>
            <a:pPr marL="45720" indent="0">
              <a:buNone/>
            </a:pPr>
            <a:r>
              <a:rPr lang="en-US" dirty="0"/>
              <a:t>Considerations</a:t>
            </a:r>
          </a:p>
          <a:p>
            <a:r>
              <a:rPr lang="en-US" dirty="0"/>
              <a:t>QA/QC of </a:t>
            </a:r>
            <a:r>
              <a:rPr lang="en-US" strike="sngStrike" dirty="0"/>
              <a:t>RNA samples</a:t>
            </a:r>
            <a:r>
              <a:rPr lang="en-US" dirty="0"/>
              <a:t> Cells </a:t>
            </a:r>
            <a:r>
              <a:rPr lang="en-US" sz="2400" dirty="0">
                <a:solidFill>
                  <a:srgbClr val="FF0000"/>
                </a:solidFill>
              </a:rPr>
              <a:t>[Consistency across samples is most important.]</a:t>
            </a:r>
          </a:p>
          <a:p>
            <a:pPr marL="457200" lvl="1" indent="0">
              <a:buNone/>
            </a:pPr>
            <a:r>
              <a:rPr lang="en-US" sz="2000" dirty="0">
                <a:solidFill>
                  <a:srgbClr val="FF0000"/>
                </a:solidFill>
              </a:rPr>
              <a:t>‘Cleanliness’ of cells and accurate cell counts</a:t>
            </a:r>
          </a:p>
          <a:p>
            <a:r>
              <a:rPr lang="en-US" dirty="0"/>
              <a:t>What is the RNA of interest </a:t>
            </a:r>
            <a:r>
              <a:rPr lang="en-US" sz="2400" dirty="0">
                <a:solidFill>
                  <a:srgbClr val="FF0000"/>
                </a:solidFill>
              </a:rPr>
              <a:t>[</a:t>
            </a:r>
            <a:r>
              <a:rPr lang="en-US" sz="2400" dirty="0" err="1">
                <a:solidFill>
                  <a:srgbClr val="FF0000"/>
                </a:solidFill>
              </a:rPr>
              <a:t>polyA</a:t>
            </a:r>
            <a:r>
              <a:rPr lang="en-US" sz="2400" dirty="0">
                <a:solidFill>
                  <a:srgbClr val="FF0000"/>
                </a:solidFill>
              </a:rPr>
              <a:t> extraction is pretty universal]</a:t>
            </a:r>
            <a:endParaRPr lang="en-US" dirty="0">
              <a:solidFill>
                <a:srgbClr val="FF0000"/>
              </a:solidFill>
            </a:endParaRPr>
          </a:p>
          <a:p>
            <a:r>
              <a:rPr lang="en-US" dirty="0"/>
              <a:t>Library Preparation </a:t>
            </a:r>
          </a:p>
          <a:p>
            <a:pPr lvl="1"/>
            <a:r>
              <a:rPr lang="en-US" dirty="0"/>
              <a:t>Stranded Vs. </a:t>
            </a:r>
            <a:r>
              <a:rPr lang="en-US" dirty="0" err="1"/>
              <a:t>Unstranded</a:t>
            </a:r>
            <a:r>
              <a:rPr lang="en-US" dirty="0"/>
              <a:t> </a:t>
            </a:r>
            <a:r>
              <a:rPr lang="en-US" dirty="0">
                <a:solidFill>
                  <a:srgbClr val="FF0000"/>
                </a:solidFill>
              </a:rPr>
              <a:t>[Standard is pretty universal]</a:t>
            </a:r>
          </a:p>
          <a:p>
            <a:r>
              <a:rPr lang="en-US" dirty="0"/>
              <a:t>Size Selection/Cleanup </a:t>
            </a:r>
            <a:r>
              <a:rPr lang="en-US" sz="2400" dirty="0">
                <a:solidFill>
                  <a:srgbClr val="FF0000"/>
                </a:solidFill>
              </a:rPr>
              <a:t>[Target kit recommendations]</a:t>
            </a:r>
            <a:endParaRPr lang="en-US" dirty="0">
              <a:solidFill>
                <a:srgbClr val="FF0000"/>
              </a:solidFill>
            </a:endParaRPr>
          </a:p>
          <a:p>
            <a:pPr lvl="1"/>
            <a:r>
              <a:rPr lang="en-US" dirty="0"/>
              <a:t>Final QA </a:t>
            </a:r>
            <a:r>
              <a:rPr lang="en-US" dirty="0">
                <a:solidFill>
                  <a:srgbClr val="FF0000"/>
                </a:solidFill>
              </a:rPr>
              <a:t>[Consistency across samples remains most important.]</a:t>
            </a:r>
          </a:p>
        </p:txBody>
      </p:sp>
    </p:spTree>
    <p:extLst>
      <p:ext uri="{BB962C8B-B14F-4D97-AF65-F5344CB8AC3E}">
        <p14:creationId xmlns:p14="http://schemas.microsoft.com/office/powerpoint/2010/main" val="1506792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Library</a:t>
            </a:r>
          </a:p>
        </p:txBody>
      </p:sp>
      <p:sp>
        <p:nvSpPr>
          <p:cNvPr id="5" name="TextBox 4"/>
          <p:cNvSpPr txBox="1"/>
          <p:nvPr/>
        </p:nvSpPr>
        <p:spPr>
          <a:xfrm>
            <a:off x="1200150" y="1690688"/>
            <a:ext cx="10477500" cy="4031873"/>
          </a:xfrm>
          <a:prstGeom prst="rect">
            <a:avLst/>
          </a:prstGeom>
          <a:noFill/>
        </p:spPr>
        <p:txBody>
          <a:bodyPr wrap="square" rtlCol="0">
            <a:spAutoFit/>
          </a:bodyPr>
          <a:lstStyle/>
          <a:p>
            <a:pPr marL="285750" indent="-285750">
              <a:buFont typeface="Arial" charset="0"/>
              <a:buChar char="•"/>
            </a:pPr>
            <a:r>
              <a:rPr lang="en-US" sz="3200" dirty="0"/>
              <a:t>Library Barcode (Sample Index) - Used to pool multiple samples on one sequencing lane</a:t>
            </a:r>
          </a:p>
          <a:p>
            <a:pPr marL="285750" indent="-285750">
              <a:buFont typeface="Arial" charset="0"/>
              <a:buChar char="•"/>
            </a:pPr>
            <a:r>
              <a:rPr lang="en-US" sz="3200" dirty="0"/>
              <a:t>Cell Barcode (10x Barcode) </a:t>
            </a:r>
            <a:r>
              <a:rPr lang="mr-IN" sz="3200" dirty="0"/>
              <a:t>–</a:t>
            </a:r>
            <a:r>
              <a:rPr lang="en-US" sz="3200" dirty="0"/>
              <a:t> Used to identify the cell the read came from</a:t>
            </a:r>
          </a:p>
          <a:p>
            <a:pPr marL="285750" indent="-285750">
              <a:buFont typeface="Arial" charset="0"/>
              <a:buChar char="•"/>
            </a:pPr>
            <a:r>
              <a:rPr lang="en-US" sz="3200" dirty="0"/>
              <a:t>Unique Molecular Index (UMI) </a:t>
            </a:r>
            <a:r>
              <a:rPr lang="mr-IN" sz="3200" dirty="0"/>
              <a:t>–</a:t>
            </a:r>
            <a:r>
              <a:rPr lang="en-US" sz="3200" dirty="0"/>
              <a:t> Used to identify reads that arise during PCR replication</a:t>
            </a:r>
          </a:p>
          <a:p>
            <a:pPr marL="285750" indent="-285750">
              <a:buFont typeface="Arial" charset="0"/>
              <a:buChar char="•"/>
            </a:pPr>
            <a:r>
              <a:rPr lang="en-US" sz="3200" dirty="0"/>
              <a:t>Sequencing Reads </a:t>
            </a:r>
            <a:r>
              <a:rPr lang="mr-IN" sz="3200" dirty="0"/>
              <a:t>–</a:t>
            </a:r>
            <a:r>
              <a:rPr lang="en-US" sz="3200" dirty="0"/>
              <a:t> Used to identify the gene a read came from</a:t>
            </a:r>
          </a:p>
        </p:txBody>
      </p:sp>
      <p:pic>
        <p:nvPicPr>
          <p:cNvPr id="8" name="Picture 7" descr="A screenshot of a cell phone&#10;&#10;Description automatically generated">
            <a:extLst>
              <a:ext uri="{FF2B5EF4-FFF2-40B4-BE49-F238E27FC236}">
                <a16:creationId xmlns:a16="http://schemas.microsoft.com/office/drawing/2014/main" id="{3A6CA1A6-CFBA-AF4B-B388-F54F29C0FB22}"/>
              </a:ext>
            </a:extLst>
          </p:cNvPr>
          <p:cNvPicPr>
            <a:picLocks noChangeAspect="1"/>
          </p:cNvPicPr>
          <p:nvPr/>
        </p:nvPicPr>
        <p:blipFill>
          <a:blip r:embed="rId2"/>
          <a:stretch>
            <a:fillRect/>
          </a:stretch>
        </p:blipFill>
        <p:spPr>
          <a:xfrm>
            <a:off x="2996418" y="5232025"/>
            <a:ext cx="8098302" cy="1625975"/>
          </a:xfrm>
          <a:prstGeom prst="rect">
            <a:avLst/>
          </a:prstGeom>
        </p:spPr>
      </p:pic>
    </p:spTree>
    <p:extLst>
      <p:ext uri="{BB962C8B-B14F-4D97-AF65-F5344CB8AC3E}">
        <p14:creationId xmlns:p14="http://schemas.microsoft.com/office/powerpoint/2010/main" val="1330135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Sequencing Depth</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20000"/>
              </a:bodyPr>
              <a:lstStyle/>
              <a:p>
                <a:r>
                  <a:rPr lang="en-US" dirty="0"/>
                  <a:t>Coverage is determined differently for “Counting” based experiments (RNAseq, amplicons, etc.) where an expected number of reads per </a:t>
                </a:r>
                <a:r>
                  <a:rPr lang="en-US" dirty="0">
                    <a:solidFill>
                      <a:srgbClr val="FF0000"/>
                    </a:solidFill>
                  </a:rPr>
                  <a:t>cell</a:t>
                </a:r>
                <a:r>
                  <a:rPr lang="en-US" dirty="0"/>
                  <a:t> is typically more suitable.</a:t>
                </a:r>
              </a:p>
              <a:p>
                <a:r>
                  <a:rPr lang="en-US" dirty="0"/>
                  <a:t>The first and most basic question is how many reads per </a:t>
                </a:r>
                <a:r>
                  <a:rPr lang="en-US" dirty="0">
                    <a:solidFill>
                      <a:srgbClr val="FF0000"/>
                    </a:solidFill>
                  </a:rPr>
                  <a:t>cell</a:t>
                </a:r>
                <a:r>
                  <a:rPr lang="en-US" dirty="0"/>
                  <a:t> will I get</a:t>
                </a:r>
                <a:br>
                  <a:rPr lang="en-US" dirty="0"/>
                </a:br>
                <a:r>
                  <a:rPr lang="en-US" dirty="0"/>
                  <a:t>Factors to consider are (per lane): </a:t>
                </a:r>
              </a:p>
              <a:p>
                <a:pPr marL="457200" lvl="1" indent="0">
                  <a:buNone/>
                </a:pPr>
                <a:r>
                  <a:rPr lang="en-US" dirty="0"/>
                  <a:t>1. Number of reads being sequenced</a:t>
                </a:r>
              </a:p>
              <a:p>
                <a:pPr marL="457200" lvl="1" indent="0">
                  <a:buNone/>
                </a:pPr>
                <a:r>
                  <a:rPr lang="en-US" dirty="0"/>
                  <a:t>2. Number of </a:t>
                </a:r>
                <a:r>
                  <a:rPr lang="en-US" dirty="0">
                    <a:solidFill>
                      <a:srgbClr val="FF0000"/>
                    </a:solidFill>
                  </a:rPr>
                  <a:t>cells</a:t>
                </a:r>
                <a:r>
                  <a:rPr lang="en-US" dirty="0"/>
                  <a:t> being sequenced (estimates)</a:t>
                </a:r>
              </a:p>
              <a:p>
                <a:pPr marL="457200" lvl="1" indent="0">
                  <a:buNone/>
                </a:pPr>
                <a:r>
                  <a:rPr lang="en-US" dirty="0"/>
                  <a:t>3. Expected percentage of usable data</a:t>
                </a:r>
              </a:p>
              <a:p>
                <a:pPr marL="457200" lvl="1"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charset="0"/>
                            </a:rPr>
                            <m:t>𝑟𝑒𝑎𝑑𝑠</m:t>
                          </m:r>
                        </m:num>
                        <m:den>
                          <m:r>
                            <a:rPr lang="en-US" b="0" i="1" smtClean="0">
                              <a:solidFill>
                                <a:srgbClr val="FF0000"/>
                              </a:solidFill>
                              <a:latin typeface="Cambria Math" charset="0"/>
                            </a:rPr>
                            <m:t>𝑐𝑒𝑙𝑙</m:t>
                          </m:r>
                        </m:den>
                      </m:f>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𝑟𝑒𝑎𝑑𝑠</m:t>
                          </m:r>
                          <m:r>
                            <a:rPr lang="en-US" b="0" i="1" smtClean="0">
                              <a:latin typeface="Cambria Math" charset="0"/>
                            </a:rPr>
                            <m:t>.</m:t>
                          </m:r>
                          <m:r>
                            <a:rPr lang="en-US" b="0" i="1" smtClean="0">
                              <a:latin typeface="Cambria Math" charset="0"/>
                            </a:rPr>
                            <m:t>𝑠𝑒𝑞𝑢𝑒𝑛𝑐𝑒𝑑</m:t>
                          </m:r>
                          <m:r>
                            <a:rPr lang="en-US" b="0" i="1" smtClean="0">
                              <a:latin typeface="Cambria Math" charset="0"/>
                            </a:rPr>
                            <m:t> ∗0.8</m:t>
                          </m:r>
                        </m:num>
                        <m:den>
                          <m:r>
                            <a:rPr lang="en-US" b="0" i="1" smtClean="0">
                              <a:solidFill>
                                <a:srgbClr val="FF0000"/>
                              </a:solidFill>
                              <a:latin typeface="Cambria Math" charset="0"/>
                            </a:rPr>
                            <m:t>𝑐𝑒𝑙𝑙𝑠</m:t>
                          </m:r>
                          <m:r>
                            <a:rPr lang="en-US" b="0" i="1" smtClean="0">
                              <a:latin typeface="Cambria Math" charset="0"/>
                            </a:rPr>
                            <m:t>.</m:t>
                          </m:r>
                          <m:r>
                            <a:rPr lang="en-US" b="0" i="1" smtClean="0">
                              <a:latin typeface="Cambria Math" charset="0"/>
                            </a:rPr>
                            <m:t>𝑝𝑜𝑜𝑙𝑒𝑑</m:t>
                          </m:r>
                        </m:den>
                      </m:f>
                    </m:oMath>
                  </m:oMathPara>
                </a14:m>
                <a:endParaRPr lang="en-US" dirty="0"/>
              </a:p>
              <a:p>
                <a:endParaRPr lang="en-US" dirty="0">
                  <a:solidFill>
                    <a:srgbClr val="FF0000"/>
                  </a:solidFill>
                </a:endParaRPr>
              </a:p>
              <a:p>
                <a:r>
                  <a:rPr lang="en-US" dirty="0">
                    <a:solidFill>
                      <a:srgbClr val="FF0000"/>
                    </a:solidFill>
                  </a:rPr>
                  <a:t>Read length, or SE vs PE, does not factor into sequencing depth.</a:t>
                </a:r>
                <a:r>
                  <a:rPr lang="en-US" dirty="0"/>
                  <a:t> </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928" t="-3501" b="-3922"/>
                </a:stretch>
              </a:blipFill>
            </p:spPr>
            <p:txBody>
              <a:bodyPr/>
              <a:lstStyle/>
              <a:p>
                <a:r>
                  <a:rPr lang="en-US">
                    <a:noFill/>
                  </a:rPr>
                  <a:t> </a:t>
                </a:r>
              </a:p>
            </p:txBody>
          </p:sp>
        </mc:Fallback>
      </mc:AlternateContent>
    </p:spTree>
    <p:extLst>
      <p:ext uri="{BB962C8B-B14F-4D97-AF65-F5344CB8AC3E}">
        <p14:creationId xmlns:p14="http://schemas.microsoft.com/office/powerpoint/2010/main" val="175824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Sequencing - Characterization of transcripts, or differential gene expression</a:t>
            </a:r>
          </a:p>
        </p:txBody>
      </p:sp>
      <p:sp>
        <p:nvSpPr>
          <p:cNvPr id="2" name="Content Placeholder 1"/>
          <p:cNvSpPr>
            <a:spLocks noGrp="1"/>
          </p:cNvSpPr>
          <p:nvPr>
            <p:ph idx="1"/>
          </p:nvPr>
        </p:nvSpPr>
        <p:spPr/>
        <p:txBody>
          <a:bodyPr>
            <a:normAutofit/>
          </a:bodyPr>
          <a:lstStyle/>
          <a:p>
            <a:pPr marL="45720" indent="0">
              <a:buNone/>
            </a:pPr>
            <a:r>
              <a:rPr lang="en-US" sz="3200" dirty="0"/>
              <a:t>Factors to consider are:</a:t>
            </a:r>
          </a:p>
          <a:p>
            <a:r>
              <a:rPr lang="en-US" sz="2200" dirty="0"/>
              <a:t>Read length needed depends on likelihood of mapping uniqueness, but generally longer is better and paired-end is better than single-end (except when its not) ( 75bp or greater is best ).</a:t>
            </a:r>
          </a:p>
          <a:p>
            <a:r>
              <a:rPr lang="en-US" sz="2200" dirty="0"/>
              <a:t>Complexity of sample, &gt;&gt; complexity -&gt; the &gt;&gt; depth.</a:t>
            </a:r>
          </a:p>
          <a:p>
            <a:r>
              <a:rPr lang="en-US" sz="2200" dirty="0"/>
              <a:t>Interest in measuring genes expressed at low levels, &lt;&lt; level -&gt; the &gt;&gt; depth. </a:t>
            </a:r>
          </a:p>
          <a:p>
            <a:r>
              <a:rPr lang="en-US" sz="2200" dirty="0"/>
              <a:t>The fold change you want to be able to detect ( &lt; fold change more replicates and more depth).</a:t>
            </a:r>
          </a:p>
          <a:p>
            <a:r>
              <a:rPr lang="en-US" sz="2200" dirty="0"/>
              <a:t>Detection of novel transcripts, or quantification of isoforms (full-length libraries) requires &gt;&gt; sequencing depth. [NON 3’ based methods]</a:t>
            </a:r>
          </a:p>
        </p:txBody>
      </p:sp>
      <p:sp>
        <p:nvSpPr>
          <p:cNvPr id="6" name="Rectangle 5"/>
          <p:cNvSpPr/>
          <p:nvPr/>
        </p:nvSpPr>
        <p:spPr>
          <a:xfrm>
            <a:off x="966216" y="5691178"/>
            <a:ext cx="10515600"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The amount of sequencing needed for a given experiment is best determined by the goals of the experiment and the nature of the sample.</a:t>
            </a:r>
          </a:p>
        </p:txBody>
      </p:sp>
    </p:spTree>
    <p:extLst>
      <p:ext uri="{BB962C8B-B14F-4D97-AF65-F5344CB8AC3E}">
        <p14:creationId xmlns:p14="http://schemas.microsoft.com/office/powerpoint/2010/main" val="1454614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Sequencing, V3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6493513"/>
              </p:ext>
            </p:extLst>
          </p:nvPr>
        </p:nvGraphicFramePr>
        <p:xfrm>
          <a:off x="1209675" y="3924430"/>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dirty="0"/>
                        <a:t>Sequence</a:t>
                      </a:r>
                      <a:r>
                        <a:rPr lang="en-US" baseline="0" dirty="0"/>
                        <a:t> Read</a:t>
                      </a:r>
                      <a:endParaRPr lang="en-US" dirty="0"/>
                    </a:p>
                  </a:txBody>
                  <a:tcPr/>
                </a:tc>
                <a:tc>
                  <a:txBody>
                    <a:bodyPr/>
                    <a:lstStyle/>
                    <a:p>
                      <a:r>
                        <a:rPr lang="en-US" dirty="0"/>
                        <a:t>Minimum Length</a:t>
                      </a:r>
                    </a:p>
                  </a:txBody>
                  <a:tcPr/>
                </a:tc>
                <a:tc>
                  <a:txBody>
                    <a:bodyPr/>
                    <a:lstStyle/>
                    <a:p>
                      <a:r>
                        <a:rPr lang="en-US" dirty="0"/>
                        <a:t>Read Description</a:t>
                      </a:r>
                    </a:p>
                  </a:txBody>
                  <a:tcPr/>
                </a:tc>
                <a:extLst>
                  <a:ext uri="{0D108BD9-81ED-4DB2-BD59-A6C34878D82A}">
                    <a16:rowId xmlns:a16="http://schemas.microsoft.com/office/drawing/2014/main" val="10000"/>
                  </a:ext>
                </a:extLst>
              </a:tr>
              <a:tr h="370840">
                <a:tc>
                  <a:txBody>
                    <a:bodyPr/>
                    <a:lstStyle/>
                    <a:p>
                      <a:r>
                        <a:rPr lang="en-US" dirty="0"/>
                        <a:t>Read 1</a:t>
                      </a:r>
                    </a:p>
                  </a:txBody>
                  <a:tcPr/>
                </a:tc>
                <a:tc>
                  <a:txBody>
                    <a:bodyPr/>
                    <a:lstStyle/>
                    <a:p>
                      <a:r>
                        <a:rPr lang="en-US" dirty="0"/>
                        <a:t>28bp (16bp</a:t>
                      </a:r>
                      <a:r>
                        <a:rPr lang="en-US" baseline="0" dirty="0"/>
                        <a:t> </a:t>
                      </a:r>
                      <a:r>
                        <a:rPr lang="en-US" baseline="0" dirty="0" err="1"/>
                        <a:t>bc</a:t>
                      </a:r>
                      <a:r>
                        <a:rPr lang="en-US" baseline="0" dirty="0"/>
                        <a:t>, 12bp UMI)</a:t>
                      </a:r>
                      <a:endParaRPr lang="en-US" dirty="0"/>
                    </a:p>
                  </a:txBody>
                  <a:tcPr/>
                </a:tc>
                <a:tc>
                  <a:txBody>
                    <a:bodyPr/>
                    <a:lstStyle/>
                    <a:p>
                      <a:r>
                        <a:rPr lang="en-US" baseline="0" dirty="0"/>
                        <a:t>barcode and UMI</a:t>
                      </a:r>
                      <a:endParaRPr lang="en-US" dirty="0"/>
                    </a:p>
                  </a:txBody>
                  <a:tcPr/>
                </a:tc>
                <a:extLst>
                  <a:ext uri="{0D108BD9-81ED-4DB2-BD59-A6C34878D82A}">
                    <a16:rowId xmlns:a16="http://schemas.microsoft.com/office/drawing/2014/main" val="10001"/>
                  </a:ext>
                </a:extLst>
              </a:tr>
              <a:tr h="370840">
                <a:tc>
                  <a:txBody>
                    <a:bodyPr/>
                    <a:lstStyle/>
                    <a:p>
                      <a:r>
                        <a:rPr lang="en-US" dirty="0"/>
                        <a:t>I7 Index</a:t>
                      </a:r>
                    </a:p>
                  </a:txBody>
                  <a:tcPr/>
                </a:tc>
                <a:tc>
                  <a:txBody>
                    <a:bodyPr/>
                    <a:lstStyle/>
                    <a:p>
                      <a:r>
                        <a:rPr lang="en-US" dirty="0"/>
                        <a:t>8bp</a:t>
                      </a:r>
                    </a:p>
                  </a:txBody>
                  <a:tcPr/>
                </a:tc>
                <a:tc>
                  <a:txBody>
                    <a:bodyPr/>
                    <a:lstStyle/>
                    <a:p>
                      <a:r>
                        <a:rPr lang="en-US" dirty="0"/>
                        <a:t>Sample Index Read</a:t>
                      </a:r>
                    </a:p>
                  </a:txBody>
                  <a:tcPr/>
                </a:tc>
                <a:extLst>
                  <a:ext uri="{0D108BD9-81ED-4DB2-BD59-A6C34878D82A}">
                    <a16:rowId xmlns:a16="http://schemas.microsoft.com/office/drawing/2014/main" val="10002"/>
                  </a:ext>
                </a:extLst>
              </a:tr>
              <a:tr h="370840">
                <a:tc>
                  <a:txBody>
                    <a:bodyPr/>
                    <a:lstStyle/>
                    <a:p>
                      <a:r>
                        <a:rPr lang="en-US" dirty="0"/>
                        <a:t>Read2</a:t>
                      </a:r>
                    </a:p>
                  </a:txBody>
                  <a:tcPr/>
                </a:tc>
                <a:tc>
                  <a:txBody>
                    <a:bodyPr/>
                    <a:lstStyle/>
                    <a:p>
                      <a:r>
                        <a:rPr lang="en-US" dirty="0"/>
                        <a:t>100bp</a:t>
                      </a:r>
                    </a:p>
                  </a:txBody>
                  <a:tcPr/>
                </a:tc>
                <a:tc>
                  <a:txBody>
                    <a:bodyPr/>
                    <a:lstStyle/>
                    <a:p>
                      <a:r>
                        <a:rPr lang="en-US" dirty="0"/>
                        <a:t>Transcript</a:t>
                      </a:r>
                      <a:r>
                        <a:rPr lang="en-US" baseline="0" dirty="0"/>
                        <a:t> Tag</a:t>
                      </a:r>
                      <a:endParaRPr 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9698136" y="401152"/>
            <a:ext cx="2847975" cy="1754326"/>
          </a:xfrm>
          <a:prstGeom prst="rect">
            <a:avLst/>
          </a:prstGeom>
          <a:noFill/>
        </p:spPr>
        <p:txBody>
          <a:bodyPr wrap="square" rtlCol="0">
            <a:spAutoFit/>
          </a:bodyPr>
          <a:lstStyle/>
          <a:p>
            <a:r>
              <a:rPr lang="en-US" dirty="0"/>
              <a:t>Validated on </a:t>
            </a:r>
          </a:p>
          <a:p>
            <a:pPr marL="285750" indent="-285750">
              <a:buFont typeface="Arial" charset="0"/>
              <a:buChar char="•"/>
            </a:pPr>
            <a:r>
              <a:rPr lang="en-US" dirty="0" err="1"/>
              <a:t>Novaseq</a:t>
            </a:r>
            <a:endParaRPr lang="en-US" dirty="0"/>
          </a:p>
          <a:p>
            <a:pPr marL="285750" indent="-285750">
              <a:buFont typeface="Arial" charset="0"/>
              <a:buChar char="•"/>
            </a:pPr>
            <a:r>
              <a:rPr lang="en-US" dirty="0" err="1"/>
              <a:t>HiSeq</a:t>
            </a:r>
            <a:r>
              <a:rPr lang="en-US" dirty="0"/>
              <a:t> 4000</a:t>
            </a:r>
          </a:p>
          <a:p>
            <a:pPr marL="285750" indent="-285750">
              <a:buFont typeface="Arial" charset="0"/>
              <a:buChar char="•"/>
            </a:pPr>
            <a:r>
              <a:rPr lang="en-US" dirty="0" err="1"/>
              <a:t>HiSeq</a:t>
            </a:r>
            <a:r>
              <a:rPr lang="en-US" dirty="0"/>
              <a:t> 2500 Rapid Run</a:t>
            </a:r>
          </a:p>
          <a:p>
            <a:pPr marL="285750" indent="-285750">
              <a:buFont typeface="Arial" charset="0"/>
              <a:buChar char="•"/>
            </a:pPr>
            <a:r>
              <a:rPr lang="en-US" dirty="0" err="1"/>
              <a:t>NextSeq</a:t>
            </a:r>
            <a:endParaRPr lang="en-US" dirty="0"/>
          </a:p>
          <a:p>
            <a:pPr marL="285750" indent="-285750">
              <a:buFont typeface="Arial" charset="0"/>
              <a:buChar char="•"/>
            </a:pPr>
            <a:r>
              <a:rPr lang="en-US" dirty="0" err="1"/>
              <a:t>MiSeq</a:t>
            </a:r>
            <a:endParaRPr lang="en-US" dirty="0"/>
          </a:p>
        </p:txBody>
      </p:sp>
      <p:sp>
        <p:nvSpPr>
          <p:cNvPr id="6" name="TextBox 5"/>
          <p:cNvSpPr txBox="1"/>
          <p:nvPr/>
        </p:nvSpPr>
        <p:spPr>
          <a:xfrm>
            <a:off x="1209675" y="3506151"/>
            <a:ext cx="7377113" cy="369332"/>
          </a:xfrm>
          <a:prstGeom prst="rect">
            <a:avLst/>
          </a:prstGeom>
          <a:noFill/>
        </p:spPr>
        <p:txBody>
          <a:bodyPr wrap="square" rtlCol="0">
            <a:spAutoFit/>
          </a:bodyPr>
          <a:lstStyle/>
          <a:p>
            <a:r>
              <a:rPr lang="en-US" dirty="0"/>
              <a:t>sequencing run, with 3 reads, V3 kits</a:t>
            </a:r>
          </a:p>
        </p:txBody>
      </p:sp>
      <p:sp>
        <p:nvSpPr>
          <p:cNvPr id="7" name="TextBox 6"/>
          <p:cNvSpPr txBox="1"/>
          <p:nvPr/>
        </p:nvSpPr>
        <p:spPr>
          <a:xfrm>
            <a:off x="1209674" y="1613277"/>
            <a:ext cx="10396171" cy="1846659"/>
          </a:xfrm>
          <a:prstGeom prst="rect">
            <a:avLst/>
          </a:prstGeom>
          <a:noFill/>
        </p:spPr>
        <p:txBody>
          <a:bodyPr wrap="square" rtlCol="0">
            <a:spAutoFit/>
          </a:bodyPr>
          <a:lstStyle/>
          <a:p>
            <a:r>
              <a:rPr lang="en-US" sz="2400" b="1" dirty="0"/>
              <a:t>Recommendation</a:t>
            </a:r>
          </a:p>
          <a:p>
            <a:pPr marL="285750" indent="-285750">
              <a:buFont typeface="Arial" charset="0"/>
              <a:buChar char="•"/>
            </a:pPr>
            <a:r>
              <a:rPr lang="en-US" dirty="0"/>
              <a:t>20,000* raw reads per cell is the recommended sequencing depth for ‘typical’ samples. </a:t>
            </a:r>
          </a:p>
          <a:p>
            <a:pPr marL="285750" indent="-285750">
              <a:buFont typeface="Arial" charset="0"/>
              <a:buChar char="•"/>
            </a:pPr>
            <a:r>
              <a:rPr lang="en-US" dirty="0"/>
              <a:t>Given variability in cell counting/loading, extra sequencing may be required if the cell count is higher than anticipated. </a:t>
            </a:r>
          </a:p>
          <a:p>
            <a:r>
              <a:rPr lang="en-US" dirty="0"/>
              <a:t>*Adjust sequencing depth for the required performance or application. The Sequencing Saturation metric and curve in the Cell Ranger run summary can be used to optimize sequencing depth for specific sample types.</a:t>
            </a:r>
          </a:p>
        </p:txBody>
      </p:sp>
      <p:sp>
        <p:nvSpPr>
          <p:cNvPr id="9" name="TextBox 8"/>
          <p:cNvSpPr txBox="1"/>
          <p:nvPr/>
        </p:nvSpPr>
        <p:spPr>
          <a:xfrm>
            <a:off x="1370936" y="6336715"/>
            <a:ext cx="10354339" cy="400110"/>
          </a:xfrm>
          <a:prstGeom prst="rect">
            <a:avLst/>
          </a:prstGeom>
          <a:solidFill>
            <a:schemeClr val="accent1">
              <a:alpha val="50000"/>
            </a:schemeClr>
          </a:solidFill>
        </p:spPr>
        <p:txBody>
          <a:bodyPr wrap="square" rtlCol="0">
            <a:spAutoFit/>
          </a:bodyPr>
          <a:lstStyle/>
          <a:p>
            <a:pPr algn="ctr"/>
            <a:r>
              <a:rPr lang="en-US" sz="2000" dirty="0"/>
              <a:t>@ full capacity 10,000 cells per sample and 20K reads per cell = 200M reads or ~0.5 lanes/sample</a:t>
            </a:r>
          </a:p>
        </p:txBody>
      </p:sp>
      <p:sp>
        <p:nvSpPr>
          <p:cNvPr id="8" name="Rectangle 7">
            <a:extLst>
              <a:ext uri="{FF2B5EF4-FFF2-40B4-BE49-F238E27FC236}">
                <a16:creationId xmlns:a16="http://schemas.microsoft.com/office/drawing/2014/main" id="{B0F3E9B7-3CB3-B946-AEDE-6DCF684BF310}"/>
              </a:ext>
            </a:extLst>
          </p:cNvPr>
          <p:cNvSpPr/>
          <p:nvPr/>
        </p:nvSpPr>
        <p:spPr>
          <a:xfrm>
            <a:off x="1209674" y="5555958"/>
            <a:ext cx="10396171" cy="646331"/>
          </a:xfrm>
          <a:prstGeom prst="rect">
            <a:avLst/>
          </a:prstGeom>
        </p:spPr>
        <p:txBody>
          <a:bodyPr wrap="square">
            <a:spAutoFit/>
          </a:bodyPr>
          <a:lstStyle/>
          <a:p>
            <a:r>
              <a:rPr lang="en-US" dirty="0">
                <a:solidFill>
                  <a:srgbClr val="333333"/>
                </a:solidFill>
                <a:latin typeface="Open Sans"/>
              </a:rPr>
              <a:t>**Shorter transcript reads may lead to reduced transcriptome alignment rates. Cell barcode, UMI and Sample index reads must not be shorter than indicated. Any read can be longer than recommended.</a:t>
            </a:r>
            <a:endParaRPr lang="en-US" dirty="0"/>
          </a:p>
        </p:txBody>
      </p:sp>
    </p:spTree>
    <p:extLst>
      <p:ext uri="{BB962C8B-B14F-4D97-AF65-F5344CB8AC3E}">
        <p14:creationId xmlns:p14="http://schemas.microsoft.com/office/powerpoint/2010/main" val="1694049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length matters (10x slide)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9655" y="1514729"/>
            <a:ext cx="8637906" cy="5121236"/>
          </a:xfrm>
        </p:spPr>
      </p:pic>
    </p:spTree>
    <p:extLst>
      <p:ext uri="{BB962C8B-B14F-4D97-AF65-F5344CB8AC3E}">
        <p14:creationId xmlns:p14="http://schemas.microsoft.com/office/powerpoint/2010/main" val="603621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927" y="1429131"/>
            <a:ext cx="9430906" cy="4338872"/>
          </a:xfrm>
          <a:prstGeom prst="rect">
            <a:avLst/>
          </a:prstGeom>
        </p:spPr>
      </p:pic>
      <p:sp>
        <p:nvSpPr>
          <p:cNvPr id="3" name="Title 2"/>
          <p:cNvSpPr>
            <a:spLocks noGrp="1"/>
          </p:cNvSpPr>
          <p:nvPr>
            <p:ph type="title"/>
          </p:nvPr>
        </p:nvSpPr>
        <p:spPr/>
        <p:txBody>
          <a:bodyPr/>
          <a:lstStyle/>
          <a:p>
            <a:r>
              <a:rPr lang="en-US" dirty="0"/>
              <a:t>Illumina sequencing</a:t>
            </a:r>
          </a:p>
        </p:txBody>
      </p:sp>
      <p:sp>
        <p:nvSpPr>
          <p:cNvPr id="2" name="Content Placeholder 1"/>
          <p:cNvSpPr>
            <a:spLocks noGrp="1"/>
          </p:cNvSpPr>
          <p:nvPr>
            <p:ph idx="1"/>
          </p:nvPr>
        </p:nvSpPr>
        <p:spPr>
          <a:xfrm>
            <a:off x="838200" y="6204920"/>
            <a:ext cx="10515600" cy="514968"/>
          </a:xfrm>
        </p:spPr>
        <p:txBody>
          <a:bodyPr/>
          <a:lstStyle/>
          <a:p>
            <a:pPr marL="0" indent="0">
              <a:buNone/>
            </a:pPr>
            <a:r>
              <a:rPr lang="en-US" sz="2400" dirty="0">
                <a:hlinkClick r:id="rId3"/>
              </a:rPr>
              <a:t>http://www.illumina.com/systems/hiseq-3000-4000/specifications.html</a:t>
            </a:r>
            <a:endParaRPr lang="en-US" sz="2400" dirty="0"/>
          </a:p>
          <a:p>
            <a:pPr marL="0" indent="0">
              <a:buNone/>
            </a:pPr>
            <a:endParaRPr lang="en-US" dirty="0"/>
          </a:p>
        </p:txBody>
      </p:sp>
      <p:cxnSp>
        <p:nvCxnSpPr>
          <p:cNvPr id="6" name="Straight Arrow Connector 5"/>
          <p:cNvCxnSpPr/>
          <p:nvPr/>
        </p:nvCxnSpPr>
        <p:spPr>
          <a:xfrm>
            <a:off x="838200" y="2610959"/>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95221" y="3137231"/>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1165379" y="1913112"/>
            <a:ext cx="756623" cy="448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180279" y="3307572"/>
            <a:ext cx="896" cy="58199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178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Cost Estimation</a:t>
            </a:r>
          </a:p>
        </p:txBody>
      </p:sp>
      <p:sp>
        <p:nvSpPr>
          <p:cNvPr id="2" name="Content Placeholder 1"/>
          <p:cNvSpPr>
            <a:spLocks noGrp="1"/>
          </p:cNvSpPr>
          <p:nvPr>
            <p:ph idx="1"/>
          </p:nvPr>
        </p:nvSpPr>
        <p:spPr/>
        <p:txBody>
          <a:bodyPr>
            <a:normAutofit fontScale="92500" lnSpcReduction="10000"/>
          </a:bodyPr>
          <a:lstStyle/>
          <a:p>
            <a:r>
              <a:rPr lang="en-US" dirty="0"/>
              <a:t>Cell Isolation</a:t>
            </a:r>
          </a:p>
          <a:p>
            <a:r>
              <a:rPr lang="en-US" dirty="0"/>
              <a:t>Library preparation (Per sample/pool)</a:t>
            </a:r>
          </a:p>
          <a:p>
            <a:r>
              <a:rPr lang="en-US" dirty="0"/>
              <a:t>Sequencing (Number of lanes)</a:t>
            </a:r>
          </a:p>
          <a:p>
            <a:r>
              <a:rPr lang="en-US" dirty="0"/>
              <a:t>Bioinformatics</a:t>
            </a:r>
          </a:p>
          <a:p>
            <a:pPr marL="457200" lvl="1" indent="0">
              <a:buNone/>
            </a:pPr>
            <a:r>
              <a:rPr lang="en-US" dirty="0"/>
              <a:t>General rule is to estimate the same dollar amount as data generation, i.e. double your budget</a:t>
            </a:r>
          </a:p>
          <a:p>
            <a:endParaRPr lang="en-US" dirty="0"/>
          </a:p>
          <a:p>
            <a:pPr marL="45720" indent="0">
              <a:buNone/>
            </a:pPr>
            <a:r>
              <a:rPr lang="en-US" dirty="0">
                <a:hlinkClick r:id="rId2"/>
              </a:rPr>
              <a:t>http://dnatech.genomecenter.ucdavis.edu/prices/</a:t>
            </a:r>
            <a:endParaRPr lang="en-US" dirty="0"/>
          </a:p>
          <a:p>
            <a:pPr marL="45720" indent="0">
              <a:buNone/>
            </a:pPr>
            <a:endParaRPr lang="en-US" dirty="0"/>
          </a:p>
          <a:p>
            <a:pPr marL="45720" indent="0">
              <a:buNone/>
            </a:pPr>
            <a:r>
              <a:rPr lang="en-US" dirty="0">
                <a:hlinkClick r:id="rId3"/>
              </a:rPr>
              <a:t>http://bioinformatics.ucdavis.edu/services-2/</a:t>
            </a:r>
            <a:endParaRPr lang="en-US" dirty="0"/>
          </a:p>
        </p:txBody>
      </p:sp>
    </p:spTree>
    <p:extLst>
      <p:ext uri="{BB962C8B-B14F-4D97-AF65-F5344CB8AC3E}">
        <p14:creationId xmlns:p14="http://schemas.microsoft.com/office/powerpoint/2010/main" val="593607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01D-4556-114F-BAD7-77A2C0802648}"/>
              </a:ext>
            </a:extLst>
          </p:cNvPr>
          <p:cNvSpPr>
            <a:spLocks noGrp="1"/>
          </p:cNvSpPr>
          <p:nvPr>
            <p:ph type="title"/>
          </p:nvPr>
        </p:nvSpPr>
        <p:spPr/>
        <p:txBody>
          <a:bodyPr/>
          <a:lstStyle/>
          <a:p>
            <a:r>
              <a:rPr lang="en-US" dirty="0"/>
              <a:t>Multiplexing (</a:t>
            </a:r>
            <a:r>
              <a:rPr lang="en-US" dirty="0" err="1"/>
              <a:t>MULTIseq</a:t>
            </a:r>
            <a:r>
              <a:rPr lang="en-US" dirty="0"/>
              <a:t>)</a:t>
            </a:r>
          </a:p>
        </p:txBody>
      </p:sp>
      <p:pic>
        <p:nvPicPr>
          <p:cNvPr id="6" name="Content Placeholder 5" descr="A close up of a map&#10;&#10;Description automatically generated">
            <a:extLst>
              <a:ext uri="{FF2B5EF4-FFF2-40B4-BE49-F238E27FC236}">
                <a16:creationId xmlns:a16="http://schemas.microsoft.com/office/drawing/2014/main" id="{81A6D0C7-9275-C545-9E89-9E07734DD29C}"/>
              </a:ext>
            </a:extLst>
          </p:cNvPr>
          <p:cNvPicPr>
            <a:picLocks noGrp="1" noChangeAspect="1"/>
          </p:cNvPicPr>
          <p:nvPr>
            <p:ph idx="1"/>
          </p:nvPr>
        </p:nvPicPr>
        <p:blipFill>
          <a:blip r:embed="rId2"/>
          <a:stretch>
            <a:fillRect/>
          </a:stretch>
        </p:blipFill>
        <p:spPr>
          <a:xfrm>
            <a:off x="3512980" y="1196151"/>
            <a:ext cx="6549712" cy="5296724"/>
          </a:xfrm>
        </p:spPr>
      </p:pic>
      <p:sp>
        <p:nvSpPr>
          <p:cNvPr id="4" name="Rectangle 3">
            <a:extLst>
              <a:ext uri="{FF2B5EF4-FFF2-40B4-BE49-F238E27FC236}">
                <a16:creationId xmlns:a16="http://schemas.microsoft.com/office/drawing/2014/main" id="{ECFF052D-B254-6145-B820-C63B4CDD7945}"/>
              </a:ext>
            </a:extLst>
          </p:cNvPr>
          <p:cNvSpPr/>
          <p:nvPr/>
        </p:nvSpPr>
        <p:spPr>
          <a:xfrm>
            <a:off x="6664709" y="6308209"/>
            <a:ext cx="5198987" cy="369332"/>
          </a:xfrm>
          <a:prstGeom prst="rect">
            <a:avLst/>
          </a:prstGeom>
        </p:spPr>
        <p:txBody>
          <a:bodyPr wrap="none">
            <a:spAutoFit/>
          </a:bodyPr>
          <a:lstStyle/>
          <a:p>
            <a:r>
              <a:rPr lang="en-US" dirty="0">
                <a:hlinkClick r:id="rId3"/>
              </a:rPr>
              <a:t>https://www.nature.com/articles/s41592-019-0433-8</a:t>
            </a:r>
            <a:endParaRPr lang="en-US" dirty="0"/>
          </a:p>
        </p:txBody>
      </p:sp>
    </p:spTree>
    <p:extLst>
      <p:ext uri="{BB962C8B-B14F-4D97-AF65-F5344CB8AC3E}">
        <p14:creationId xmlns:p14="http://schemas.microsoft.com/office/powerpoint/2010/main" val="118479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Purpose</a:t>
            </a:r>
          </a:p>
        </p:txBody>
      </p:sp>
      <p:sp>
        <p:nvSpPr>
          <p:cNvPr id="6" name="Content Placeholder 5"/>
          <p:cNvSpPr>
            <a:spLocks noGrp="1"/>
          </p:cNvSpPr>
          <p:nvPr>
            <p:ph idx="1"/>
          </p:nvPr>
        </p:nvSpPr>
        <p:spPr>
          <a:xfrm>
            <a:off x="1514475" y="1925635"/>
            <a:ext cx="9629775" cy="2832100"/>
          </a:xfrm>
        </p:spPr>
        <p:txBody>
          <a:bodyPr>
            <a:noAutofit/>
          </a:bodyPr>
          <a:lstStyle/>
          <a:p>
            <a:pPr marL="0" indent="0" algn="ctr">
              <a:buNone/>
            </a:pPr>
            <a:r>
              <a:rPr lang="en-US" sz="3600" dirty="0"/>
              <a:t>The sequencing of the transcriptomes of single-cells, or single-cell RNA-sequencing, has now become the dominant technology for the identification of novel cell types and for the study of stochastic gene expression. </a:t>
            </a:r>
          </a:p>
        </p:txBody>
      </p:sp>
      <p:sp>
        <p:nvSpPr>
          <p:cNvPr id="4" name="Content Placeholder 5"/>
          <p:cNvSpPr txBox="1">
            <a:spLocks/>
          </p:cNvSpPr>
          <p:nvPr/>
        </p:nvSpPr>
        <p:spPr>
          <a:xfrm>
            <a:off x="1724025" y="5126035"/>
            <a:ext cx="9629775" cy="17319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3600" dirty="0"/>
              <a:t>Single-cell transcriptomics determines what genes (and in what relative quantity) are being expressed in each cell.</a:t>
            </a:r>
          </a:p>
        </p:txBody>
      </p:sp>
    </p:spTree>
    <p:extLst>
      <p:ext uri="{BB962C8B-B14F-4D97-AF65-F5344CB8AC3E}">
        <p14:creationId xmlns:p14="http://schemas.microsoft.com/office/powerpoint/2010/main" val="354410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Consistent</a:t>
            </a:r>
          </a:p>
        </p:txBody>
      </p:sp>
      <p:sp>
        <p:nvSpPr>
          <p:cNvPr id="4" name="Rectangle 3"/>
          <p:cNvSpPr/>
          <p:nvPr/>
        </p:nvSpPr>
        <p:spPr>
          <a:xfrm>
            <a:off x="1307756" y="2504702"/>
            <a:ext cx="9576487" cy="2993183"/>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solidFill>
                  <a:srgbClr val="FF0000"/>
                </a:solidFill>
              </a:rPr>
              <a:t>BE CONSISTENT ACROSS ALL SAMPLES!!! </a:t>
            </a:r>
          </a:p>
        </p:txBody>
      </p:sp>
    </p:spTree>
    <p:extLst>
      <p:ext uri="{BB962C8B-B14F-4D97-AF65-F5344CB8AC3E}">
        <p14:creationId xmlns:p14="http://schemas.microsoft.com/office/powerpoint/2010/main" val="2097040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1384" y="273630"/>
            <a:ext cx="7674566" cy="1143480"/>
          </a:xfrm>
        </p:spPr>
        <p:txBody>
          <a:bodyPr>
            <a:normAutofit fontScale="90000"/>
          </a:bodyPr>
          <a:lstStyle/>
          <a:p>
            <a:r>
              <a:rPr lang="en-US" b="1" dirty="0"/>
              <a:t>The Bottom Line:</a:t>
            </a:r>
            <a:br>
              <a:rPr lang="en-US" b="1" dirty="0"/>
            </a:br>
            <a:r>
              <a:rPr lang="en-US" sz="4355" dirty="0"/>
              <a:t>In Genomics</a:t>
            </a:r>
          </a:p>
        </p:txBody>
      </p:sp>
      <p:sp>
        <p:nvSpPr>
          <p:cNvPr id="5" name="TextBox 4"/>
          <p:cNvSpPr txBox="1"/>
          <p:nvPr/>
        </p:nvSpPr>
        <p:spPr>
          <a:xfrm>
            <a:off x="2501382" y="1759111"/>
            <a:ext cx="7673126" cy="4187989"/>
          </a:xfrm>
          <a:prstGeom prst="rect">
            <a:avLst/>
          </a:prstGeom>
          <a:solidFill>
            <a:srgbClr val="0000FF">
              <a:alpha val="25000"/>
            </a:srgbClr>
          </a:solidFill>
          <a:ln>
            <a:solidFill>
              <a:srgbClr val="0000FF"/>
            </a:solidFill>
          </a:ln>
          <a:effectLst>
            <a:glow rad="101600">
              <a:schemeClr val="accent1">
                <a:lumMod val="60000"/>
                <a:lumOff val="40000"/>
                <a:alpha val="75000"/>
              </a:schemeClr>
            </a:glow>
          </a:effectLst>
          <a:scene3d>
            <a:camera prst="orthographicFront"/>
            <a:lightRig rig="threePt" dir="t"/>
          </a:scene3d>
          <a:sp3d>
            <a:bevelT/>
          </a:sp3d>
        </p:spPr>
        <p:txBody>
          <a:bodyPr wrap="square" lIns="331811" tIns="331811" rIns="331811" bIns="331811" rtlCol="0">
            <a:spAutoFit/>
          </a:bodyPr>
          <a:lstStyle/>
          <a:p>
            <a:r>
              <a:rPr lang="en-US" sz="2540" dirty="0"/>
              <a:t>Spend the time (and money) planning and producing </a:t>
            </a:r>
            <a:r>
              <a:rPr lang="en-US" sz="2540" b="1" dirty="0"/>
              <a:t>good quality, accurate and sufficient data.</a:t>
            </a:r>
          </a:p>
          <a:p>
            <a:endParaRPr lang="en-US" sz="2540" dirty="0"/>
          </a:p>
          <a:p>
            <a:r>
              <a:rPr lang="en-US" sz="2540" dirty="0"/>
              <a:t>Get to know to the data, develop and test expectations, explore and identify patterns.</a:t>
            </a:r>
          </a:p>
          <a:p>
            <a:endParaRPr lang="en-US" sz="2540" dirty="0"/>
          </a:p>
          <a:p>
            <a:r>
              <a:rPr lang="en-US" sz="2540" dirty="0"/>
              <a:t>Result, </a:t>
            </a:r>
            <a:r>
              <a:rPr lang="en-US" sz="2540" b="1" dirty="0">
                <a:solidFill>
                  <a:srgbClr val="000000"/>
                </a:solidFill>
              </a:rPr>
              <a:t>spend much less time </a:t>
            </a:r>
            <a:r>
              <a:rPr lang="en-US" sz="2540" dirty="0"/>
              <a:t>(and less money) extracting biological significance and results with fewer failures and reproducible research. </a:t>
            </a:r>
            <a:endParaRPr lang="en-US" sz="2540" kern="3000" dirty="0"/>
          </a:p>
        </p:txBody>
      </p:sp>
    </p:spTree>
    <p:extLst>
      <p:ext uri="{BB962C8B-B14F-4D97-AF65-F5344CB8AC3E}">
        <p14:creationId xmlns:p14="http://schemas.microsoft.com/office/powerpoint/2010/main" val="428182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reasons to conduct single cell analysis</a:t>
            </a:r>
          </a:p>
        </p:txBody>
      </p:sp>
      <p:sp>
        <p:nvSpPr>
          <p:cNvPr id="3" name="Content Placeholder 2"/>
          <p:cNvSpPr>
            <a:spLocks noGrp="1"/>
          </p:cNvSpPr>
          <p:nvPr>
            <p:ph idx="1"/>
          </p:nvPr>
        </p:nvSpPr>
        <p:spPr>
          <a:xfrm>
            <a:off x="838200" y="1825624"/>
            <a:ext cx="10515600" cy="5032375"/>
          </a:xfrm>
        </p:spPr>
        <p:txBody>
          <a:bodyPr>
            <a:normAutofit lnSpcReduction="10000"/>
          </a:bodyPr>
          <a:lstStyle/>
          <a:p>
            <a:pPr marL="0" indent="0">
              <a:buNone/>
            </a:pPr>
            <a:r>
              <a:rPr lang="en-US" dirty="0"/>
              <a:t>Bulk RNAseq, where you measure the ’average’ expression of all constituent cells, is sometimes insufficient for some experimental questions.</a:t>
            </a:r>
          </a:p>
          <a:p>
            <a:endParaRPr lang="en-US" dirty="0"/>
          </a:p>
          <a:p>
            <a:r>
              <a:rPr lang="en-US" dirty="0"/>
              <a:t>Gene dynamics - what changes in gene expression effect different cell characteristics, such as during differentiation</a:t>
            </a:r>
          </a:p>
          <a:p>
            <a:r>
              <a:rPr lang="en-US" dirty="0"/>
              <a:t>RNA splicing </a:t>
            </a:r>
            <a:r>
              <a:rPr lang="mr-IN" dirty="0"/>
              <a:t>–</a:t>
            </a:r>
            <a:r>
              <a:rPr lang="en-US" dirty="0"/>
              <a:t> cell to cell variation in alternative splicing</a:t>
            </a:r>
          </a:p>
          <a:p>
            <a:r>
              <a:rPr lang="en-US" dirty="0"/>
              <a:t>Cell typing - genes expressed in a cell are used to identify types of cells. The main goal in cell typing is to find a way to determine the identity of cells that don't have known genetic markers.</a:t>
            </a:r>
          </a:p>
          <a:p>
            <a:r>
              <a:rPr lang="en-US" dirty="0"/>
              <a:t>Spatial Transcriptomics </a:t>
            </a:r>
            <a:r>
              <a:rPr lang="mr-IN" dirty="0"/>
              <a:t>–</a:t>
            </a:r>
            <a:r>
              <a:rPr lang="en-US" dirty="0"/>
              <a:t> isolation of cells with known spatial location.</a:t>
            </a:r>
          </a:p>
        </p:txBody>
      </p:sp>
    </p:spTree>
    <p:extLst>
      <p:ext uri="{BB962C8B-B14F-4D97-AF65-F5344CB8AC3E}">
        <p14:creationId xmlns:p14="http://schemas.microsoft.com/office/powerpoint/2010/main" val="129450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075"/>
            <a:ext cx="10515600" cy="720725"/>
          </a:xfrm>
        </p:spPr>
        <p:txBody>
          <a:bodyPr/>
          <a:lstStyle/>
          <a:p>
            <a:r>
              <a:rPr lang="en-US" sz="3200" dirty="0"/>
              <a:t>Exponential scaling of single-cell RNAseq in the last decade</a:t>
            </a:r>
            <a:r>
              <a:rPr lang="en-US" dirty="0"/>
              <a:t> </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31186"/>
          <a:stretch/>
        </p:blipFill>
        <p:spPr>
          <a:xfrm>
            <a:off x="1697487" y="1592818"/>
            <a:ext cx="9656313" cy="4941333"/>
          </a:xfrm>
        </p:spPr>
      </p:pic>
      <p:sp>
        <p:nvSpPr>
          <p:cNvPr id="5" name="Rectangle 4"/>
          <p:cNvSpPr/>
          <p:nvPr/>
        </p:nvSpPr>
        <p:spPr>
          <a:xfrm>
            <a:off x="838200" y="1145143"/>
            <a:ext cx="3313343" cy="369332"/>
          </a:xfrm>
          <a:prstGeom prst="rect">
            <a:avLst/>
          </a:prstGeom>
        </p:spPr>
        <p:txBody>
          <a:bodyPr wrap="none">
            <a:spAutoFit/>
          </a:bodyPr>
          <a:lstStyle/>
          <a:p>
            <a:r>
              <a:rPr lang="en-US" dirty="0"/>
              <a:t>https://</a:t>
            </a:r>
            <a:r>
              <a:rPr lang="en-US" dirty="0" err="1"/>
              <a:t>arxiv.org</a:t>
            </a:r>
            <a:r>
              <a:rPr lang="en-US" dirty="0"/>
              <a:t>/abs/1704.01379</a:t>
            </a:r>
          </a:p>
        </p:txBody>
      </p:sp>
    </p:spTree>
    <p:extLst>
      <p:ext uri="{BB962C8B-B14F-4D97-AF65-F5344CB8AC3E}">
        <p14:creationId xmlns:p14="http://schemas.microsoft.com/office/powerpoint/2010/main" val="120893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01D-4556-114F-BAD7-77A2C0802648}"/>
              </a:ext>
            </a:extLst>
          </p:cNvPr>
          <p:cNvSpPr>
            <a:spLocks noGrp="1"/>
          </p:cNvSpPr>
          <p:nvPr>
            <p:ph type="title"/>
          </p:nvPr>
        </p:nvSpPr>
        <p:spPr/>
        <p:txBody>
          <a:bodyPr/>
          <a:lstStyle/>
          <a:p>
            <a:r>
              <a:rPr lang="en-US" dirty="0"/>
              <a:t>Multiplexing (</a:t>
            </a:r>
            <a:r>
              <a:rPr lang="en-US" dirty="0" err="1"/>
              <a:t>MULTIseq</a:t>
            </a:r>
            <a:r>
              <a:rPr lang="en-US" dirty="0"/>
              <a:t>)</a:t>
            </a:r>
          </a:p>
        </p:txBody>
      </p:sp>
      <p:pic>
        <p:nvPicPr>
          <p:cNvPr id="6" name="Content Placeholder 5" descr="A close up of a map&#10;&#10;Description automatically generated">
            <a:extLst>
              <a:ext uri="{FF2B5EF4-FFF2-40B4-BE49-F238E27FC236}">
                <a16:creationId xmlns:a16="http://schemas.microsoft.com/office/drawing/2014/main" id="{81A6D0C7-9275-C545-9E89-9E07734DD29C}"/>
              </a:ext>
            </a:extLst>
          </p:cNvPr>
          <p:cNvPicPr>
            <a:picLocks noGrp="1" noChangeAspect="1"/>
          </p:cNvPicPr>
          <p:nvPr>
            <p:ph idx="1"/>
          </p:nvPr>
        </p:nvPicPr>
        <p:blipFill>
          <a:blip r:embed="rId2"/>
          <a:stretch>
            <a:fillRect/>
          </a:stretch>
        </p:blipFill>
        <p:spPr>
          <a:xfrm>
            <a:off x="3152760" y="1376266"/>
            <a:ext cx="6549712" cy="5296724"/>
          </a:xfrm>
        </p:spPr>
      </p:pic>
      <p:sp>
        <p:nvSpPr>
          <p:cNvPr id="4" name="Rectangle 3">
            <a:extLst>
              <a:ext uri="{FF2B5EF4-FFF2-40B4-BE49-F238E27FC236}">
                <a16:creationId xmlns:a16="http://schemas.microsoft.com/office/drawing/2014/main" id="{ECFF052D-B254-6145-B820-C63B4CDD7945}"/>
              </a:ext>
            </a:extLst>
          </p:cNvPr>
          <p:cNvSpPr/>
          <p:nvPr/>
        </p:nvSpPr>
        <p:spPr>
          <a:xfrm>
            <a:off x="6886382" y="180459"/>
            <a:ext cx="5198987" cy="369332"/>
          </a:xfrm>
          <a:prstGeom prst="rect">
            <a:avLst/>
          </a:prstGeom>
        </p:spPr>
        <p:txBody>
          <a:bodyPr wrap="none">
            <a:spAutoFit/>
          </a:bodyPr>
          <a:lstStyle/>
          <a:p>
            <a:r>
              <a:rPr lang="en-US" dirty="0">
                <a:hlinkClick r:id="rId3"/>
              </a:rPr>
              <a:t>https://www.nature.com/articles/s41592-019-0433-8</a:t>
            </a:r>
            <a:endParaRPr lang="en-US" dirty="0"/>
          </a:p>
        </p:txBody>
      </p:sp>
    </p:spTree>
    <p:extLst>
      <p:ext uri="{BB962C8B-B14F-4D97-AF65-F5344CB8AC3E}">
        <p14:creationId xmlns:p14="http://schemas.microsoft.com/office/powerpoint/2010/main" val="342649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A440-3F66-9B42-9746-183DAC34314C}"/>
              </a:ext>
            </a:extLst>
          </p:cNvPr>
          <p:cNvSpPr>
            <a:spLocks noGrp="1"/>
          </p:cNvSpPr>
          <p:nvPr>
            <p:ph type="title"/>
          </p:nvPr>
        </p:nvSpPr>
        <p:spPr/>
        <p:txBody>
          <a:bodyPr/>
          <a:lstStyle/>
          <a:p>
            <a:r>
              <a:rPr lang="en-US" dirty="0"/>
              <a:t>Spatial Transcriptomics (and single cell)</a:t>
            </a:r>
          </a:p>
        </p:txBody>
      </p:sp>
      <p:pic>
        <p:nvPicPr>
          <p:cNvPr id="5" name="Content Placeholder 4" descr="A close up of food&#10;&#10;Description automatically generated">
            <a:extLst>
              <a:ext uri="{FF2B5EF4-FFF2-40B4-BE49-F238E27FC236}">
                <a16:creationId xmlns:a16="http://schemas.microsoft.com/office/drawing/2014/main" id="{D50B86AA-AAA0-714F-AFD9-4E90AA5B2C2B}"/>
              </a:ext>
            </a:extLst>
          </p:cNvPr>
          <p:cNvPicPr>
            <a:picLocks noGrp="1" noChangeAspect="1"/>
          </p:cNvPicPr>
          <p:nvPr>
            <p:ph idx="1"/>
          </p:nvPr>
        </p:nvPicPr>
        <p:blipFill>
          <a:blip r:embed="rId2"/>
          <a:stretch>
            <a:fillRect/>
          </a:stretch>
        </p:blipFill>
        <p:spPr>
          <a:xfrm>
            <a:off x="3604018" y="1512532"/>
            <a:ext cx="5179764" cy="5218613"/>
          </a:xfrm>
        </p:spPr>
      </p:pic>
    </p:spTree>
    <p:extLst>
      <p:ext uri="{BB962C8B-B14F-4D97-AF65-F5344CB8AC3E}">
        <p14:creationId xmlns:p14="http://schemas.microsoft.com/office/powerpoint/2010/main" val="2251797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55DC-1116-734C-A977-0DCAEF01BE2F}"/>
              </a:ext>
            </a:extLst>
          </p:cNvPr>
          <p:cNvSpPr>
            <a:spLocks noGrp="1"/>
          </p:cNvSpPr>
          <p:nvPr>
            <p:ph type="title"/>
          </p:nvPr>
        </p:nvSpPr>
        <p:spPr/>
        <p:txBody>
          <a:bodyPr>
            <a:normAutofit/>
          </a:bodyPr>
          <a:lstStyle/>
          <a:p>
            <a:r>
              <a:rPr lang="en-US" sz="4000" dirty="0"/>
              <a:t>Cite-seq and Epitope/transcriptome integration</a:t>
            </a:r>
          </a:p>
        </p:txBody>
      </p:sp>
      <p:pic>
        <p:nvPicPr>
          <p:cNvPr id="5" name="Content Placeholder 4" descr="A screenshot of a cell phone&#10;&#10;Description automatically generated">
            <a:extLst>
              <a:ext uri="{FF2B5EF4-FFF2-40B4-BE49-F238E27FC236}">
                <a16:creationId xmlns:a16="http://schemas.microsoft.com/office/drawing/2014/main" id="{EEEEE235-C310-2247-ADE3-CE021A71FFCA}"/>
              </a:ext>
            </a:extLst>
          </p:cNvPr>
          <p:cNvPicPr>
            <a:picLocks noGrp="1" noChangeAspect="1"/>
          </p:cNvPicPr>
          <p:nvPr>
            <p:ph idx="1"/>
          </p:nvPr>
        </p:nvPicPr>
        <p:blipFill>
          <a:blip r:embed="rId2"/>
          <a:stretch>
            <a:fillRect/>
          </a:stretch>
        </p:blipFill>
        <p:spPr>
          <a:xfrm>
            <a:off x="838200" y="1342756"/>
            <a:ext cx="9624813" cy="5150119"/>
          </a:xfrm>
        </p:spPr>
      </p:pic>
      <p:pic>
        <p:nvPicPr>
          <p:cNvPr id="7" name="Picture 6">
            <a:extLst>
              <a:ext uri="{FF2B5EF4-FFF2-40B4-BE49-F238E27FC236}">
                <a16:creationId xmlns:a16="http://schemas.microsoft.com/office/drawing/2014/main" id="{9C90FD60-84F5-D841-864D-57EF999EC770}"/>
              </a:ext>
            </a:extLst>
          </p:cNvPr>
          <p:cNvPicPr>
            <a:picLocks noChangeAspect="1"/>
          </p:cNvPicPr>
          <p:nvPr/>
        </p:nvPicPr>
        <p:blipFill>
          <a:blip r:embed="rId3"/>
          <a:stretch>
            <a:fillRect/>
          </a:stretch>
        </p:blipFill>
        <p:spPr>
          <a:xfrm>
            <a:off x="8664684" y="5818909"/>
            <a:ext cx="3515877" cy="962891"/>
          </a:xfrm>
          <a:prstGeom prst="rect">
            <a:avLst/>
          </a:prstGeom>
        </p:spPr>
      </p:pic>
    </p:spTree>
    <p:extLst>
      <p:ext uri="{BB962C8B-B14F-4D97-AF65-F5344CB8AC3E}">
        <p14:creationId xmlns:p14="http://schemas.microsoft.com/office/powerpoint/2010/main" val="346922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Experiments</a:t>
            </a:r>
          </a:p>
        </p:txBody>
      </p:sp>
      <p:sp>
        <p:nvSpPr>
          <p:cNvPr id="3" name="Content Placeholder 2"/>
          <p:cNvSpPr>
            <a:spLocks noGrp="1"/>
          </p:cNvSpPr>
          <p:nvPr>
            <p:ph idx="1"/>
          </p:nvPr>
        </p:nvSpPr>
        <p:spPr/>
        <p:txBody>
          <a:bodyPr>
            <a:normAutofit lnSpcReduction="10000"/>
          </a:bodyPr>
          <a:lstStyle/>
          <a:p>
            <a:pPr marL="0" indent="0">
              <a:buNone/>
            </a:pPr>
            <a:r>
              <a:rPr lang="en-US" dirty="0"/>
              <a:t>Beginning with the question of interest ( and working backwards )</a:t>
            </a:r>
          </a:p>
          <a:p>
            <a:r>
              <a:rPr lang="en-US" dirty="0"/>
              <a:t>The final step of a DE analysis is the application of a linear model to each gene in your dataset.</a:t>
            </a:r>
          </a:p>
          <a:p>
            <a:pPr marL="457200" lvl="1" indent="0">
              <a:buNone/>
            </a:pPr>
            <a:r>
              <a:rPr lang="en-US" dirty="0"/>
              <a:t>Traditional statistical considerations and basic principals of statistical design of experiments apply.</a:t>
            </a:r>
          </a:p>
          <a:p>
            <a:pPr lvl="1"/>
            <a:r>
              <a:rPr lang="en-US" b="1" dirty="0"/>
              <a:t>Control</a:t>
            </a:r>
            <a:r>
              <a:rPr lang="en-US" dirty="0"/>
              <a:t> for effects of outside variables, avoid/consider possible biases, avoid confounding variables in sample preparation.</a:t>
            </a:r>
          </a:p>
          <a:p>
            <a:pPr lvl="1"/>
            <a:r>
              <a:rPr lang="en-US" b="1" dirty="0"/>
              <a:t>Randomization</a:t>
            </a:r>
            <a:r>
              <a:rPr lang="en-US" dirty="0"/>
              <a:t> of samples, plots, etc.</a:t>
            </a:r>
          </a:p>
          <a:p>
            <a:pPr lvl="1"/>
            <a:r>
              <a:rPr lang="en-US" b="1" dirty="0"/>
              <a:t>Replication</a:t>
            </a:r>
            <a:r>
              <a:rPr lang="en-US" dirty="0"/>
              <a:t> is essential (triplicates are THE minimum)</a:t>
            </a:r>
          </a:p>
          <a:p>
            <a:r>
              <a:rPr lang="en-US" dirty="0"/>
              <a:t>You should know your final </a:t>
            </a:r>
            <a:r>
              <a:rPr lang="en-US"/>
              <a:t>(DE) </a:t>
            </a:r>
            <a:r>
              <a:rPr lang="en-US" dirty="0"/>
              <a:t>model and comparison contrasts before beginning your experiment.</a:t>
            </a:r>
          </a:p>
        </p:txBody>
      </p:sp>
    </p:spTree>
    <p:extLst>
      <p:ext uri="{BB962C8B-B14F-4D97-AF65-F5344CB8AC3E}">
        <p14:creationId xmlns:p14="http://schemas.microsoft.com/office/powerpoint/2010/main" val="1243112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1EE2-FDD1-F547-B9A8-EF9ECBB259FD}"/>
              </a:ext>
            </a:extLst>
          </p:cNvPr>
          <p:cNvSpPr>
            <a:spLocks noGrp="1"/>
          </p:cNvSpPr>
          <p:nvPr>
            <p:ph type="title"/>
          </p:nvPr>
        </p:nvSpPr>
        <p:spPr/>
        <p:txBody>
          <a:bodyPr/>
          <a:lstStyle/>
          <a:p>
            <a:r>
              <a:rPr lang="en-US" dirty="0"/>
              <a:t>How many cells to target?</a:t>
            </a:r>
          </a:p>
        </p:txBody>
      </p:sp>
      <p:sp>
        <p:nvSpPr>
          <p:cNvPr id="3" name="Content Placeholder 2">
            <a:extLst>
              <a:ext uri="{FF2B5EF4-FFF2-40B4-BE49-F238E27FC236}">
                <a16:creationId xmlns:a16="http://schemas.microsoft.com/office/drawing/2014/main" id="{2C9E58D1-783B-EE4E-B184-F1E19E11BB0B}"/>
              </a:ext>
            </a:extLst>
          </p:cNvPr>
          <p:cNvSpPr>
            <a:spLocks noGrp="1"/>
          </p:cNvSpPr>
          <p:nvPr>
            <p:ph idx="1"/>
          </p:nvPr>
        </p:nvSpPr>
        <p:spPr/>
        <p:txBody>
          <a:bodyPr>
            <a:normAutofit fontScale="92500"/>
          </a:bodyPr>
          <a:lstStyle/>
          <a:p>
            <a:r>
              <a:rPr lang="en-US" dirty="0"/>
              <a:t>The number of cells to target can be estimated based on:</a:t>
            </a:r>
          </a:p>
          <a:p>
            <a:pPr lvl="1"/>
            <a:r>
              <a:rPr lang="en-US" dirty="0"/>
              <a:t>The expected heterogeneity of all cells in a sample</a:t>
            </a:r>
          </a:p>
          <a:p>
            <a:pPr lvl="1"/>
            <a:r>
              <a:rPr lang="en-US" dirty="0"/>
              <a:t>The minimum frequency expected of a particular cell type within the sample, and</a:t>
            </a:r>
          </a:p>
          <a:p>
            <a:pPr lvl="1"/>
            <a:r>
              <a:rPr lang="en-US" dirty="0"/>
              <a:t>The minimum number of cells of each type desired in the resulting data set. </a:t>
            </a:r>
          </a:p>
          <a:p>
            <a:r>
              <a:rPr lang="en-US" dirty="0"/>
              <a:t>With this information, a negative binomial distribution can be used to estimate the number of cells likely to capture at least a set number of cells from your rarest cell type.</a:t>
            </a:r>
            <a:endParaRPr lang="en-US" sz="2000" dirty="0"/>
          </a:p>
          <a:p>
            <a:r>
              <a:rPr lang="en-US" dirty="0"/>
              <a:t>For example, if we sequence a mixture of ∼10 cell types where the frequency of the rarest cell type is ∼0.03, then we would need to sequence ∼2200 cells to have a 90% chance of capturing at least 50 of those rare cells.</a:t>
            </a:r>
          </a:p>
        </p:txBody>
      </p:sp>
      <p:sp>
        <p:nvSpPr>
          <p:cNvPr id="4" name="Rectangle 3">
            <a:extLst>
              <a:ext uri="{FF2B5EF4-FFF2-40B4-BE49-F238E27FC236}">
                <a16:creationId xmlns:a16="http://schemas.microsoft.com/office/drawing/2014/main" id="{F453792C-244B-D44E-B54F-391CBBC040FC}"/>
              </a:ext>
            </a:extLst>
          </p:cNvPr>
          <p:cNvSpPr/>
          <p:nvPr/>
        </p:nvSpPr>
        <p:spPr>
          <a:xfrm>
            <a:off x="7230148" y="6154832"/>
            <a:ext cx="4329840" cy="461665"/>
          </a:xfrm>
          <a:prstGeom prst="rect">
            <a:avLst/>
          </a:prstGeom>
        </p:spPr>
        <p:txBody>
          <a:bodyPr wrap="none">
            <a:spAutoFit/>
          </a:bodyPr>
          <a:lstStyle/>
          <a:p>
            <a:r>
              <a:rPr lang="en-US" sz="2400" u="sng" dirty="0">
                <a:solidFill>
                  <a:srgbClr val="006FB7"/>
                </a:solidFill>
                <a:latin typeface="Merriweather"/>
                <a:hlinkClick r:id="rId2"/>
              </a:rPr>
              <a:t>www.satijalab.org/howmanycells</a:t>
            </a:r>
            <a:endParaRPr lang="en-US" sz="2400" dirty="0"/>
          </a:p>
        </p:txBody>
      </p:sp>
    </p:spTree>
    <p:extLst>
      <p:ext uri="{BB962C8B-B14F-4D97-AF65-F5344CB8AC3E}">
        <p14:creationId xmlns:p14="http://schemas.microsoft.com/office/powerpoint/2010/main" val="411868624"/>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10017</TotalTime>
  <Words>1394</Words>
  <Application>Microsoft Macintosh PowerPoint</Application>
  <PresentationFormat>Widescreen</PresentationFormat>
  <Paragraphs>130</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Merriweather</vt:lpstr>
      <vt:lpstr>Open Sans</vt:lpstr>
      <vt:lpstr>Office Theme</vt:lpstr>
      <vt:lpstr>Single Cell Transcriptomics scRNAseq</vt:lpstr>
      <vt:lpstr>Purpose</vt:lpstr>
      <vt:lpstr>Major reasons to conduct single cell analysis</vt:lpstr>
      <vt:lpstr>Exponential scaling of single-cell RNAseq in the last decade </vt:lpstr>
      <vt:lpstr>Multiplexing (MULTIseq)</vt:lpstr>
      <vt:lpstr>Spatial Transcriptomics (and single cell)</vt:lpstr>
      <vt:lpstr>Cite-seq and Epitope/transcriptome integration</vt:lpstr>
      <vt:lpstr>Designing Experiments</vt:lpstr>
      <vt:lpstr>How many cells to target?</vt:lpstr>
      <vt:lpstr>General rules for preparing samples</vt:lpstr>
      <vt:lpstr>Comparison to RNA-seq libraries</vt:lpstr>
      <vt:lpstr>Elements of a Library</vt:lpstr>
      <vt:lpstr>Sequencing Depth</vt:lpstr>
      <vt:lpstr>Sequencing - Characterization of transcripts, or differential gene expression</vt:lpstr>
      <vt:lpstr>Sequencing, V3</vt:lpstr>
      <vt:lpstr>Read length matters (10x slide)</vt:lpstr>
      <vt:lpstr>Illumina sequencing</vt:lpstr>
      <vt:lpstr>Cost Estimation</vt:lpstr>
      <vt:lpstr>Multiplexing (MULTIseq)</vt:lpstr>
      <vt:lpstr>Be Consistent</vt:lpstr>
      <vt:lpstr>The Bottom Line: In Genomics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dc:title>
  <dc:creator>Matthew Lee Settles</dc:creator>
  <cp:lastModifiedBy>Matthew Lee Settles</cp:lastModifiedBy>
  <cp:revision>208</cp:revision>
  <dcterms:created xsi:type="dcterms:W3CDTF">2015-10-30T02:31:30Z</dcterms:created>
  <dcterms:modified xsi:type="dcterms:W3CDTF">2019-11-24T23:35:35Z</dcterms:modified>
</cp:coreProperties>
</file>