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5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19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345" r:id="rId2"/>
    <p:sldId id="346" r:id="rId3"/>
    <p:sldId id="347" r:id="rId4"/>
    <p:sldId id="348" r:id="rId5"/>
    <p:sldId id="358" r:id="rId6"/>
    <p:sldId id="349" r:id="rId7"/>
    <p:sldId id="355" r:id="rId8"/>
    <p:sldId id="356" r:id="rId9"/>
    <p:sldId id="357" r:id="rId10"/>
    <p:sldId id="332" r:id="rId11"/>
    <p:sldId id="333" r:id="rId12"/>
    <p:sldId id="359" r:id="rId13"/>
    <p:sldId id="342" r:id="rId14"/>
    <p:sldId id="334" r:id="rId15"/>
    <p:sldId id="337" r:id="rId16"/>
    <p:sldId id="338" r:id="rId17"/>
    <p:sldId id="339" r:id="rId18"/>
    <p:sldId id="340" r:id="rId19"/>
    <p:sldId id="341" r:id="rId20"/>
    <p:sldId id="335" r:id="rId21"/>
    <p:sldId id="360" r:id="rId22"/>
    <p:sldId id="361" r:id="rId23"/>
    <p:sldId id="362" r:id="rId24"/>
    <p:sldId id="336" r:id="rId25"/>
    <p:sldId id="344" r:id="rId26"/>
    <p:sldId id="314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60"/>
  </p:normalViewPr>
  <p:slideViewPr>
    <p:cSldViewPr>
      <p:cViewPr varScale="1">
        <p:scale>
          <a:sx n="124" d="100"/>
          <a:sy n="124" d="100"/>
        </p:scale>
        <p:origin x="1728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35" Type="http://schemas.openxmlformats.org/officeDocument/2006/relationships/customXml" Target="../customXml/item3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6FD7E3-6058-443A-8D86-7140984AB396}" type="datetimeFigureOut">
              <a:rPr lang="en-US" smtClean="0"/>
              <a:t>5/13/24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E7E8F5-A740-42B7-A344-CABD586CD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233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7E8F5-A740-42B7-A344-CABD586CD87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758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7E8F5-A740-42B7-A344-CABD586CD87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758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7E8F5-A740-42B7-A344-CABD586CD87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23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7E8F5-A740-42B7-A344-CABD586CD87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758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7E8F5-A740-42B7-A344-CABD586CD87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758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7E8F5-A740-42B7-A344-CABD586CD87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758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7E8F5-A740-42B7-A344-CABD586CD87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758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7E8F5-A740-42B7-A344-CABD586CD87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758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7E8F5-A740-42B7-A344-CABD586CD87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758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7E8F5-A740-42B7-A344-CABD586CD87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758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7E8F5-A740-42B7-A344-CABD586CD87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758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7E8F5-A740-42B7-A344-CABD586CD87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9161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7E8F5-A740-42B7-A344-CABD586CD87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8028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7E8F5-A740-42B7-A344-CABD586CD87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3854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7E8F5-A740-42B7-A344-CABD586CD87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858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7E8F5-A740-42B7-A344-CABD586CD87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758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7E8F5-A740-42B7-A344-CABD586CD87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6761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7E8F5-A740-42B7-A344-CABD586CD87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758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7E8F5-A740-42B7-A344-CABD586CD87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9053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7E8F5-A740-42B7-A344-CABD586CD87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9265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7E8F5-A740-42B7-A344-CABD586CD87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758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7E8F5-A740-42B7-A344-CABD586CD87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758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7E8F5-A740-42B7-A344-CABD586CD87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1262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7E8F5-A740-42B7-A344-CABD586CD87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7041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7E8F5-A740-42B7-A344-CABD586CD87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75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27747-5C30-4424-B103-948FD248B96F}" type="datetimeFigureOut">
              <a:rPr lang="en-US" smtClean="0"/>
              <a:t>5/13/24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F0CAC-487E-408E-92BE-D0F4D89A1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002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27747-5C30-4424-B103-948FD248B96F}" type="datetimeFigureOut">
              <a:rPr lang="en-US" smtClean="0"/>
              <a:t>5/13/24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F0CAC-487E-408E-92BE-D0F4D89A1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227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27747-5C30-4424-B103-948FD248B96F}" type="datetimeFigureOut">
              <a:rPr lang="en-US" smtClean="0"/>
              <a:t>5/13/24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F0CAC-487E-408E-92BE-D0F4D89A1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337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27747-5C30-4424-B103-948FD248B96F}" type="datetimeFigureOut">
              <a:rPr lang="en-US" smtClean="0"/>
              <a:t>5/13/24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F0CAC-487E-408E-92BE-D0F4D89A1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837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27747-5C30-4424-B103-948FD248B96F}" type="datetimeFigureOut">
              <a:rPr lang="en-US" smtClean="0"/>
              <a:t>5/13/24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F0CAC-487E-408E-92BE-D0F4D89A1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027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27747-5C30-4424-B103-948FD248B96F}" type="datetimeFigureOut">
              <a:rPr lang="en-US" smtClean="0"/>
              <a:t>5/13/24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F0CAC-487E-408E-92BE-D0F4D89A1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097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27747-5C30-4424-B103-948FD248B96F}" type="datetimeFigureOut">
              <a:rPr lang="en-US" smtClean="0"/>
              <a:t>5/13/24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F0CAC-487E-408E-92BE-D0F4D89A1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055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27747-5C30-4424-B103-948FD248B96F}" type="datetimeFigureOut">
              <a:rPr lang="en-US" smtClean="0"/>
              <a:t>5/13/24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F0CAC-487E-408E-92BE-D0F4D89A1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015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27747-5C30-4424-B103-948FD248B96F}" type="datetimeFigureOut">
              <a:rPr lang="en-US" smtClean="0"/>
              <a:t>5/13/24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F0CAC-487E-408E-92BE-D0F4D89A1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298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27747-5C30-4424-B103-948FD248B96F}" type="datetimeFigureOut">
              <a:rPr lang="en-US" smtClean="0"/>
              <a:t>5/13/24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F0CAC-487E-408E-92BE-D0F4D89A1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884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27747-5C30-4424-B103-948FD248B96F}" type="datetimeFigureOut">
              <a:rPr lang="en-US" smtClean="0"/>
              <a:t>5/13/24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F0CAC-487E-408E-92BE-D0F4D89A1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942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27747-5C30-4424-B103-948FD248B96F}" type="datetimeFigureOut">
              <a:rPr lang="en-US" smtClean="0"/>
              <a:t>5/13/24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F0CAC-487E-408E-92BE-D0F4D89A1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993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fJA9eiUktcA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uxg17JlyFas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xplainshell.com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s64.com/bash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1"/>
            <a:ext cx="7772400" cy="2000250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</a:t>
            </a:r>
            <a:br>
              <a:rPr lang="en-US" dirty="0"/>
            </a:br>
            <a:r>
              <a:rPr lang="en-US" dirty="0"/>
              <a:t>Linux Administration</a:t>
            </a:r>
            <a:br>
              <a:rPr lang="en-US" dirty="0"/>
            </a:br>
            <a:r>
              <a:rPr lang="en-US" dirty="0"/>
              <a:t>Day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IT Professional Program</a:t>
            </a:r>
          </a:p>
        </p:txBody>
      </p:sp>
      <p:pic>
        <p:nvPicPr>
          <p:cNvPr id="1026" name="Picture 2" descr="C:\Users\jason\Desktop\new trios logo horizonta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918" y="5396373"/>
            <a:ext cx="2381250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1084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Ch.1 Introduction to Linux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800600"/>
          </a:xfrm>
        </p:spPr>
        <p:txBody>
          <a:bodyPr>
            <a:normAutofit/>
          </a:bodyPr>
          <a:lstStyle/>
          <a:p>
            <a:r>
              <a:rPr lang="en-US" dirty="0"/>
              <a:t>An </a:t>
            </a:r>
            <a:r>
              <a:rPr lang="en-US" b="1" dirty="0">
                <a:solidFill>
                  <a:srgbClr val="00B050"/>
                </a:solidFill>
              </a:rPr>
              <a:t>open source</a:t>
            </a:r>
            <a:r>
              <a:rPr lang="en-US" dirty="0"/>
              <a:t>, </a:t>
            </a:r>
            <a:r>
              <a:rPr lang="en-US" b="1" dirty="0">
                <a:solidFill>
                  <a:srgbClr val="00B050"/>
                </a:solidFill>
              </a:rPr>
              <a:t>UNIX-like</a:t>
            </a:r>
            <a:r>
              <a:rPr lang="en-US" dirty="0"/>
              <a:t> OS created by Linus Torvalds in 1991 (most powerful today!)</a:t>
            </a:r>
          </a:p>
          <a:p>
            <a:pPr lvl="1"/>
            <a:r>
              <a:rPr lang="en-US" dirty="0"/>
              <a:t>Linus’ team develops the core Linux </a:t>
            </a:r>
            <a:r>
              <a:rPr lang="en-US" b="1" dirty="0">
                <a:solidFill>
                  <a:srgbClr val="00B050"/>
                </a:solidFill>
              </a:rPr>
              <a:t>kernel</a:t>
            </a:r>
            <a:r>
              <a:rPr lang="en-US" dirty="0"/>
              <a:t>, while other developers worldwide create the libraries and software that are packaged with it </a:t>
            </a:r>
          </a:p>
          <a:p>
            <a:pPr lvl="2"/>
            <a:r>
              <a:rPr lang="en-US" dirty="0"/>
              <a:t>Kernel versions have </a:t>
            </a:r>
            <a:r>
              <a:rPr lang="en-US" b="1" dirty="0" err="1"/>
              <a:t>major.minor.revision</a:t>
            </a:r>
            <a:r>
              <a:rPr lang="en-US" b="1" dirty="0"/>
              <a:t> </a:t>
            </a:r>
            <a:r>
              <a:rPr lang="en-US" dirty="0"/>
              <a:t>format </a:t>
            </a:r>
          </a:p>
          <a:p>
            <a:pPr lvl="2"/>
            <a:r>
              <a:rPr lang="en-US" dirty="0"/>
              <a:t>e.g., the 6.3.18 kernel</a:t>
            </a:r>
          </a:p>
          <a:p>
            <a:pPr lvl="1"/>
            <a:r>
              <a:rPr lang="en-US" dirty="0"/>
              <a:t>Different packaged versions are called distributions (</a:t>
            </a:r>
            <a:r>
              <a:rPr lang="en-US" b="1" dirty="0">
                <a:solidFill>
                  <a:srgbClr val="00B050"/>
                </a:solidFill>
              </a:rPr>
              <a:t>distros</a:t>
            </a:r>
            <a:r>
              <a:rPr lang="en-US" dirty="0"/>
              <a:t>) – e.g., </a:t>
            </a:r>
            <a:r>
              <a:rPr lang="en-US" b="1" dirty="0"/>
              <a:t>Fedora</a:t>
            </a:r>
            <a:r>
              <a:rPr lang="en-US" dirty="0"/>
              <a:t>, Red Hat, Debian, </a:t>
            </a:r>
            <a:r>
              <a:rPr lang="en-US" b="1" dirty="0"/>
              <a:t>Ubuntu</a:t>
            </a:r>
            <a:r>
              <a:rPr lang="en-US" dirty="0"/>
              <a:t>, </a:t>
            </a:r>
            <a:r>
              <a:rPr lang="en-US" dirty="0" err="1"/>
              <a:t>SuSE</a:t>
            </a:r>
            <a:r>
              <a:rPr lang="en-US" dirty="0"/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104643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Ch.1 Introduction to Linux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800600"/>
          </a:xfrm>
        </p:spPr>
        <p:txBody>
          <a:bodyPr>
            <a:normAutofit/>
          </a:bodyPr>
          <a:lstStyle/>
          <a:p>
            <a:r>
              <a:rPr lang="en-US" dirty="0"/>
              <a:t>If you develop and release software under an </a:t>
            </a:r>
            <a:r>
              <a:rPr lang="en-US" b="1" dirty="0">
                <a:solidFill>
                  <a:srgbClr val="00B050"/>
                </a:solidFill>
              </a:rPr>
              <a:t>open source </a:t>
            </a:r>
            <a:r>
              <a:rPr lang="en-US" dirty="0"/>
              <a:t>license:</a:t>
            </a:r>
          </a:p>
          <a:p>
            <a:pPr lvl="1"/>
            <a:r>
              <a:rPr lang="en-US" dirty="0"/>
              <a:t>Others can access the original source code and make improvements</a:t>
            </a:r>
          </a:p>
          <a:p>
            <a:pPr lvl="1"/>
            <a:r>
              <a:rPr lang="en-US" b="1" dirty="0">
                <a:solidFill>
                  <a:srgbClr val="00B050"/>
                </a:solidFill>
              </a:rPr>
              <a:t>Bugs &amp; security are fixed quickly</a:t>
            </a:r>
          </a:p>
          <a:p>
            <a:pPr lvl="1"/>
            <a:r>
              <a:rPr lang="en-US" b="1" dirty="0">
                <a:solidFill>
                  <a:srgbClr val="00B050"/>
                </a:solidFill>
              </a:rPr>
              <a:t>Supports </a:t>
            </a:r>
            <a:r>
              <a:rPr lang="en-US" b="1" u="sng" dirty="0">
                <a:solidFill>
                  <a:srgbClr val="00B050"/>
                </a:solidFill>
              </a:rPr>
              <a:t>any</a:t>
            </a:r>
            <a:r>
              <a:rPr lang="en-US" b="1" dirty="0">
                <a:solidFill>
                  <a:srgbClr val="00B050"/>
                </a:solidFill>
              </a:rPr>
              <a:t> hardware platform</a:t>
            </a:r>
          </a:p>
          <a:p>
            <a:pPr lvl="1"/>
            <a:r>
              <a:rPr lang="en-US" b="1" dirty="0">
                <a:solidFill>
                  <a:srgbClr val="00B050"/>
                </a:solidFill>
              </a:rPr>
              <a:t>Software evolves quickly </a:t>
            </a:r>
          </a:p>
          <a:p>
            <a:pPr lvl="1"/>
            <a:r>
              <a:rPr lang="en-US" dirty="0"/>
              <a:t>This is not the case with closed source software (including freeware and shareware)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880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Ch.1 Introduction to Linux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800600"/>
          </a:xfrm>
        </p:spPr>
        <p:txBody>
          <a:bodyPr>
            <a:normAutofit/>
          </a:bodyPr>
          <a:lstStyle/>
          <a:p>
            <a:r>
              <a:rPr lang="en-US" dirty="0"/>
              <a:t>Two major types of open source licenses:</a:t>
            </a:r>
          </a:p>
          <a:p>
            <a:pPr lvl="1"/>
            <a:r>
              <a:rPr lang="en-US" b="1" dirty="0">
                <a:solidFill>
                  <a:srgbClr val="00B050"/>
                </a:solidFill>
              </a:rPr>
              <a:t>Copyleft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Many restrictions on use</a:t>
            </a:r>
          </a:p>
          <a:p>
            <a:pPr lvl="2"/>
            <a:r>
              <a:rPr lang="en-US" dirty="0"/>
              <a:t>Includes the GPL that Linux uses!</a:t>
            </a:r>
            <a:endParaRPr lang="en-US" b="1" dirty="0">
              <a:solidFill>
                <a:srgbClr val="00B050"/>
              </a:solidFill>
            </a:endParaRPr>
          </a:p>
          <a:p>
            <a:pPr lvl="1"/>
            <a:r>
              <a:rPr lang="en-US" b="1" dirty="0">
                <a:solidFill>
                  <a:srgbClr val="00B050"/>
                </a:solidFill>
              </a:rPr>
              <a:t>Permissive </a:t>
            </a:r>
          </a:p>
          <a:p>
            <a:pPr lvl="2"/>
            <a:r>
              <a:rPr lang="en-US" dirty="0"/>
              <a:t>Most other open source software (e.g., programming libraries, applications, etc.)</a:t>
            </a:r>
          </a:p>
          <a:p>
            <a:pPr lvl="2"/>
            <a:r>
              <a:rPr lang="en-US" dirty="0"/>
              <a:t>Most common are the BSD and MIT licenses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569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Ch.1 Introduction to Linux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History (Figure 1-4 on </a:t>
            </a:r>
            <a:r>
              <a:rPr lang="en-US" dirty="0" err="1"/>
              <a:t>pg</a:t>
            </a:r>
            <a:r>
              <a:rPr lang="en-US" dirty="0"/>
              <a:t> 13)</a:t>
            </a:r>
          </a:p>
          <a:p>
            <a:pPr lvl="1"/>
            <a:r>
              <a:rPr lang="en-US" dirty="0"/>
              <a:t>1960s MULTICS (failed) </a:t>
            </a:r>
          </a:p>
          <a:p>
            <a:pPr lvl="1"/>
            <a:r>
              <a:rPr lang="en-US" dirty="0"/>
              <a:t>1969 AT&amp;T Bell Labs UNIX – many vendors (</a:t>
            </a:r>
            <a:r>
              <a:rPr lang="en-US" b="1" dirty="0">
                <a:solidFill>
                  <a:srgbClr val="00B050"/>
                </a:solidFill>
              </a:rPr>
              <a:t>flavors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1980s Richard Stallman’s </a:t>
            </a:r>
            <a:r>
              <a:rPr lang="en-US" b="1" dirty="0">
                <a:solidFill>
                  <a:srgbClr val="00B050"/>
                </a:solidFill>
              </a:rPr>
              <a:t>FSF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&gt; </a:t>
            </a:r>
            <a:r>
              <a:rPr lang="en-US" b="1" dirty="0">
                <a:solidFill>
                  <a:srgbClr val="00B050"/>
                </a:solidFill>
              </a:rPr>
              <a:t>GNU</a:t>
            </a:r>
            <a:r>
              <a:rPr lang="en-US" b="1" dirty="0"/>
              <a:t> </a:t>
            </a:r>
            <a:r>
              <a:rPr lang="en-US" dirty="0"/>
              <a:t>&gt; </a:t>
            </a:r>
            <a:r>
              <a:rPr lang="en-US" b="1" dirty="0">
                <a:solidFill>
                  <a:srgbClr val="00B050"/>
                </a:solidFill>
              </a:rPr>
              <a:t>GPL</a:t>
            </a:r>
            <a:endParaRPr lang="en-US" dirty="0">
              <a:solidFill>
                <a:srgbClr val="00B050"/>
              </a:solidFill>
            </a:endParaRPr>
          </a:p>
          <a:p>
            <a:pPr lvl="1"/>
            <a:r>
              <a:rPr lang="en-US" dirty="0"/>
              <a:t>1991 GPL Linux = open source UNIX (</a:t>
            </a:r>
            <a:r>
              <a:rPr lang="en-US" b="1" dirty="0">
                <a:solidFill>
                  <a:srgbClr val="00B050"/>
                </a:solidFill>
              </a:rPr>
              <a:t>distros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1998: 750,000 Red Hat Linux installs</a:t>
            </a:r>
          </a:p>
          <a:p>
            <a:pPr lvl="1"/>
            <a:r>
              <a:rPr lang="en-US" dirty="0"/>
              <a:t>2000: Mainstream adoption (IBM commercial: </a:t>
            </a:r>
            <a:r>
              <a:rPr lang="en-US" dirty="0">
                <a:hlinkClick r:id="rId3"/>
              </a:rPr>
              <a:t>https://www.youtube.com/watch?v=fJA9eiUktcA</a:t>
            </a:r>
            <a:r>
              <a:rPr lang="en-US" dirty="0"/>
              <a:t>)  </a:t>
            </a:r>
          </a:p>
          <a:p>
            <a:pPr lvl="1"/>
            <a:r>
              <a:rPr lang="en-US" dirty="0"/>
              <a:t>2008: 64 million Linux installs</a:t>
            </a:r>
          </a:p>
          <a:p>
            <a:pPr lvl="2"/>
            <a:r>
              <a:rPr lang="en-US" dirty="0"/>
              <a:t>Mobile, IoT, cloud, on-prem servers (</a:t>
            </a:r>
            <a:r>
              <a:rPr lang="en-US" dirty="0">
                <a:hlinkClick r:id="rId4"/>
              </a:rPr>
              <a:t>https://www.youtube.com/watch?v=uxg17JlyFas</a:t>
            </a:r>
            <a:r>
              <a:rPr lang="en-US" dirty="0"/>
              <a:t>) 	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946608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Ch.1 Introduction to Linux</a:t>
            </a:r>
          </a:p>
        </p:txBody>
      </p:sp>
      <p:pic>
        <p:nvPicPr>
          <p:cNvPr id="4" name="Picture 3" descr="A diagram of a penguin&#10;&#10;Description automatically generated">
            <a:extLst>
              <a:ext uri="{FF2B5EF4-FFF2-40B4-BE49-F238E27FC236}">
                <a16:creationId xmlns:a16="http://schemas.microsoft.com/office/drawing/2014/main" id="{39823ACA-9800-98B9-4137-3975507B699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99" y="1828800"/>
            <a:ext cx="8726201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272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Ch.1 Introduction to Linux</a:t>
            </a:r>
          </a:p>
        </p:txBody>
      </p:sp>
      <p:pic>
        <p:nvPicPr>
          <p:cNvPr id="4" name="Picture 2" descr="Image result for daddy what are clouds made o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412" y="1371600"/>
            <a:ext cx="7543799" cy="515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00557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Ch.1 Introduction to Linux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057400"/>
            <a:ext cx="7543800" cy="3606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0747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Ch.1 Introduction to Linux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7400"/>
            <a:ext cx="7543800" cy="3606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0911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Ch.1 Introduction to Linux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7400"/>
            <a:ext cx="7543800" cy="3606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8499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Ch.1 Introduction to Linux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7400"/>
            <a:ext cx="7543800" cy="3606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107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rmAutofit/>
          </a:bodyPr>
          <a:lstStyle/>
          <a:p>
            <a:r>
              <a:rPr lang="en-US" dirty="0"/>
              <a:t>Welcome to Linux Administration!</a:t>
            </a:r>
          </a:p>
          <a:p>
            <a:r>
              <a:rPr lang="en-US" dirty="0"/>
              <a:t>Course/Block Introduction</a:t>
            </a:r>
          </a:p>
          <a:p>
            <a:r>
              <a:rPr lang="en-US" dirty="0"/>
              <a:t>Ch.1 Introduction to Linux</a:t>
            </a:r>
          </a:p>
          <a:p>
            <a:r>
              <a:rPr lang="en-US" dirty="0"/>
              <a:t>Lab exercises/tasks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8964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Ch.1 Introduction to Linux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8006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Gartner estimated that in 2020, over 90% of the world population is currently a Linux user in some way:</a:t>
            </a:r>
            <a:br>
              <a:rPr lang="en-US" dirty="0"/>
            </a:br>
            <a:r>
              <a:rPr lang="en-US" dirty="0"/>
              <a:t>	86% of embedded devices</a:t>
            </a:r>
            <a:br>
              <a:rPr lang="en-US" dirty="0"/>
            </a:br>
            <a:r>
              <a:rPr lang="en-US" dirty="0"/>
              <a:t>	100% of supercomputers </a:t>
            </a:r>
            <a:br>
              <a:rPr lang="en-US" dirty="0"/>
            </a:br>
            <a:r>
              <a:rPr lang="en-US" dirty="0"/>
              <a:t>	83% of smartphones/tablets/wearables (Android)</a:t>
            </a:r>
            <a:br>
              <a:rPr lang="en-US" dirty="0"/>
            </a:br>
            <a:r>
              <a:rPr lang="en-US" dirty="0"/>
              <a:t>	68% of servers (97% cloud, 29% on-premises)</a:t>
            </a:r>
            <a:br>
              <a:rPr lang="en-US" dirty="0"/>
            </a:br>
            <a:r>
              <a:rPr lang="en-US" dirty="0"/>
              <a:t>	96% of network appliances (routers, WAPs, NGFWs)</a:t>
            </a:r>
            <a:br>
              <a:rPr lang="en-US" dirty="0"/>
            </a:br>
            <a:r>
              <a:rPr lang="en-US" dirty="0"/>
              <a:t>	11% of desktops/laptops (includes Chromebooks and 		developer workstations)</a:t>
            </a:r>
            <a:br>
              <a:rPr lang="en-US" dirty="0"/>
            </a:br>
            <a:r>
              <a:rPr lang="en-US" dirty="0"/>
              <a:t>	</a:t>
            </a:r>
            <a:r>
              <a:rPr lang="en-US" b="1" dirty="0">
                <a:solidFill>
                  <a:srgbClr val="00B050"/>
                </a:solidFill>
              </a:rPr>
              <a:t>=67% of all devices worldwide!</a:t>
            </a:r>
            <a:br>
              <a:rPr lang="en-US" b="1" dirty="0">
                <a:solidFill>
                  <a:srgbClr val="00B050"/>
                </a:solidFill>
              </a:rPr>
            </a:b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58529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Ch.1 Introduction to Linux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rmAutofit/>
          </a:bodyPr>
          <a:lstStyle/>
          <a:p>
            <a:r>
              <a:rPr lang="en-US" dirty="0"/>
              <a:t>Common Linux distributions/distros</a:t>
            </a:r>
          </a:p>
          <a:p>
            <a:pPr lvl="1"/>
            <a:r>
              <a:rPr lang="en-US" dirty="0"/>
              <a:t>Table 1-4 on </a:t>
            </a:r>
            <a:r>
              <a:rPr lang="en-US" dirty="0" err="1"/>
              <a:t>pg</a:t>
            </a:r>
            <a:r>
              <a:rPr lang="en-US" dirty="0"/>
              <a:t> 19</a:t>
            </a:r>
          </a:p>
          <a:p>
            <a:pPr lvl="1"/>
            <a:r>
              <a:rPr lang="en-US" dirty="0"/>
              <a:t>We’ll use </a:t>
            </a:r>
            <a:r>
              <a:rPr lang="en-US" b="1" dirty="0">
                <a:solidFill>
                  <a:srgbClr val="00B050"/>
                </a:solidFill>
              </a:rPr>
              <a:t>Fedora Workstation </a:t>
            </a:r>
            <a:r>
              <a:rPr lang="en-US" dirty="0"/>
              <a:t>&amp;</a:t>
            </a:r>
            <a:r>
              <a:rPr lang="en-US" b="1" dirty="0">
                <a:solidFill>
                  <a:srgbClr val="00B050"/>
                </a:solidFill>
              </a:rPr>
              <a:t> Ubuntu Server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Different distros often:</a:t>
            </a:r>
          </a:p>
          <a:p>
            <a:pPr lvl="1"/>
            <a:r>
              <a:rPr lang="en-US" dirty="0"/>
              <a:t>Have different pre-packaged desktop environments (</a:t>
            </a:r>
            <a:r>
              <a:rPr lang="en-US" b="1" dirty="0">
                <a:solidFill>
                  <a:srgbClr val="00B050"/>
                </a:solidFill>
              </a:rPr>
              <a:t>GNOME</a:t>
            </a:r>
            <a:r>
              <a:rPr lang="en-US" dirty="0"/>
              <a:t> &amp; </a:t>
            </a:r>
            <a:r>
              <a:rPr lang="en-US" b="1" dirty="0">
                <a:solidFill>
                  <a:srgbClr val="00B050"/>
                </a:solidFill>
              </a:rPr>
              <a:t>KDE</a:t>
            </a:r>
            <a:r>
              <a:rPr lang="en-US" dirty="0"/>
              <a:t> are the most common) </a:t>
            </a:r>
          </a:p>
          <a:p>
            <a:pPr lvl="2"/>
            <a:r>
              <a:rPr lang="en-US" dirty="0"/>
              <a:t>Desktop environments run on top of the </a:t>
            </a:r>
            <a:r>
              <a:rPr lang="en-US" b="1" dirty="0">
                <a:solidFill>
                  <a:srgbClr val="00B050"/>
                </a:solidFill>
              </a:rPr>
              <a:t>X Windows </a:t>
            </a:r>
            <a:r>
              <a:rPr lang="en-US" dirty="0"/>
              <a:t>GUI (either </a:t>
            </a:r>
            <a:r>
              <a:rPr lang="en-US" b="1" dirty="0">
                <a:solidFill>
                  <a:srgbClr val="00B050"/>
                </a:solidFill>
              </a:rPr>
              <a:t>X.org/X11 </a:t>
            </a:r>
            <a:r>
              <a:rPr lang="en-US" dirty="0"/>
              <a:t>or the new </a:t>
            </a:r>
            <a:r>
              <a:rPr lang="en-US" b="1" dirty="0">
                <a:solidFill>
                  <a:srgbClr val="00B050"/>
                </a:solidFill>
              </a:rPr>
              <a:t>Wayland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738042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Ch.1 Introduction to Linux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Support different </a:t>
            </a:r>
            <a:r>
              <a:rPr lang="en-US" b="1" dirty="0">
                <a:solidFill>
                  <a:srgbClr val="00B050"/>
                </a:solidFill>
              </a:rPr>
              <a:t>package managers </a:t>
            </a:r>
          </a:p>
          <a:p>
            <a:pPr lvl="2"/>
            <a:r>
              <a:rPr lang="en-US" dirty="0"/>
              <a:t>Red Hat Package Manager (RPM) ~ Fedora</a:t>
            </a:r>
          </a:p>
          <a:p>
            <a:pPr lvl="2"/>
            <a:r>
              <a:rPr lang="en-US" dirty="0"/>
              <a:t>Debian Package Manager (DPM) ~ Ubuntu</a:t>
            </a:r>
          </a:p>
          <a:p>
            <a:pPr lvl="1"/>
            <a:r>
              <a:rPr lang="en-US" dirty="0"/>
              <a:t>Support different </a:t>
            </a:r>
            <a:r>
              <a:rPr lang="en-US" b="1" dirty="0">
                <a:solidFill>
                  <a:srgbClr val="00B050"/>
                </a:solidFill>
              </a:rPr>
              <a:t>sandboxed</a:t>
            </a:r>
            <a:r>
              <a:rPr lang="en-US" dirty="0"/>
              <a:t> (all-in-one) apps</a:t>
            </a:r>
          </a:p>
          <a:p>
            <a:pPr lvl="2"/>
            <a:r>
              <a:rPr lang="en-US" dirty="0"/>
              <a:t>Snap (Ubuntu)</a:t>
            </a:r>
          </a:p>
          <a:p>
            <a:pPr lvl="2"/>
            <a:r>
              <a:rPr lang="en-US" dirty="0" err="1"/>
              <a:t>Flatpak</a:t>
            </a:r>
            <a:r>
              <a:rPr lang="en-US" dirty="0"/>
              <a:t> (Fedora)</a:t>
            </a:r>
          </a:p>
          <a:p>
            <a:pPr lvl="2"/>
            <a:r>
              <a:rPr lang="en-US" dirty="0" err="1"/>
              <a:t>AppImage</a:t>
            </a:r>
            <a:r>
              <a:rPr lang="en-US" dirty="0"/>
              <a:t> (both)</a:t>
            </a:r>
            <a:endParaRPr lang="en-US" b="1" dirty="0">
              <a:solidFill>
                <a:srgbClr val="00B050"/>
              </a:solidFill>
            </a:endParaRPr>
          </a:p>
          <a:p>
            <a:pPr lvl="1"/>
            <a:r>
              <a:rPr lang="en-US" dirty="0"/>
              <a:t>You can also distribute software and source code in </a:t>
            </a:r>
            <a:r>
              <a:rPr lang="en-US" b="1" dirty="0" err="1">
                <a:solidFill>
                  <a:srgbClr val="00B050"/>
                </a:solidFill>
              </a:rPr>
              <a:t>tarball</a:t>
            </a:r>
            <a:r>
              <a:rPr lang="en-US" dirty="0"/>
              <a:t> format for </a:t>
            </a:r>
            <a:r>
              <a:rPr lang="en-US" u="sng" dirty="0"/>
              <a:t>any</a:t>
            </a:r>
            <a:r>
              <a:rPr lang="en-US" dirty="0"/>
              <a:t> distro</a:t>
            </a:r>
          </a:p>
          <a:p>
            <a:pPr lvl="2"/>
            <a:r>
              <a:rPr lang="en-US" dirty="0"/>
              <a:t>In this case, you run the compiled software, or compile the source code yourself to generate the program</a:t>
            </a:r>
          </a:p>
          <a:p>
            <a:pPr lvl="2"/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7872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Ch.1 Introduction to Linux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rmAutofit/>
          </a:bodyPr>
          <a:lstStyle/>
          <a:p>
            <a:r>
              <a:rPr lang="en-US" dirty="0"/>
              <a:t>More on Linux in the cloud</a:t>
            </a:r>
          </a:p>
          <a:p>
            <a:pPr lvl="1"/>
            <a:r>
              <a:rPr lang="en-US" dirty="0"/>
              <a:t>Cloud delivery models (IaaS, PaaS, SaaS) – </a:t>
            </a:r>
            <a:r>
              <a:rPr lang="en-US" dirty="0" err="1"/>
              <a:t>pg</a:t>
            </a:r>
            <a:r>
              <a:rPr lang="en-US" dirty="0"/>
              <a:t> 29</a:t>
            </a:r>
          </a:p>
          <a:p>
            <a:pPr lvl="1"/>
            <a:r>
              <a:rPr lang="en-US" dirty="0"/>
              <a:t>Cloud workflows (=</a:t>
            </a:r>
            <a:r>
              <a:rPr lang="en-US" dirty="0" err="1"/>
              <a:t>Devops</a:t>
            </a:r>
            <a:r>
              <a:rPr lang="en-US" dirty="0"/>
              <a:t> workflow)</a:t>
            </a:r>
          </a:p>
          <a:p>
            <a:pPr lvl="2"/>
            <a:r>
              <a:rPr lang="en-US" b="1" dirty="0">
                <a:solidFill>
                  <a:srgbClr val="00B050"/>
                </a:solidFill>
              </a:rPr>
              <a:t>Continuous integration (CI)</a:t>
            </a:r>
            <a:r>
              <a:rPr lang="en-US" dirty="0"/>
              <a:t> of code to GitHub</a:t>
            </a:r>
          </a:p>
          <a:p>
            <a:pPr lvl="2"/>
            <a:r>
              <a:rPr lang="en-US" b="1" dirty="0">
                <a:solidFill>
                  <a:srgbClr val="00B050"/>
                </a:solidFill>
              </a:rPr>
              <a:t>Continuous deployment (CD)</a:t>
            </a:r>
            <a:r>
              <a:rPr lang="en-US" dirty="0"/>
              <a:t> from GitHub to orchestrator and build automation in cloud (testing </a:t>
            </a:r>
            <a:r>
              <a:rPr lang="en-US" dirty="0">
                <a:sym typeface="Wingdings" pitchFamily="2" charset="2"/>
              </a:rPr>
              <a:t> production)</a:t>
            </a: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0027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Ch.1 Introduction to Linux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You know Linux? You also know UNIX! </a:t>
            </a:r>
          </a:p>
          <a:p>
            <a:pPr lvl="1"/>
            <a:r>
              <a:rPr lang="en-US" dirty="0" err="1"/>
              <a:t>macOS</a:t>
            </a:r>
            <a:r>
              <a:rPr lang="en-US" dirty="0"/>
              <a:t>/iOS, Cisco IOS, BSD, etc.</a:t>
            </a:r>
          </a:p>
          <a:p>
            <a:r>
              <a:rPr lang="en-US" dirty="0"/>
              <a:t>CompTIA Linux+ certification </a:t>
            </a:r>
          </a:p>
          <a:p>
            <a:pPr lvl="1"/>
            <a:r>
              <a:rPr lang="en-US" dirty="0"/>
              <a:t>Very desirable for many jobs (cloud, cybersecurity, etc.)</a:t>
            </a:r>
          </a:p>
          <a:p>
            <a:pPr lvl="1"/>
            <a:r>
              <a:rPr lang="en-US" dirty="0"/>
              <a:t>Everything on exam is in your book (plus more!)</a:t>
            </a:r>
          </a:p>
          <a:p>
            <a:pPr lvl="1"/>
            <a:r>
              <a:rPr lang="en-US" dirty="0"/>
              <a:t>No substitute for practice in a virtual machine!</a:t>
            </a:r>
          </a:p>
          <a:p>
            <a:r>
              <a:rPr lang="en-US" dirty="0"/>
              <a:t>Lots of Internet resources: </a:t>
            </a:r>
          </a:p>
          <a:p>
            <a:pPr lvl="1"/>
            <a:r>
              <a:rPr lang="en-US" dirty="0">
                <a:hlinkClick r:id="rId3"/>
              </a:rPr>
              <a:t>www.explainshell.com</a:t>
            </a:r>
            <a:r>
              <a:rPr lang="en-US" dirty="0"/>
              <a:t>,   </a:t>
            </a:r>
            <a:r>
              <a:rPr lang="en-US" dirty="0">
                <a:hlinkClick r:id="rId4"/>
              </a:rPr>
              <a:t>www.ss64.com/bash</a:t>
            </a:r>
            <a:endParaRPr lang="en-US" dirty="0"/>
          </a:p>
          <a:p>
            <a:pPr lvl="1"/>
            <a:r>
              <a:rPr lang="en-US" dirty="0"/>
              <a:t>@Fedora, @</a:t>
            </a:r>
            <a:r>
              <a:rPr lang="en-US" dirty="0" err="1"/>
              <a:t>AskUbuntu</a:t>
            </a:r>
            <a:r>
              <a:rPr lang="en-US" dirty="0"/>
              <a:t>, @</a:t>
            </a:r>
            <a:r>
              <a:rPr lang="en-US" dirty="0" err="1"/>
              <a:t>LinuxQuestions</a:t>
            </a:r>
            <a:endParaRPr lang="en-US" dirty="0"/>
          </a:p>
          <a:p>
            <a:r>
              <a:rPr lang="en-US" dirty="0"/>
              <a:t>KW-</a:t>
            </a:r>
            <a:r>
              <a:rPr lang="en-US" b="1" dirty="0">
                <a:solidFill>
                  <a:srgbClr val="00B050"/>
                </a:solidFill>
              </a:rPr>
              <a:t>LUG</a:t>
            </a:r>
            <a:br>
              <a:rPr lang="en-US" dirty="0"/>
            </a:br>
            <a:r>
              <a:rPr lang="en-US" dirty="0"/>
              <a:t>	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365766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Ch.1 Introduction to Linux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rmAutofit/>
          </a:bodyPr>
          <a:lstStyle/>
          <a:p>
            <a:r>
              <a:rPr lang="en-US" dirty="0"/>
              <a:t>Linux installation types:</a:t>
            </a:r>
          </a:p>
          <a:p>
            <a:pPr lvl="1"/>
            <a:r>
              <a:rPr lang="en-US" dirty="0"/>
              <a:t>Bare metal (write ISO to DVD/USB flash drive)</a:t>
            </a:r>
          </a:p>
          <a:p>
            <a:pPr lvl="1"/>
            <a:r>
              <a:rPr lang="en-US" dirty="0"/>
              <a:t>WSLv2 (Linux running next to Windows – </a:t>
            </a:r>
            <a:r>
              <a:rPr lang="en-US" dirty="0" err="1"/>
              <a:t>devs</a:t>
            </a:r>
            <a:r>
              <a:rPr lang="en-US" dirty="0"/>
              <a:t>)</a:t>
            </a:r>
          </a:p>
          <a:p>
            <a:pPr lvl="1"/>
            <a:r>
              <a:rPr lang="en-US" b="1" dirty="0">
                <a:solidFill>
                  <a:srgbClr val="00B050"/>
                </a:solidFill>
              </a:rPr>
              <a:t>Virtual machine (full Linux distro)</a:t>
            </a:r>
          </a:p>
          <a:p>
            <a:pPr lvl="2"/>
            <a:r>
              <a:rPr lang="en-US" dirty="0"/>
              <a:t>Type 1 (</a:t>
            </a:r>
            <a:r>
              <a:rPr lang="en-US" b="1" dirty="0">
                <a:solidFill>
                  <a:srgbClr val="00B050"/>
                </a:solidFill>
              </a:rPr>
              <a:t>Hyper-V</a:t>
            </a:r>
            <a:r>
              <a:rPr lang="en-US" dirty="0"/>
              <a:t>), Type 2 (Oracle VM </a:t>
            </a:r>
            <a:r>
              <a:rPr lang="en-US" dirty="0" err="1"/>
              <a:t>Virtualbox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Container (mini VM without a Linux kernel/libraries)</a:t>
            </a:r>
          </a:p>
          <a:p>
            <a:pPr lvl="2"/>
            <a:r>
              <a:rPr lang="en-US" dirty="0"/>
              <a:t>Run on existing Linux system + container runtime (docker)	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129095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Lab exercises/tasks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rmAutofit/>
          </a:bodyPr>
          <a:lstStyle/>
          <a:p>
            <a:r>
              <a:rPr lang="en-US" dirty="0"/>
              <a:t>Ensure you have Hyper-V installed</a:t>
            </a:r>
          </a:p>
          <a:p>
            <a:r>
              <a:rPr lang="en-US" dirty="0"/>
              <a:t>Create C:\SOURCE to store everything </a:t>
            </a:r>
          </a:p>
          <a:p>
            <a:pPr lvl="1"/>
            <a:r>
              <a:rPr lang="en-US" dirty="0"/>
              <a:t>Download Fedora Workstation 39 Linux ISO to this folder before tomorrow!</a:t>
            </a:r>
          </a:p>
          <a:p>
            <a:r>
              <a:rPr lang="en-US" dirty="0"/>
              <a:t>Read Ch.1 of the textbook and do the questions at the end</a:t>
            </a:r>
          </a:p>
          <a:p>
            <a:r>
              <a:rPr lang="en-US" dirty="0"/>
              <a:t>Optionally perform some of the Discovery Exercises at the end of Ch.1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108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Course/Block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rmAutofit/>
          </a:bodyPr>
          <a:lstStyle/>
          <a:p>
            <a:r>
              <a:rPr lang="en-US" dirty="0"/>
              <a:t>This block (</a:t>
            </a:r>
            <a:r>
              <a:rPr lang="en-US" b="1" dirty="0">
                <a:solidFill>
                  <a:srgbClr val="339933"/>
                </a:solidFill>
              </a:rPr>
              <a:t>Network and Linux Administration</a:t>
            </a:r>
            <a:r>
              <a:rPr lang="en-US" dirty="0"/>
              <a:t>) is 16 weeks long:</a:t>
            </a:r>
          </a:p>
          <a:p>
            <a:pPr lvl="1"/>
            <a:r>
              <a:rPr lang="en-US" dirty="0"/>
              <a:t>4 weeks of </a:t>
            </a:r>
            <a:r>
              <a:rPr lang="en-US" b="1" dirty="0">
                <a:solidFill>
                  <a:srgbClr val="339933"/>
                </a:solidFill>
              </a:rPr>
              <a:t>IT Service and Project Management </a:t>
            </a:r>
          </a:p>
          <a:p>
            <a:pPr lvl="1"/>
            <a:r>
              <a:rPr lang="en-US" dirty="0"/>
              <a:t>4 weeks of </a:t>
            </a:r>
            <a:r>
              <a:rPr lang="en-US" b="1" dirty="0">
                <a:solidFill>
                  <a:srgbClr val="339933"/>
                </a:solidFill>
              </a:rPr>
              <a:t>Network Administration </a:t>
            </a:r>
          </a:p>
          <a:p>
            <a:pPr lvl="1"/>
            <a:r>
              <a:rPr lang="en-US" dirty="0"/>
              <a:t>6 weeks of </a:t>
            </a:r>
            <a:r>
              <a:rPr lang="en-US" b="1" dirty="0">
                <a:solidFill>
                  <a:srgbClr val="339933"/>
                </a:solidFill>
              </a:rPr>
              <a:t>Linux Administration </a:t>
            </a:r>
            <a:r>
              <a:rPr lang="en-US" dirty="0"/>
              <a:t>(this course)</a:t>
            </a:r>
          </a:p>
          <a:p>
            <a:pPr lvl="2"/>
            <a:r>
              <a:rPr lang="en-US" dirty="0"/>
              <a:t>CompTIA Linux+ certification available</a:t>
            </a:r>
          </a:p>
          <a:p>
            <a:pPr lvl="1"/>
            <a:r>
              <a:rPr lang="en-US" dirty="0"/>
              <a:t>2 weeks of </a:t>
            </a:r>
            <a:r>
              <a:rPr lang="en-US" b="1" dirty="0">
                <a:solidFill>
                  <a:srgbClr val="339933"/>
                </a:solidFill>
              </a:rPr>
              <a:t>Security Fundamentals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281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Course/Block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rmAutofit/>
          </a:bodyPr>
          <a:lstStyle/>
          <a:p>
            <a:r>
              <a:rPr lang="en-US" dirty="0"/>
              <a:t>This course (</a:t>
            </a:r>
            <a:r>
              <a:rPr lang="en-US" b="1" dirty="0">
                <a:solidFill>
                  <a:srgbClr val="339933"/>
                </a:solidFill>
              </a:rPr>
              <a:t>Linux Administration</a:t>
            </a:r>
            <a:r>
              <a:rPr lang="en-US" dirty="0"/>
              <a:t>):</a:t>
            </a:r>
          </a:p>
          <a:p>
            <a:pPr lvl="1"/>
            <a:r>
              <a:rPr lang="en-CA" dirty="0"/>
              <a:t>Covers the usage and administration of the Linux operating system (including services and cloud)</a:t>
            </a:r>
          </a:p>
          <a:p>
            <a:pPr lvl="1"/>
            <a:r>
              <a:rPr lang="en-CA" dirty="0"/>
              <a:t>CompTIA Linux+ certification available</a:t>
            </a:r>
            <a:endParaRPr lang="en-US" dirty="0"/>
          </a:p>
          <a:p>
            <a:pPr lvl="1"/>
            <a:r>
              <a:rPr lang="en-US" dirty="0"/>
              <a:t>Book is available in </a:t>
            </a:r>
            <a:r>
              <a:rPr lang="en-US" dirty="0" err="1"/>
              <a:t>Brightspace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6" name="Picture 5" descr="A picture containing text, screenshot, graphic design, font&#10;&#10;Description automatically generated">
            <a:extLst>
              <a:ext uri="{FF2B5EF4-FFF2-40B4-BE49-F238E27FC236}">
                <a16:creationId xmlns:a16="http://schemas.microsoft.com/office/drawing/2014/main" id="{A4223E79-B60B-C05F-5785-3D0D1B9CB87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689537"/>
            <a:ext cx="2451538" cy="3136526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82641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Course/Block Introduction</a:t>
            </a:r>
          </a:p>
        </p:txBody>
      </p:sp>
      <p:pic>
        <p:nvPicPr>
          <p:cNvPr id="8" name="Picture 7" descr="A screenshot of a web page&#10;&#10;Description automatically generated">
            <a:extLst>
              <a:ext uri="{FF2B5EF4-FFF2-40B4-BE49-F238E27FC236}">
                <a16:creationId xmlns:a16="http://schemas.microsoft.com/office/drawing/2014/main" id="{3073C05D-2876-EB7E-3028-6F00A92F54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905000"/>
            <a:ext cx="7772400" cy="3647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589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Course/Block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rmAutofit fontScale="92500"/>
          </a:bodyPr>
          <a:lstStyle/>
          <a:p>
            <a:r>
              <a:rPr lang="en-US" b="1" dirty="0">
                <a:solidFill>
                  <a:srgbClr val="339933"/>
                </a:solidFill>
              </a:rPr>
              <a:t>Attendance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Like or reply to the Welcome post in Teams </a:t>
            </a:r>
            <a:r>
              <a:rPr lang="en-US" u="sng" dirty="0"/>
              <a:t>before 8:00a.m.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If you cannot make it to class, please message me beforehand if possible (email or Teams) and do the </a:t>
            </a:r>
            <a:r>
              <a:rPr lang="en-US" u="sng" dirty="0"/>
              <a:t>labs for that day</a:t>
            </a:r>
            <a:r>
              <a:rPr lang="en-US" dirty="0"/>
              <a:t> (watch the video &amp; read the PPT too).</a:t>
            </a:r>
          </a:p>
          <a:p>
            <a:r>
              <a:rPr lang="en-US" b="1" dirty="0">
                <a:solidFill>
                  <a:srgbClr val="339933"/>
                </a:solidFill>
              </a:rPr>
              <a:t>Marks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Assignment = 10%</a:t>
            </a:r>
          </a:p>
          <a:p>
            <a:pPr lvl="1"/>
            <a:r>
              <a:rPr lang="en-US" dirty="0"/>
              <a:t>Quizzes </a:t>
            </a:r>
            <a:r>
              <a:rPr lang="en-US"/>
              <a:t>= 20% </a:t>
            </a:r>
            <a:r>
              <a:rPr lang="en-US" dirty="0"/>
              <a:t>(5 quizzes in total, each Monday)</a:t>
            </a:r>
          </a:p>
          <a:p>
            <a:pPr lvl="1"/>
            <a:r>
              <a:rPr lang="en-US" dirty="0"/>
              <a:t>Final Exam = 60%</a:t>
            </a:r>
          </a:p>
          <a:p>
            <a:pPr lvl="1"/>
            <a:r>
              <a:rPr lang="en-US" dirty="0"/>
              <a:t>Professional Performance = 10%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121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screenshot, number, font&#10;&#10;Description automatically generated">
            <a:extLst>
              <a:ext uri="{FF2B5EF4-FFF2-40B4-BE49-F238E27FC236}">
                <a16:creationId xmlns:a16="http://schemas.microsoft.com/office/drawing/2014/main" id="{147D1500-F777-5F81-AD87-DCDD67F8EB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447216"/>
            <a:ext cx="7772400" cy="3963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248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screenshot, number, font&#10;&#10;Description automatically generated">
            <a:extLst>
              <a:ext uri="{FF2B5EF4-FFF2-40B4-BE49-F238E27FC236}">
                <a16:creationId xmlns:a16="http://schemas.microsoft.com/office/drawing/2014/main" id="{AF5EE86D-7666-2540-F7DF-7FDDA41EC9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229488"/>
            <a:ext cx="7772400" cy="4399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773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screenshot, number, font&#10;&#10;Description automatically generated">
            <a:extLst>
              <a:ext uri="{FF2B5EF4-FFF2-40B4-BE49-F238E27FC236}">
                <a16:creationId xmlns:a16="http://schemas.microsoft.com/office/drawing/2014/main" id="{EFF654FB-028B-2736-CE37-BC484A0419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402295"/>
            <a:ext cx="7772400" cy="4053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841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F7DCA38A3FA084A979EB594FD05D14E" ma:contentTypeVersion="0" ma:contentTypeDescription="Create a new document." ma:contentTypeScope="" ma:versionID="7d005aee00a59029db0db14370c995bb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1d5eec3c12ee2e8127422d567928fa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878B279-4C72-4D0E-9C5B-C69DB5D8D484}"/>
</file>

<file path=customXml/itemProps2.xml><?xml version="1.0" encoding="utf-8"?>
<ds:datastoreItem xmlns:ds="http://schemas.openxmlformats.org/officeDocument/2006/customXml" ds:itemID="{4F99CD15-87D9-4865-A86D-A134DCB7B305}"/>
</file>

<file path=customXml/itemProps3.xml><?xml version="1.0" encoding="utf-8"?>
<ds:datastoreItem xmlns:ds="http://schemas.openxmlformats.org/officeDocument/2006/customXml" ds:itemID="{43D9EE1B-D03D-44CA-9053-F2E7E7DC3313}"/>
</file>

<file path=docProps/app.xml><?xml version="1.0" encoding="utf-8"?>
<Properties xmlns="http://schemas.openxmlformats.org/officeDocument/2006/extended-properties" xmlns:vt="http://schemas.openxmlformats.org/officeDocument/2006/docPropsVTypes">
  <TotalTime>1443</TotalTime>
  <Words>1107</Words>
  <Application>Microsoft Macintosh PowerPoint</Application>
  <PresentationFormat>On-screen Show (4:3)</PresentationFormat>
  <Paragraphs>143</Paragraphs>
  <Slides>26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Wingdings</vt:lpstr>
      <vt:lpstr>Office Theme</vt:lpstr>
      <vt:lpstr>Introduction to  Linux Administration Day 1</vt:lpstr>
      <vt:lpstr>Agenda</vt:lpstr>
      <vt:lpstr>Course/Block Introduction</vt:lpstr>
      <vt:lpstr>Course/Block Introduction</vt:lpstr>
      <vt:lpstr>Course/Block Introduction</vt:lpstr>
      <vt:lpstr>Course/Block Introduction</vt:lpstr>
      <vt:lpstr>PowerPoint Presentation</vt:lpstr>
      <vt:lpstr>PowerPoint Presentation</vt:lpstr>
      <vt:lpstr>PowerPoint Presentation</vt:lpstr>
      <vt:lpstr>Ch.1 Introduction to Linux</vt:lpstr>
      <vt:lpstr>Ch.1 Introduction to Linux</vt:lpstr>
      <vt:lpstr>Ch.1 Introduction to Linux</vt:lpstr>
      <vt:lpstr>Ch.1 Introduction to Linux</vt:lpstr>
      <vt:lpstr>Ch.1 Introduction to Linux</vt:lpstr>
      <vt:lpstr>Ch.1 Introduction to Linux</vt:lpstr>
      <vt:lpstr>Ch.1 Introduction to Linux</vt:lpstr>
      <vt:lpstr>Ch.1 Introduction to Linux</vt:lpstr>
      <vt:lpstr>Ch.1 Introduction to Linux</vt:lpstr>
      <vt:lpstr>Ch.1 Introduction to Linux</vt:lpstr>
      <vt:lpstr>Ch.1 Introduction to Linux</vt:lpstr>
      <vt:lpstr>Ch.1 Introduction to Linux</vt:lpstr>
      <vt:lpstr>Ch.1 Introduction to Linux</vt:lpstr>
      <vt:lpstr>Ch.1 Introduction to Linux</vt:lpstr>
      <vt:lpstr>Ch.1 Introduction to Linux</vt:lpstr>
      <vt:lpstr>Ch.1 Introduction to Linux</vt:lpstr>
      <vt:lpstr>Lab exercises/tasks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vi/vim Editor</dc:title>
  <dc:creator>Jason Eckert</dc:creator>
  <cp:lastModifiedBy>Jason Eckert</cp:lastModifiedBy>
  <cp:revision>172</cp:revision>
  <dcterms:created xsi:type="dcterms:W3CDTF">2019-08-03T13:30:56Z</dcterms:created>
  <dcterms:modified xsi:type="dcterms:W3CDTF">2024-05-13T15:32:31Z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0x0101004F7DCA38A3FA084A979EB594FD05D14E</vt:lpwstr>
  </property>
</Properties>
</file>