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5" r:id="rId2"/>
    <p:sldId id="346" r:id="rId3"/>
    <p:sldId id="355" r:id="rId4"/>
    <p:sldId id="356" r:id="rId5"/>
    <p:sldId id="357" r:id="rId6"/>
    <p:sldId id="363" r:id="rId7"/>
    <p:sldId id="364" r:id="rId8"/>
    <p:sldId id="332" r:id="rId9"/>
    <p:sldId id="343" r:id="rId10"/>
    <p:sldId id="365" r:id="rId11"/>
    <p:sldId id="347" r:id="rId12"/>
    <p:sldId id="350" r:id="rId13"/>
    <p:sldId id="351" r:id="rId14"/>
    <p:sldId id="348" r:id="rId15"/>
    <p:sldId id="352" r:id="rId16"/>
    <p:sldId id="353" r:id="rId17"/>
    <p:sldId id="354" r:id="rId18"/>
    <p:sldId id="349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23" d="100"/>
          <a:sy n="123" d="100"/>
        </p:scale>
        <p:origin x="2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FD7E3-6058-443A-8D86-7140984AB39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7E8F5-A740-42B7-A344-CABD586C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7E8F5-A740-42B7-A344-CABD586CD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7747-5C30-4424-B103-948FD248B9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0CAC-487E-408E-92BE-D0F4D89A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Linux Administration</a:t>
            </a:r>
            <a:br>
              <a:rPr lang="en-US" dirty="0"/>
            </a:br>
            <a:r>
              <a:rPr lang="en-US" dirty="0"/>
              <a:t>Day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Professional Program</a:t>
            </a:r>
          </a:p>
        </p:txBody>
      </p:sp>
      <p:pic>
        <p:nvPicPr>
          <p:cNvPr id="1026" name="Picture 2" descr="C:\Users\jason\Desktop\new trios logo horizon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5396373"/>
            <a:ext cx="2381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8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/>
              <a:t>Logging into Linux: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4206"/>
            <a:ext cx="5427705" cy="465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64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Logging into Linux:</a:t>
            </a:r>
          </a:p>
          <a:p>
            <a:pPr lvl="1"/>
            <a:r>
              <a:rPr lang="en-US" dirty="0"/>
              <a:t>Local terminal (tty1-6), </a:t>
            </a:r>
            <a:r>
              <a:rPr lang="en-US" dirty="0" err="1"/>
              <a:t>pseudoterminal</a:t>
            </a:r>
            <a:r>
              <a:rPr lang="en-US" dirty="0"/>
              <a:t> (</a:t>
            </a:r>
            <a:r>
              <a:rPr lang="en-US" dirty="0" err="1"/>
              <a:t>pty</a:t>
            </a:r>
            <a:r>
              <a:rPr lang="en-US" dirty="0"/>
              <a:t>) ~ ssh</a:t>
            </a:r>
          </a:p>
          <a:p>
            <a:pPr lvl="1"/>
            <a:r>
              <a:rPr lang="en-US" dirty="0"/>
              <a:t>GUI </a:t>
            </a:r>
          </a:p>
          <a:p>
            <a:pPr lvl="2"/>
            <a:r>
              <a:rPr lang="en-US" dirty="0"/>
              <a:t>X-Windows (X.org/</a:t>
            </a:r>
            <a:r>
              <a:rPr lang="en-US" b="1" dirty="0"/>
              <a:t>Wayland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Desktop Environment =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/>
              <a:t>GNOME</a:t>
            </a:r>
            <a:r>
              <a:rPr lang="en-US" dirty="0"/>
              <a:t> (</a:t>
            </a:r>
            <a:r>
              <a:rPr lang="en-US" dirty="0" err="1"/>
              <a:t>macOS</a:t>
            </a:r>
            <a:r>
              <a:rPr lang="en-US" dirty="0"/>
              <a:t>), KDE (Windows)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BASH shell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Regular user = $ prompt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Root user = # prompt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– root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–c "some command" root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/>
              <a:t>command  options  arguments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(case sensitive) </a:t>
            </a:r>
            <a:br>
              <a:rPr lang="en-US" dirty="0"/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–u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--universal </a:t>
            </a:r>
            <a:r>
              <a:rPr lang="en-US" dirty="0"/>
              <a:t>(POSIX) 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options may not be dashed, or use other symbols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+%s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/>
              <a:t>More commands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finger username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finger </a:t>
            </a:r>
            <a:r>
              <a:rPr lang="en-US" sz="2400" b="1" dirty="0">
                <a:latin typeface="+mj-lt"/>
                <a:cs typeface="Courier New" panose="02070309020205020404" pitchFamily="49" charset="0"/>
              </a:rPr>
              <a:t>first)</a:t>
            </a:r>
            <a:br>
              <a:rPr lang="en-US" sz="2400" b="1" dirty="0">
                <a:latin typeface="+mj-lt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arguments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0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[Shift]+[</a:t>
            </a:r>
            <a:r>
              <a:rPr lang="en-US" dirty="0" err="1"/>
              <a:t>PageUp</a:t>
            </a:r>
            <a:r>
              <a:rPr lang="en-US" dirty="0"/>
              <a:t>] and [Shift]+[</a:t>
            </a:r>
            <a:r>
              <a:rPr lang="en-US" dirty="0" err="1"/>
              <a:t>PageDown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dirty="0"/>
              <a:t>Shell </a:t>
            </a:r>
            <a:r>
              <a:rPr lang="en-US" dirty="0" err="1"/>
              <a:t>metacharacters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 | more 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date;id;who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We use the $SHELL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Today is `date`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Protecting shell </a:t>
            </a:r>
            <a:r>
              <a:rPr lang="en-US" dirty="0" err="1"/>
              <a:t>metacharacters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"You owe me $4.50"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(protects most, not $) </a:t>
            </a:r>
            <a:br>
              <a:rPr lang="en-US" dirty="0"/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'You owe me $4.50' </a:t>
            </a:r>
            <a:r>
              <a:rPr lang="en-US" dirty="0"/>
              <a:t>(protects all) </a:t>
            </a:r>
            <a:br>
              <a:rPr lang="en-US" dirty="0"/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You owe me \$4.50 </a:t>
            </a:r>
            <a:r>
              <a:rPr lang="en-US" dirty="0"/>
              <a:t>(protect next char only)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Forgot a quote?     Ctrl-c (cancels current command)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Reset terminal? 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dirty="0"/>
              <a:t>,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sz="2400" dirty="0">
                <a:solidFill>
                  <a:schemeClr val="accent6"/>
                </a:solidFill>
              </a:rPr>
              <a:t>Ctrl-j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stty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sane </a:t>
            </a:r>
            <a:r>
              <a:rPr lang="en-US" sz="2400" dirty="0">
                <a:solidFill>
                  <a:schemeClr val="accent6"/>
                </a:solidFill>
              </a:rPr>
              <a:t>Ctrl-j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/>
              <a:t>Getting help:</a:t>
            </a:r>
            <a:br>
              <a:rPr lang="en-US" dirty="0"/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who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–k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apropos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crontab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6 crontab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who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echo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97" y="1981200"/>
            <a:ext cx="5100346" cy="256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26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/>
              <a:t>Powering down: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“The system will be rebooted in 5 min!”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shutdown –r +5 minutes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shutdown -c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shutdown –h now </a:t>
            </a:r>
            <a:r>
              <a:rPr lang="en-US" sz="2400" u="sng" dirty="0">
                <a:latin typeface="+mj-lt"/>
                <a:cs typeface="Courier New" panose="02070309020205020404" pitchFamily="49" charset="0"/>
              </a:rPr>
              <a:t>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shutdown –P now </a:t>
            </a:r>
            <a:r>
              <a:rPr lang="en-US" sz="2400" u="sng" dirty="0">
                <a:cs typeface="Courier New" panose="02070309020205020404" pitchFamily="49" charset="0"/>
              </a:rPr>
              <a:t>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poweroff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shutdown –r now </a:t>
            </a:r>
            <a:r>
              <a:rPr lang="en-US" sz="2400" u="sng" dirty="0">
                <a:cs typeface="Courier New" panose="02070309020205020404" pitchFamily="49" charset="0"/>
              </a:rPr>
              <a:t>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4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Multiple Terminal windows?</a:t>
            </a:r>
          </a:p>
          <a:p>
            <a:pPr lvl="1"/>
            <a:r>
              <a:rPr lang="en-US" dirty="0"/>
              <a:t>Desktop Environment or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(BASH)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br>
              <a:rPr lang="en-US" dirty="0"/>
            </a:br>
            <a:r>
              <a:rPr lang="en-US" dirty="0"/>
              <a:t>	Ctrl-a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c (create),  n (next),  p (previous)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br>
              <a:rPr lang="en-US" dirty="0"/>
            </a:br>
            <a:r>
              <a:rPr lang="en-US" dirty="0"/>
              <a:t>	Ctrl-b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% (split horizontal),  “ (split vertical)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exercises/tasks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Do Hands-On Projects 2-1 to 2-7</a:t>
            </a:r>
          </a:p>
          <a:p>
            <a:r>
              <a:rPr lang="en-US" dirty="0"/>
              <a:t>Optionally perform some of the Discovery Exercises at the end of Ch.2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0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r>
              <a:rPr lang="en-US" dirty="0"/>
              <a:t>Ch.2 Installing Linux</a:t>
            </a:r>
          </a:p>
          <a:p>
            <a:r>
              <a:rPr lang="en-US" dirty="0"/>
              <a:t>Lab exercises/tasks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47D1500-F777-5F81-AD87-DCDD67F8E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216"/>
            <a:ext cx="7772400" cy="39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AF5EE86D-7666-2540-F7DF-7FDDA41EC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29488"/>
            <a:ext cx="7772400" cy="43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EFF654FB-028B-2736-CE37-BC484A041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2295"/>
            <a:ext cx="7772400" cy="40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440362"/>
          </a:xfrm>
        </p:spPr>
        <p:txBody>
          <a:bodyPr>
            <a:normAutofit/>
          </a:bodyPr>
          <a:lstStyle/>
          <a:p>
            <a:r>
              <a:rPr lang="en-US" dirty="0"/>
              <a:t>What is Linux? 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Most powerful and common OS in the world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Based on UNIX (=open source UNIX)</a:t>
            </a:r>
          </a:p>
          <a:p>
            <a:r>
              <a:rPr lang="en-US" dirty="0"/>
              <a:t>What is open source?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Allows others to modify the source code (=code used to create the program, that is later compiled into a functional program)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“Copyleft” (GPL) vs “Permissive” (MIT, BSD)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Where is Linux used?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Everywhere (IoT to biggest servers)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9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/>
              <a:t>Who started Linux?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Linus Torvalds  </a:t>
            </a:r>
          </a:p>
          <a:p>
            <a:r>
              <a:rPr lang="en-US" dirty="0"/>
              <a:t>What is the difference between a UNIX flavor and a Linux distribution (distro)?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UNIX flavors differ in all areas (kernel/libraries/etc.)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Linux distros all have the </a:t>
            </a:r>
            <a:r>
              <a:rPr lang="en-US" u="sng" dirty="0">
                <a:solidFill>
                  <a:schemeClr val="accent1"/>
                </a:solidFill>
              </a:rPr>
              <a:t>same kernel/libraries</a:t>
            </a:r>
            <a:r>
              <a:rPr lang="en-US" dirty="0">
                <a:solidFill>
                  <a:schemeClr val="accent1"/>
                </a:solidFill>
              </a:rPr>
              <a:t>, but are distributed with different software on top </a:t>
            </a:r>
          </a:p>
          <a:p>
            <a:r>
              <a:rPr lang="en-US" dirty="0"/>
              <a:t>Why is knowing Linux important for UNIX jobs?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95%+ of all Linux/UNIX commands and concepts are identical (Linux=UNIX) 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0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dirty="0"/>
              <a:t>Course setup: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lastest</a:t>
            </a:r>
            <a:r>
              <a:rPr lang="en-US" dirty="0"/>
              <a:t> ISO of Fedora Workstation</a:t>
            </a:r>
          </a:p>
          <a:p>
            <a:pPr lvl="1"/>
            <a:r>
              <a:rPr lang="en-US" dirty="0"/>
              <a:t>Create a VM (Hyper-V) &amp; install Fedora</a:t>
            </a:r>
          </a:p>
          <a:p>
            <a:pPr lvl="1"/>
            <a:r>
              <a:rPr lang="en-US" dirty="0"/>
              <a:t>Create user1/</a:t>
            </a:r>
            <a:r>
              <a:rPr lang="en-US" dirty="0" err="1"/>
              <a:t>LINUXrocks</a:t>
            </a:r>
            <a:r>
              <a:rPr lang="en-US" dirty="0"/>
              <a:t>!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passwd root </a:t>
            </a:r>
            <a:r>
              <a:rPr lang="en-US" dirty="0"/>
              <a:t>(set root password)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/>
              <a:t>(switch to root)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Ch.2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b="1" u="sng" dirty="0"/>
              <a:t>typing commands</a:t>
            </a:r>
            <a:r>
              <a:rPr lang="en-US" b="1" dirty="0"/>
              <a:t> </a:t>
            </a:r>
            <a:r>
              <a:rPr lang="en-US" dirty="0"/>
              <a:t>in this course:</a:t>
            </a:r>
          </a:p>
          <a:p>
            <a:pPr lvl="1"/>
            <a:r>
              <a:rPr lang="en-US" b="1" dirty="0" err="1"/>
              <a:t>Ctrl+c</a:t>
            </a:r>
            <a:r>
              <a:rPr lang="en-US" dirty="0"/>
              <a:t> cancels a command</a:t>
            </a:r>
          </a:p>
          <a:p>
            <a:pPr lvl="1"/>
            <a:r>
              <a:rPr lang="en-US" dirty="0"/>
              <a:t>There is a difference between </a:t>
            </a:r>
            <a:r>
              <a:rPr lang="en-US" b="1" dirty="0"/>
              <a:t>slash </a:t>
            </a:r>
            <a:r>
              <a:rPr lang="en-US" dirty="0"/>
              <a:t>and</a:t>
            </a:r>
            <a:r>
              <a:rPr lang="en-US" b="1" dirty="0"/>
              <a:t> backslash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jason\Desktop\Online\Linux Materials\Stuff\sla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52800"/>
            <a:ext cx="3644330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3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DCA38A3FA084A979EB594FD05D14E" ma:contentTypeVersion="4" ma:contentTypeDescription="Create a new document." ma:contentTypeScope="" ma:versionID="1e57677a8e6817ffae47d15fcf1d1bde">
  <xsd:schema xmlns:xsd="http://www.w3.org/2001/XMLSchema" xmlns:xs="http://www.w3.org/2001/XMLSchema" xmlns:p="http://schemas.microsoft.com/office/2006/metadata/properties" xmlns:ns2="0b1250dd-823d-4f76-a6c7-b0482675fd16" targetNamespace="http://schemas.microsoft.com/office/2006/metadata/properties" ma:root="true" ma:fieldsID="3193af7ff74eabf1fe7b9425dc19f127" ns2:_="">
    <xsd:import namespace="0b1250dd-823d-4f76-a6c7-b0482675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1250dd-823d-4f76-a6c7-b0482675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CDB092-6B7D-4372-8386-42F00F9C7BEA}"/>
</file>

<file path=customXml/itemProps2.xml><?xml version="1.0" encoding="utf-8"?>
<ds:datastoreItem xmlns:ds="http://schemas.openxmlformats.org/officeDocument/2006/customXml" ds:itemID="{B78A9141-C1D5-45D9-8A48-9151DECE48D7}"/>
</file>

<file path=customXml/itemProps3.xml><?xml version="1.0" encoding="utf-8"?>
<ds:datastoreItem xmlns:ds="http://schemas.openxmlformats.org/officeDocument/2006/customXml" ds:itemID="{FAD2EBF0-EB3D-4964-A735-7776233113EA}"/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702</Words>
  <Application>Microsoft Macintosh PowerPoint</Application>
  <PresentationFormat>On-screen Show (4:3)</PresentationFormat>
  <Paragraphs>98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Introduction to  Linux Administration Day 2</vt:lpstr>
      <vt:lpstr>Agenda</vt:lpstr>
      <vt:lpstr>PowerPoint Presentation</vt:lpstr>
      <vt:lpstr>PowerPoint Presentation</vt:lpstr>
      <vt:lpstr>PowerPoint Presentation</vt:lpstr>
      <vt:lpstr>Review</vt:lpstr>
      <vt:lpstr>Review</vt:lpstr>
      <vt:lpstr>Ch.2 Installing Linux</vt:lpstr>
      <vt:lpstr>Ch.2 Installing Linux</vt:lpstr>
      <vt:lpstr>Ch.2 Installing Linux</vt:lpstr>
      <vt:lpstr>Ch.2 Installing Linux</vt:lpstr>
      <vt:lpstr>Ch.2 Installing Linux</vt:lpstr>
      <vt:lpstr>Ch.2 Installing Linux</vt:lpstr>
      <vt:lpstr>Ch.2 Installing Linux</vt:lpstr>
      <vt:lpstr>Ch.2 Installing Linux</vt:lpstr>
      <vt:lpstr>Ch.2 Installing Linux</vt:lpstr>
      <vt:lpstr>Ch.2 Installing Linux</vt:lpstr>
      <vt:lpstr>Ch.2 Installing Linux</vt:lpstr>
      <vt:lpstr>Lab exercises/tasks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vi/vim Editor</dc:title>
  <dc:creator>Jason Eckert</dc:creator>
  <cp:lastModifiedBy>Jason Eckert</cp:lastModifiedBy>
  <cp:revision>178</cp:revision>
  <dcterms:created xsi:type="dcterms:W3CDTF">2019-08-03T13:30:56Z</dcterms:created>
  <dcterms:modified xsi:type="dcterms:W3CDTF">2024-04-22T16:17:29Z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0x0101004F7DCA38A3FA084A979EB594FD05D14E</vt:lpwstr>
  </property>
</Properties>
</file>