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7"/>
      <p:bold r:id="rId18"/>
      <p:italic r:id="rId19"/>
      <p:boldItalic r:id="rId20"/>
    </p:embeddedFont>
    <p:embeddedFont>
      <p:font typeface="Montserrat" pitchFamily="2" charset="77"/>
      <p:regular r:id="rId21"/>
      <p:bold r:id="rId22"/>
      <p:italic r:id="rId23"/>
      <p:boldItalic r:id="rId24"/>
    </p:embeddedFont>
    <p:embeddedFont>
      <p:font typeface="Roboto Mono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44" d="100"/>
          <a:sy n="144" d="100"/>
        </p:scale>
        <p:origin x="7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2221b015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2221b015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2221b015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2221b015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2221b015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2221b015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2221b015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2221b015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2221b015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2221b015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b71a84d1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b71a84d1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b79c4f5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b79c4f5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b0b9bbe0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b0b9bbe0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b0b9bbe0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b0b9bbe0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2221b015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2221b015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b0b9bbe0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b0b9bbe0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bef1cca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bef1cca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2221b015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2221b015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263500" cy="19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Software: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&amp; Classes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4418000" y="4093000"/>
            <a:ext cx="47259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Cooper Union Summer STEM - Robotics Crash Course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Defining Classes</a:t>
            </a:r>
            <a:endParaRPr sz="3000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1367400"/>
            <a:ext cx="6955275" cy="323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Using Classes</a:t>
            </a:r>
            <a:endParaRPr sz="3000"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You can instantiate a </a:t>
            </a:r>
            <a:r>
              <a:rPr lang="en" sz="1500" i="1"/>
              <a:t>class</a:t>
            </a:r>
            <a:r>
              <a:rPr lang="en" sz="1500"/>
              <a:t> with:</a:t>
            </a:r>
            <a:br>
              <a:rPr lang="en" sz="1500"/>
            </a:br>
            <a: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 i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Classname object_name </a:t>
            </a:r>
            <a:endParaRPr sz="1500">
              <a:solidFill>
                <a:srgbClr val="434343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You can access variables and functions within a class using the </a:t>
            </a:r>
            <a:r>
              <a:rPr lang="en" sz="1500" i="1"/>
              <a:t>dot operator</a:t>
            </a:r>
            <a:r>
              <a:rPr lang="en" sz="1500"/>
              <a:t> (or a period):</a:t>
            </a:r>
            <a:br>
              <a:rPr lang="en" sz="1500"/>
            </a:br>
            <a:r>
              <a:rPr lang="en" sz="1500" i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object_name</a:t>
            </a:r>
            <a: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 i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variable_name</a:t>
            </a:r>
            <a:br>
              <a:rPr lang="en" sz="1500" i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 i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object_name.function_name()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Example Class</a:t>
            </a:r>
            <a:endParaRPr sz="3000"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499" y="1307850"/>
            <a:ext cx="5901526" cy="356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Constructors</a:t>
            </a:r>
            <a:endParaRPr sz="3000"/>
          </a:p>
        </p:txBody>
      </p:sp>
      <p:sp>
        <p:nvSpPr>
          <p:cNvPr id="209" name="Google Shape;209;p25"/>
          <p:cNvSpPr txBox="1">
            <a:spLocks noGrp="1"/>
          </p:cNvSpPr>
          <p:nvPr>
            <p:ph type="body" idx="1"/>
          </p:nvPr>
        </p:nvSpPr>
        <p:spPr>
          <a:xfrm>
            <a:off x="1297500" y="1165807"/>
            <a:ext cx="7038900" cy="17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Constructors are special class members which are called by the compiler every time an object of that class is instantiated.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 dirty="0"/>
              <a:t>Constructors have the same name as the class and no return type (not even </a:t>
            </a:r>
            <a:r>
              <a:rPr lang="en" sz="1500" i="1" dirty="0"/>
              <a:t>void</a:t>
            </a:r>
            <a:r>
              <a:rPr lang="en" sz="1500" dirty="0"/>
              <a:t>).</a:t>
            </a:r>
            <a:endParaRPr sz="1500" dirty="0"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100" y="2501375"/>
            <a:ext cx="4383801" cy="255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Practice With Classes</a:t>
            </a:r>
            <a:endParaRPr sz="3000"/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1"/>
          </p:nvPr>
        </p:nvSpPr>
        <p:spPr>
          <a:xfrm>
            <a:off x="1297500" y="1470100"/>
            <a:ext cx="7038900" cy="3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Open the Circle </a:t>
            </a:r>
            <a:r>
              <a:rPr lang="en" sz="1500" b="1" i="1"/>
              <a:t>class</a:t>
            </a:r>
            <a:r>
              <a:rPr lang="en" sz="1500" b="1"/>
              <a:t> in “Individual Work Templates”.</a:t>
            </a:r>
            <a:endParaRPr sz="1500" b="1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Using the Rectangle </a:t>
            </a:r>
            <a:r>
              <a:rPr lang="en" sz="1500" i="1"/>
              <a:t>class</a:t>
            </a:r>
            <a:r>
              <a:rPr lang="en" sz="1500"/>
              <a:t> for reference (it’s in “</a:t>
            </a:r>
            <a:r>
              <a:rPr lang="en" sz="1500" b="1"/>
              <a:t>module material” →  “arduino module” →  “Advanced_Software”</a:t>
            </a:r>
            <a:r>
              <a:rPr lang="en" sz="1500"/>
              <a:t>), fill in the following for the Circle </a:t>
            </a:r>
            <a:r>
              <a:rPr lang="en" sz="1500" i="1"/>
              <a:t>class</a:t>
            </a:r>
            <a:r>
              <a:rPr lang="en" sz="1500"/>
              <a:t>: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Private variables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Constructor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A function to return area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A function to update values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setup( ) function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an Array?</a:t>
            </a:r>
            <a:endParaRPr sz="30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078738"/>
            <a:ext cx="7038900" cy="16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An array is a series of elements of the same type placed in contiguous memory locations that can be individually referenced by adding an index to a unique identifier.</a:t>
            </a:r>
            <a:endParaRPr sz="1500" dirty="0"/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 dirty="0"/>
              <a:t>Arrays are declared with  </a:t>
            </a:r>
            <a:r>
              <a:rPr lang="en" sz="1500" i="1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 i="1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500" i="1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500" dirty="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925" y="2728625"/>
            <a:ext cx="5028137" cy="23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Working With Arrays</a:t>
            </a:r>
            <a:endParaRPr sz="300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326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You can initialize an array to certain values with:  </a:t>
            </a:r>
            <a:r>
              <a:rPr lang="en" sz="1500" i="1" dirty="0" err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 i="1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 i="1" dirty="0" err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" sz="1500" i="1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[3] = {1,2,3};</a:t>
            </a:r>
            <a:endParaRPr sz="1500" dirty="0">
              <a:solidFill>
                <a:srgbClr val="434343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To access a value in an array use  </a:t>
            </a:r>
            <a:r>
              <a:rPr lang="en" sz="1500" i="1" dirty="0" err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array_name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500" i="1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index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500" dirty="0">
              <a:solidFill>
                <a:srgbClr val="434343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So using the array above, </a:t>
            </a:r>
            <a:r>
              <a:rPr lang="en" sz="1500" dirty="0" err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[0]</a:t>
            </a:r>
            <a:r>
              <a:rPr lang="en" sz="1500" dirty="0"/>
              <a:t> → 1,  </a:t>
            </a:r>
            <a:r>
              <a:rPr lang="en" sz="1500" dirty="0" err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[1]</a:t>
            </a:r>
            <a:r>
              <a:rPr lang="en" sz="1500" dirty="0"/>
              <a:t> → 2,  </a:t>
            </a:r>
            <a:r>
              <a:rPr lang="en" sz="1500" dirty="0" err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[2]</a:t>
            </a:r>
            <a:r>
              <a:rPr lang="en" sz="1500" dirty="0"/>
              <a:t> → 3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b="1" dirty="0"/>
              <a:t>REMEMBER:  Arrays begin with index 0!</a:t>
            </a:r>
            <a:endParaRPr sz="1500" b="1" dirty="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 dirty="0"/>
              <a:t>You can modify a value in an array by just setting it equal to a new value:</a:t>
            </a:r>
            <a:br>
              <a:rPr lang="en" sz="1500" dirty="0"/>
            </a:br>
            <a:r>
              <a:rPr lang="en" sz="1500" dirty="0" err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[1] = 7</a:t>
            </a:r>
            <a:r>
              <a:rPr lang="en" sz="1500" dirty="0"/>
              <a:t> would make the array 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{1,7,3}</a:t>
            </a:r>
            <a:r>
              <a:rPr lang="en" sz="1500" dirty="0"/>
              <a:t> </a:t>
            </a:r>
            <a:endParaRPr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Loops: The </a:t>
            </a:r>
            <a:r>
              <a:rPr lang="en" sz="3000" i="1"/>
              <a:t>While</a:t>
            </a:r>
            <a:r>
              <a:rPr lang="en" sz="3000"/>
              <a:t> Loop</a:t>
            </a:r>
            <a:endParaRPr sz="3000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Loops repeat a certain block of code until the specified condition is satisfied.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The simplest loop is the </a:t>
            </a:r>
            <a:r>
              <a:rPr lang="en" sz="1500" i="1"/>
              <a:t>while</a:t>
            </a:r>
            <a:r>
              <a:rPr lang="en" sz="1500"/>
              <a:t> loop:</a:t>
            </a:r>
            <a:br>
              <a:rPr lang="en" sz="1500"/>
            </a:br>
            <a:r>
              <a:rPr lang="en" sz="1500"/>
              <a:t> </a:t>
            </a:r>
            <a: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while (</a:t>
            </a:r>
            <a:r>
              <a:rPr lang="en" sz="1500" i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b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500" i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statement</a:t>
            </a:r>
            <a:b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} 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Loops: The </a:t>
            </a:r>
            <a:r>
              <a:rPr lang="en" sz="3000" i="1"/>
              <a:t>For</a:t>
            </a:r>
            <a:r>
              <a:rPr lang="en" sz="3000"/>
              <a:t> Loop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405125"/>
            <a:ext cx="7038900" cy="32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while loop is nice, but a majority of the time you will want to do something similar to this:</a:t>
            </a:r>
            <a:br>
              <a:rPr lang="en" sz="1500"/>
            </a:br>
            <a: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 b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int i = 1;</a:t>
            </a:r>
            <a:b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while (</a:t>
            </a:r>
            <a:r>
              <a:rPr lang="en" sz="1500" b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i &lt;= 10</a:t>
            </a:r>
            <a: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b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     cout &lt;&lt; i;</a:t>
            </a:r>
            <a:b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     cout &lt;&lt; arr[i];</a:t>
            </a:r>
            <a:b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500" b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i++;</a:t>
            </a:r>
            <a:b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sz="1500">
              <a:solidFill>
                <a:srgbClr val="434343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Luckily, since it is so common, there is a loop to help us with that.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Loops: The </a:t>
            </a:r>
            <a:r>
              <a:rPr lang="en" sz="3000" i="1"/>
              <a:t>For</a:t>
            </a:r>
            <a:r>
              <a:rPr lang="en" sz="3000"/>
              <a:t> Loop Continued...</a:t>
            </a:r>
            <a:endParaRPr sz="3000"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17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</a:t>
            </a:r>
            <a:r>
              <a:rPr lang="en" sz="1500" i="1"/>
              <a:t>for</a:t>
            </a:r>
            <a:r>
              <a:rPr lang="en" sz="1500"/>
              <a:t> loop allows us to initialize variables and increment them within the loop header.</a:t>
            </a:r>
            <a:br>
              <a:rPr lang="en" sz="1500"/>
            </a:br>
            <a: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for (</a:t>
            </a:r>
            <a:r>
              <a:rPr lang="en" sz="1500" i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initialization; condition; update variable</a:t>
            </a:r>
            <a: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b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500" i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statement</a:t>
            </a:r>
            <a:b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sz="15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300" y="2474300"/>
            <a:ext cx="2398575" cy="23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Practice with Arrays</a:t>
            </a:r>
            <a:endParaRPr sz="3000"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1297500" y="1364375"/>
            <a:ext cx="7038900" cy="3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Open “Indiv Work Templates” → “Array_Task_1”</a:t>
            </a:r>
            <a:endParaRPr sz="1500" b="1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Create an array of type </a:t>
            </a:r>
            <a:r>
              <a:rPr lang="en" sz="1500" i="1"/>
              <a:t>int</a:t>
            </a:r>
            <a:r>
              <a:rPr lang="en" sz="1500"/>
              <a:t> with size 10.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Using a </a:t>
            </a:r>
            <a:r>
              <a:rPr lang="en" sz="1500" i="1"/>
              <a:t>while</a:t>
            </a:r>
            <a:r>
              <a:rPr lang="en" sz="1500"/>
              <a:t> loop, fill the array with all multiples of three between 3 and 30 (inclusive).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Rewrite #2 with a </a:t>
            </a:r>
            <a:r>
              <a:rPr lang="en" sz="1500" i="1"/>
              <a:t>for</a:t>
            </a:r>
            <a:r>
              <a:rPr lang="en" sz="1500"/>
              <a:t> loop.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500"/>
              <a:buAutoNum type="arabicPeriod"/>
            </a:pPr>
            <a:r>
              <a:rPr lang="en" sz="1500"/>
              <a:t>Write a loop that will go through the array and print any values that are a multiple of 9.</a:t>
            </a:r>
            <a:br>
              <a:rPr lang="en" sz="1500"/>
            </a:br>
            <a:r>
              <a:rPr lang="en" sz="1500" i="1"/>
              <a:t>Hint: use the % operator.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More Practice With Arrays</a:t>
            </a:r>
            <a:endParaRPr sz="3000"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Open “Array_Task_2”</a:t>
            </a:r>
            <a:endParaRPr sz="1500" b="1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Fill in the </a:t>
            </a:r>
            <a:r>
              <a:rPr lang="en" sz="1500" i="1"/>
              <a:t>findMax( )</a:t>
            </a:r>
            <a:r>
              <a:rPr lang="en" sz="1500"/>
              <a:t> function. It should take an array and return the largest value in the array.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Fill in the </a:t>
            </a:r>
            <a:r>
              <a:rPr lang="en" sz="1500" i="1"/>
              <a:t>findMin( )</a:t>
            </a:r>
            <a:r>
              <a:rPr lang="en" sz="1500"/>
              <a:t> function. It should take an array and return the smallest value in the array.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a Class?</a:t>
            </a:r>
            <a:endParaRPr sz="3000"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A class is a user-defined data type, which holds its own data members and member functions, which can be accessed and used by creating an instance of that class. </a:t>
            </a:r>
            <a:endParaRPr sz="1500" dirty="0"/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A class is like a blueprint for an object. An object is an instantiation of a class. </a:t>
            </a:r>
            <a:endParaRPr sz="1500" dirty="0"/>
          </a:p>
          <a:p>
            <a:pPr marL="457200" lvl="0" indent="-32385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 dirty="0"/>
              <a:t>Classes are used for many reasons:</a:t>
            </a:r>
            <a:br>
              <a:rPr lang="en" sz="1500" dirty="0"/>
            </a:br>
            <a:r>
              <a:rPr lang="en" sz="1500" dirty="0"/>
              <a:t>1. You have a specific data-structure that you want to reuse.</a:t>
            </a:r>
            <a:br>
              <a:rPr lang="en" sz="1500" dirty="0"/>
            </a:br>
            <a:r>
              <a:rPr lang="en" sz="1500" dirty="0"/>
              <a:t>2. You have information that you want to remain private.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98B33D443AF242B72702760D1939F2" ma:contentTypeVersion="6" ma:contentTypeDescription="Create a new document." ma:contentTypeScope="" ma:versionID="7f8efdc3c4df05742a7a14d443108e97">
  <xsd:schema xmlns:xsd="http://www.w3.org/2001/XMLSchema" xmlns:xs="http://www.w3.org/2001/XMLSchema" xmlns:p="http://schemas.microsoft.com/office/2006/metadata/properties" xmlns:ns2="c22833e4-399f-4682-81bc-88d795dcf85e" targetNamespace="http://schemas.microsoft.com/office/2006/metadata/properties" ma:root="true" ma:fieldsID="2cda3203acd24519c494d84969996a75" ns2:_="">
    <xsd:import namespace="c22833e4-399f-4682-81bc-88d795dcf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833e4-399f-4682-81bc-88d795dcf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D57E57-F5EE-42EC-A60C-7E9DBCFED40A}"/>
</file>

<file path=customXml/itemProps2.xml><?xml version="1.0" encoding="utf-8"?>
<ds:datastoreItem xmlns:ds="http://schemas.openxmlformats.org/officeDocument/2006/customXml" ds:itemID="{D1705E80-2BF6-43E6-8A25-F3B5ED607A07}"/>
</file>

<file path=customXml/itemProps3.xml><?xml version="1.0" encoding="utf-8"?>
<ds:datastoreItem xmlns:ds="http://schemas.openxmlformats.org/officeDocument/2006/customXml" ds:itemID="{D2C4C11F-5D9D-4A38-A295-482F353C7944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532</Words>
  <Application>Microsoft Macintosh PowerPoint</Application>
  <PresentationFormat>On-screen Show (16:9)</PresentationFormat>
  <Paragraphs>50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Roboto Mono</vt:lpstr>
      <vt:lpstr>Arial</vt:lpstr>
      <vt:lpstr>Lato</vt:lpstr>
      <vt:lpstr>Montserrat</vt:lpstr>
      <vt:lpstr>Focus</vt:lpstr>
      <vt:lpstr>Advanced Software: Arrays &amp; Classes</vt:lpstr>
      <vt:lpstr>What is an Array?</vt:lpstr>
      <vt:lpstr>Working With Arrays</vt:lpstr>
      <vt:lpstr>Loops: The While Loop</vt:lpstr>
      <vt:lpstr>Loops: The For Loop</vt:lpstr>
      <vt:lpstr>Loops: The For Loop Continued...</vt:lpstr>
      <vt:lpstr>Practice with Arrays</vt:lpstr>
      <vt:lpstr>More Practice With Arrays</vt:lpstr>
      <vt:lpstr>What is a Class?</vt:lpstr>
      <vt:lpstr>Defining Classes</vt:lpstr>
      <vt:lpstr>Using Classes</vt:lpstr>
      <vt:lpstr>Example Class</vt:lpstr>
      <vt:lpstr>Constructors</vt:lpstr>
      <vt:lpstr>Practice With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Software: Arrays &amp; Classes</dc:title>
  <cp:lastModifiedBy>Microsoft Office User</cp:lastModifiedBy>
  <cp:revision>2</cp:revision>
  <dcterms:modified xsi:type="dcterms:W3CDTF">2020-07-12T23:02:11Z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0x010100C998B33D443AF242B72702760D1939F2</vt:lpwstr>
  </property>
</Properties>
</file>