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4D4"/>
    <a:srgbClr val="ECECEC"/>
    <a:srgbClr val="508DFF"/>
    <a:srgbClr val="72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8" autoAdjust="0"/>
    <p:restoredTop sz="94660"/>
  </p:normalViewPr>
  <p:slideViewPr>
    <p:cSldViewPr snapToGrid="0">
      <p:cViewPr>
        <p:scale>
          <a:sx n="90" d="100"/>
          <a:sy n="90" d="100"/>
        </p:scale>
        <p:origin x="8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30507-54E8-46A2-BC38-DC77A093673D}" type="datetimeFigureOut">
              <a:rPr lang="en-AU" smtClean="0"/>
              <a:t>14/10/2019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0146C-7301-40A7-914D-9984C2BD14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720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AU" altLang="en-US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38188" indent="-2825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6650" indent="-227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0675" indent="-227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46288" indent="-227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03488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0688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17888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75088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E32BC9-F5E2-44C1-8EB0-4282995245DD}" type="slidenum">
              <a:rPr lang="en-AU" altLang="en-US" smtClean="0">
                <a:solidFill>
                  <a:prstClr val="black"/>
                </a:solidFill>
              </a:rPr>
              <a:pPr/>
              <a:t>3</a:t>
            </a:fld>
            <a:endParaRPr lang="en-AU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63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3816-BEC9-4197-922C-FA62F089EE69}" type="datetimeFigureOut">
              <a:rPr lang="en-AU" smtClean="0"/>
              <a:t>14/10/2019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1317-FBF8-4C5C-A3EC-04009CAAE5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244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3816-BEC9-4197-922C-FA62F089EE69}" type="datetimeFigureOut">
              <a:rPr lang="en-AU" smtClean="0"/>
              <a:t>14/10/2019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1317-FBF8-4C5C-A3EC-04009CAAE5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1357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3816-BEC9-4197-922C-FA62F089EE69}" type="datetimeFigureOut">
              <a:rPr lang="en-AU" smtClean="0"/>
              <a:t>14/10/2019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1317-FBF8-4C5C-A3EC-04009CAAE5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190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3816-BEC9-4197-922C-FA62F089EE69}" type="datetimeFigureOut">
              <a:rPr lang="en-AU" smtClean="0"/>
              <a:t>14/10/2019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1317-FBF8-4C5C-A3EC-04009CAAE5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354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3816-BEC9-4197-922C-FA62F089EE69}" type="datetimeFigureOut">
              <a:rPr lang="en-AU" smtClean="0"/>
              <a:t>14/10/2019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1317-FBF8-4C5C-A3EC-04009CAAE5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591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3816-BEC9-4197-922C-FA62F089EE69}" type="datetimeFigureOut">
              <a:rPr lang="en-AU" smtClean="0"/>
              <a:t>14/10/2019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1317-FBF8-4C5C-A3EC-04009CAAE5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100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3816-BEC9-4197-922C-FA62F089EE69}" type="datetimeFigureOut">
              <a:rPr lang="en-AU" smtClean="0"/>
              <a:t>14/10/2019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1317-FBF8-4C5C-A3EC-04009CAAE5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574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3816-BEC9-4197-922C-FA62F089EE69}" type="datetimeFigureOut">
              <a:rPr lang="en-AU" smtClean="0"/>
              <a:t>14/10/2019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1317-FBF8-4C5C-A3EC-04009CAAE5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872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3816-BEC9-4197-922C-FA62F089EE69}" type="datetimeFigureOut">
              <a:rPr lang="en-AU" smtClean="0"/>
              <a:t>14/10/2019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1317-FBF8-4C5C-A3EC-04009CAAE5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420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3816-BEC9-4197-922C-FA62F089EE69}" type="datetimeFigureOut">
              <a:rPr lang="en-AU" smtClean="0"/>
              <a:t>14/10/2019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1317-FBF8-4C5C-A3EC-04009CAAE5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034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3816-BEC9-4197-922C-FA62F089EE69}" type="datetimeFigureOut">
              <a:rPr lang="en-AU" smtClean="0"/>
              <a:t>14/10/2019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1317-FBF8-4C5C-A3EC-04009CAAE5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375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23816-BEC9-4197-922C-FA62F089EE69}" type="datetimeFigureOut">
              <a:rPr lang="en-AU" smtClean="0"/>
              <a:t>14/10/2019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11317-FBF8-4C5C-A3EC-04009CAAE5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084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756904"/>
              </p:ext>
            </p:extLst>
          </p:nvPr>
        </p:nvGraphicFramePr>
        <p:xfrm>
          <a:off x="796398" y="161417"/>
          <a:ext cx="10158114" cy="6554348"/>
        </p:xfrm>
        <a:graphic>
          <a:graphicData uri="http://schemas.openxmlformats.org/drawingml/2006/table">
            <a:tbl>
              <a:tblPr/>
              <a:tblGrid>
                <a:gridCol w="2537242"/>
                <a:gridCol w="2537242"/>
                <a:gridCol w="2537242"/>
                <a:gridCol w="2546388"/>
              </a:tblGrid>
              <a:tr h="258443">
                <a:tc>
                  <a:txBody>
                    <a:bodyPr/>
                    <a:lstStyle/>
                    <a:p>
                      <a:r>
                        <a:rPr lang="en-AU" sz="1600" b="1" dirty="0">
                          <a:solidFill>
                            <a:srgbClr val="FFFFFF"/>
                          </a:solidFill>
                          <a:effectLst/>
                        </a:rPr>
                        <a:t>NLP Milestones </a:t>
                      </a:r>
                      <a:endParaRPr lang="en-AU" sz="16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8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1">
                          <a:solidFill>
                            <a:srgbClr val="FFFFFF"/>
                          </a:solidFill>
                          <a:effectLst/>
                        </a:rPr>
                        <a:t>Description </a:t>
                      </a:r>
                      <a:endParaRPr lang="en-AU" sz="16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A8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1">
                          <a:solidFill>
                            <a:srgbClr val="FFFFFF"/>
                          </a:solidFill>
                          <a:effectLst/>
                        </a:rPr>
                        <a:t>Models &amp; Algorithms </a:t>
                      </a:r>
                      <a:endParaRPr lang="en-AU" sz="16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A8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1">
                          <a:solidFill>
                            <a:srgbClr val="FFFFFF"/>
                          </a:solidFill>
                          <a:effectLst/>
                        </a:rPr>
                        <a:t>Applications </a:t>
                      </a:r>
                      <a:endParaRPr lang="en-AU" sz="16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A82D"/>
                    </a:solidFill>
                  </a:tcPr>
                </a:tc>
              </a:tr>
              <a:tr h="701486">
                <a:tc>
                  <a:txBody>
                    <a:bodyPr/>
                    <a:lstStyle/>
                    <a:p>
                      <a:r>
                        <a:rPr lang="en-AU" sz="1600" dirty="0"/>
                        <a:t>2001 - Neural Language Models </a:t>
                      </a:r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>
                          <a:solidFill>
                            <a:srgbClr val="000000"/>
                          </a:solidFill>
                          <a:effectLst/>
                        </a:rPr>
                        <a:t>The task of predicting the next word in a text given the previous words.</a:t>
                      </a:r>
                      <a:endParaRPr lang="en-AU" sz="1600"/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solidFill>
                            <a:srgbClr val="000000"/>
                          </a:solidFill>
                          <a:effectLst/>
                        </a:rPr>
                        <a:t>n-grams</a:t>
                      </a:r>
                      <a:endParaRPr lang="en-AU" sz="1600" dirty="0"/>
                    </a:p>
                    <a:p>
                      <a:r>
                        <a:rPr lang="en-AU" sz="1600" dirty="0">
                          <a:solidFill>
                            <a:srgbClr val="000000"/>
                          </a:solidFill>
                          <a:effectLst/>
                        </a:rPr>
                        <a:t>feed-forward neural network</a:t>
                      </a:r>
                      <a:endParaRPr lang="en-AU" sz="1600" dirty="0"/>
                    </a:p>
                    <a:p>
                      <a:r>
                        <a:rPr lang="en-AU" sz="1600" dirty="0">
                          <a:solidFill>
                            <a:srgbClr val="000000"/>
                          </a:solidFill>
                          <a:effectLst/>
                        </a:rPr>
                        <a:t>RNNs &amp; LSTM</a:t>
                      </a:r>
                      <a:endParaRPr lang="en-AU" sz="1600" dirty="0"/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Intelligent keyboards</a:t>
                      </a:r>
                      <a:r>
                        <a:rPr lang="en-AU" sz="1600">
                          <a:solidFill>
                            <a:srgbClr val="000000"/>
                          </a:solidFill>
                          <a:effectLst/>
                        </a:rPr>
                        <a:t> and email response suggestion</a:t>
                      </a:r>
                      <a:endParaRPr lang="en-AU" sz="1600"/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247">
                <a:tc>
                  <a:txBody>
                    <a:bodyPr/>
                    <a:lstStyle/>
                    <a:p>
                      <a:r>
                        <a:rPr lang="en-AU" sz="1600" dirty="0"/>
                        <a:t>2008- Multi-task Learning </a:t>
                      </a:r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solidFill>
                            <a:srgbClr val="000000"/>
                          </a:solidFill>
                          <a:effectLst/>
                        </a:rPr>
                        <a:t>Sharing parameters between models that are trained on multiple tasks.</a:t>
                      </a:r>
                      <a:endParaRPr lang="en-AU" sz="1600" dirty="0"/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general purpose</a:t>
                      </a:r>
                    </a:p>
                    <a:p>
                      <a:r>
                        <a:rPr lang="en-AU" sz="1600"/>
                        <a:t>lower-level representations</a:t>
                      </a:r>
                    </a:p>
                    <a:p>
                      <a:r>
                        <a:rPr lang="en-AU" sz="1600"/>
                        <a:t/>
                      </a:r>
                      <a:br>
                        <a:rPr lang="en-AU" sz="1600"/>
                      </a:br>
                      <a:endParaRPr lang="en-AU" sz="1600"/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Automated speech recognition </a:t>
                      </a:r>
                    </a:p>
                    <a:p>
                      <a:r>
                        <a:rPr lang="en-AU" sz="1600" dirty="0"/>
                        <a:t>Multilingual language task </a:t>
                      </a:r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009">
                <a:tc>
                  <a:txBody>
                    <a:bodyPr/>
                    <a:lstStyle/>
                    <a:p>
                      <a:r>
                        <a:rPr lang="en-AU" sz="1600" dirty="0"/>
                        <a:t>2013 - Word Embedding </a:t>
                      </a:r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Learn sparse vector representations of text </a:t>
                      </a:r>
                    </a:p>
                    <a:p>
                      <a:r>
                        <a:rPr lang="en-AU" sz="1600" dirty="0">
                          <a:solidFill>
                            <a:srgbClr val="000000"/>
                          </a:solidFill>
                          <a:effectLst/>
                        </a:rPr>
                        <a:t>large-scale training over different corpus </a:t>
                      </a:r>
                      <a:endParaRPr lang="en-AU" sz="1600" dirty="0"/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Word2Vec (CBOW and skip-gram )</a:t>
                      </a:r>
                    </a:p>
                    <a:p>
                      <a:r>
                        <a:rPr lang="en-AU" sz="1600"/>
                        <a:t>matrix factorization (SDV and LSA)</a:t>
                      </a:r>
                    </a:p>
                    <a:p>
                      <a:r>
                        <a:rPr lang="en-AU" sz="1600">
                          <a:solidFill>
                            <a:srgbClr val="24292E"/>
                          </a:solidFill>
                          <a:effectLst/>
                        </a:rPr>
                        <a:t>GloVe</a:t>
                      </a:r>
                      <a:endParaRPr lang="en-AU" sz="1600"/>
                    </a:p>
                    <a:p>
                      <a:r>
                        <a:rPr lang="en-AU" sz="1600">
                          <a:solidFill>
                            <a:srgbClr val="24292E"/>
                          </a:solidFill>
                          <a:effectLst/>
                        </a:rPr>
                        <a:t>LexVec</a:t>
                      </a:r>
                      <a:endParaRPr lang="en-AU" sz="1600"/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>
                          <a:solidFill>
                            <a:srgbClr val="222222"/>
                          </a:solidFill>
                          <a:effectLst/>
                        </a:rPr>
                        <a:t>Music/Video Recommendation System</a:t>
                      </a:r>
                      <a:endParaRPr lang="en-AU" sz="1600"/>
                    </a:p>
                    <a:p>
                      <a:r>
                        <a:rPr lang="en-AU" sz="1600">
                          <a:solidFill>
                            <a:srgbClr val="222222"/>
                          </a:solidFill>
                          <a:effectLst/>
                        </a:rPr>
                        <a:t>Text analytics metrics</a:t>
                      </a:r>
                      <a:endParaRPr lang="en-AU" sz="1600"/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247">
                <a:tc>
                  <a:txBody>
                    <a:bodyPr/>
                    <a:lstStyle/>
                    <a:p>
                      <a:r>
                        <a:rPr lang="en-AU" sz="1600"/>
                        <a:t>2014 - Sequence to Sequence Models </a:t>
                      </a:r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>
                          <a:solidFill>
                            <a:srgbClr val="000000"/>
                          </a:solidFill>
                          <a:effectLst/>
                        </a:rPr>
                        <a:t>A general framework for mapping one sequence to another one using a neural network</a:t>
                      </a:r>
                      <a:endParaRPr lang="en-AU" sz="1600"/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encoder - </a:t>
                      </a:r>
                      <a:r>
                        <a:rPr lang="en-AU" sz="1600">
                          <a:solidFill>
                            <a:srgbClr val="000000"/>
                          </a:solidFill>
                          <a:effectLst/>
                        </a:rPr>
                        <a:t>decoder neural network</a:t>
                      </a:r>
                      <a:endParaRPr lang="en-AU" sz="1600"/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solidFill>
                            <a:srgbClr val="000000"/>
                          </a:solidFill>
                          <a:effectLst/>
                        </a:rPr>
                        <a:t>Machine translation</a:t>
                      </a:r>
                      <a:endParaRPr lang="en-AU" sz="1600" dirty="0"/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247">
                <a:tc>
                  <a:txBody>
                    <a:bodyPr/>
                    <a:lstStyle/>
                    <a:p>
                      <a:r>
                        <a:rPr lang="en-AU" sz="1600"/>
                        <a:t>2015 - Memory based Networks &amp; Attention </a:t>
                      </a:r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New mechanism that enable training </a:t>
                      </a:r>
                    </a:p>
                    <a:p>
                      <a:r>
                        <a:rPr lang="en-AU" sz="1600"/>
                        <a:t>parallelization and less dependencies </a:t>
                      </a:r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>
                          <a:solidFill>
                            <a:srgbClr val="000000"/>
                          </a:solidFill>
                          <a:effectLst/>
                        </a:rPr>
                        <a:t>NMT (Neural Turing Machines)</a:t>
                      </a:r>
                      <a:endParaRPr lang="en-AU" sz="1600"/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Machine Comprehension,</a:t>
                      </a:r>
                    </a:p>
                    <a:p>
                      <a:r>
                        <a:rPr lang="en-AU" sz="1600"/>
                        <a:t>Question and Answer </a:t>
                      </a:r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009">
                <a:tc>
                  <a:txBody>
                    <a:bodyPr/>
                    <a:lstStyle/>
                    <a:p>
                      <a:r>
                        <a:rPr lang="en-AU" sz="1600"/>
                        <a:t>2018 Pretrained Language Models </a:t>
                      </a:r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Pretrained model act as </a:t>
                      </a:r>
                      <a:r>
                        <a:rPr lang="en-AU" sz="1600">
                          <a:solidFill>
                            <a:srgbClr val="000000"/>
                          </a:solidFill>
                          <a:effectLst/>
                        </a:rPr>
                        <a:t>initialize and can be fine-tuned on task specific data</a:t>
                      </a:r>
                      <a:endParaRPr lang="en-AU" sz="1600"/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BERT </a:t>
                      </a:r>
                    </a:p>
                    <a:p>
                      <a:r>
                        <a:rPr lang="en-AU" sz="1600"/>
                        <a:t>XLnET</a:t>
                      </a:r>
                    </a:p>
                    <a:p>
                      <a:r>
                        <a:rPr lang="en-AU" sz="1600">
                          <a:solidFill>
                            <a:srgbClr val="595858"/>
                          </a:solidFill>
                          <a:effectLst/>
                        </a:rPr>
                        <a:t>ELMo</a:t>
                      </a:r>
                      <a:endParaRPr lang="en-AU" sz="1600"/>
                    </a:p>
                    <a:p>
                      <a:r>
                        <a:rPr lang="en-AU" sz="1600">
                          <a:solidFill>
                            <a:srgbClr val="595858"/>
                          </a:solidFill>
                          <a:effectLst/>
                        </a:rPr>
                        <a:t>OpenAI’s GPT-2</a:t>
                      </a:r>
                      <a:endParaRPr lang="en-AU" sz="1600"/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Reading comprehension, </a:t>
                      </a:r>
                    </a:p>
                    <a:p>
                      <a:r>
                        <a:rPr lang="en-AU" sz="1600" dirty="0"/>
                        <a:t>Classification</a:t>
                      </a:r>
                    </a:p>
                    <a:p>
                      <a:r>
                        <a:rPr lang="en-AU" sz="1600" dirty="0"/>
                        <a:t>text stigmatization</a:t>
                      </a:r>
                    </a:p>
                    <a:p>
                      <a:r>
                        <a:rPr lang="en-AU" sz="1600" dirty="0"/>
                        <a:t>language generation </a:t>
                      </a:r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4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9476"/>
            <a:ext cx="12192000" cy="46190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754112" y="4727448"/>
            <a:ext cx="3520440" cy="932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11567160" y="5020056"/>
            <a:ext cx="624840" cy="868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950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" descr="image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" t="-72" r="171" b="1865"/>
          <a:stretch>
            <a:fillRect/>
          </a:stretch>
        </p:blipFill>
        <p:spPr bwMode="auto">
          <a:xfrm>
            <a:off x="1576672" y="1672856"/>
            <a:ext cx="9669178" cy="4610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" name="Flowchart: Connector 184"/>
          <p:cNvSpPr/>
          <p:nvPr/>
        </p:nvSpPr>
        <p:spPr>
          <a:xfrm>
            <a:off x="9336088" y="4548188"/>
            <a:ext cx="179387" cy="179387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610" tIns="54610" rIns="54610" bIns="54610" anchor="ctr"/>
          <a:lstStyle/>
          <a:p>
            <a:pPr algn="ctr">
              <a:defRPr/>
            </a:pPr>
            <a:r>
              <a:rPr lang="en-AU" sz="100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186" name="Flowchart: Connector 185"/>
          <p:cNvSpPr/>
          <p:nvPr/>
        </p:nvSpPr>
        <p:spPr>
          <a:xfrm>
            <a:off x="5014913" y="511175"/>
            <a:ext cx="179387" cy="179388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610" tIns="54610" rIns="54610" bIns="54610" anchor="ctr"/>
          <a:lstStyle/>
          <a:p>
            <a:pPr algn="ctr">
              <a:defRPr/>
            </a:pPr>
            <a:r>
              <a:rPr lang="en-AU" sz="100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187" name="Flowchart: Connector 186"/>
          <p:cNvSpPr/>
          <p:nvPr/>
        </p:nvSpPr>
        <p:spPr>
          <a:xfrm>
            <a:off x="5014913" y="774700"/>
            <a:ext cx="179387" cy="180975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610" tIns="54610" rIns="54610" bIns="54610" anchor="ctr"/>
          <a:lstStyle/>
          <a:p>
            <a:pPr algn="ctr">
              <a:defRPr/>
            </a:pPr>
            <a:r>
              <a:rPr lang="en-AU" sz="1000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188" name="Flowchart: Connector 187"/>
          <p:cNvSpPr/>
          <p:nvPr/>
        </p:nvSpPr>
        <p:spPr>
          <a:xfrm>
            <a:off x="5014913" y="1039813"/>
            <a:ext cx="179387" cy="180975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610" tIns="54610" rIns="54610" bIns="54610" anchor="ctr"/>
          <a:lstStyle/>
          <a:p>
            <a:pPr algn="ctr">
              <a:defRPr/>
            </a:pPr>
            <a:r>
              <a:rPr lang="en-AU" sz="10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189" name="Flowchart: Connector 188"/>
          <p:cNvSpPr/>
          <p:nvPr/>
        </p:nvSpPr>
        <p:spPr>
          <a:xfrm>
            <a:off x="10812463" y="3144838"/>
            <a:ext cx="179387" cy="179387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610" tIns="54610" rIns="54610" bIns="54610" anchor="ctr"/>
          <a:lstStyle/>
          <a:p>
            <a:pPr algn="ctr">
              <a:defRPr/>
            </a:pPr>
            <a:r>
              <a:rPr lang="en-AU" sz="1000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190" name="Flowchart: Connector 189"/>
          <p:cNvSpPr/>
          <p:nvPr/>
        </p:nvSpPr>
        <p:spPr>
          <a:xfrm>
            <a:off x="2363083" y="4352760"/>
            <a:ext cx="179388" cy="179387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610" tIns="54610" rIns="54610" bIns="54610" anchor="ctr"/>
          <a:lstStyle/>
          <a:p>
            <a:pPr algn="ctr">
              <a:defRPr/>
            </a:pPr>
            <a:r>
              <a:rPr lang="en-AU" sz="10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191" name="Flowchart: Connector 190"/>
          <p:cNvSpPr/>
          <p:nvPr/>
        </p:nvSpPr>
        <p:spPr>
          <a:xfrm>
            <a:off x="5014913" y="1304925"/>
            <a:ext cx="179387" cy="179388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610" tIns="54610" rIns="54610" bIns="54610" anchor="ctr"/>
          <a:lstStyle/>
          <a:p>
            <a:pPr algn="ctr">
              <a:defRPr/>
            </a:pPr>
            <a:r>
              <a:rPr lang="en-AU" sz="1000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192" name="Flowchart: Connector 191"/>
          <p:cNvSpPr/>
          <p:nvPr/>
        </p:nvSpPr>
        <p:spPr>
          <a:xfrm>
            <a:off x="4614863" y="4029075"/>
            <a:ext cx="179387" cy="179388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610" tIns="54610" rIns="54610" bIns="54610" anchor="ctr"/>
          <a:lstStyle/>
          <a:p>
            <a:pPr algn="ctr">
              <a:defRPr/>
            </a:pPr>
            <a:r>
              <a:rPr lang="en-AU" sz="1000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193" name="Flowchart: Connector 192"/>
          <p:cNvSpPr/>
          <p:nvPr/>
        </p:nvSpPr>
        <p:spPr>
          <a:xfrm>
            <a:off x="8159750" y="511175"/>
            <a:ext cx="180975" cy="179388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610" tIns="54610" rIns="54610" bIns="54610" anchor="ctr"/>
          <a:lstStyle/>
          <a:p>
            <a:pPr algn="ctr">
              <a:defRPr/>
            </a:pPr>
            <a:r>
              <a:rPr lang="en-AU" sz="1000" dirty="0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195" name="Flowchart: Connector 194"/>
          <p:cNvSpPr/>
          <p:nvPr/>
        </p:nvSpPr>
        <p:spPr>
          <a:xfrm>
            <a:off x="8159750" y="774700"/>
            <a:ext cx="180975" cy="180975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610" tIns="54610" rIns="54610" bIns="54610" anchor="ctr"/>
          <a:lstStyle/>
          <a:p>
            <a:pPr algn="ctr">
              <a:defRPr/>
            </a:pPr>
            <a:r>
              <a:rPr lang="en-AU" sz="1000" dirty="0">
                <a:solidFill>
                  <a:prstClr val="white"/>
                </a:solidFill>
              </a:rPr>
              <a:t>6</a:t>
            </a:r>
          </a:p>
        </p:txBody>
      </p:sp>
      <p:sp>
        <p:nvSpPr>
          <p:cNvPr id="197" name="Flowchart: Connector 196"/>
          <p:cNvSpPr/>
          <p:nvPr/>
        </p:nvSpPr>
        <p:spPr>
          <a:xfrm>
            <a:off x="8159750" y="1039813"/>
            <a:ext cx="180975" cy="180975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610" tIns="54610" rIns="54610" bIns="54610" anchor="ctr"/>
          <a:lstStyle/>
          <a:p>
            <a:pPr algn="ctr">
              <a:defRPr/>
            </a:pPr>
            <a:r>
              <a:rPr lang="en-AU" sz="1000" dirty="0">
                <a:solidFill>
                  <a:prstClr val="white"/>
                </a:solidFill>
              </a:rPr>
              <a:t>7</a:t>
            </a:r>
          </a:p>
        </p:txBody>
      </p:sp>
      <p:sp>
        <p:nvSpPr>
          <p:cNvPr id="198" name="Flowchart: Connector 197"/>
          <p:cNvSpPr/>
          <p:nvPr/>
        </p:nvSpPr>
        <p:spPr>
          <a:xfrm>
            <a:off x="7385050" y="3406775"/>
            <a:ext cx="179388" cy="179388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610" tIns="54610" rIns="54610" bIns="54610" anchor="ctr"/>
          <a:lstStyle/>
          <a:p>
            <a:pPr algn="ctr">
              <a:defRPr/>
            </a:pPr>
            <a:r>
              <a:rPr lang="en-AU" sz="1000" dirty="0">
                <a:solidFill>
                  <a:prstClr val="white"/>
                </a:solidFill>
              </a:rPr>
              <a:t>7</a:t>
            </a:r>
          </a:p>
        </p:txBody>
      </p:sp>
      <p:sp>
        <p:nvSpPr>
          <p:cNvPr id="34832" name="Rectangle 1"/>
          <p:cNvSpPr>
            <a:spLocks noChangeArrowheads="1"/>
          </p:cNvSpPr>
          <p:nvPr/>
        </p:nvSpPr>
        <p:spPr bwMode="auto">
          <a:xfrm>
            <a:off x="3625850" y="473075"/>
            <a:ext cx="13192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AU" altLang="en-US" sz="1200" b="1" dirty="0">
                <a:solidFill>
                  <a:prstClr val="black"/>
                </a:solidFill>
                <a:latin typeface="Univers 45 Light" pitchFamily="2" charset="0"/>
              </a:rPr>
              <a:t>Key features &amp; challenges addressed</a:t>
            </a:r>
          </a:p>
        </p:txBody>
      </p:sp>
      <p:graphicFrame>
        <p:nvGraphicFramePr>
          <p:cNvPr id="201" name="Table 200"/>
          <p:cNvGraphicFramePr>
            <a:graphicFrameLocks noGrp="1"/>
          </p:cNvGraphicFramePr>
          <p:nvPr/>
        </p:nvGraphicFramePr>
        <p:xfrm>
          <a:off x="4706938" y="454025"/>
          <a:ext cx="7493000" cy="10668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7869"/>
                <a:gridCol w="2758443"/>
                <a:gridCol w="402556"/>
                <a:gridCol w="3904132"/>
              </a:tblGrid>
              <a:tr h="274319">
                <a:tc>
                  <a:txBody>
                    <a:bodyPr/>
                    <a:lstStyle/>
                    <a:p>
                      <a:endParaRPr lang="en-AU" sz="900" dirty="0">
                        <a:latin typeface="Univers for KPMG Cond" panose="020B0606020202020204" pitchFamily="34" charset="0"/>
                      </a:endParaRPr>
                    </a:p>
                  </a:txBody>
                  <a:tcPr marL="91479" marR="91479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Cognitive search capability (speed and accuracy) </a:t>
                      </a:r>
                      <a:endParaRPr lang="en-US" sz="1000" dirty="0" smtClean="0">
                        <a:latin typeface="Univers 45 Light" pitchFamily="2" charset="0"/>
                      </a:endParaRPr>
                    </a:p>
                  </a:txBody>
                  <a:tcPr marL="91479" marR="91479" marT="0" marB="0" anchor="ctr"/>
                </a:tc>
                <a:tc>
                  <a:txBody>
                    <a:bodyPr/>
                    <a:lstStyle/>
                    <a:p>
                      <a:endParaRPr lang="en-AU" sz="1800" dirty="0"/>
                    </a:p>
                  </a:txBody>
                  <a:tcPr marL="91479" marR="91479" marT="0" marB="0" anchor="ctr"/>
                </a:tc>
                <a:tc>
                  <a:txBody>
                    <a:bodyPr/>
                    <a:lstStyle/>
                    <a:p>
                      <a:r>
                        <a:rPr lang="en-AU" sz="1000" dirty="0" smtClean="0"/>
                        <a:t>Top</a:t>
                      </a:r>
                      <a:r>
                        <a:rPr lang="en-AU" sz="1000" baseline="0" dirty="0" smtClean="0"/>
                        <a:t> policies (speed and innovation)</a:t>
                      </a:r>
                      <a:endParaRPr lang="en-AU" sz="1000" dirty="0">
                        <a:latin typeface="Univers 45 Light" pitchFamily="2" charset="0"/>
                      </a:endParaRPr>
                    </a:p>
                  </a:txBody>
                  <a:tcPr marL="91479" marR="91479" marT="0" marB="0" anchor="ctr"/>
                </a:tc>
              </a:tr>
              <a:tr h="274319">
                <a:tc>
                  <a:txBody>
                    <a:bodyPr/>
                    <a:lstStyle/>
                    <a:p>
                      <a:endParaRPr lang="en-AU" sz="900" dirty="0">
                        <a:latin typeface="Univers for KPMG Cond" panose="020B0606020202020204" pitchFamily="34" charset="0"/>
                      </a:endParaRPr>
                    </a:p>
                  </a:txBody>
                  <a:tcPr marL="91479" marR="91479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48 hours of conversation (speed)</a:t>
                      </a:r>
                      <a:endParaRPr lang="en-US" sz="1000" dirty="0" smtClean="0">
                        <a:latin typeface="Univers 45 Light" pitchFamily="2" charset="0"/>
                      </a:endParaRPr>
                    </a:p>
                  </a:txBody>
                  <a:tcPr marL="91479" marR="91479" marT="0" marB="0" anchor="ctr"/>
                </a:tc>
                <a:tc>
                  <a:txBody>
                    <a:bodyPr/>
                    <a:lstStyle/>
                    <a:p>
                      <a:endParaRPr lang="en-AU" sz="1800" dirty="0"/>
                    </a:p>
                  </a:txBody>
                  <a:tcPr marL="91479" marR="91479" marT="0" marB="0" anchor="ctr"/>
                </a:tc>
                <a:tc>
                  <a:txBody>
                    <a:bodyPr/>
                    <a:lstStyle/>
                    <a:p>
                      <a:r>
                        <a:rPr lang="en-AU" sz="1000" dirty="0" smtClean="0"/>
                        <a:t>Personal Favourite</a:t>
                      </a:r>
                      <a:r>
                        <a:rPr lang="en-AU" sz="1000" baseline="0" dirty="0" smtClean="0"/>
                        <a:t> (confidence, speed and innovation)</a:t>
                      </a:r>
                      <a:endParaRPr lang="en-AU" sz="1000" dirty="0">
                        <a:latin typeface="Univers 45 Light" pitchFamily="2" charset="0"/>
                      </a:endParaRPr>
                    </a:p>
                  </a:txBody>
                  <a:tcPr marL="91479" marR="91479" marT="0" marB="0" anchor="ctr"/>
                </a:tc>
              </a:tr>
              <a:tr h="274319">
                <a:tc>
                  <a:txBody>
                    <a:bodyPr/>
                    <a:lstStyle/>
                    <a:p>
                      <a:endParaRPr lang="en-AU" sz="900" dirty="0">
                        <a:latin typeface="Univers for KPMG Cond" panose="020B0606020202020204" pitchFamily="34" charset="0"/>
                      </a:endParaRPr>
                    </a:p>
                  </a:txBody>
                  <a:tcPr marL="91479" marR="91479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Answer at a glance (speed)</a:t>
                      </a:r>
                      <a:endParaRPr lang="en-US" sz="1000" dirty="0" smtClean="0">
                        <a:latin typeface="Univers 45 Light" pitchFamily="2" charset="0"/>
                      </a:endParaRPr>
                    </a:p>
                  </a:txBody>
                  <a:tcPr marL="91479" marR="91479" marT="0" marB="0" anchor="ctr"/>
                </a:tc>
                <a:tc>
                  <a:txBody>
                    <a:bodyPr/>
                    <a:lstStyle/>
                    <a:p>
                      <a:endParaRPr lang="en-AU" sz="1800" dirty="0"/>
                    </a:p>
                  </a:txBody>
                  <a:tcPr marL="91479" marR="91479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 smtClean="0"/>
                        <a:t>Personalisation (confidence, speed</a:t>
                      </a:r>
                      <a:r>
                        <a:rPr lang="en-AU" sz="1000" baseline="0" dirty="0" smtClean="0"/>
                        <a:t> and innovation)</a:t>
                      </a:r>
                      <a:endParaRPr lang="en-AU" sz="1000" dirty="0" smtClean="0">
                        <a:latin typeface="Univers 45 Light" pitchFamily="2" charset="0"/>
                      </a:endParaRPr>
                    </a:p>
                  </a:txBody>
                  <a:tcPr marL="91479" marR="91479" marT="0" marB="0" anchor="ctr"/>
                </a:tc>
              </a:tr>
              <a:tr h="243843">
                <a:tc>
                  <a:txBody>
                    <a:bodyPr/>
                    <a:lstStyle/>
                    <a:p>
                      <a:endParaRPr lang="en-AU" sz="900" dirty="0">
                        <a:latin typeface="Univers for KPMG Cond" panose="020B0606020202020204" pitchFamily="34" charset="0"/>
                      </a:endParaRPr>
                    </a:p>
                  </a:txBody>
                  <a:tcPr marL="91479" marR="91479" marT="0" marB="0"/>
                </a:tc>
                <a:tc>
                  <a:txBody>
                    <a:bodyPr/>
                    <a:lstStyle/>
                    <a:p>
                      <a:r>
                        <a:rPr lang="en-AU" sz="1000" dirty="0" smtClean="0"/>
                        <a:t>Detailed drill down to policy</a:t>
                      </a:r>
                      <a:r>
                        <a:rPr lang="en-AU" sz="1000" baseline="0" dirty="0" smtClean="0"/>
                        <a:t> (confidence)</a:t>
                      </a:r>
                      <a:endParaRPr lang="en-AU" sz="1000" dirty="0">
                        <a:latin typeface="Univers 45 Light" pitchFamily="2" charset="0"/>
                      </a:endParaRPr>
                    </a:p>
                  </a:txBody>
                  <a:tcPr marL="91479" marR="91479" marT="0" marB="0" anchor="ctr"/>
                </a:tc>
                <a:tc>
                  <a:txBody>
                    <a:bodyPr/>
                    <a:lstStyle/>
                    <a:p>
                      <a:endParaRPr lang="en-AU" sz="1000" dirty="0">
                        <a:latin typeface="Univers 45 Light" pitchFamily="2" charset="0"/>
                      </a:endParaRPr>
                    </a:p>
                  </a:txBody>
                  <a:tcPr marL="91479" marR="91479" marT="0" marB="0" anchor="ctr"/>
                </a:tc>
                <a:tc>
                  <a:txBody>
                    <a:bodyPr/>
                    <a:lstStyle/>
                    <a:p>
                      <a:r>
                        <a:rPr lang="en-AU" sz="1000" dirty="0" smtClean="0"/>
                        <a:t>Analytics (innovation)</a:t>
                      </a:r>
                      <a:endParaRPr lang="en-AU" sz="1000" dirty="0">
                        <a:latin typeface="Univers 45 Light" pitchFamily="2" charset="0"/>
                      </a:endParaRPr>
                    </a:p>
                  </a:txBody>
                  <a:tcPr marL="91479" marR="91479" marT="0" marB="0" anchor="ctr"/>
                </a:tc>
              </a:tr>
            </a:tbl>
          </a:graphicData>
        </a:graphic>
      </p:graphicFrame>
      <p:sp>
        <p:nvSpPr>
          <p:cNvPr id="20" name="Flowchart: Connector 19"/>
          <p:cNvSpPr/>
          <p:nvPr/>
        </p:nvSpPr>
        <p:spPr>
          <a:xfrm>
            <a:off x="10722769" y="1895108"/>
            <a:ext cx="179387" cy="179388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610" tIns="54610" rIns="54610" bIns="54610" anchor="ctr"/>
          <a:lstStyle/>
          <a:p>
            <a:pPr algn="ctr">
              <a:defRPr/>
            </a:pPr>
            <a:r>
              <a:rPr lang="en-AU" sz="1000" dirty="0">
                <a:solidFill>
                  <a:prstClr val="white"/>
                </a:solidFill>
              </a:rPr>
              <a:t>7</a:t>
            </a:r>
          </a:p>
        </p:txBody>
      </p:sp>
      <p:sp>
        <p:nvSpPr>
          <p:cNvPr id="194" name="Flowchart: Connector 193"/>
          <p:cNvSpPr/>
          <p:nvPr/>
        </p:nvSpPr>
        <p:spPr>
          <a:xfrm>
            <a:off x="2667000" y="1873250"/>
            <a:ext cx="179388" cy="179388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610" tIns="54610" rIns="54610" bIns="54610" anchor="ctr"/>
          <a:lstStyle/>
          <a:p>
            <a:pPr algn="ctr">
              <a:defRPr/>
            </a:pPr>
            <a:r>
              <a:rPr lang="en-AU" sz="1000" dirty="0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196" name="Flowchart: Connector 195"/>
          <p:cNvSpPr/>
          <p:nvPr/>
        </p:nvSpPr>
        <p:spPr>
          <a:xfrm>
            <a:off x="3678238" y="1873250"/>
            <a:ext cx="179387" cy="179388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610" tIns="54610" rIns="54610" bIns="54610" anchor="ctr"/>
          <a:lstStyle/>
          <a:p>
            <a:pPr algn="ctr">
              <a:defRPr/>
            </a:pPr>
            <a:r>
              <a:rPr lang="en-AU" sz="1000" dirty="0">
                <a:solidFill>
                  <a:prstClr val="white"/>
                </a:solidFill>
              </a:rPr>
              <a:t>6</a:t>
            </a:r>
          </a:p>
        </p:txBody>
      </p:sp>
      <p:sp>
        <p:nvSpPr>
          <p:cNvPr id="22" name="Flowchart: Connector 21"/>
          <p:cNvSpPr/>
          <p:nvPr/>
        </p:nvSpPr>
        <p:spPr>
          <a:xfrm>
            <a:off x="4614863" y="1873250"/>
            <a:ext cx="179387" cy="179388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610" tIns="54610" rIns="54610" bIns="54610" anchor="ctr"/>
          <a:lstStyle/>
          <a:p>
            <a:pPr algn="ctr">
              <a:defRPr/>
            </a:pPr>
            <a:r>
              <a:rPr lang="en-AU" sz="1000" dirty="0">
                <a:solidFill>
                  <a:prstClr val="white"/>
                </a:solidFill>
              </a:rPr>
              <a:t>8</a:t>
            </a:r>
          </a:p>
        </p:txBody>
      </p:sp>
      <p:sp>
        <p:nvSpPr>
          <p:cNvPr id="23" name="Flowchart: Connector 22"/>
          <p:cNvSpPr/>
          <p:nvPr/>
        </p:nvSpPr>
        <p:spPr>
          <a:xfrm>
            <a:off x="8159750" y="1304925"/>
            <a:ext cx="179388" cy="179388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610" tIns="54610" rIns="54610" bIns="54610" anchor="ctr"/>
          <a:lstStyle/>
          <a:p>
            <a:pPr algn="ctr">
              <a:defRPr/>
            </a:pPr>
            <a:r>
              <a:rPr lang="en-AU" sz="1000" dirty="0">
                <a:solidFill>
                  <a:prstClr val="white"/>
                </a:solidFill>
              </a:rPr>
              <a:t>8</a:t>
            </a:r>
          </a:p>
        </p:txBody>
      </p:sp>
      <p:sp>
        <p:nvSpPr>
          <p:cNvPr id="3" name="Rectangle 2"/>
          <p:cNvSpPr/>
          <p:nvPr/>
        </p:nvSpPr>
        <p:spPr>
          <a:xfrm>
            <a:off x="8853377" y="1949302"/>
            <a:ext cx="1254642" cy="3402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3377" y="1949302"/>
            <a:ext cx="389692" cy="3164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77656" y="2863702"/>
            <a:ext cx="3037257" cy="155945"/>
          </a:xfrm>
          <a:prstGeom prst="rect">
            <a:avLst/>
          </a:prstGeom>
          <a:solidFill>
            <a:srgbClr val="72A3FF"/>
          </a:solidFill>
          <a:ln>
            <a:solidFill>
              <a:srgbClr val="72A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 smtClean="0"/>
              <a:t>021-22033 Document Title 1 </a:t>
            </a:r>
            <a:endParaRPr lang="en-AU" sz="1200" dirty="0"/>
          </a:p>
        </p:txBody>
      </p:sp>
      <p:sp>
        <p:nvSpPr>
          <p:cNvPr id="28" name="Rectangle 27"/>
          <p:cNvSpPr/>
          <p:nvPr/>
        </p:nvSpPr>
        <p:spPr>
          <a:xfrm>
            <a:off x="1907806" y="5018602"/>
            <a:ext cx="4819059" cy="199289"/>
          </a:xfrm>
          <a:prstGeom prst="rect">
            <a:avLst/>
          </a:prstGeom>
          <a:solidFill>
            <a:srgbClr val="72A3FF"/>
          </a:solidFill>
          <a:ln>
            <a:solidFill>
              <a:srgbClr val="72A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 smtClean="0"/>
              <a:t>021-22343 Document Title 2 </a:t>
            </a:r>
            <a:endParaRPr lang="en-AU" sz="1200" dirty="0"/>
          </a:p>
        </p:txBody>
      </p:sp>
      <p:sp>
        <p:nvSpPr>
          <p:cNvPr id="29" name="Rectangle 28"/>
          <p:cNvSpPr/>
          <p:nvPr/>
        </p:nvSpPr>
        <p:spPr>
          <a:xfrm>
            <a:off x="2028198" y="3202316"/>
            <a:ext cx="5833730" cy="4448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50" dirty="0" smtClean="0">
                <a:solidFill>
                  <a:schemeClr val="tx1"/>
                </a:solidFill>
              </a:rPr>
              <a:t>This page is about Customer service Collaboration research. </a:t>
            </a:r>
            <a:r>
              <a:rPr lang="en-AU" sz="1050" dirty="0">
                <a:solidFill>
                  <a:schemeClr val="tx1"/>
                </a:solidFill>
              </a:rPr>
              <a:t>Customer service is traditionally considered a cost </a:t>
            </a:r>
            <a:r>
              <a:rPr lang="en-AU" sz="1050" dirty="0" smtClean="0">
                <a:solidFill>
                  <a:schemeClr val="tx1"/>
                </a:solidFill>
              </a:rPr>
              <a:t>centre, </a:t>
            </a:r>
            <a:r>
              <a:rPr lang="en-AU" sz="1050" dirty="0">
                <a:solidFill>
                  <a:schemeClr val="tx1"/>
                </a:solidFill>
              </a:rPr>
              <a:t>so many organizations have focused their customer improvement efforts on reducing costs. </a:t>
            </a:r>
            <a:r>
              <a:rPr lang="en-AU" sz="1050" dirty="0" smtClean="0">
                <a:solidFill>
                  <a:schemeClr val="tx1"/>
                </a:solidFill>
              </a:rPr>
              <a:t> </a:t>
            </a:r>
            <a:endParaRPr lang="en-AU" sz="10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98048" y="5395288"/>
            <a:ext cx="5833730" cy="311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50" dirty="0">
                <a:solidFill>
                  <a:schemeClr val="tx1"/>
                </a:solidFill>
              </a:rPr>
              <a:t>Business Insider experts predict that by 2020, 80% of enterprises will use C</a:t>
            </a:r>
            <a:r>
              <a:rPr lang="en-AU" sz="1050" dirty="0" smtClean="0">
                <a:solidFill>
                  <a:schemeClr val="tx1"/>
                </a:solidFill>
              </a:rPr>
              <a:t>hatbots</a:t>
            </a:r>
            <a:r>
              <a:rPr lang="en-AU" sz="1050" dirty="0">
                <a:solidFill>
                  <a:schemeClr val="tx1"/>
                </a:solidFill>
              </a:rPr>
              <a:t>. According to Lauren Foye, by 2022,  banks can automate up to 90% of their customer interaction using C</a:t>
            </a:r>
            <a:r>
              <a:rPr lang="en-AU" sz="1050" dirty="0" smtClean="0">
                <a:solidFill>
                  <a:schemeClr val="tx1"/>
                </a:solidFill>
              </a:rPr>
              <a:t>hatbots</a:t>
            </a:r>
            <a:endParaRPr lang="en-AU" sz="1050" dirty="0">
              <a:solidFill>
                <a:schemeClr val="tx1"/>
              </a:solidFill>
            </a:endParaRPr>
          </a:p>
        </p:txBody>
      </p:sp>
      <p:sp>
        <p:nvSpPr>
          <p:cNvPr id="33" name="Flowchart: Connector 32"/>
          <p:cNvSpPr/>
          <p:nvPr/>
        </p:nvSpPr>
        <p:spPr>
          <a:xfrm>
            <a:off x="7641155" y="3406999"/>
            <a:ext cx="179388" cy="179388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610" tIns="54610" rIns="54610" bIns="5461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0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630845" y="4473989"/>
            <a:ext cx="1342084" cy="291067"/>
          </a:xfrm>
          <a:prstGeom prst="rect">
            <a:avLst/>
          </a:prstGeom>
          <a:solidFill>
            <a:srgbClr val="508DFF"/>
          </a:solidFill>
          <a:ln>
            <a:solidFill>
              <a:srgbClr val="508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800" dirty="0" smtClean="0"/>
              <a:t>What is the fundamental for customer service bot?</a:t>
            </a:r>
            <a:endParaRPr lang="en-AU" sz="800" dirty="0"/>
          </a:p>
        </p:txBody>
      </p:sp>
      <p:sp>
        <p:nvSpPr>
          <p:cNvPr id="2" name="Rectangle 1"/>
          <p:cNvSpPr/>
          <p:nvPr/>
        </p:nvSpPr>
        <p:spPr>
          <a:xfrm>
            <a:off x="2594505" y="4240135"/>
            <a:ext cx="5020201" cy="292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900" dirty="0" smtClean="0">
                <a:solidFill>
                  <a:schemeClr val="bg1">
                    <a:lumMod val="50000"/>
                  </a:schemeClr>
                </a:solidFill>
              </a:rPr>
              <a:t>The answer </a:t>
            </a:r>
            <a:r>
              <a:rPr lang="en-AU" sz="900" dirty="0">
                <a:solidFill>
                  <a:schemeClr val="bg1">
                    <a:lumMod val="50000"/>
                  </a:schemeClr>
                </a:solidFill>
              </a:rPr>
              <a:t>might be </a:t>
            </a:r>
            <a:r>
              <a:rPr lang="en-AU" sz="900" dirty="0" smtClean="0">
                <a:solidFill>
                  <a:schemeClr val="tx1"/>
                </a:solidFill>
              </a:rPr>
              <a:t>virtual </a:t>
            </a:r>
            <a:r>
              <a:rPr lang="en-AU" sz="900" dirty="0">
                <a:solidFill>
                  <a:schemeClr val="tx1"/>
                </a:solidFill>
              </a:rPr>
              <a:t>agent systems has demonstrated two fundamental — and counterintuitive — facts about customer service and automation. </a:t>
            </a:r>
          </a:p>
        </p:txBody>
      </p:sp>
    </p:spTree>
    <p:extLst>
      <p:ext uri="{BB962C8B-B14F-4D97-AF65-F5344CB8AC3E}">
        <p14:creationId xmlns:p14="http://schemas.microsoft.com/office/powerpoint/2010/main" val="254362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339</Words>
  <Application>Microsoft Office PowerPoint</Application>
  <PresentationFormat>Widescreen</PresentationFormat>
  <Paragraphs>80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Univers 45 Light</vt:lpstr>
      <vt:lpstr>Univers for KPMG Cond</vt:lpstr>
      <vt:lpstr>Office Theme</vt:lpstr>
      <vt:lpstr>PowerPoint Presentation</vt:lpstr>
      <vt:lpstr>PowerPoint Presentation</vt:lpstr>
      <vt:lpstr>PowerPoint Presentation</vt:lpstr>
    </vt:vector>
  </TitlesOfParts>
  <Company>KPMG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Catherine</dc:creator>
  <cp:lastModifiedBy>Wang, Catherine</cp:lastModifiedBy>
  <cp:revision>6</cp:revision>
  <dcterms:created xsi:type="dcterms:W3CDTF">2019-10-09T12:36:56Z</dcterms:created>
  <dcterms:modified xsi:type="dcterms:W3CDTF">2019-10-14T10:32:34Z</dcterms:modified>
</cp:coreProperties>
</file>