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>
        <p:scale>
          <a:sx n="90" d="100"/>
          <a:sy n="90" d="100"/>
        </p:scale>
        <p:origin x="14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4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35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90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5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00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74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7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20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34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75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3816-BEC9-4197-922C-FA62F089EE69}" type="datetimeFigureOut">
              <a:rPr lang="en-AU" smtClean="0"/>
              <a:t>13/10/2019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84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6904"/>
              </p:ext>
            </p:extLst>
          </p:nvPr>
        </p:nvGraphicFramePr>
        <p:xfrm>
          <a:off x="796398" y="161417"/>
          <a:ext cx="10158114" cy="6554348"/>
        </p:xfrm>
        <a:graphic>
          <a:graphicData uri="http://schemas.openxmlformats.org/drawingml/2006/table">
            <a:tbl>
              <a:tblPr/>
              <a:tblGrid>
                <a:gridCol w="2537242"/>
                <a:gridCol w="2537242"/>
                <a:gridCol w="2537242"/>
                <a:gridCol w="2546388"/>
              </a:tblGrid>
              <a:tr h="258443">
                <a:tc>
                  <a:txBody>
                    <a:bodyPr/>
                    <a:lstStyle/>
                    <a:p>
                      <a:r>
                        <a:rPr lang="en-AU" sz="1600" b="1" dirty="0">
                          <a:solidFill>
                            <a:srgbClr val="FFFFFF"/>
                          </a:solidFill>
                          <a:effectLst/>
                        </a:rPr>
                        <a:t>NLP Milestones </a:t>
                      </a:r>
                      <a:endParaRPr lang="en-AU" sz="16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8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>
                          <a:solidFill>
                            <a:srgbClr val="FFFFFF"/>
                          </a:solidFill>
                          <a:effectLst/>
                        </a:rPr>
                        <a:t>Description </a:t>
                      </a:r>
                      <a:endParaRPr lang="en-AU" sz="16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A8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>
                          <a:solidFill>
                            <a:srgbClr val="FFFFFF"/>
                          </a:solidFill>
                          <a:effectLst/>
                        </a:rPr>
                        <a:t>Models &amp; Algorithms </a:t>
                      </a:r>
                      <a:endParaRPr lang="en-AU" sz="16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A8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>
                          <a:solidFill>
                            <a:srgbClr val="FFFFFF"/>
                          </a:solidFill>
                          <a:effectLst/>
                        </a:rPr>
                        <a:t>Applications </a:t>
                      </a:r>
                      <a:endParaRPr lang="en-AU" sz="16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A82D"/>
                    </a:solidFill>
                  </a:tcPr>
                </a:tc>
              </a:tr>
              <a:tr h="701486">
                <a:tc>
                  <a:txBody>
                    <a:bodyPr/>
                    <a:lstStyle/>
                    <a:p>
                      <a:r>
                        <a:rPr lang="en-AU" sz="1600" dirty="0"/>
                        <a:t>2001 - Neural Language Models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The task of predicting the next word in a text given the previous words.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n-grams</a:t>
                      </a:r>
                      <a:endParaRPr lang="en-AU" sz="1600" dirty="0"/>
                    </a:p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feed-forward neural network</a:t>
                      </a:r>
                      <a:endParaRPr lang="en-AU" sz="1600" dirty="0"/>
                    </a:p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RNNs &amp; LSTM</a:t>
                      </a:r>
                      <a:endParaRPr lang="en-AU" sz="1600" dirty="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Intelligent keyboards</a:t>
                      </a:r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 and email response suggestion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247">
                <a:tc>
                  <a:txBody>
                    <a:bodyPr/>
                    <a:lstStyle/>
                    <a:p>
                      <a:r>
                        <a:rPr lang="en-AU" sz="1600" dirty="0"/>
                        <a:t>2008- Multi-task Learning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Sharing parameters between models that are trained on multiple tasks.</a:t>
                      </a:r>
                      <a:endParaRPr lang="en-AU" sz="1600" dirty="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general purpose</a:t>
                      </a:r>
                    </a:p>
                    <a:p>
                      <a:r>
                        <a:rPr lang="en-AU" sz="1600"/>
                        <a:t>lower-level representations</a:t>
                      </a:r>
                    </a:p>
                    <a:p>
                      <a:r>
                        <a:rPr lang="en-AU" sz="1600"/>
                        <a:t/>
                      </a:r>
                      <a:br>
                        <a:rPr lang="en-AU" sz="1600"/>
                      </a:b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Automated speech recognition </a:t>
                      </a:r>
                    </a:p>
                    <a:p>
                      <a:r>
                        <a:rPr lang="en-AU" sz="1600" dirty="0"/>
                        <a:t>Multilingual language task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009">
                <a:tc>
                  <a:txBody>
                    <a:bodyPr/>
                    <a:lstStyle/>
                    <a:p>
                      <a:r>
                        <a:rPr lang="en-AU" sz="1600" dirty="0"/>
                        <a:t>2013 - Word Embedding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Learn sparse vector representations of text </a:t>
                      </a:r>
                    </a:p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large-scale training over different corpus </a:t>
                      </a:r>
                      <a:endParaRPr lang="en-AU" sz="1600" dirty="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Word2Vec (CBOW and skip-gram )</a:t>
                      </a:r>
                    </a:p>
                    <a:p>
                      <a:r>
                        <a:rPr lang="en-AU" sz="1600"/>
                        <a:t>matrix factorization (SDV and LSA)</a:t>
                      </a:r>
                    </a:p>
                    <a:p>
                      <a:r>
                        <a:rPr lang="en-AU" sz="1600">
                          <a:solidFill>
                            <a:srgbClr val="24292E"/>
                          </a:solidFill>
                          <a:effectLst/>
                        </a:rPr>
                        <a:t>GloVe</a:t>
                      </a:r>
                      <a:endParaRPr lang="en-AU" sz="1600"/>
                    </a:p>
                    <a:p>
                      <a:r>
                        <a:rPr lang="en-AU" sz="1600">
                          <a:solidFill>
                            <a:srgbClr val="24292E"/>
                          </a:solidFill>
                          <a:effectLst/>
                        </a:rPr>
                        <a:t>LexVec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222222"/>
                          </a:solidFill>
                          <a:effectLst/>
                        </a:rPr>
                        <a:t>Music/Video Recommendation System</a:t>
                      </a:r>
                      <a:endParaRPr lang="en-AU" sz="1600"/>
                    </a:p>
                    <a:p>
                      <a:r>
                        <a:rPr lang="en-AU" sz="1600">
                          <a:solidFill>
                            <a:srgbClr val="222222"/>
                          </a:solidFill>
                          <a:effectLst/>
                        </a:rPr>
                        <a:t>Text analytics metrics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247">
                <a:tc>
                  <a:txBody>
                    <a:bodyPr/>
                    <a:lstStyle/>
                    <a:p>
                      <a:r>
                        <a:rPr lang="en-AU" sz="1600"/>
                        <a:t>2014 - Sequence to Sequence Models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A general framework for mapping one sequence to another one using a neural network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encoder - </a:t>
                      </a:r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decoder neural network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Machine translation</a:t>
                      </a:r>
                      <a:endParaRPr lang="en-AU" sz="1600" dirty="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247">
                <a:tc>
                  <a:txBody>
                    <a:bodyPr/>
                    <a:lstStyle/>
                    <a:p>
                      <a:r>
                        <a:rPr lang="en-AU" sz="1600"/>
                        <a:t>2015 - Memory based Networks &amp; Attention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New mechanism that enable training </a:t>
                      </a:r>
                    </a:p>
                    <a:p>
                      <a:r>
                        <a:rPr lang="en-AU" sz="1600"/>
                        <a:t>parallelization and less dependencies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NMT (Neural Turing Machines)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Machine Comprehension,</a:t>
                      </a:r>
                    </a:p>
                    <a:p>
                      <a:r>
                        <a:rPr lang="en-AU" sz="1600"/>
                        <a:t>Question and Answer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009">
                <a:tc>
                  <a:txBody>
                    <a:bodyPr/>
                    <a:lstStyle/>
                    <a:p>
                      <a:r>
                        <a:rPr lang="en-AU" sz="1600"/>
                        <a:t>2018 Pretrained Language Models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Pretrained model act as </a:t>
                      </a:r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initialize and can be fine-tuned on task specific data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BERT </a:t>
                      </a:r>
                    </a:p>
                    <a:p>
                      <a:r>
                        <a:rPr lang="en-AU" sz="1600"/>
                        <a:t>XLnET</a:t>
                      </a:r>
                    </a:p>
                    <a:p>
                      <a:r>
                        <a:rPr lang="en-AU" sz="1600">
                          <a:solidFill>
                            <a:srgbClr val="595858"/>
                          </a:solidFill>
                          <a:effectLst/>
                        </a:rPr>
                        <a:t>ELMo</a:t>
                      </a:r>
                      <a:endParaRPr lang="en-AU" sz="1600"/>
                    </a:p>
                    <a:p>
                      <a:r>
                        <a:rPr lang="en-AU" sz="1600">
                          <a:solidFill>
                            <a:srgbClr val="595858"/>
                          </a:solidFill>
                          <a:effectLst/>
                        </a:rPr>
                        <a:t>OpenAI’s GPT-2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Reading comprehension, </a:t>
                      </a:r>
                    </a:p>
                    <a:p>
                      <a:r>
                        <a:rPr lang="en-AU" sz="1600" dirty="0"/>
                        <a:t>Classification</a:t>
                      </a:r>
                    </a:p>
                    <a:p>
                      <a:r>
                        <a:rPr lang="en-AU" sz="1600" dirty="0"/>
                        <a:t>text stigmatization</a:t>
                      </a:r>
                    </a:p>
                    <a:p>
                      <a:r>
                        <a:rPr lang="en-AU" sz="1600" dirty="0"/>
                        <a:t>language generation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476"/>
            <a:ext cx="12192000" cy="4619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54112" y="4727448"/>
            <a:ext cx="3520440" cy="932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1567160" y="5020056"/>
            <a:ext cx="624840" cy="86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50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185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Catherine</dc:creator>
  <cp:lastModifiedBy>Wang, Catherine</cp:lastModifiedBy>
  <cp:revision>3</cp:revision>
  <dcterms:created xsi:type="dcterms:W3CDTF">2019-10-09T12:36:56Z</dcterms:created>
  <dcterms:modified xsi:type="dcterms:W3CDTF">2019-10-13T11:20:13Z</dcterms:modified>
</cp:coreProperties>
</file>