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2" r:id="rId4"/>
    <p:sldId id="258" r:id="rId5"/>
    <p:sldId id="276" r:id="rId6"/>
    <p:sldId id="280" r:id="rId7"/>
    <p:sldId id="279" r:id="rId8"/>
    <p:sldId id="259" r:id="rId9"/>
    <p:sldId id="277" r:id="rId10"/>
    <p:sldId id="261" r:id="rId11"/>
    <p:sldId id="260" r:id="rId12"/>
    <p:sldId id="281" r:id="rId13"/>
    <p:sldId id="267" r:id="rId14"/>
    <p:sldId id="262" r:id="rId15"/>
    <p:sldId id="263" r:id="rId16"/>
    <p:sldId id="264" r:id="rId17"/>
    <p:sldId id="265" r:id="rId18"/>
    <p:sldId id="266" r:id="rId19"/>
    <p:sldId id="272" r:id="rId20"/>
    <p:sldId id="273" r:id="rId21"/>
    <p:sldId id="274" r:id="rId22"/>
    <p:sldId id="268" r:id="rId23"/>
    <p:sldId id="271" r:id="rId24"/>
    <p:sldId id="26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atherine" initials="WC" lastIdx="1" clrIdx="0">
    <p:extLst>
      <p:ext uri="{19B8F6BF-5375-455C-9EA6-DF929625EA0E}">
        <p15:presenceInfo xmlns:p15="http://schemas.microsoft.com/office/powerpoint/2012/main" userId="S-1-5-21-1402365013-1417547700-1905203885-19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5374" autoAdjust="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91F6E-9EFF-4856-90FB-550757A1AA7C}" type="datetimeFigureOut">
              <a:rPr lang="en-AU" smtClean="0"/>
              <a:t>15/12/2017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97988-4AB8-4A58-B5F8-E9115E76D482}" type="slidenum">
              <a:rPr lang="en-AU" smtClean="0"/>
              <a:t>‹#›</a:t>
            </a:fld>
            <a:endParaRPr lang="en-AU"/>
          </a:p>
        </p:txBody>
      </p:sp>
    </p:spTree>
    <p:extLst>
      <p:ext uri="{BB962C8B-B14F-4D97-AF65-F5344CB8AC3E}">
        <p14:creationId xmlns:p14="http://schemas.microsoft.com/office/powerpoint/2010/main" val="204376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Deep is a technical terms It refers to the number of layers in a neural network. A shallow network has one so-called</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hidden layer</a:t>
            </a:r>
            <a:r>
              <a:rPr lang="en-US" sz="1200" kern="1200" dirty="0" smtClean="0">
                <a:solidFill>
                  <a:schemeClr val="tx1"/>
                </a:solidFill>
                <a:effectLst/>
                <a:latin typeface="+mn-lt"/>
                <a:ea typeface="+mn-ea"/>
                <a:cs typeface="+mn-cs"/>
              </a:rPr>
              <a:t>, and a deep network has more than one. Multiple hidden layers allow deep neural networks to learn features of the data in a so-called feature hierarchy, because simple features (e.g. two pixels) recombine from one layer to the next, to form more complex features (e.g. a line). Nets with many layers pass input data (features) through more mathematical operations than nets with few layers, and are therefore more computationally intensive to train. Computational </a:t>
            </a:r>
            <a:r>
              <a:rPr lang="en-US" sz="1200" kern="1200" dirty="0" err="1" smtClean="0">
                <a:solidFill>
                  <a:schemeClr val="tx1"/>
                </a:solidFill>
                <a:effectLst/>
                <a:latin typeface="+mn-lt"/>
                <a:ea typeface="+mn-ea"/>
                <a:cs typeface="+mn-cs"/>
              </a:rPr>
              <a:t>intensivity</a:t>
            </a:r>
            <a:r>
              <a:rPr lang="en-US" sz="1200" kern="1200" dirty="0" smtClean="0">
                <a:solidFill>
                  <a:schemeClr val="tx1"/>
                </a:solidFill>
                <a:effectLst/>
                <a:latin typeface="+mn-lt"/>
                <a:ea typeface="+mn-ea"/>
                <a:cs typeface="+mn-cs"/>
              </a:rPr>
              <a:t> is one of the hallmarks of deep learning, and it is one reason why GPUs are in demand to train deep-learning models.</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4</a:t>
            </a:fld>
            <a:endParaRPr lang="en-AU"/>
          </a:p>
        </p:txBody>
      </p:sp>
    </p:spTree>
    <p:extLst>
      <p:ext uri="{BB962C8B-B14F-4D97-AF65-F5344CB8AC3E}">
        <p14:creationId xmlns:p14="http://schemas.microsoft.com/office/powerpoint/2010/main" val="365797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easiest way to think of the relationship is to visualize them as Concentric circles with AI, the idea of artificial intelligent came first (around 1842, by who??), then machine learning -which blossomed later, and finally deep learning which is driving today's AI explosion.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AI can be a pile of if-then statements (rule engine), or a complex statistical model </a:t>
            </a:r>
          </a:p>
          <a:p>
            <a:r>
              <a:rPr lang="en-US"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Machine learning is a subset of AI. That is, all machine learning counts as AI, but not all AI counts as machine learning. For example, symbolic logic </a:t>
            </a:r>
            <a:r>
              <a:rPr lang="en-US" sz="1200" kern="1200" dirty="0" smtClean="0">
                <a:solidFill>
                  <a:schemeClr val="tx1"/>
                </a:solidFill>
                <a:effectLst/>
                <a:latin typeface="+mn-lt"/>
                <a:ea typeface="+mn-ea"/>
                <a:cs typeface="+mn-cs"/>
              </a:rPr>
              <a:t>–</a:t>
            </a:r>
            <a:r>
              <a:rPr lang="en-AU" sz="1200" kern="1200" dirty="0" smtClean="0">
                <a:solidFill>
                  <a:schemeClr val="tx1"/>
                </a:solidFill>
                <a:effectLst/>
                <a:latin typeface="+mn-lt"/>
                <a:ea typeface="+mn-ea"/>
                <a:cs typeface="+mn-cs"/>
              </a:rPr>
              <a:t> rules engines, expert systems and knowledge graphs </a:t>
            </a:r>
            <a:r>
              <a:rPr lang="en-US" sz="1200" kern="1200" dirty="0" smtClean="0">
                <a:solidFill>
                  <a:schemeClr val="tx1"/>
                </a:solidFill>
                <a:effectLst/>
                <a:latin typeface="+mn-lt"/>
                <a:ea typeface="+mn-ea"/>
                <a:cs typeface="+mn-cs"/>
              </a:rPr>
              <a:t>–</a:t>
            </a:r>
            <a:r>
              <a:rPr lang="en-AU" sz="1200" kern="1200" dirty="0" smtClean="0">
                <a:solidFill>
                  <a:schemeClr val="tx1"/>
                </a:solidFill>
                <a:effectLst/>
                <a:latin typeface="+mn-lt"/>
                <a:ea typeface="+mn-ea"/>
                <a:cs typeface="+mn-cs"/>
              </a:rPr>
              <a:t> could all be described as AI, and none of them are machine learning.</a:t>
            </a:r>
          </a:p>
          <a:p>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10</a:t>
            </a:fld>
            <a:endParaRPr lang="en-AU"/>
          </a:p>
        </p:txBody>
      </p:sp>
    </p:spTree>
    <p:extLst>
      <p:ext uri="{BB962C8B-B14F-4D97-AF65-F5344CB8AC3E}">
        <p14:creationId xmlns:p14="http://schemas.microsoft.com/office/powerpoint/2010/main" val="22897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New way to</a:t>
            </a:r>
            <a:r>
              <a:rPr lang="en-US" baseline="0" dirty="0" smtClean="0"/>
              <a:t> learn the weights for networks with more hidden layers (partial derivatives and </a:t>
            </a:r>
            <a:r>
              <a:rPr lang="en-US" baseline="0" dirty="0" err="1" smtClean="0"/>
              <a:t>backpropagation</a:t>
            </a:r>
            <a:r>
              <a:rPr lang="en-US" baseline="0" dirty="0" smtClean="0"/>
              <a:t>)</a:t>
            </a:r>
          </a:p>
          <a:p>
            <a:pPr marL="228600" indent="-228600">
              <a:buAutoNum type="arabicPeriod"/>
            </a:pPr>
            <a:r>
              <a:rPr lang="en-US" baseline="0" dirty="0" smtClean="0"/>
              <a:t>unsupervised feature learning (intermediate features)</a:t>
            </a:r>
          </a:p>
          <a:p>
            <a:pPr marL="228600" indent="-228600">
              <a:buAutoNum type="arabicPeriod"/>
            </a:pPr>
            <a:r>
              <a:rPr lang="en-US" dirty="0" smtClean="0"/>
              <a:t>Feature</a:t>
            </a:r>
            <a:r>
              <a:rPr lang="en-US" baseline="0" dirty="0" smtClean="0"/>
              <a:t> detectors </a:t>
            </a:r>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11</a:t>
            </a:fld>
            <a:endParaRPr lang="en-AU"/>
          </a:p>
        </p:txBody>
      </p:sp>
    </p:spTree>
    <p:extLst>
      <p:ext uri="{BB962C8B-B14F-4D97-AF65-F5344CB8AC3E}">
        <p14:creationId xmlns:p14="http://schemas.microsoft.com/office/powerpoint/2010/main" val="38053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New way to</a:t>
            </a:r>
            <a:r>
              <a:rPr lang="en-US" baseline="0" dirty="0" smtClean="0"/>
              <a:t> learn the weights for networks with more hidden layers (partial derivatives and </a:t>
            </a:r>
            <a:r>
              <a:rPr lang="en-US" baseline="0" dirty="0" err="1" smtClean="0"/>
              <a:t>backpropagation</a:t>
            </a:r>
            <a:r>
              <a:rPr lang="en-US" baseline="0" dirty="0" smtClean="0"/>
              <a:t>)</a:t>
            </a:r>
          </a:p>
          <a:p>
            <a:pPr marL="228600" indent="-228600">
              <a:buAutoNum type="arabicPeriod"/>
            </a:pPr>
            <a:r>
              <a:rPr lang="en-US" baseline="0" dirty="0" smtClean="0"/>
              <a:t>unsupervised feature learning (intermediate features)</a:t>
            </a:r>
          </a:p>
          <a:p>
            <a:pPr marL="228600" indent="-228600">
              <a:buAutoNum type="arabicPeriod"/>
            </a:pPr>
            <a:r>
              <a:rPr lang="en-US" dirty="0" smtClean="0"/>
              <a:t>Feature</a:t>
            </a:r>
            <a:r>
              <a:rPr lang="en-US" baseline="0" dirty="0" smtClean="0"/>
              <a:t> detectors </a:t>
            </a:r>
            <a:endParaRPr lang="en-AU" dirty="0"/>
          </a:p>
        </p:txBody>
      </p:sp>
      <p:sp>
        <p:nvSpPr>
          <p:cNvPr id="4" name="Slide Number Placeholder 3"/>
          <p:cNvSpPr>
            <a:spLocks noGrp="1"/>
          </p:cNvSpPr>
          <p:nvPr>
            <p:ph type="sldNum" sz="quarter" idx="10"/>
          </p:nvPr>
        </p:nvSpPr>
        <p:spPr/>
        <p:txBody>
          <a:bodyPr/>
          <a:lstStyle/>
          <a:p>
            <a:fld id="{A2897988-4AB8-4A58-B5F8-E9115E76D482}" type="slidenum">
              <a:rPr lang="en-AU" smtClean="0"/>
              <a:t>12</a:t>
            </a:fld>
            <a:endParaRPr lang="en-AU"/>
          </a:p>
        </p:txBody>
      </p:sp>
    </p:spTree>
    <p:extLst>
      <p:ext uri="{BB962C8B-B14F-4D97-AF65-F5344CB8AC3E}">
        <p14:creationId xmlns:p14="http://schemas.microsoft.com/office/powerpoint/2010/main" val="128586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95314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16901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99568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72078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2E1BC-6584-4699-B6BA-0727EB6C883A}" type="datetimeFigureOut">
              <a:rPr lang="en-AU" smtClean="0"/>
              <a:t>15/12/2017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23167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CF2E1BC-6584-4699-B6BA-0727EB6C883A}" type="datetimeFigureOut">
              <a:rPr lang="en-AU" smtClean="0"/>
              <a:t>15/12/2017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308951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9CF2E1BC-6584-4699-B6BA-0727EB6C883A}" type="datetimeFigureOut">
              <a:rPr lang="en-AU" smtClean="0"/>
              <a:t>15/12/2017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75444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9CF2E1BC-6584-4699-B6BA-0727EB6C883A}" type="datetimeFigureOut">
              <a:rPr lang="en-AU" smtClean="0"/>
              <a:t>15/12/2017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15518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E1BC-6584-4699-B6BA-0727EB6C883A}" type="datetimeFigureOut">
              <a:rPr lang="en-AU" smtClean="0"/>
              <a:t>15/12/2017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41587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2E1BC-6584-4699-B6BA-0727EB6C883A}" type="datetimeFigureOut">
              <a:rPr lang="en-AU" smtClean="0"/>
              <a:t>15/12/2017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57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2E1BC-6584-4699-B6BA-0727EB6C883A}" type="datetimeFigureOut">
              <a:rPr lang="en-AU" smtClean="0"/>
              <a:t>15/12/2017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570DB9-BA15-451E-9781-86D3A62353B2}" type="slidenum">
              <a:rPr lang="en-AU" smtClean="0"/>
              <a:t>‹#›</a:t>
            </a:fld>
            <a:endParaRPr lang="en-AU"/>
          </a:p>
        </p:txBody>
      </p:sp>
    </p:spTree>
    <p:extLst>
      <p:ext uri="{BB962C8B-B14F-4D97-AF65-F5344CB8AC3E}">
        <p14:creationId xmlns:p14="http://schemas.microsoft.com/office/powerpoint/2010/main" val="298845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E1BC-6584-4699-B6BA-0727EB6C883A}" type="datetimeFigureOut">
              <a:rPr lang="en-AU" smtClean="0"/>
              <a:t>15/12/2017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70DB9-BA15-451E-9781-86D3A62353B2}" type="slidenum">
              <a:rPr lang="en-AU" smtClean="0"/>
              <a:t>‹#›</a:t>
            </a:fld>
            <a:endParaRPr lang="en-AU"/>
          </a:p>
        </p:txBody>
      </p:sp>
    </p:spTree>
    <p:extLst>
      <p:ext uri="{BB962C8B-B14F-4D97-AF65-F5344CB8AC3E}">
        <p14:creationId xmlns:p14="http://schemas.microsoft.com/office/powerpoint/2010/main" val="152576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Intelligent </a:t>
            </a:r>
            <a:br>
              <a:rPr lang="en-US" dirty="0" smtClean="0"/>
            </a:br>
            <a:r>
              <a:rPr lang="en-US" dirty="0" smtClean="0"/>
              <a:t>Deep Learning</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24166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smtClean="0"/>
              <a:t>Relationship btw AI, ML and DL</a:t>
            </a:r>
            <a:endParaRPr lang="en-AU" dirty="0"/>
          </a:p>
        </p:txBody>
      </p:sp>
      <p:pic>
        <p:nvPicPr>
          <p:cNvPr id="4" name="Picture 1" descr="What's the difference between Artificial Intelligence (AI), Machine Learning, and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120" y="1493520"/>
            <a:ext cx="7995920" cy="509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64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Deep Learning</a:t>
            </a:r>
            <a:endParaRPr lang="en-AU" dirty="0"/>
          </a:p>
        </p:txBody>
      </p:sp>
      <p:sp>
        <p:nvSpPr>
          <p:cNvPr id="3" name="Content Placeholder 2"/>
          <p:cNvSpPr>
            <a:spLocks noGrp="1"/>
          </p:cNvSpPr>
          <p:nvPr>
            <p:ph idx="1"/>
          </p:nvPr>
        </p:nvSpPr>
        <p:spPr/>
        <p:txBody>
          <a:bodyPr/>
          <a:lstStyle/>
          <a:p>
            <a:r>
              <a:rPr lang="en-US" dirty="0" smtClean="0"/>
              <a:t>Speech recognition I (late 1080s)</a:t>
            </a:r>
          </a:p>
          <a:p>
            <a:r>
              <a:rPr lang="en-US" dirty="0" smtClean="0"/>
              <a:t>Handwriting recognition and OCR (late 1980s to mid 1990s)</a:t>
            </a:r>
          </a:p>
          <a:p>
            <a:r>
              <a:rPr lang="en-US" dirty="0" smtClean="0"/>
              <a:t>Face &amp; People Detection (early 1990s to mid 2000s)</a:t>
            </a:r>
          </a:p>
          <a:p>
            <a:r>
              <a:rPr lang="en-US" dirty="0" smtClean="0"/>
              <a:t>Object recognition I (2000s)</a:t>
            </a:r>
          </a:p>
          <a:p>
            <a:r>
              <a:rPr lang="en-US" dirty="0" smtClean="0"/>
              <a:t>Low-Res Object Recognition (2010s): </a:t>
            </a:r>
          </a:p>
          <a:p>
            <a:r>
              <a:rPr lang="en-US" dirty="0" smtClean="0"/>
              <a:t>Speech recognition II (2011)</a:t>
            </a:r>
          </a:p>
          <a:p>
            <a:r>
              <a:rPr lang="en-US" dirty="0" smtClean="0"/>
              <a:t>Object recognition III, semantic labeling (2012)</a:t>
            </a:r>
            <a:endParaRPr lang="en-AU" dirty="0"/>
          </a:p>
        </p:txBody>
      </p:sp>
    </p:spTree>
    <p:extLst>
      <p:ext uri="{BB962C8B-B14F-4D97-AF65-F5344CB8AC3E}">
        <p14:creationId xmlns:p14="http://schemas.microsoft.com/office/powerpoint/2010/main" val="290180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of Deep Learning</a:t>
            </a:r>
            <a:endParaRPr lang="en-AU" dirty="0"/>
          </a:p>
        </p:txBody>
      </p:sp>
      <p:sp>
        <p:nvSpPr>
          <p:cNvPr id="3" name="Content Placeholder 2"/>
          <p:cNvSpPr>
            <a:spLocks noGrp="1"/>
          </p:cNvSpPr>
          <p:nvPr>
            <p:ph idx="1"/>
          </p:nvPr>
        </p:nvSpPr>
        <p:spPr/>
        <p:txBody>
          <a:bodyPr/>
          <a:lstStyle/>
          <a:p>
            <a:r>
              <a:rPr lang="en-US" dirty="0" smtClean="0"/>
              <a:t>Development </a:t>
            </a:r>
          </a:p>
          <a:p>
            <a:r>
              <a:rPr lang="en-US" dirty="0" smtClean="0"/>
              <a:t>Technology advancement </a:t>
            </a:r>
          </a:p>
          <a:p>
            <a:pPr lvl="1"/>
            <a:r>
              <a:rPr lang="en-US" dirty="0" smtClean="0"/>
              <a:t>Big data </a:t>
            </a:r>
          </a:p>
          <a:p>
            <a:pPr lvl="1"/>
            <a:r>
              <a:rPr lang="en-US" dirty="0" smtClean="0"/>
              <a:t>Academic research </a:t>
            </a:r>
          </a:p>
          <a:p>
            <a:pPr lvl="1"/>
            <a:r>
              <a:rPr lang="en-US" dirty="0" smtClean="0"/>
              <a:t>GPU</a:t>
            </a:r>
          </a:p>
          <a:p>
            <a:r>
              <a:rPr lang="en-US" dirty="0" smtClean="0"/>
              <a:t>Current status </a:t>
            </a:r>
            <a:endParaRPr lang="en-AU" dirty="0"/>
          </a:p>
        </p:txBody>
      </p:sp>
    </p:spTree>
    <p:extLst>
      <p:ext uri="{BB962C8B-B14F-4D97-AF65-F5344CB8AC3E}">
        <p14:creationId xmlns:p14="http://schemas.microsoft.com/office/powerpoint/2010/main" val="178789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in deep learning </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9870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Application </a:t>
            </a:r>
            <a:endParaRPr lang="en-AU" dirty="0"/>
          </a:p>
        </p:txBody>
      </p:sp>
      <p:sp>
        <p:nvSpPr>
          <p:cNvPr id="3" name="Content Placeholder 2"/>
          <p:cNvSpPr>
            <a:spLocks noGrp="1"/>
          </p:cNvSpPr>
          <p:nvPr>
            <p:ph idx="1"/>
          </p:nvPr>
        </p:nvSpPr>
        <p:spPr/>
        <p:txBody>
          <a:bodyPr/>
          <a:lstStyle/>
          <a:p>
            <a:r>
              <a:rPr lang="en-US" dirty="0" smtClean="0"/>
              <a:t>Image – label image </a:t>
            </a:r>
          </a:p>
          <a:p>
            <a:r>
              <a:rPr lang="en-US" dirty="0" smtClean="0"/>
              <a:t>Audio – speech recognition </a:t>
            </a:r>
          </a:p>
          <a:p>
            <a:r>
              <a:rPr lang="en-US" dirty="0" smtClean="0"/>
              <a:t>Text – web search </a:t>
            </a:r>
          </a:p>
          <a:p>
            <a:r>
              <a:rPr lang="en-US" dirty="0" smtClean="0"/>
              <a:t>Computer vision </a:t>
            </a:r>
          </a:p>
          <a:p>
            <a:r>
              <a:rPr lang="en-US" dirty="0" smtClean="0"/>
              <a:t>Robotics</a:t>
            </a:r>
          </a:p>
          <a:p>
            <a:endParaRPr lang="en-US" dirty="0"/>
          </a:p>
          <a:p>
            <a:pPr marL="0" indent="0">
              <a:buNone/>
            </a:pPr>
            <a:endParaRPr lang="en-US" dirty="0" smtClean="0"/>
          </a:p>
          <a:p>
            <a:endParaRPr lang="en-AU" dirty="0"/>
          </a:p>
        </p:txBody>
      </p:sp>
    </p:spTree>
    <p:extLst>
      <p:ext uri="{BB962C8B-B14F-4D97-AF65-F5344CB8AC3E}">
        <p14:creationId xmlns:p14="http://schemas.microsoft.com/office/powerpoint/2010/main" val="105799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KPMG use cases </a:t>
            </a:r>
            <a:endParaRPr lang="en-AU" dirty="0"/>
          </a:p>
        </p:txBody>
      </p:sp>
      <p:sp>
        <p:nvSpPr>
          <p:cNvPr id="3" name="Content Placeholder 2"/>
          <p:cNvSpPr>
            <a:spLocks noGrp="1"/>
          </p:cNvSpPr>
          <p:nvPr>
            <p:ph idx="1"/>
          </p:nvPr>
        </p:nvSpPr>
        <p:spPr/>
        <p:txBody>
          <a:bodyPr/>
          <a:lstStyle/>
          <a:p>
            <a:r>
              <a:rPr lang="en-US" dirty="0" smtClean="0"/>
              <a:t>Policy simplification – NLP </a:t>
            </a:r>
          </a:p>
          <a:p>
            <a:r>
              <a:rPr lang="en-US" dirty="0" smtClean="0"/>
              <a:t>financial services – responsible lending / policy simplification </a:t>
            </a:r>
          </a:p>
          <a:p>
            <a:r>
              <a:rPr lang="en-US" dirty="0" smtClean="0"/>
              <a:t>Retails – digital assistance </a:t>
            </a:r>
          </a:p>
          <a:p>
            <a:endParaRPr lang="en-US" dirty="0"/>
          </a:p>
          <a:p>
            <a:r>
              <a:rPr lang="en-US" dirty="0" smtClean="0"/>
              <a:t>Image recognition – toll road , plate recognition </a:t>
            </a:r>
          </a:p>
          <a:p>
            <a:r>
              <a:rPr lang="en-US" dirty="0" smtClean="0"/>
              <a:t>Video preprocessing – crime </a:t>
            </a:r>
          </a:p>
          <a:p>
            <a:r>
              <a:rPr lang="en-US" dirty="0" smtClean="0"/>
              <a:t>Government client – crime prevention, public monitor </a:t>
            </a:r>
          </a:p>
          <a:p>
            <a:pPr marL="0" indent="0">
              <a:buNone/>
            </a:pPr>
            <a:endParaRPr lang="en-US" dirty="0"/>
          </a:p>
        </p:txBody>
      </p:sp>
    </p:spTree>
    <p:extLst>
      <p:ext uri="{BB962C8B-B14F-4D97-AF65-F5344CB8AC3E}">
        <p14:creationId xmlns:p14="http://schemas.microsoft.com/office/powerpoint/2010/main" val="426924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of Deep Learning </a:t>
            </a:r>
            <a:endParaRPr lang="en-AU" dirty="0"/>
          </a:p>
        </p:txBody>
      </p:sp>
      <p:sp>
        <p:nvSpPr>
          <p:cNvPr id="3" name="Content Placeholder 2"/>
          <p:cNvSpPr>
            <a:spLocks noGrp="1"/>
          </p:cNvSpPr>
          <p:nvPr>
            <p:ph idx="1"/>
          </p:nvPr>
        </p:nvSpPr>
        <p:spPr/>
        <p:txBody>
          <a:bodyPr/>
          <a:lstStyle/>
          <a:p>
            <a:r>
              <a:rPr lang="en-US" dirty="0" err="1" smtClean="0"/>
              <a:t>els</a:t>
            </a:r>
            <a:endParaRPr lang="en-AU" dirty="0"/>
          </a:p>
        </p:txBody>
      </p:sp>
    </p:spTree>
    <p:extLst>
      <p:ext uri="{BB962C8B-B14F-4D97-AF65-F5344CB8AC3E}">
        <p14:creationId xmlns:p14="http://schemas.microsoft.com/office/powerpoint/2010/main" val="3790587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AU" dirty="0"/>
          </a:p>
        </p:txBody>
      </p:sp>
      <p:sp>
        <p:nvSpPr>
          <p:cNvPr id="3" name="Content Placeholder 2"/>
          <p:cNvSpPr>
            <a:spLocks noGrp="1"/>
          </p:cNvSpPr>
          <p:nvPr>
            <p:ph idx="1"/>
          </p:nvPr>
        </p:nvSpPr>
        <p:spPr/>
        <p:txBody>
          <a:bodyPr/>
          <a:lstStyle/>
          <a:p>
            <a:r>
              <a:rPr lang="en-US" dirty="0" err="1" smtClean="0"/>
              <a:t>els</a:t>
            </a:r>
            <a:endParaRPr lang="en-AU" dirty="0"/>
          </a:p>
        </p:txBody>
      </p:sp>
    </p:spTree>
    <p:extLst>
      <p:ext uri="{BB962C8B-B14F-4D97-AF65-F5344CB8AC3E}">
        <p14:creationId xmlns:p14="http://schemas.microsoft.com/office/powerpoint/2010/main" val="44627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AU" dirty="0"/>
          </a:p>
        </p:txBody>
      </p:sp>
      <p:sp>
        <p:nvSpPr>
          <p:cNvPr id="3" name="Content Placeholder 2"/>
          <p:cNvSpPr>
            <a:spLocks noGrp="1"/>
          </p:cNvSpPr>
          <p:nvPr>
            <p:ph idx="1"/>
          </p:nvPr>
        </p:nvSpPr>
        <p:spPr/>
        <p:txBody>
          <a:bodyPr/>
          <a:lstStyle/>
          <a:p>
            <a:r>
              <a:rPr lang="en-US" dirty="0" smtClean="0"/>
              <a:t>LSTM </a:t>
            </a:r>
          </a:p>
          <a:p>
            <a:r>
              <a:rPr lang="en-US" dirty="0" smtClean="0"/>
              <a:t>GRUs</a:t>
            </a:r>
          </a:p>
          <a:p>
            <a:r>
              <a:rPr lang="en-US" dirty="0" smtClean="0"/>
              <a:t>Dynamic Memory </a:t>
            </a:r>
            <a:r>
              <a:rPr lang="en-US" dirty="0"/>
              <a:t>N</a:t>
            </a:r>
            <a:r>
              <a:rPr lang="en-US" dirty="0" smtClean="0"/>
              <a:t>etworks </a:t>
            </a:r>
          </a:p>
          <a:p>
            <a:r>
              <a:rPr lang="en-US" dirty="0" smtClean="0"/>
              <a:t>Attention Model </a:t>
            </a:r>
          </a:p>
          <a:p>
            <a:r>
              <a:rPr lang="en-US" dirty="0" smtClean="0"/>
              <a:t>NLP </a:t>
            </a:r>
          </a:p>
          <a:p>
            <a:pPr lvl="1"/>
            <a:r>
              <a:rPr lang="en-US" dirty="0" smtClean="0"/>
              <a:t>Reasoning bot </a:t>
            </a:r>
          </a:p>
          <a:p>
            <a:pPr lvl="1"/>
            <a:r>
              <a:rPr lang="en-US" dirty="0" smtClean="0"/>
              <a:t>Image / video captioning </a:t>
            </a:r>
          </a:p>
          <a:p>
            <a:pPr lvl="1"/>
            <a:r>
              <a:rPr lang="en-US" dirty="0" smtClean="0"/>
              <a:t>Word2vec, seq2seq. TF-IDF </a:t>
            </a:r>
            <a:endParaRPr lang="en-AU" dirty="0"/>
          </a:p>
        </p:txBody>
      </p:sp>
    </p:spTree>
    <p:extLst>
      <p:ext uri="{BB962C8B-B14F-4D97-AF65-F5344CB8AC3E}">
        <p14:creationId xmlns:p14="http://schemas.microsoft.com/office/powerpoint/2010/main" val="52048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Recurrent Neural Network </a:t>
            </a:r>
            <a:endParaRPr lang="en-AU" dirty="0"/>
          </a:p>
        </p:txBody>
      </p:sp>
      <p:sp>
        <p:nvSpPr>
          <p:cNvPr id="4" name="Text Placeholder 3"/>
          <p:cNvSpPr txBox="1">
            <a:spLocks/>
          </p:cNvSpPr>
          <p:nvPr/>
        </p:nvSpPr>
        <p:spPr>
          <a:xfrm>
            <a:off x="799775" y="1772816"/>
            <a:ext cx="3233382" cy="3973649"/>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charset="0"/>
              <a:buChar char="•"/>
            </a:pPr>
            <a:r>
              <a:rPr lang="en-AU" smtClean="0"/>
              <a:t>Designed to process sequential input: speech, text, video, etc.</a:t>
            </a:r>
          </a:p>
          <a:p>
            <a:pPr marL="285750" indent="-285750">
              <a:buFont typeface="Arial" charset="0"/>
              <a:buChar char="•"/>
            </a:pPr>
            <a:r>
              <a:rPr lang="en-AU" smtClean="0"/>
              <a:t>Can handle sequences both as input and as output</a:t>
            </a:r>
          </a:p>
          <a:p>
            <a:pPr marL="285750" indent="-285750">
              <a:buFont typeface="Arial" charset="0"/>
              <a:buChar char="•"/>
            </a:pPr>
            <a:r>
              <a:rPr lang="en-AU" smtClean="0"/>
              <a:t>Weights (U, V, W) are shared across time steps, but inputs and outputs vary</a:t>
            </a:r>
          </a:p>
          <a:p>
            <a:pPr marL="285750" indent="-285750">
              <a:buFont typeface="Arial" charset="0"/>
              <a:buChar char="•"/>
            </a:pPr>
            <a:r>
              <a:rPr lang="en-AU" smtClean="0"/>
              <a:t>Can model fixed-length as well as varying-length sequences</a:t>
            </a:r>
          </a:p>
          <a:p>
            <a:pPr marL="285750" indent="-285750">
              <a:buFont typeface="Arial" charset="0"/>
              <a:buChar char="•"/>
            </a:pPr>
            <a:r>
              <a:rPr lang="en-AU" smtClean="0"/>
              <a:t>Longer sequences lead to vanishing gradients, poor performance </a:t>
            </a:r>
            <a:br>
              <a:rPr lang="en-AU" smtClean="0"/>
            </a:br>
            <a:r>
              <a:rPr lang="en-AU" smtClean="0"/>
              <a:t>(LSTMs help fix this)</a:t>
            </a:r>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l="14059" r="3954"/>
          <a:stretch>
            <a:fillRect/>
          </a:stretch>
        </p:blipFill>
        <p:spPr bwMode="auto">
          <a:xfrm>
            <a:off x="5013135" y="1616010"/>
            <a:ext cx="2180145" cy="128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2" r="83336"/>
          <a:stretch/>
        </p:blipFill>
        <p:spPr bwMode="auto">
          <a:xfrm>
            <a:off x="4704960" y="3194692"/>
            <a:ext cx="10800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763" r="2469"/>
          <a:stretch/>
        </p:blipFill>
        <p:spPr bwMode="auto">
          <a:xfrm>
            <a:off x="5784960" y="3181065"/>
            <a:ext cx="52920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7239990" y="5760092"/>
            <a:ext cx="3179417" cy="0"/>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sp>
        <p:nvSpPr>
          <p:cNvPr id="9" name="TextBox 8"/>
          <p:cNvSpPr txBox="1"/>
          <p:nvPr/>
        </p:nvSpPr>
        <p:spPr>
          <a:xfrm>
            <a:off x="8437495" y="5754720"/>
            <a:ext cx="649537" cy="369332"/>
          </a:xfrm>
          <a:prstGeom prst="rect">
            <a:avLst/>
          </a:prstGeom>
          <a:noFill/>
        </p:spPr>
        <p:txBody>
          <a:bodyPr wrap="none" rtlCol="0">
            <a:spAutoFit/>
          </a:bodyPr>
          <a:lstStyle/>
          <a:p>
            <a:r>
              <a:rPr lang="en-AU" dirty="0" smtClean="0">
                <a:solidFill>
                  <a:schemeClr val="accent6"/>
                </a:solidFill>
              </a:rPr>
              <a:t>Time</a:t>
            </a:r>
            <a:endParaRPr lang="en-AU" dirty="0">
              <a:solidFill>
                <a:schemeClr val="accent6"/>
              </a:solidFill>
            </a:endParaRPr>
          </a:p>
        </p:txBody>
      </p:sp>
      <p:cxnSp>
        <p:nvCxnSpPr>
          <p:cNvPr id="10" name="Straight Arrow Connector 9"/>
          <p:cNvCxnSpPr/>
          <p:nvPr/>
        </p:nvCxnSpPr>
        <p:spPr>
          <a:xfrm flipV="1">
            <a:off x="11517229" y="3843043"/>
            <a:ext cx="0" cy="1589315"/>
          </a:xfrm>
          <a:prstGeom prst="straightConnector1">
            <a:avLst/>
          </a:prstGeom>
          <a:ln w="28575">
            <a:solidFill>
              <a:schemeClr val="accent2"/>
            </a:solidFill>
            <a:tailEnd type="arrow"/>
          </a:ln>
        </p:spPr>
        <p:style>
          <a:lnRef idx="1">
            <a:schemeClr val="accent6"/>
          </a:lnRef>
          <a:fillRef idx="0">
            <a:schemeClr val="accent6"/>
          </a:fillRef>
          <a:effectRef idx="0">
            <a:schemeClr val="accent6"/>
          </a:effectRef>
          <a:fontRef idx="minor">
            <a:schemeClr val="tx1"/>
          </a:fontRef>
        </p:style>
      </p:cxnSp>
      <p:sp>
        <p:nvSpPr>
          <p:cNvPr id="11" name="TextBox 10"/>
          <p:cNvSpPr txBox="1"/>
          <p:nvPr/>
        </p:nvSpPr>
        <p:spPr>
          <a:xfrm rot="16200000">
            <a:off x="10734552" y="4453034"/>
            <a:ext cx="1141851" cy="369332"/>
          </a:xfrm>
          <a:prstGeom prst="rect">
            <a:avLst/>
          </a:prstGeom>
          <a:noFill/>
        </p:spPr>
        <p:txBody>
          <a:bodyPr wrap="none" rtlCol="0">
            <a:spAutoFit/>
          </a:bodyPr>
          <a:lstStyle/>
          <a:p>
            <a:r>
              <a:rPr lang="en-AU" dirty="0" smtClean="0">
                <a:solidFill>
                  <a:schemeClr val="accent2"/>
                </a:solidFill>
              </a:rPr>
              <a:t>Prediction</a:t>
            </a:r>
            <a:endParaRPr lang="en-AU" dirty="0">
              <a:solidFill>
                <a:schemeClr val="accent2"/>
              </a:solidFill>
            </a:endParaRPr>
          </a:p>
        </p:txBody>
      </p:sp>
      <p:sp>
        <p:nvSpPr>
          <p:cNvPr id="12" name="TextBox 11"/>
          <p:cNvSpPr txBox="1"/>
          <p:nvPr/>
        </p:nvSpPr>
        <p:spPr>
          <a:xfrm rot="19989186">
            <a:off x="10107452" y="3658376"/>
            <a:ext cx="994183" cy="369332"/>
          </a:xfrm>
          <a:prstGeom prst="rect">
            <a:avLst/>
          </a:prstGeom>
          <a:noFill/>
        </p:spPr>
        <p:txBody>
          <a:bodyPr wrap="none" rtlCol="0">
            <a:spAutoFit/>
          </a:bodyPr>
          <a:lstStyle/>
          <a:p>
            <a:r>
              <a:rPr lang="en-AU" dirty="0" smtClean="0">
                <a:solidFill>
                  <a:schemeClr val="accent4"/>
                </a:solidFill>
              </a:rPr>
              <a:t>Learning</a:t>
            </a:r>
            <a:endParaRPr lang="en-AU" dirty="0">
              <a:solidFill>
                <a:schemeClr val="accent4"/>
              </a:solidFill>
            </a:endParaRPr>
          </a:p>
        </p:txBody>
      </p:sp>
      <p:cxnSp>
        <p:nvCxnSpPr>
          <p:cNvPr id="13" name="Straight Arrow Connector 12"/>
          <p:cNvCxnSpPr/>
          <p:nvPr/>
        </p:nvCxnSpPr>
        <p:spPr>
          <a:xfrm>
            <a:off x="9801905" y="3874317"/>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sp>
        <p:nvSpPr>
          <p:cNvPr id="14" name="TextBox 13"/>
          <p:cNvSpPr txBox="1"/>
          <p:nvPr/>
        </p:nvSpPr>
        <p:spPr>
          <a:xfrm>
            <a:off x="5156776" y="5570054"/>
            <a:ext cx="837089" cy="369332"/>
          </a:xfrm>
          <a:prstGeom prst="rect">
            <a:avLst/>
          </a:prstGeom>
          <a:noFill/>
        </p:spPr>
        <p:txBody>
          <a:bodyPr wrap="none" rtlCol="0">
            <a:spAutoFit/>
          </a:bodyPr>
          <a:lstStyle/>
          <a:p>
            <a:r>
              <a:rPr lang="en-AU" dirty="0" smtClean="0">
                <a:solidFill>
                  <a:schemeClr val="accent1"/>
                </a:solidFill>
              </a:rPr>
              <a:t>Input </a:t>
            </a:r>
            <a:r>
              <a:rPr lang="en-AU" i="1" dirty="0" smtClean="0">
                <a:solidFill>
                  <a:schemeClr val="accent1"/>
                </a:solidFill>
              </a:rPr>
              <a:t>x</a:t>
            </a:r>
            <a:endParaRPr lang="en-AU" dirty="0">
              <a:solidFill>
                <a:schemeClr val="accent1"/>
              </a:solidFill>
            </a:endParaRPr>
          </a:p>
        </p:txBody>
      </p:sp>
      <p:sp>
        <p:nvSpPr>
          <p:cNvPr id="15" name="TextBox 14"/>
          <p:cNvSpPr txBox="1"/>
          <p:nvPr/>
        </p:nvSpPr>
        <p:spPr>
          <a:xfrm>
            <a:off x="5156776" y="2996399"/>
            <a:ext cx="1031051" cy="369332"/>
          </a:xfrm>
          <a:prstGeom prst="rect">
            <a:avLst/>
          </a:prstGeom>
          <a:noFill/>
        </p:spPr>
        <p:txBody>
          <a:bodyPr wrap="none" rtlCol="0">
            <a:spAutoFit/>
          </a:bodyPr>
          <a:lstStyle/>
          <a:p>
            <a:r>
              <a:rPr lang="en-AU" dirty="0" smtClean="0">
                <a:solidFill>
                  <a:schemeClr val="accent1"/>
                </a:solidFill>
              </a:rPr>
              <a:t>Output </a:t>
            </a:r>
            <a:r>
              <a:rPr lang="en-AU" i="1" dirty="0" smtClean="0">
                <a:solidFill>
                  <a:schemeClr val="accent1"/>
                </a:solidFill>
              </a:rPr>
              <a:t>o</a:t>
            </a:r>
            <a:endParaRPr lang="en-AU" i="1" dirty="0">
              <a:solidFill>
                <a:schemeClr val="accent1"/>
              </a:solidFill>
            </a:endParaRPr>
          </a:p>
        </p:txBody>
      </p:sp>
      <p:sp>
        <p:nvSpPr>
          <p:cNvPr id="16" name="TextBox 15"/>
          <p:cNvSpPr txBox="1"/>
          <p:nvPr/>
        </p:nvSpPr>
        <p:spPr>
          <a:xfrm>
            <a:off x="5820000" y="3743608"/>
            <a:ext cx="1249316" cy="646331"/>
          </a:xfrm>
          <a:prstGeom prst="rect">
            <a:avLst/>
          </a:prstGeom>
          <a:noFill/>
        </p:spPr>
        <p:txBody>
          <a:bodyPr wrap="none" rtlCol="0">
            <a:spAutoFit/>
          </a:bodyPr>
          <a:lstStyle/>
          <a:p>
            <a:r>
              <a:rPr lang="en-AU" dirty="0" smtClean="0">
                <a:solidFill>
                  <a:schemeClr val="accent1"/>
                </a:solidFill>
              </a:rPr>
              <a:t>Parameters</a:t>
            </a:r>
            <a:br>
              <a:rPr lang="en-AU" dirty="0" smtClean="0">
                <a:solidFill>
                  <a:schemeClr val="accent1"/>
                </a:solidFill>
              </a:rPr>
            </a:br>
            <a:r>
              <a:rPr lang="en-AU" dirty="0" smtClean="0">
                <a:solidFill>
                  <a:schemeClr val="accent1"/>
                </a:solidFill>
              </a:rPr>
              <a:t>U, V, W</a:t>
            </a:r>
            <a:endParaRPr lang="en-AU" dirty="0">
              <a:solidFill>
                <a:schemeClr val="accent1"/>
              </a:solidFill>
            </a:endParaRPr>
          </a:p>
        </p:txBody>
      </p:sp>
      <p:sp>
        <p:nvSpPr>
          <p:cNvPr id="17" name="TextBox 16"/>
          <p:cNvSpPr txBox="1"/>
          <p:nvPr/>
        </p:nvSpPr>
        <p:spPr>
          <a:xfrm>
            <a:off x="5156775" y="5051313"/>
            <a:ext cx="805605" cy="369332"/>
          </a:xfrm>
          <a:prstGeom prst="rect">
            <a:avLst/>
          </a:prstGeom>
          <a:noFill/>
        </p:spPr>
        <p:txBody>
          <a:bodyPr wrap="none" rtlCol="0">
            <a:spAutoFit/>
          </a:bodyPr>
          <a:lstStyle/>
          <a:p>
            <a:r>
              <a:rPr lang="en-AU" dirty="0" smtClean="0">
                <a:solidFill>
                  <a:schemeClr val="accent1"/>
                </a:solidFill>
              </a:rPr>
              <a:t>State</a:t>
            </a:r>
            <a:r>
              <a:rPr lang="en-AU" i="1" dirty="0">
                <a:solidFill>
                  <a:schemeClr val="accent1"/>
                </a:solidFill>
              </a:rPr>
              <a:t> </a:t>
            </a:r>
            <a:r>
              <a:rPr lang="en-AU" i="1" dirty="0" smtClean="0">
                <a:solidFill>
                  <a:schemeClr val="accent1"/>
                </a:solidFill>
              </a:rPr>
              <a:t>s</a:t>
            </a:r>
            <a:endParaRPr lang="en-AU" dirty="0">
              <a:solidFill>
                <a:schemeClr val="accent1"/>
              </a:solidFill>
            </a:endParaRPr>
          </a:p>
        </p:txBody>
      </p:sp>
      <p:cxnSp>
        <p:nvCxnSpPr>
          <p:cNvPr id="18" name="Straight Arrow Connector 17"/>
          <p:cNvCxnSpPr/>
          <p:nvPr/>
        </p:nvCxnSpPr>
        <p:spPr>
          <a:xfrm>
            <a:off x="9801905" y="4782427"/>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flipH="1">
            <a:off x="9280040" y="4476805"/>
            <a:ext cx="521865" cy="0"/>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a:off x="8751408" y="3923088"/>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8751408" y="4831198"/>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flipH="1">
            <a:off x="8229543" y="4525576"/>
            <a:ext cx="521865" cy="0"/>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a:off x="7700911" y="3971859"/>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a:off x="7700911" y="4879969"/>
            <a:ext cx="0" cy="589447"/>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a:off x="7179046" y="4574347"/>
            <a:ext cx="521865" cy="0"/>
          </a:xfrm>
          <a:prstGeom prst="straightConnector1">
            <a:avLst/>
          </a:prstGeom>
          <a:ln w="28575">
            <a:solidFill>
              <a:schemeClr val="accent4"/>
            </a:solidFill>
            <a:prstDash val="sysDash"/>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95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16" presetClass="entr" presetSubtype="21"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par>
                                <p:cTn id="28" presetID="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1"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par>
                                <p:cTn id="64" presetID="42"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1"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9" grpId="0"/>
      <p:bldP spid="11" grpId="0"/>
      <p:bldP spid="12"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AU" dirty="0"/>
          </a:p>
        </p:txBody>
      </p:sp>
      <p:sp>
        <p:nvSpPr>
          <p:cNvPr id="3" name="Content Placeholder 2"/>
          <p:cNvSpPr>
            <a:spLocks noGrp="1"/>
          </p:cNvSpPr>
          <p:nvPr>
            <p:ph idx="1"/>
          </p:nvPr>
        </p:nvSpPr>
        <p:spPr/>
        <p:txBody>
          <a:bodyPr/>
          <a:lstStyle/>
          <a:p>
            <a:r>
              <a:rPr lang="en-US" dirty="0" smtClean="0"/>
              <a:t>What, why</a:t>
            </a:r>
          </a:p>
          <a:p>
            <a:r>
              <a:rPr lang="en-US" dirty="0" smtClean="0"/>
              <a:t>Milestone </a:t>
            </a:r>
          </a:p>
          <a:p>
            <a:r>
              <a:rPr lang="en-US" dirty="0" smtClean="0"/>
              <a:t>CNN for image recognition / classification </a:t>
            </a:r>
          </a:p>
          <a:p>
            <a:r>
              <a:rPr lang="en-US" dirty="0" smtClean="0"/>
              <a:t>RNNs for sequence data pattern recognition (audio, language, stock price)</a:t>
            </a:r>
            <a:endParaRPr lang="en-AU" dirty="0"/>
          </a:p>
        </p:txBody>
      </p:sp>
    </p:spTree>
    <p:extLst>
      <p:ext uri="{BB962C8B-B14F-4D97-AF65-F5344CB8AC3E}">
        <p14:creationId xmlns:p14="http://schemas.microsoft.com/office/powerpoint/2010/main" val="2273656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LSTM</a:t>
            </a:r>
            <a:r>
              <a:rPr lang="en-AU" dirty="0" smtClean="0"/>
              <a:t>: Long Short-Term Memory Network</a:t>
            </a:r>
            <a:endParaRPr lang="en-AU" dirty="0"/>
          </a:p>
        </p:txBody>
      </p:sp>
      <p:sp>
        <p:nvSpPr>
          <p:cNvPr id="4" name="Rectangle 3"/>
          <p:cNvSpPr/>
          <p:nvPr/>
        </p:nvSpPr>
        <p:spPr>
          <a:xfrm>
            <a:off x="6067223" y="1668087"/>
            <a:ext cx="5682856" cy="29427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5" name="Rectangle 4"/>
          <p:cNvSpPr/>
          <p:nvPr/>
        </p:nvSpPr>
        <p:spPr>
          <a:xfrm>
            <a:off x="380898" y="1668087"/>
            <a:ext cx="5411586" cy="29427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pic>
        <p:nvPicPr>
          <p:cNvPr id="6" name="Picture 2" descr="http://colah.github.io/posts/2015-08-Understanding-LSTMs/img/LSTM3-SimpleR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05" y="1907164"/>
            <a:ext cx="4899470" cy="18323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colah.github.io/posts/2015-08-Understanding-LSTMs/img/LSTM3-chai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8916" y="1898619"/>
            <a:ext cx="4899470" cy="1840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3605" y="3767635"/>
            <a:ext cx="4660187" cy="369332"/>
          </a:xfrm>
          <a:prstGeom prst="rect">
            <a:avLst/>
          </a:prstGeom>
          <a:noFill/>
        </p:spPr>
        <p:txBody>
          <a:bodyPr wrap="none" rtlCol="0">
            <a:spAutoFit/>
          </a:bodyPr>
          <a:lstStyle/>
          <a:p>
            <a:r>
              <a:rPr lang="en-AU" b="1" dirty="0" smtClean="0"/>
              <a:t>RNN</a:t>
            </a:r>
            <a:r>
              <a:rPr lang="en-AU" dirty="0" smtClean="0"/>
              <a:t>: each state gets the previous state as input</a:t>
            </a:r>
            <a:endParaRPr lang="en-AU" dirty="0"/>
          </a:p>
        </p:txBody>
      </p:sp>
      <p:sp>
        <p:nvSpPr>
          <p:cNvPr id="9" name="TextBox 8"/>
          <p:cNvSpPr txBox="1"/>
          <p:nvPr/>
        </p:nvSpPr>
        <p:spPr>
          <a:xfrm>
            <a:off x="6099593" y="3791772"/>
            <a:ext cx="5650486" cy="646331"/>
          </a:xfrm>
          <a:prstGeom prst="rect">
            <a:avLst/>
          </a:prstGeom>
          <a:noFill/>
        </p:spPr>
        <p:txBody>
          <a:bodyPr wrap="square" rtlCol="0">
            <a:spAutoFit/>
          </a:bodyPr>
          <a:lstStyle/>
          <a:p>
            <a:r>
              <a:rPr lang="en-AU" b="1" dirty="0" smtClean="0"/>
              <a:t>LSTM</a:t>
            </a:r>
            <a:r>
              <a:rPr lang="en-AU" dirty="0" smtClean="0"/>
              <a:t>: each state gets the previous state as input, PLUS </a:t>
            </a:r>
          </a:p>
          <a:p>
            <a:r>
              <a:rPr lang="en-AU" dirty="0" smtClean="0"/>
              <a:t>a “memory” state that can preserve state over long times</a:t>
            </a:r>
            <a:endParaRPr lang="en-AU" dirty="0"/>
          </a:p>
        </p:txBody>
      </p:sp>
    </p:spTree>
    <p:extLst>
      <p:ext uri="{BB962C8B-B14F-4D97-AF65-F5344CB8AC3E}">
        <p14:creationId xmlns:p14="http://schemas.microsoft.com/office/powerpoint/2010/main" val="3336572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Modeling </a:t>
            </a:r>
            <a:endParaRPr lang="en-AU" dirty="0"/>
          </a:p>
        </p:txBody>
      </p:sp>
      <p:sp>
        <p:nvSpPr>
          <p:cNvPr id="4" name="Rectangle 3"/>
          <p:cNvSpPr/>
          <p:nvPr/>
        </p:nvSpPr>
        <p:spPr>
          <a:xfrm>
            <a:off x="838200" y="2001580"/>
            <a:ext cx="3779520" cy="3970318"/>
          </a:xfrm>
          <a:prstGeom prst="rect">
            <a:avLst/>
          </a:prstGeom>
        </p:spPr>
        <p:txBody>
          <a:bodyPr wrap="square">
            <a:spAutoFit/>
          </a:bodyPr>
          <a:lstStyle/>
          <a:p>
            <a:pPr marL="285750" indent="-285750">
              <a:buFont typeface="Arial" panose="020B0604020202020204" pitchFamily="34" charset="0"/>
              <a:buChar char="•"/>
            </a:pPr>
            <a:r>
              <a:rPr lang="en-AU" dirty="0" smtClean="0"/>
              <a:t>All inputs, parameters, and outputs in a Deep Learning model are matrices of real numbers</a:t>
            </a:r>
          </a:p>
          <a:p>
            <a:pPr marL="285750" indent="-285750">
              <a:buFont typeface="Arial" panose="020B0604020202020204" pitchFamily="34" charset="0"/>
              <a:buChar char="•"/>
            </a:pPr>
            <a:r>
              <a:rPr lang="en-AU" dirty="0" smtClean="0"/>
              <a:t>Naïve approach to text is to have a one-hot encoding for each word</a:t>
            </a:r>
          </a:p>
          <a:p>
            <a:pPr marL="285750" indent="-285750">
              <a:buFont typeface="Arial" panose="020B0604020202020204" pitchFamily="34" charset="0"/>
              <a:buChar char="•"/>
            </a:pPr>
            <a:r>
              <a:rPr lang="en-AU" dirty="0" err="1" smtClean="0"/>
              <a:t>Embeddings</a:t>
            </a:r>
            <a:r>
              <a:rPr lang="en-AU" dirty="0" smtClean="0"/>
              <a:t> use fewer dimensions and contain more information</a:t>
            </a:r>
          </a:p>
          <a:p>
            <a:pPr marL="285750" indent="-285750">
              <a:buFont typeface="Arial" panose="020B0604020202020204" pitchFamily="34" charset="0"/>
              <a:buChar char="•"/>
            </a:pPr>
            <a:r>
              <a:rPr lang="en-AU" dirty="0" smtClean="0"/>
              <a:t>Can use pre-trained </a:t>
            </a:r>
            <a:r>
              <a:rPr lang="en-AU" dirty="0" err="1" smtClean="0"/>
              <a:t>embeddings</a:t>
            </a:r>
            <a:r>
              <a:rPr lang="en-AU" dirty="0" smtClean="0"/>
              <a:t> or random </a:t>
            </a:r>
            <a:r>
              <a:rPr lang="en-AU" dirty="0" err="1" smtClean="0"/>
              <a:t>embeddings</a:t>
            </a:r>
            <a:r>
              <a:rPr lang="en-AU" dirty="0" smtClean="0"/>
              <a:t> which get trained with the model.</a:t>
            </a:r>
          </a:p>
          <a:p>
            <a:pPr marL="285750" indent="-285750">
              <a:buFont typeface="Arial" panose="020B0604020202020204" pitchFamily="34" charset="0"/>
              <a:buChar char="•"/>
            </a:pPr>
            <a:r>
              <a:rPr lang="en-AU" dirty="0" smtClean="0"/>
              <a:t>Input data is a 3-D matrix (length of sentence, length of embedding, number of sentences)</a:t>
            </a:r>
          </a:p>
          <a:p>
            <a:endParaRPr lang="en-AU" dirty="0"/>
          </a:p>
        </p:txBody>
      </p:sp>
      <p:grpSp>
        <p:nvGrpSpPr>
          <p:cNvPr id="18" name="Group 17"/>
          <p:cNvGrpSpPr/>
          <p:nvPr/>
        </p:nvGrpSpPr>
        <p:grpSpPr>
          <a:xfrm>
            <a:off x="7917574" y="175057"/>
            <a:ext cx="3183329" cy="2435679"/>
            <a:chOff x="6056619" y="1238250"/>
            <a:chExt cx="3183329" cy="2435679"/>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8503" y="1273550"/>
              <a:ext cx="2421561" cy="2400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6769136" y="2274296"/>
              <a:ext cx="199443" cy="360057"/>
            </a:xfrm>
            <a:prstGeom prst="rect">
              <a:avLst/>
            </a:prstGeom>
            <a:solidFill>
              <a:srgbClr val="FF0000"/>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1" name="Rectangle 20"/>
            <p:cNvSpPr>
              <a:spLocks noChangeArrowheads="1"/>
            </p:cNvSpPr>
            <p:nvPr/>
          </p:nvSpPr>
          <p:spPr bwMode="auto">
            <a:xfrm>
              <a:off x="7498957" y="2273414"/>
              <a:ext cx="200326" cy="360057"/>
            </a:xfrm>
            <a:prstGeom prst="rect">
              <a:avLst/>
            </a:prstGeom>
            <a:solidFill>
              <a:schemeClr val="accent1"/>
            </a:solidFill>
            <a:ln w="9525">
              <a:solidFill>
                <a:schemeClr val="accent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2" name="Rectangle 21"/>
            <p:cNvSpPr>
              <a:spLocks noChangeArrowheads="1"/>
            </p:cNvSpPr>
            <p:nvPr/>
          </p:nvSpPr>
          <p:spPr bwMode="auto">
            <a:xfrm>
              <a:off x="8211129" y="1273550"/>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3" name="Rectangle 22"/>
            <p:cNvSpPr>
              <a:spLocks noChangeArrowheads="1"/>
            </p:cNvSpPr>
            <p:nvPr/>
          </p:nvSpPr>
          <p:spPr bwMode="auto">
            <a:xfrm>
              <a:off x="8211129" y="1774805"/>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4" name="Rectangle 23"/>
            <p:cNvSpPr>
              <a:spLocks noChangeArrowheads="1"/>
            </p:cNvSpPr>
            <p:nvPr/>
          </p:nvSpPr>
          <p:spPr bwMode="auto">
            <a:xfrm>
              <a:off x="8211129" y="2756137"/>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5" name="Rectangle 24"/>
            <p:cNvSpPr>
              <a:spLocks noChangeArrowheads="1"/>
            </p:cNvSpPr>
            <p:nvPr/>
          </p:nvSpPr>
          <p:spPr bwMode="auto">
            <a:xfrm>
              <a:off x="8211129" y="3240626"/>
              <a:ext cx="200325" cy="360057"/>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sz="1400"/>
            </a:p>
          </p:txBody>
        </p:sp>
        <p:sp>
          <p:nvSpPr>
            <p:cNvPr id="26" name="TextBox 17"/>
            <p:cNvSpPr txBox="1">
              <a:spLocks noChangeArrowheads="1"/>
            </p:cNvSpPr>
            <p:nvPr/>
          </p:nvSpPr>
          <p:spPr bwMode="auto">
            <a:xfrm>
              <a:off x="6056619" y="2410144"/>
              <a:ext cx="358405"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dirty="0">
                  <a:solidFill>
                    <a:srgbClr val="FF0000"/>
                  </a:solidFill>
                </a:rPr>
                <a:t>soccer</a:t>
              </a:r>
            </a:p>
          </p:txBody>
        </p:sp>
        <p:sp>
          <p:nvSpPr>
            <p:cNvPr id="27" name="TextBox 33"/>
            <p:cNvSpPr txBox="1">
              <a:spLocks noChangeArrowheads="1"/>
            </p:cNvSpPr>
            <p:nvPr/>
          </p:nvSpPr>
          <p:spPr bwMode="auto">
            <a:xfrm>
              <a:off x="8774691" y="1238250"/>
              <a:ext cx="135628"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a:solidFill>
                    <a:srgbClr val="00B0F0"/>
                  </a:solidFill>
                </a:rPr>
                <a:t>I</a:t>
              </a:r>
            </a:p>
          </p:txBody>
        </p:sp>
        <p:sp>
          <p:nvSpPr>
            <p:cNvPr id="28" name="TextBox 34"/>
            <p:cNvSpPr txBox="1">
              <a:spLocks noChangeArrowheads="1"/>
            </p:cNvSpPr>
            <p:nvPr/>
          </p:nvSpPr>
          <p:spPr bwMode="auto">
            <a:xfrm>
              <a:off x="8755274" y="1754508"/>
              <a:ext cx="274640"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a:solidFill>
                    <a:srgbClr val="00B0F0"/>
                  </a:solidFill>
                </a:rPr>
                <a:t>play</a:t>
              </a:r>
            </a:p>
          </p:txBody>
        </p:sp>
        <p:sp>
          <p:nvSpPr>
            <p:cNvPr id="29" name="TextBox 35"/>
            <p:cNvSpPr txBox="1">
              <a:spLocks noChangeArrowheads="1"/>
            </p:cNvSpPr>
            <p:nvPr/>
          </p:nvSpPr>
          <p:spPr bwMode="auto">
            <a:xfrm>
              <a:off x="8782628" y="2807320"/>
              <a:ext cx="202460"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dirty="0">
                  <a:solidFill>
                    <a:srgbClr val="00B0F0"/>
                  </a:solidFill>
                </a:rPr>
                <a:t>on</a:t>
              </a:r>
            </a:p>
          </p:txBody>
        </p:sp>
        <p:sp>
          <p:nvSpPr>
            <p:cNvPr id="30" name="TextBox 36"/>
            <p:cNvSpPr txBox="1">
              <a:spLocks noChangeArrowheads="1"/>
            </p:cNvSpPr>
            <p:nvPr/>
          </p:nvSpPr>
          <p:spPr bwMode="auto">
            <a:xfrm>
              <a:off x="8782630" y="3292692"/>
              <a:ext cx="457318" cy="1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r>
                <a:rPr lang="en-US" altLang="en-US" sz="1400" dirty="0">
                  <a:solidFill>
                    <a:srgbClr val="00B0F0"/>
                  </a:solidFill>
                </a:rPr>
                <a:t>Saturday</a:t>
              </a:r>
            </a:p>
          </p:txBody>
        </p:sp>
      </p:grpSp>
      <p:sp>
        <p:nvSpPr>
          <p:cNvPr id="31" name="TextBox 30"/>
          <p:cNvSpPr txBox="1"/>
          <p:nvPr/>
        </p:nvSpPr>
        <p:spPr>
          <a:xfrm>
            <a:off x="7823282" y="493076"/>
            <a:ext cx="1813060" cy="369332"/>
          </a:xfrm>
          <a:prstGeom prst="rect">
            <a:avLst/>
          </a:prstGeom>
          <a:noFill/>
        </p:spPr>
        <p:txBody>
          <a:bodyPr wrap="none" rtlCol="0">
            <a:spAutoFit/>
          </a:bodyPr>
          <a:lstStyle/>
          <a:p>
            <a:r>
              <a:rPr lang="en-AU" dirty="0" smtClean="0"/>
              <a:t>Word2Vec Model</a:t>
            </a:r>
            <a:endParaRPr lang="en-AU" dirty="0"/>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768" y="2610736"/>
            <a:ext cx="629602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490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Deep Learning use cases</a:t>
            </a:r>
            <a:endParaRPr lang="en-AU" dirty="0"/>
          </a:p>
        </p:txBody>
      </p:sp>
      <p:sp>
        <p:nvSpPr>
          <p:cNvPr id="25" name="TextBox 24"/>
          <p:cNvSpPr txBox="1"/>
          <p:nvPr/>
        </p:nvSpPr>
        <p:spPr>
          <a:xfrm>
            <a:off x="838201" y="1532763"/>
            <a:ext cx="4770120" cy="2235590"/>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AU" dirty="0" smtClean="0"/>
              <a:t>Fake Wikipedia text, letter-by-letter</a:t>
            </a:r>
          </a:p>
          <a:p>
            <a:endParaRPr lang="en-AU" sz="1400" b="1" dirty="0" smtClean="0"/>
          </a:p>
          <a:p>
            <a:r>
              <a:rPr lang="en-AU" sz="1200" dirty="0" smtClean="0">
                <a:latin typeface="Consolas" panose="020B0609020204030204" pitchFamily="49" charset="0"/>
                <a:cs typeface="Consolas" panose="020B0609020204030204" pitchFamily="49" charset="0"/>
              </a:rPr>
              <a:t>Many </a:t>
            </a:r>
            <a:r>
              <a:rPr lang="en-AU" sz="1200" dirty="0">
                <a:latin typeface="Consolas" panose="020B0609020204030204" pitchFamily="49" charset="0"/>
                <a:cs typeface="Consolas" panose="020B0609020204030204" pitchFamily="49" charset="0"/>
              </a:rPr>
              <a:t>governments recognize the military housing of the [[Civil Liberalization and Infantry Resolution 265 National Party in Hungary]], that is sympathetic to be to the [[Punjab Resolution]] (PJS)[http://www.humah.yahoo.com/guardian. cfm/7754800786d17551963s89.htm Official economics </a:t>
            </a:r>
            <a:r>
              <a:rPr lang="en-AU" sz="1200" dirty="0" err="1">
                <a:latin typeface="Consolas" panose="020B0609020204030204" pitchFamily="49" charset="0"/>
                <a:cs typeface="Consolas" panose="020B0609020204030204" pitchFamily="49" charset="0"/>
              </a:rPr>
              <a:t>Adjoint</a:t>
            </a:r>
            <a:r>
              <a:rPr lang="en-AU" sz="1200" dirty="0">
                <a:latin typeface="Consolas" panose="020B0609020204030204" pitchFamily="49" charset="0"/>
                <a:cs typeface="Consolas" panose="020B0609020204030204" pitchFamily="49" charset="0"/>
              </a:rPr>
              <a:t> for the Nazism, Montgomery was swear to advance to the resources for those Socialism's rule, was starting to signing a major </a:t>
            </a:r>
            <a:r>
              <a:rPr lang="en-AU" sz="1200" dirty="0" err="1">
                <a:latin typeface="Consolas" panose="020B0609020204030204" pitchFamily="49" charset="0"/>
                <a:cs typeface="Consolas" panose="020B0609020204030204" pitchFamily="49" charset="0"/>
              </a:rPr>
              <a:t>tripad</a:t>
            </a:r>
            <a:r>
              <a:rPr lang="en-AU" sz="1200" dirty="0">
                <a:latin typeface="Consolas" panose="020B0609020204030204" pitchFamily="49" charset="0"/>
                <a:cs typeface="Consolas" panose="020B0609020204030204" pitchFamily="49" charset="0"/>
              </a:rPr>
              <a:t> of aid exile.]] </a:t>
            </a:r>
          </a:p>
        </p:txBody>
      </p:sp>
      <p:grpSp>
        <p:nvGrpSpPr>
          <p:cNvPr id="26" name="Group 25"/>
          <p:cNvGrpSpPr/>
          <p:nvPr/>
        </p:nvGrpSpPr>
        <p:grpSpPr>
          <a:xfrm>
            <a:off x="838200" y="3912471"/>
            <a:ext cx="5074920" cy="2214009"/>
            <a:chOff x="335473" y="3902311"/>
            <a:chExt cx="6473258" cy="2792186"/>
          </a:xfrm>
        </p:grpSpPr>
        <p:sp>
          <p:nvSpPr>
            <p:cNvPr id="27" name="Rectangle 26"/>
            <p:cNvSpPr/>
            <p:nvPr/>
          </p:nvSpPr>
          <p:spPr>
            <a:xfrm>
              <a:off x="335473" y="3902311"/>
              <a:ext cx="6473258" cy="2792186"/>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402" y="4572463"/>
              <a:ext cx="20955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Arrow Connector 28"/>
            <p:cNvCxnSpPr>
              <a:cxnSpLocks/>
            </p:cNvCxnSpPr>
            <p:nvPr/>
          </p:nvCxnSpPr>
          <p:spPr bwMode="auto">
            <a:xfrm>
              <a:off x="2780026" y="5222376"/>
              <a:ext cx="519641"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3393791" y="4783601"/>
              <a:ext cx="287337" cy="939800"/>
            </a:xfrm>
            <a:prstGeom prst="rect">
              <a:avLst/>
            </a:prstGeom>
            <a:solidFill>
              <a:srgbClr val="00B8FF"/>
            </a:solidFill>
            <a:ln w="9525">
              <a:solidFill>
                <a:schemeClr val="tx1"/>
              </a:solidFill>
              <a:round/>
              <a:headEnd/>
              <a:tailEnd/>
            </a:ln>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bg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bg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bg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bg1"/>
                  </a:solidFill>
                  <a:latin typeface="Times New Roman" pitchFamily="18" charset="0"/>
                  <a:ea typeface="MS PGothic" pitchFamily="34" charset="-128"/>
                  <a:cs typeface="+mn-cs"/>
                </a:defRPr>
              </a:lvl9pPr>
            </a:lstStyle>
            <a:p>
              <a:endParaRPr lang="en-US" altLang="en-US"/>
            </a:p>
          </p:txBody>
        </p:sp>
        <p:cxnSp>
          <p:nvCxnSpPr>
            <p:cNvPr id="31" name="Straight Arrow Connector 30"/>
            <p:cNvCxnSpPr>
              <a:cxnSpLocks/>
            </p:cNvCxnSpPr>
            <p:nvPr/>
          </p:nvCxnSpPr>
          <p:spPr bwMode="auto">
            <a:xfrm>
              <a:off x="3925717" y="5233090"/>
              <a:ext cx="4587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2"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9053" y="4348626"/>
              <a:ext cx="20764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2761" y="1532763"/>
            <a:ext cx="4841480" cy="2631172"/>
          </a:xfrm>
          <a:prstGeom prst="rect">
            <a:avLst/>
          </a:prstGeom>
          <a:ln/>
          <a:extLst/>
        </p:spPr>
        <p:style>
          <a:lnRef idx="2">
            <a:schemeClr val="dk1"/>
          </a:lnRef>
          <a:fillRef idx="1">
            <a:schemeClr val="lt1"/>
          </a:fillRef>
          <a:effectRef idx="0">
            <a:schemeClr val="dk1"/>
          </a:effectRef>
          <a:fontRef idx="minor">
            <a:schemeClr val="dk1"/>
          </a:fontRef>
        </p:style>
      </p:pic>
      <p:sp>
        <p:nvSpPr>
          <p:cNvPr id="34" name="TextBox 3"/>
          <p:cNvSpPr txBox="1"/>
          <p:nvPr/>
        </p:nvSpPr>
        <p:spPr>
          <a:xfrm>
            <a:off x="6355832" y="4266368"/>
            <a:ext cx="4609323" cy="2246769"/>
          </a:xfrm>
          <a:prstGeom prst="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wrap="square" lIns="241512" tIns="0" rIns="241512" bIns="0">
            <a:spAutoFit/>
          </a:bodyPr>
          <a:lstStyle>
            <a:defPPr>
              <a:defRPr lang="en-GB"/>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defTabSz="1828800" hangingPunct="1">
              <a:defRPr/>
            </a:pPr>
            <a:r>
              <a:rPr lang="en-US" sz="1800" dirty="0" smtClean="0">
                <a:solidFill>
                  <a:prstClr val="black"/>
                </a:solidFill>
                <a:ea typeface="Times New Roman" charset="0"/>
                <a:cs typeface="Times New Roman" charset="0"/>
              </a:rPr>
              <a:t>Question answering with memory networks</a:t>
            </a:r>
          </a:p>
          <a:p>
            <a:pPr defTabSz="1828800" hangingPunct="1">
              <a:defRPr/>
            </a:pPr>
            <a:endParaRPr lang="en-US" sz="1600" dirty="0" smtClean="0">
              <a:solidFill>
                <a:prstClr val="black"/>
              </a:solidFill>
              <a:ea typeface="Times New Roman" charset="0"/>
              <a:cs typeface="Times New Roman" charset="0"/>
            </a:endParaRPr>
          </a:p>
          <a:p>
            <a:pPr lvl="1" defTabSz="1828800" hangingPunct="1">
              <a:defRPr/>
            </a:pPr>
            <a:r>
              <a:rPr lang="en-US" sz="1600" dirty="0" smtClean="0">
                <a:solidFill>
                  <a:prstClr val="black"/>
                </a:solidFill>
                <a:ea typeface="Times New Roman" charset="0"/>
                <a:cs typeface="Times New Roman" charset="0"/>
              </a:rPr>
              <a:t>John </a:t>
            </a:r>
            <a:r>
              <a:rPr lang="en-US" sz="1600" dirty="0">
                <a:solidFill>
                  <a:prstClr val="black"/>
                </a:solidFill>
                <a:ea typeface="Times New Roman" charset="0"/>
                <a:cs typeface="Times New Roman" charset="0"/>
              </a:rPr>
              <a:t>dropped the milk.</a:t>
            </a:r>
          </a:p>
          <a:p>
            <a:pPr lvl="1" defTabSz="1828800" hangingPunct="1">
              <a:defRPr/>
            </a:pPr>
            <a:r>
              <a:rPr lang="en-US" sz="1600" dirty="0">
                <a:solidFill>
                  <a:prstClr val="black"/>
                </a:solidFill>
                <a:ea typeface="Times New Roman" charset="0"/>
                <a:cs typeface="Times New Roman" charset="0"/>
              </a:rPr>
              <a:t>John took the milk there.</a:t>
            </a:r>
          </a:p>
          <a:p>
            <a:pPr lvl="1" defTabSz="1828800" hangingPunct="1">
              <a:defRPr/>
            </a:pPr>
            <a:r>
              <a:rPr lang="en-US" sz="1600" dirty="0">
                <a:solidFill>
                  <a:prstClr val="black"/>
                </a:solidFill>
                <a:ea typeface="Times New Roman" charset="0"/>
                <a:cs typeface="Times New Roman" charset="0"/>
              </a:rPr>
              <a:t>Sandra went to the bathroom.</a:t>
            </a:r>
          </a:p>
          <a:p>
            <a:pPr lvl="1" defTabSz="1828800" hangingPunct="1">
              <a:defRPr/>
            </a:pPr>
            <a:r>
              <a:rPr lang="en-US" sz="1600" dirty="0">
                <a:solidFill>
                  <a:prstClr val="black"/>
                </a:solidFill>
                <a:ea typeface="Times New Roman" charset="0"/>
                <a:cs typeface="Times New Roman" charset="0"/>
              </a:rPr>
              <a:t>John moved to the hallway.</a:t>
            </a:r>
          </a:p>
          <a:p>
            <a:pPr lvl="1" defTabSz="1828800" hangingPunct="1">
              <a:defRPr/>
            </a:pPr>
            <a:r>
              <a:rPr lang="en-US" sz="1600" dirty="0">
                <a:solidFill>
                  <a:prstClr val="black"/>
                </a:solidFill>
                <a:ea typeface="Times New Roman" charset="0"/>
                <a:cs typeface="Times New Roman" charset="0"/>
              </a:rPr>
              <a:t>Mary went to the bedroom.</a:t>
            </a:r>
          </a:p>
          <a:p>
            <a:pPr lvl="1" defTabSz="1828800" hangingPunct="1">
              <a:defRPr/>
            </a:pPr>
            <a:r>
              <a:rPr lang="en-US" sz="1600" u="sng" dirty="0">
                <a:solidFill>
                  <a:prstClr val="black"/>
                </a:solidFill>
              </a:rPr>
              <a:t>Where is the milk ?</a:t>
            </a:r>
            <a:r>
              <a:rPr lang="en-US" sz="1600" dirty="0">
                <a:solidFill>
                  <a:prstClr val="black"/>
                </a:solidFill>
              </a:rPr>
              <a:t> </a:t>
            </a:r>
            <a:r>
              <a:rPr lang="en-US" sz="1600" dirty="0" smtClean="0">
                <a:solidFill>
                  <a:srgbClr val="C00000"/>
                </a:solidFill>
              </a:rPr>
              <a:t>Hallway</a:t>
            </a:r>
          </a:p>
          <a:p>
            <a:pPr lvl="1" defTabSz="1828800" hangingPunct="1">
              <a:defRPr/>
            </a:pPr>
            <a:endParaRPr lang="en-US" sz="1600" dirty="0">
              <a:solidFill>
                <a:srgbClr val="C00000"/>
              </a:solidFill>
            </a:endParaRPr>
          </a:p>
        </p:txBody>
      </p:sp>
    </p:spTree>
    <p:extLst>
      <p:ext uri="{BB962C8B-B14F-4D97-AF65-F5344CB8AC3E}">
        <p14:creationId xmlns:p14="http://schemas.microsoft.com/office/powerpoint/2010/main" val="1533891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more </a:t>
            </a:r>
            <a:endParaRPr lang="en-AU" dirty="0"/>
          </a:p>
        </p:txBody>
      </p:sp>
      <p:sp>
        <p:nvSpPr>
          <p:cNvPr id="3" name="Content Placeholder 2"/>
          <p:cNvSpPr>
            <a:spLocks noGrp="1"/>
          </p:cNvSpPr>
          <p:nvPr>
            <p:ph idx="1"/>
          </p:nvPr>
        </p:nvSpPr>
        <p:spPr/>
        <p:txBody>
          <a:bodyPr>
            <a:normAutofit fontScale="92500" lnSpcReduction="10000"/>
          </a:bodyPr>
          <a:lstStyle/>
          <a:p>
            <a:r>
              <a:rPr lang="en-US" dirty="0" err="1" smtClean="0"/>
              <a:t>Kubeflow</a:t>
            </a:r>
            <a:r>
              <a:rPr lang="en-US" dirty="0" smtClean="0"/>
              <a:t> </a:t>
            </a:r>
          </a:p>
          <a:p>
            <a:r>
              <a:rPr lang="en-US" dirty="0" smtClean="0"/>
              <a:t>Probabilistic graphical model </a:t>
            </a:r>
          </a:p>
          <a:p>
            <a:r>
              <a:rPr lang="en-US" dirty="0" smtClean="0"/>
              <a:t>Monte Carlo Simulation </a:t>
            </a:r>
          </a:p>
          <a:p>
            <a:r>
              <a:rPr lang="en-US" dirty="0" smtClean="0"/>
              <a:t>Generic Algorithms </a:t>
            </a:r>
          </a:p>
          <a:p>
            <a:r>
              <a:rPr lang="en-US" dirty="0" smtClean="0"/>
              <a:t>Reinforcement learning </a:t>
            </a:r>
          </a:p>
          <a:p>
            <a:pPr lvl="1"/>
            <a:r>
              <a:rPr lang="en-AU" sz="1800" dirty="0" smtClean="0"/>
              <a:t>Sequence learning w/ weak feedback from a distant goal</a:t>
            </a:r>
          </a:p>
          <a:p>
            <a:pPr lvl="1"/>
            <a:r>
              <a:rPr lang="en-AU" sz="1800" dirty="0" smtClean="0"/>
              <a:t>Learn to play video games</a:t>
            </a:r>
            <a:endParaRPr lang="en-US" dirty="0" smtClean="0"/>
          </a:p>
          <a:p>
            <a:r>
              <a:rPr lang="en-US" dirty="0" smtClean="0"/>
              <a:t>Generative adversarial network</a:t>
            </a:r>
          </a:p>
          <a:p>
            <a:pPr lvl="1"/>
            <a:r>
              <a:rPr lang="en-AU" sz="1800" dirty="0" smtClean="0"/>
              <a:t>Generator learns to produce fake data that looks real</a:t>
            </a:r>
          </a:p>
          <a:p>
            <a:pPr lvl="1"/>
            <a:r>
              <a:rPr lang="en-AU" sz="1800" dirty="0" smtClean="0"/>
              <a:t>Discriminator learns to distinguish real from fake data</a:t>
            </a:r>
            <a:endParaRPr lang="en-US" dirty="0" smtClean="0"/>
          </a:p>
          <a:p>
            <a:r>
              <a:rPr lang="en-US" dirty="0" smtClean="0"/>
              <a:t>Capsule Networks </a:t>
            </a:r>
          </a:p>
        </p:txBody>
      </p:sp>
    </p:spTree>
    <p:extLst>
      <p:ext uri="{BB962C8B-B14F-4D97-AF65-F5344CB8AC3E}">
        <p14:creationId xmlns:p14="http://schemas.microsoft.com/office/powerpoint/2010/main" val="360116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946514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05"/>
            <a:ext cx="10515600" cy="1325563"/>
          </a:xfrm>
        </p:spPr>
        <p:txBody>
          <a:bodyPr/>
          <a:lstStyle/>
          <a:p>
            <a:r>
              <a:rPr lang="en-US" dirty="0" smtClean="0"/>
              <a:t>Afternoon Training Session </a:t>
            </a:r>
            <a:endParaRPr lang="en-AU" dirty="0"/>
          </a:p>
        </p:txBody>
      </p:sp>
      <p:sp>
        <p:nvSpPr>
          <p:cNvPr id="3" name="Content Placeholder 2"/>
          <p:cNvSpPr>
            <a:spLocks noGrp="1"/>
          </p:cNvSpPr>
          <p:nvPr>
            <p:ph idx="1"/>
          </p:nvPr>
        </p:nvSpPr>
        <p:spPr>
          <a:xfrm>
            <a:off x="838200" y="1467168"/>
            <a:ext cx="10515600" cy="4872672"/>
          </a:xfrm>
        </p:spPr>
        <p:txBody>
          <a:bodyPr>
            <a:normAutofit fontScale="85000" lnSpcReduction="20000"/>
          </a:bodyPr>
          <a:lstStyle/>
          <a:p>
            <a:r>
              <a:rPr lang="en-US" sz="1800" dirty="0" err="1" smtClean="0"/>
              <a:t>Tensorflow</a:t>
            </a:r>
            <a:r>
              <a:rPr lang="en-US" sz="1800" dirty="0" smtClean="0"/>
              <a:t> &amp; </a:t>
            </a:r>
            <a:r>
              <a:rPr lang="en-US" sz="1800" dirty="0" err="1" smtClean="0"/>
              <a:t>JupterNote</a:t>
            </a:r>
            <a:r>
              <a:rPr lang="en-US" sz="1800" dirty="0" smtClean="0"/>
              <a:t> Book </a:t>
            </a:r>
          </a:p>
          <a:p>
            <a:r>
              <a:rPr lang="en-US" sz="1800" dirty="0" smtClean="0"/>
              <a:t>Computational graph </a:t>
            </a:r>
          </a:p>
          <a:p>
            <a:r>
              <a:rPr lang="en-US" sz="1800" dirty="0" err="1" smtClean="0"/>
              <a:t>Vectorization</a:t>
            </a:r>
            <a:r>
              <a:rPr lang="en-US" sz="1800" dirty="0" smtClean="0"/>
              <a:t>, partial </a:t>
            </a:r>
            <a:r>
              <a:rPr lang="en-US" sz="1800" dirty="0" err="1" smtClean="0"/>
              <a:t>derivatation</a:t>
            </a:r>
            <a:r>
              <a:rPr lang="en-US" sz="1800" dirty="0" smtClean="0"/>
              <a:t> </a:t>
            </a:r>
          </a:p>
          <a:p>
            <a:r>
              <a:rPr lang="en-US" sz="1800" dirty="0" smtClean="0"/>
              <a:t>Activation function </a:t>
            </a:r>
          </a:p>
          <a:p>
            <a:r>
              <a:rPr lang="en-US" sz="1800" dirty="0" err="1" smtClean="0"/>
              <a:t>Backpropagation</a:t>
            </a:r>
            <a:r>
              <a:rPr lang="en-US" sz="1800" dirty="0" smtClean="0"/>
              <a:t> / forward propagation </a:t>
            </a:r>
          </a:p>
          <a:p>
            <a:r>
              <a:rPr lang="en-US" sz="1800" dirty="0" smtClean="0"/>
              <a:t>Dropout regularization </a:t>
            </a:r>
          </a:p>
          <a:p>
            <a:r>
              <a:rPr lang="en-US" sz="1800" dirty="0" smtClean="0"/>
              <a:t>Optimization algorithms </a:t>
            </a:r>
          </a:p>
          <a:p>
            <a:pPr lvl="1"/>
            <a:r>
              <a:rPr lang="en-US" sz="1800" dirty="0" smtClean="0"/>
              <a:t>Mini-batch</a:t>
            </a:r>
          </a:p>
          <a:p>
            <a:pPr lvl="1"/>
            <a:r>
              <a:rPr lang="en-US" sz="1800" dirty="0" smtClean="0"/>
              <a:t>Exponentially weighted average</a:t>
            </a:r>
          </a:p>
          <a:p>
            <a:pPr lvl="1"/>
            <a:r>
              <a:rPr lang="en-US" sz="1800" dirty="0" smtClean="0"/>
              <a:t>Gradient descent with momentum </a:t>
            </a:r>
          </a:p>
          <a:p>
            <a:pPr lvl="1"/>
            <a:r>
              <a:rPr lang="en-US" sz="1800" dirty="0" err="1" smtClean="0"/>
              <a:t>RMSprop</a:t>
            </a:r>
            <a:endParaRPr lang="en-US" sz="1800" dirty="0" smtClean="0"/>
          </a:p>
          <a:p>
            <a:pPr lvl="1"/>
            <a:r>
              <a:rPr lang="en-US" sz="1800" dirty="0" smtClean="0"/>
              <a:t>Adam </a:t>
            </a:r>
          </a:p>
          <a:p>
            <a:r>
              <a:rPr lang="en-US" sz="1800" dirty="0" smtClean="0"/>
              <a:t>model optimization  </a:t>
            </a:r>
          </a:p>
          <a:p>
            <a:pPr lvl="1"/>
            <a:r>
              <a:rPr lang="en-US" sz="1400" dirty="0" smtClean="0"/>
              <a:t>Normalizing input </a:t>
            </a:r>
          </a:p>
          <a:p>
            <a:pPr lvl="1"/>
            <a:r>
              <a:rPr lang="en-US" sz="1400" dirty="0" smtClean="0"/>
              <a:t>Vanishing / exploding gradient </a:t>
            </a:r>
          </a:p>
          <a:p>
            <a:pPr lvl="1"/>
            <a:r>
              <a:rPr lang="en-US" sz="1400" dirty="0" smtClean="0"/>
              <a:t>Weight initialization </a:t>
            </a:r>
          </a:p>
          <a:p>
            <a:r>
              <a:rPr lang="en-US" sz="1800" dirty="0" smtClean="0"/>
              <a:t>Batch norm </a:t>
            </a:r>
          </a:p>
          <a:p>
            <a:r>
              <a:rPr lang="en-US" sz="1800" dirty="0" err="1" smtClean="0"/>
              <a:t>Softmax</a:t>
            </a:r>
            <a:r>
              <a:rPr lang="en-US" sz="1800" dirty="0" smtClean="0"/>
              <a:t> regression </a:t>
            </a:r>
          </a:p>
          <a:p>
            <a:pPr lvl="1"/>
            <a:endParaRPr lang="en-US" sz="1400" dirty="0" smtClean="0"/>
          </a:p>
          <a:p>
            <a:pPr lvl="1"/>
            <a:endParaRPr lang="en-US" dirty="0" smtClean="0"/>
          </a:p>
          <a:p>
            <a:endParaRPr lang="en-US" dirty="0" smtClean="0"/>
          </a:p>
          <a:p>
            <a:endParaRPr lang="en-AU" dirty="0"/>
          </a:p>
        </p:txBody>
      </p:sp>
    </p:spTree>
    <p:extLst>
      <p:ext uri="{BB962C8B-B14F-4D97-AF65-F5344CB8AC3E}">
        <p14:creationId xmlns:p14="http://schemas.microsoft.com/office/powerpoint/2010/main" val="352839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got here </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21648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Learning</a:t>
            </a:r>
            <a:endParaRPr lang="en-AU" dirty="0"/>
          </a:p>
        </p:txBody>
      </p:sp>
      <p:sp>
        <p:nvSpPr>
          <p:cNvPr id="5" name="Rectangle 4"/>
          <p:cNvSpPr/>
          <p:nvPr/>
        </p:nvSpPr>
        <p:spPr>
          <a:xfrm>
            <a:off x="975360" y="2321496"/>
            <a:ext cx="4765040" cy="1600438"/>
          </a:xfrm>
          <a:prstGeom prst="rect">
            <a:avLst/>
          </a:prstGeom>
        </p:spPr>
        <p:txBody>
          <a:bodyPr wrap="square">
            <a:spAutoFit/>
          </a:bodyPr>
          <a:lstStyle/>
          <a:p>
            <a:pPr>
              <a:defRPr/>
            </a:pPr>
            <a:r>
              <a:rPr lang="en-GB" sz="1400" b="1" dirty="0" smtClean="0">
                <a:solidFill>
                  <a:srgbClr val="FF0000"/>
                </a:solidFill>
              </a:rPr>
              <a:t>Short Answer </a:t>
            </a:r>
          </a:p>
          <a:p>
            <a:pPr>
              <a:defRPr/>
            </a:pPr>
            <a:r>
              <a:rPr lang="en-GB" sz="1400" b="1" dirty="0" smtClean="0">
                <a:solidFill>
                  <a:srgbClr val="FF0000"/>
                </a:solidFill>
              </a:rPr>
              <a:t>1</a:t>
            </a:r>
            <a:r>
              <a:rPr lang="en-GB" sz="1400" b="1" dirty="0">
                <a:solidFill>
                  <a:srgbClr val="FF0000"/>
                </a:solidFill>
              </a:rPr>
              <a:t>.   </a:t>
            </a:r>
            <a:r>
              <a:rPr lang="en-GB" sz="1400" b="1" dirty="0">
                <a:solidFill>
                  <a:schemeClr val="tx1">
                    <a:lumMod val="95000"/>
                    <a:lumOff val="5000"/>
                  </a:schemeClr>
                </a:solidFill>
              </a:rPr>
              <a:t>‘Deep Learning’ </a:t>
            </a:r>
            <a:r>
              <a:rPr lang="en-GB" sz="1400" b="1" dirty="0">
                <a:solidFill>
                  <a:srgbClr val="FF0000"/>
                </a:solidFill>
              </a:rPr>
              <a:t>means </a:t>
            </a:r>
            <a:r>
              <a:rPr lang="en-GB" sz="1400" dirty="0">
                <a:solidFill>
                  <a:srgbClr val="FF0000"/>
                </a:solidFill>
              </a:rPr>
              <a:t>using a </a:t>
            </a:r>
            <a:r>
              <a:rPr lang="en-GB" sz="1400" b="1" dirty="0">
                <a:solidFill>
                  <a:schemeClr val="tx1">
                    <a:lumMod val="95000"/>
                    <a:lumOff val="5000"/>
                  </a:schemeClr>
                </a:solidFill>
              </a:rPr>
              <a:t>neural network</a:t>
            </a:r>
          </a:p>
          <a:p>
            <a:pPr>
              <a:defRPr/>
            </a:pPr>
            <a:r>
              <a:rPr lang="en-GB" sz="1400" b="1" dirty="0">
                <a:solidFill>
                  <a:srgbClr val="FF0000"/>
                </a:solidFill>
              </a:rPr>
              <a:t>  </a:t>
            </a:r>
            <a:r>
              <a:rPr lang="en-GB" sz="1400" b="1" dirty="0" smtClean="0">
                <a:solidFill>
                  <a:srgbClr val="FF0000"/>
                </a:solidFill>
              </a:rPr>
              <a:t>       </a:t>
            </a:r>
            <a:r>
              <a:rPr lang="en-GB" sz="1400" dirty="0" smtClean="0">
                <a:solidFill>
                  <a:srgbClr val="FF0000"/>
                </a:solidFill>
              </a:rPr>
              <a:t>with </a:t>
            </a:r>
            <a:r>
              <a:rPr lang="en-GB" sz="1400" b="1" u="sng" dirty="0">
                <a:solidFill>
                  <a:schemeClr val="tx1">
                    <a:lumMod val="95000"/>
                    <a:lumOff val="5000"/>
                  </a:schemeClr>
                </a:solidFill>
              </a:rPr>
              <a:t>several layers of nodes</a:t>
            </a:r>
            <a:r>
              <a:rPr lang="en-GB" sz="1400" b="1" u="sng" dirty="0">
                <a:solidFill>
                  <a:srgbClr val="FF0000"/>
                </a:solidFill>
              </a:rPr>
              <a:t> </a:t>
            </a:r>
            <a:r>
              <a:rPr lang="en-GB" sz="1400" dirty="0">
                <a:solidFill>
                  <a:srgbClr val="FF0000"/>
                </a:solidFill>
              </a:rPr>
              <a:t>between input and output</a:t>
            </a:r>
            <a:r>
              <a:rPr lang="en-GB" sz="1400" b="1" dirty="0">
                <a:solidFill>
                  <a:srgbClr val="FF0000"/>
                </a:solidFill>
              </a:rPr>
              <a:t> </a:t>
            </a:r>
          </a:p>
          <a:p>
            <a:pPr>
              <a:defRPr/>
            </a:pPr>
            <a:r>
              <a:rPr lang="en-GB" sz="1400" b="1" dirty="0">
                <a:solidFill>
                  <a:srgbClr val="FF0000"/>
                </a:solidFill>
              </a:rPr>
              <a:t>  </a:t>
            </a:r>
          </a:p>
          <a:p>
            <a:pPr>
              <a:defRPr/>
            </a:pPr>
            <a:r>
              <a:rPr lang="en-GB" sz="1400" b="1" dirty="0" smtClean="0">
                <a:solidFill>
                  <a:srgbClr val="FF0000"/>
                </a:solidFill>
              </a:rPr>
              <a:t>2</a:t>
            </a:r>
            <a:r>
              <a:rPr lang="en-GB" sz="1400" b="1" dirty="0">
                <a:solidFill>
                  <a:srgbClr val="FF0000"/>
                </a:solidFill>
              </a:rPr>
              <a:t>.   the series of layers between input &amp; output do</a:t>
            </a:r>
          </a:p>
          <a:p>
            <a:pPr>
              <a:defRPr/>
            </a:pPr>
            <a:r>
              <a:rPr lang="en-GB" sz="1400" b="1" dirty="0">
                <a:solidFill>
                  <a:srgbClr val="FF0000"/>
                </a:solidFill>
              </a:rPr>
              <a:t> </a:t>
            </a:r>
            <a:r>
              <a:rPr lang="en-GB" sz="1400" b="1" dirty="0">
                <a:solidFill>
                  <a:schemeClr val="tx1">
                    <a:lumMod val="95000"/>
                    <a:lumOff val="5000"/>
                  </a:schemeClr>
                </a:solidFill>
              </a:rPr>
              <a:t>feature identification and processing in a series of stages</a:t>
            </a:r>
            <a:r>
              <a:rPr lang="en-GB" sz="1400" b="1" dirty="0">
                <a:solidFill>
                  <a:srgbClr val="FF0000"/>
                </a:solidFill>
              </a:rPr>
              <a:t>, </a:t>
            </a:r>
          </a:p>
          <a:p>
            <a:pPr>
              <a:defRPr/>
            </a:pPr>
            <a:r>
              <a:rPr lang="en-GB" sz="1400" b="1" dirty="0">
                <a:solidFill>
                  <a:srgbClr val="FF0000"/>
                </a:solidFill>
              </a:rPr>
              <a:t>  just as our brains seem to.</a:t>
            </a:r>
          </a:p>
        </p:txBody>
      </p:sp>
      <p:sp>
        <p:nvSpPr>
          <p:cNvPr id="3" name="TextBox 2"/>
          <p:cNvSpPr txBox="1"/>
          <p:nvPr/>
        </p:nvSpPr>
        <p:spPr>
          <a:xfrm>
            <a:off x="975360" y="1609408"/>
            <a:ext cx="1045464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way of solving complicated problem ( especially for vast amount of unstructured data) </a:t>
            </a:r>
          </a:p>
          <a:p>
            <a:pPr marL="285750" indent="-285750">
              <a:buFont typeface="Arial" panose="020B0604020202020204" pitchFamily="34" charset="0"/>
              <a:buChar char="•"/>
            </a:pPr>
            <a:r>
              <a:rPr lang="en-US" dirty="0" smtClean="0"/>
              <a:t>Trainable feature hierarchy (no need to ask domain experts to hand crafted feature extractor) </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065" y="2321496"/>
            <a:ext cx="5969735" cy="3957489"/>
          </a:xfrm>
          <a:prstGeom prst="rect">
            <a:avLst/>
          </a:prstGeom>
        </p:spPr>
      </p:pic>
      <p:sp>
        <p:nvSpPr>
          <p:cNvPr id="6" name="TextBox 5"/>
          <p:cNvSpPr txBox="1"/>
          <p:nvPr/>
        </p:nvSpPr>
        <p:spPr>
          <a:xfrm>
            <a:off x="975360" y="4419600"/>
            <a:ext cx="4145280" cy="523220"/>
          </a:xfrm>
          <a:prstGeom prst="rect">
            <a:avLst/>
          </a:prstGeom>
          <a:noFill/>
        </p:spPr>
        <p:txBody>
          <a:bodyPr wrap="square" rtlCol="0">
            <a:spAutoFit/>
          </a:bodyPr>
          <a:lstStyle/>
          <a:p>
            <a:r>
              <a:rPr lang="en-US" sz="1400" dirty="0" smtClean="0"/>
              <a:t>1.Deep learning is about representing high-dimensional data </a:t>
            </a:r>
            <a:endParaRPr lang="en-AU" sz="1400" dirty="0"/>
          </a:p>
        </p:txBody>
      </p:sp>
    </p:spTree>
    <p:extLst>
      <p:ext uri="{BB962C8B-B14F-4D97-AF65-F5344CB8AC3E}">
        <p14:creationId xmlns:p14="http://schemas.microsoft.com/office/powerpoint/2010/main" val="365321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830993"/>
            <a:ext cx="4328318" cy="14753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 name="Title 1"/>
          <p:cNvSpPr>
            <a:spLocks noGrp="1"/>
          </p:cNvSpPr>
          <p:nvPr>
            <p:ph type="title"/>
          </p:nvPr>
        </p:nvSpPr>
        <p:spPr/>
        <p:txBody>
          <a:bodyPr/>
          <a:lstStyle/>
          <a:p>
            <a:r>
              <a:rPr lang="en-US" dirty="0" smtClean="0"/>
              <a:t>Neural Network </a:t>
            </a:r>
            <a:endParaRPr lang="en-AU" dirty="0"/>
          </a:p>
        </p:txBody>
      </p:sp>
      <p:pic>
        <p:nvPicPr>
          <p:cNvPr id="4" name="Picture 3"/>
          <p:cNvPicPr>
            <a:picLocks noChangeAspect="1"/>
          </p:cNvPicPr>
          <p:nvPr/>
        </p:nvPicPr>
        <p:blipFill>
          <a:blip r:embed="rId2"/>
          <a:stretch>
            <a:fillRect/>
          </a:stretch>
        </p:blipFill>
        <p:spPr>
          <a:xfrm>
            <a:off x="5562600" y="1690688"/>
            <a:ext cx="4414520" cy="1119396"/>
          </a:xfrm>
          <a:prstGeom prst="rect">
            <a:avLst/>
          </a:prstGeom>
        </p:spPr>
      </p:pic>
      <p:pic>
        <p:nvPicPr>
          <p:cNvPr id="5" name="Picture 4"/>
          <p:cNvPicPr>
            <a:picLocks noChangeAspect="1"/>
          </p:cNvPicPr>
          <p:nvPr/>
        </p:nvPicPr>
        <p:blipFill>
          <a:blip r:embed="rId3"/>
          <a:stretch>
            <a:fillRect/>
          </a:stretch>
        </p:blipFill>
        <p:spPr>
          <a:xfrm>
            <a:off x="10343832" y="1556673"/>
            <a:ext cx="1482408" cy="1475382"/>
          </a:xfrm>
          <a:prstGeom prst="rect">
            <a:avLst/>
          </a:prstGeom>
        </p:spPr>
      </p:pic>
      <p:pic>
        <p:nvPicPr>
          <p:cNvPr id="6" name="Picture 5"/>
          <p:cNvPicPr>
            <a:picLocks noChangeAspect="1"/>
          </p:cNvPicPr>
          <p:nvPr/>
        </p:nvPicPr>
        <p:blipFill>
          <a:blip r:embed="rId4"/>
          <a:stretch>
            <a:fillRect/>
          </a:stretch>
        </p:blipFill>
        <p:spPr>
          <a:xfrm>
            <a:off x="5562600" y="3251200"/>
            <a:ext cx="6038674" cy="309149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172" y="3642939"/>
            <a:ext cx="4167346" cy="2715856"/>
          </a:xfrm>
          <a:prstGeom prst="rect">
            <a:avLst/>
          </a:prstGeom>
        </p:spPr>
      </p:pic>
      <p:sp>
        <p:nvSpPr>
          <p:cNvPr id="7" name="TextBox 6"/>
          <p:cNvSpPr txBox="1"/>
          <p:nvPr/>
        </p:nvSpPr>
        <p:spPr>
          <a:xfrm>
            <a:off x="918686" y="2127860"/>
            <a:ext cx="4247832" cy="1015663"/>
          </a:xfrm>
          <a:prstGeom prst="rect">
            <a:avLst/>
          </a:prstGeom>
          <a:noFill/>
        </p:spPr>
        <p:txBody>
          <a:bodyPr wrap="square" rtlCol="0">
            <a:spAutoFit/>
          </a:bodyPr>
          <a:lstStyle/>
          <a:p>
            <a:r>
              <a:rPr lang="en-US" sz="1400" dirty="0" smtClean="0"/>
              <a:t>Most </a:t>
            </a:r>
            <a:r>
              <a:rPr lang="en-US" sz="1400" dirty="0"/>
              <a:t>perception (input processing) in the brain may be due to one learning algorithm. Then build learning algorithms that mimic the brain. </a:t>
            </a:r>
          </a:p>
          <a:p>
            <a:endParaRPr lang="en-AU" dirty="0"/>
          </a:p>
        </p:txBody>
      </p:sp>
    </p:spTree>
    <p:extLst>
      <p:ext uri="{BB962C8B-B14F-4D97-AF65-F5344CB8AC3E}">
        <p14:creationId xmlns:p14="http://schemas.microsoft.com/office/powerpoint/2010/main" val="69340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models are deep </a:t>
            </a:r>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53425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deep learning </a:t>
            </a:r>
            <a:endParaRPr lang="en-AU" dirty="0"/>
          </a:p>
        </p:txBody>
      </p:sp>
      <p:sp>
        <p:nvSpPr>
          <p:cNvPr id="3" name="Content Placeholder 2"/>
          <p:cNvSpPr>
            <a:spLocks noGrp="1"/>
          </p:cNvSpPr>
          <p:nvPr>
            <p:ph idx="1"/>
          </p:nvPr>
        </p:nvSpPr>
        <p:spPr/>
        <p:txBody>
          <a:bodyPr>
            <a:normAutofit/>
          </a:bodyPr>
          <a:lstStyle/>
          <a:p>
            <a:pPr marL="0" indent="0">
              <a:buNone/>
            </a:pPr>
            <a:r>
              <a:rPr lang="en-US" sz="1800" b="1" dirty="0" smtClean="0"/>
              <a:t>Challenge </a:t>
            </a:r>
          </a:p>
          <a:p>
            <a:r>
              <a:rPr lang="en-US" sz="1800" dirty="0" smtClean="0"/>
              <a:t>Large amount of data </a:t>
            </a:r>
          </a:p>
          <a:p>
            <a:r>
              <a:rPr lang="en-US" sz="1800" dirty="0" smtClean="0"/>
              <a:t>Unstructured data (audio, video, text, )</a:t>
            </a:r>
          </a:p>
          <a:p>
            <a:endParaRPr lang="en-US" dirty="0" smtClean="0"/>
          </a:p>
          <a:p>
            <a:pPr marL="0" indent="0">
              <a:buNone/>
            </a:pPr>
            <a:r>
              <a:rPr lang="en-US" sz="1800" b="1" dirty="0" smtClean="0"/>
              <a:t>Traditional model of pattern recognition </a:t>
            </a:r>
          </a:p>
          <a:p>
            <a:pPr marL="0" indent="0">
              <a:buNone/>
            </a:pPr>
            <a:r>
              <a:rPr lang="en-US" sz="1800" dirty="0" smtClean="0"/>
              <a:t>- Fixed/ engineered features + trainable classifier (</a:t>
            </a:r>
            <a:r>
              <a:rPr lang="en-US" sz="1800" dirty="0" smtClean="0">
                <a:solidFill>
                  <a:srgbClr val="FF0000"/>
                </a:solidFill>
              </a:rPr>
              <a:t>feature extractors </a:t>
            </a:r>
            <a:r>
              <a:rPr lang="en-US" sz="1800" dirty="0" smtClean="0"/>
              <a:t>+ template matching + linear classifier)</a:t>
            </a:r>
          </a:p>
          <a:p>
            <a:pPr marL="0" indent="0">
              <a:buNone/>
            </a:pPr>
            <a:r>
              <a:rPr lang="en-US" sz="1800" b="1" dirty="0" smtClean="0"/>
              <a:t>End to end learning / deep learning </a:t>
            </a:r>
          </a:p>
          <a:p>
            <a:pPr>
              <a:buFontTx/>
              <a:buChar char="-"/>
            </a:pPr>
            <a:r>
              <a:rPr lang="en-US" sz="1800" dirty="0" smtClean="0"/>
              <a:t>Trainable features + trainable classifier </a:t>
            </a:r>
          </a:p>
          <a:p>
            <a:pPr>
              <a:buFontTx/>
              <a:buChar char="-"/>
            </a:pPr>
            <a:r>
              <a:rPr lang="en-US" sz="1800" dirty="0" smtClean="0"/>
              <a:t>learning hierarchical representations </a:t>
            </a:r>
          </a:p>
          <a:p>
            <a:pPr>
              <a:buFontTx/>
              <a:buChar char="-"/>
            </a:pPr>
            <a:r>
              <a:rPr lang="en-US" sz="1800" dirty="0" smtClean="0"/>
              <a:t>trainable feature hierarchy  </a:t>
            </a:r>
          </a:p>
          <a:p>
            <a:pPr>
              <a:buFontTx/>
              <a:buChar char="-"/>
            </a:pPr>
            <a:r>
              <a:rPr lang="en-US" sz="1800" dirty="0" smtClean="0"/>
              <a:t>Non-linear feature + non-linear classifier </a:t>
            </a:r>
          </a:p>
          <a:p>
            <a:pPr>
              <a:buFontTx/>
              <a:buChar char="-"/>
            </a:pPr>
            <a:endParaRPr lang="en-US" dirty="0" smtClean="0"/>
          </a:p>
          <a:p>
            <a:endParaRPr lang="en-AU" dirty="0"/>
          </a:p>
        </p:txBody>
      </p:sp>
      <p:sp>
        <p:nvSpPr>
          <p:cNvPr id="4" name="Rectangle 3"/>
          <p:cNvSpPr/>
          <p:nvPr/>
        </p:nvSpPr>
        <p:spPr>
          <a:xfrm>
            <a:off x="7901093" y="2648903"/>
            <a:ext cx="2157307" cy="546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Required considerable Experts effort </a:t>
            </a:r>
            <a:endParaRPr lang="en-AU" sz="1600" dirty="0"/>
          </a:p>
        </p:txBody>
      </p:sp>
      <p:cxnSp>
        <p:nvCxnSpPr>
          <p:cNvPr id="8" name="Straight Arrow Connector 7"/>
          <p:cNvCxnSpPr/>
          <p:nvPr/>
        </p:nvCxnSpPr>
        <p:spPr>
          <a:xfrm flipH="1">
            <a:off x="6836833" y="3104357"/>
            <a:ext cx="1300480" cy="6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782473" y="3195797"/>
            <a:ext cx="0" cy="6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08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Deep Learning</a:t>
            </a:r>
            <a:endParaRPr lang="en-AU" dirty="0"/>
          </a:p>
        </p:txBody>
      </p:sp>
      <p:sp>
        <p:nvSpPr>
          <p:cNvPr id="4" name="Content Placeholder 2">
            <a:extLst>
              <a:ext uri="{FF2B5EF4-FFF2-40B4-BE49-F238E27FC236}">
                <a16:creationId xmlns:a16="http://schemas.microsoft.com/office/drawing/2014/main" xmlns="" id="{811188E1-2E3B-4C7D-9CDE-10DC50DCD60C}"/>
              </a:ext>
            </a:extLst>
          </p:cNvPr>
          <p:cNvSpPr>
            <a:spLocks noGrp="1"/>
          </p:cNvSpPr>
          <p:nvPr>
            <p:ph idx="1"/>
          </p:nvPr>
        </p:nvSpPr>
        <p:spPr>
          <a:xfrm>
            <a:off x="838200" y="1825625"/>
            <a:ext cx="10515600" cy="4351338"/>
          </a:xfrm>
        </p:spPr>
        <p:txBody>
          <a:bodyPr>
            <a:normAutofit/>
          </a:bodyPr>
          <a:lstStyle/>
          <a:p>
            <a:r>
              <a:rPr lang="en-US" sz="2400" dirty="0"/>
              <a:t>Best algorithm for image classification</a:t>
            </a:r>
          </a:p>
          <a:p>
            <a:r>
              <a:rPr lang="en-US" sz="2400" dirty="0"/>
              <a:t>Best algorithm for speech recognition</a:t>
            </a:r>
          </a:p>
          <a:p>
            <a:r>
              <a:rPr lang="en-US" sz="2400" dirty="0"/>
              <a:t>Very good at NLP tasks</a:t>
            </a:r>
          </a:p>
          <a:p>
            <a:r>
              <a:rPr lang="en-US" sz="2400" dirty="0"/>
              <a:t>Feature learning (vs. feature engineering)</a:t>
            </a:r>
          </a:p>
          <a:p>
            <a:r>
              <a:rPr lang="en-US" sz="2400" dirty="0"/>
              <a:t>Unstructured data (vs. structured data)</a:t>
            </a:r>
          </a:p>
          <a:p>
            <a:r>
              <a:rPr lang="en-US" sz="2400" dirty="0"/>
              <a:t>Variable length inputs/outputs </a:t>
            </a:r>
            <a:endParaRPr lang="en-US" sz="2400" dirty="0" smtClean="0"/>
          </a:p>
          <a:p>
            <a:r>
              <a:rPr lang="en-US" sz="2400" dirty="0" smtClean="0"/>
              <a:t>(</a:t>
            </a:r>
            <a:r>
              <a:rPr lang="en-US" sz="2400" dirty="0"/>
              <a:t>vs. fixed length)</a:t>
            </a:r>
          </a:p>
          <a:p>
            <a:r>
              <a:rPr lang="en-US" sz="2400" dirty="0"/>
              <a:t>Deep learning is being used more and more</a:t>
            </a:r>
          </a:p>
          <a:p>
            <a:pPr lvl="1"/>
            <a:r>
              <a:rPr lang="en-US" sz="2000" dirty="0"/>
              <a:t>Google, Facebook, Microsoft, Amazon…</a:t>
            </a:r>
          </a:p>
          <a:p>
            <a:pPr lvl="1"/>
            <a:r>
              <a:rPr lang="en-US" sz="2000" dirty="0"/>
              <a:t>Image, speech, text, Q&amp;A, self-driving cars…</a:t>
            </a:r>
          </a:p>
        </p:txBody>
      </p:sp>
      <p:pic>
        <p:nvPicPr>
          <p:cNvPr id="5" name="Picture 4">
            <a:extLst>
              <a:ext uri="{FF2B5EF4-FFF2-40B4-BE49-F238E27FC236}">
                <a16:creationId xmlns:a16="http://schemas.microsoft.com/office/drawing/2014/main" xmlns="" id="{0DD36402-F174-4FD4-B10E-F5C8500617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4659" y="1532987"/>
            <a:ext cx="4911774" cy="296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625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Artificial Intelligent</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1941426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1033</Words>
  <Application>Microsoft Office PowerPoint</Application>
  <PresentationFormat>Widescreen</PresentationFormat>
  <Paragraphs>183</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MS PGothic</vt:lpstr>
      <vt:lpstr>Arial</vt:lpstr>
      <vt:lpstr>Calibri</vt:lpstr>
      <vt:lpstr>Calibri Light</vt:lpstr>
      <vt:lpstr>Consolas</vt:lpstr>
      <vt:lpstr>Times New Roman</vt:lpstr>
      <vt:lpstr>Office Theme</vt:lpstr>
      <vt:lpstr>Artificial Intelligent  Deep Learning</vt:lpstr>
      <vt:lpstr>Introduction </vt:lpstr>
      <vt:lpstr>How we got here </vt:lpstr>
      <vt:lpstr>What is Deep Learning</vt:lpstr>
      <vt:lpstr>Neural Network </vt:lpstr>
      <vt:lpstr>Which models are deep </vt:lpstr>
      <vt:lpstr>Why deep learning </vt:lpstr>
      <vt:lpstr>Why Deep Learning</vt:lpstr>
      <vt:lpstr>History of Artificial Intelligent</vt:lpstr>
      <vt:lpstr>Relationship btw AI, ML and DL</vt:lpstr>
      <vt:lpstr>History of Deep Learning</vt:lpstr>
      <vt:lpstr>Milestone of Deep Learning</vt:lpstr>
      <vt:lpstr>People in deep learning </vt:lpstr>
      <vt:lpstr>Deep Learning Application </vt:lpstr>
      <vt:lpstr>Deep Learning KPMG use cases </vt:lpstr>
      <vt:lpstr>Foundation of Deep Learning </vt:lpstr>
      <vt:lpstr>CNN</vt:lpstr>
      <vt:lpstr>RNN</vt:lpstr>
      <vt:lpstr>RNN: Recurrent Neural Network </vt:lpstr>
      <vt:lpstr>LSTM: Long Short-Term Memory Network</vt:lpstr>
      <vt:lpstr>Language Modeling </vt:lpstr>
      <vt:lpstr>NLP Deep Learning use cases</vt:lpstr>
      <vt:lpstr>What’s more </vt:lpstr>
      <vt:lpstr>Summary </vt:lpstr>
      <vt:lpstr>Afternoon Training Session </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Intelligent  Deep Learning</dc:title>
  <dc:creator>Wang, Catherine</dc:creator>
  <cp:lastModifiedBy>Wang, Catherine</cp:lastModifiedBy>
  <cp:revision>24</cp:revision>
  <dcterms:created xsi:type="dcterms:W3CDTF">2017-12-13T04:17:46Z</dcterms:created>
  <dcterms:modified xsi:type="dcterms:W3CDTF">2017-12-15T05:11:45Z</dcterms:modified>
</cp:coreProperties>
</file>