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3"/>
  </p:normalViewPr>
  <p:slideViewPr>
    <p:cSldViewPr snapToGrid="0" snapToObjects="1">
      <p:cViewPr varScale="1">
        <p:scale>
          <a:sx n="133" d="100"/>
          <a:sy n="133" d="100"/>
        </p:scale>
        <p:origin x="2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Internship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Catherine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9898"/>
            <a:ext cx="3200400" cy="2286000"/>
          </a:xfrm>
        </p:spPr>
        <p:txBody>
          <a:bodyPr/>
          <a:lstStyle/>
          <a:p>
            <a:r>
              <a:rPr lang="en-US" altLang="zh-CN" dirty="0"/>
              <a:t>E</a:t>
            </a:r>
            <a:r>
              <a:rPr lang="en-US" dirty="0"/>
              <a:t>ffectiveness of </a:t>
            </a:r>
            <a:r>
              <a:rPr lang="en-US" dirty="0" err="1"/>
              <a:t>iSelect</a:t>
            </a:r>
            <a:r>
              <a:rPr 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anking </a:t>
            </a:r>
            <a:r>
              <a:rPr lang="en-US" altLang="zh-CN" dirty="0"/>
              <a:t>S</a:t>
            </a:r>
            <a:r>
              <a:rPr lang="en-US" dirty="0"/>
              <a:t>ystem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charset="0"/>
              <a:buChar char="•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</a:p>
          <a:p>
            <a:pPr marL="285750" indent="-285750">
              <a:buClr>
                <a:schemeClr val="bg1"/>
              </a:buClr>
              <a:buFont typeface="Arial" charset="0"/>
              <a:buChar char="•"/>
            </a:pP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products’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CR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dirty="0" smtClean="0"/>
              <a:t>≈</a:t>
            </a:r>
            <a:r>
              <a:rPr lang="zh-CN" altLang="en-US" dirty="0" smtClean="0"/>
              <a:t> </a:t>
            </a:r>
            <a:r>
              <a:rPr lang="is-IS" dirty="0" smtClean="0"/>
              <a:t>0.0</a:t>
            </a:r>
            <a:r>
              <a:rPr lang="en-US" altLang="zh-CN" dirty="0" smtClean="0"/>
              <a:t>5)</a:t>
            </a:r>
            <a:endParaRPr lang="zh-CN" altLang="en-US" dirty="0" smtClean="0"/>
          </a:p>
          <a:p>
            <a:pPr marL="285750" indent="-285750">
              <a:buClr>
                <a:schemeClr val="bg1"/>
              </a:buClr>
              <a:buFont typeface="Arial" charset="0"/>
              <a:buChar char="•"/>
            </a:pP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(14.6)</a:t>
            </a:r>
            <a:endParaRPr lang="zh-CN" altLang="en-US" dirty="0" smtClean="0"/>
          </a:p>
          <a:p>
            <a:pPr marL="285750" indent="-285750">
              <a:buClr>
                <a:schemeClr val="bg1"/>
              </a:buClr>
              <a:buFont typeface="Arial" charset="0"/>
              <a:buChar char="•"/>
            </a:pPr>
            <a:r>
              <a:rPr lang="en-US" altLang="zh-CN" dirty="0" smtClean="0"/>
              <a:t>Conversion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</a:t>
            </a:r>
            <a:r>
              <a:rPr lang="zh-CN" altLang="en-US" dirty="0" smtClean="0"/>
              <a:t> </a:t>
            </a:r>
          </a:p>
          <a:p>
            <a:pPr marL="285750" indent="-285750">
              <a:buClr>
                <a:schemeClr val="bg1"/>
              </a:buClr>
              <a:buFont typeface="Arial" charset="0"/>
              <a:buChar char="•"/>
            </a:pPr>
            <a:r>
              <a:rPr lang="en-US" altLang="zh-CN" dirty="0" smtClean="0"/>
              <a:t>Conversion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42" y="745501"/>
            <a:ext cx="3628291" cy="27182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48" y="745500"/>
            <a:ext cx="3584189" cy="2718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48" y="3980562"/>
            <a:ext cx="3926410" cy="248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42" y="3992438"/>
            <a:ext cx="3675573" cy="2612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1269" y="3694914"/>
            <a:ext cx="1877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Conversion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rate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Ranking</a:t>
            </a:r>
            <a:endParaRPr lang="zh-CN" alt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566621" y="3694913"/>
            <a:ext cx="271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Conversion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rate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#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product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page</a:t>
            </a:r>
            <a:endParaRPr lang="zh-CN" alt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37628" y="514299"/>
            <a:ext cx="1871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Conversion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rate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Product</a:t>
            </a:r>
            <a:endParaRPr lang="zh-CN" altLang="en-US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319583" y="514299"/>
            <a:ext cx="121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Sales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Product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8480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2935" y="102179"/>
            <a:ext cx="10058400" cy="1062037"/>
          </a:xfrm>
        </p:spPr>
        <p:txBody>
          <a:bodyPr/>
          <a:lstStyle/>
          <a:p>
            <a:r>
              <a:rPr lang="en-US" altLang="zh-CN" dirty="0" smtClean="0"/>
              <a:t>Call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entre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390" y="5051731"/>
            <a:ext cx="48391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500" dirty="0" smtClean="0"/>
              <a:t>Weighted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Average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Price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for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Call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Centre</a:t>
            </a:r>
            <a:r>
              <a:rPr lang="en-US" altLang="zh-CN" sz="1500" dirty="0"/>
              <a:t> </a:t>
            </a:r>
            <a:r>
              <a:rPr lang="zh-CN" altLang="en-US" sz="1500" dirty="0" smtClean="0"/>
              <a:t> </a:t>
            </a:r>
            <a:r>
              <a:rPr lang="en-US" sz="1500" dirty="0"/>
              <a:t>≈</a:t>
            </a:r>
            <a:r>
              <a:rPr lang="zh-CN" altLang="en-US" sz="1500" dirty="0" smtClean="0"/>
              <a:t> </a:t>
            </a:r>
            <a:r>
              <a:rPr lang="en-US" altLang="zh-CN" sz="1500" dirty="0"/>
              <a:t>$</a:t>
            </a:r>
            <a:r>
              <a:rPr lang="en-US" altLang="zh-CN" sz="1500" dirty="0" smtClean="0"/>
              <a:t>816.89</a:t>
            </a:r>
            <a:endParaRPr lang="zh-CN" altLang="en-US" sz="15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500" dirty="0" smtClean="0"/>
              <a:t>Weighted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Average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Ranking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for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Call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Centre</a:t>
            </a:r>
            <a:r>
              <a:rPr lang="zh-CN" altLang="en-US" sz="1500" dirty="0" smtClean="0"/>
              <a:t> </a:t>
            </a:r>
            <a:r>
              <a:rPr lang="en-US" sz="1500" dirty="0" smtClean="0"/>
              <a:t>≈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3.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88</a:t>
            </a:r>
            <a:endParaRPr lang="zh-CN" altLang="en-US" sz="15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500" dirty="0" smtClean="0"/>
              <a:t>Call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Centre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contribute</a:t>
            </a:r>
            <a:r>
              <a:rPr lang="zh-CN" altLang="en-US" sz="1500" dirty="0" smtClean="0"/>
              <a:t> </a:t>
            </a:r>
            <a:r>
              <a:rPr lang="is-IS" altLang="zh-CN" sz="1500" dirty="0" smtClean="0"/>
              <a:t>0.48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percent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sales</a:t>
            </a:r>
            <a:endParaRPr lang="zh-CN" altLang="en-US" sz="15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500" dirty="0" smtClean="0"/>
              <a:t>Average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Product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customer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brought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through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Call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Centre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is</a:t>
            </a:r>
            <a:r>
              <a:rPr lang="zh-CN" altLang="en-US" sz="1500" dirty="0" smtClean="0"/>
              <a:t> </a:t>
            </a:r>
            <a:r>
              <a:rPr lang="nb-NO" altLang="zh-CN" sz="1500" dirty="0"/>
              <a:t>1.15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9245" y="5073764"/>
            <a:ext cx="48391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500" dirty="0" smtClean="0"/>
              <a:t>Weighted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Average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Price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for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Online</a:t>
            </a:r>
            <a:r>
              <a:rPr lang="zh-CN" altLang="en-US" sz="1500" dirty="0" smtClean="0"/>
              <a:t> </a:t>
            </a:r>
            <a:r>
              <a:rPr lang="en-US" sz="1500" dirty="0" smtClean="0"/>
              <a:t>≈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$452.87</a:t>
            </a:r>
            <a:endParaRPr lang="zh-CN" altLang="en-US" sz="15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500" dirty="0" smtClean="0"/>
              <a:t>Weighted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Average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Ranking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for</a:t>
            </a:r>
            <a:r>
              <a:rPr lang="zh-CN" altLang="en-US" sz="1500" dirty="0" smtClean="0"/>
              <a:t> </a:t>
            </a:r>
            <a:r>
              <a:rPr lang="en-US" altLang="zh-CN" sz="1500" dirty="0"/>
              <a:t>Online</a:t>
            </a:r>
            <a:r>
              <a:rPr lang="zh-CN" altLang="en-US" sz="1500" dirty="0"/>
              <a:t> </a:t>
            </a:r>
            <a:r>
              <a:rPr lang="en-US" sz="1500" dirty="0" smtClean="0"/>
              <a:t>≈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2.68</a:t>
            </a:r>
            <a:endParaRPr lang="zh-CN" altLang="en-US" sz="15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500" dirty="0"/>
              <a:t>Online</a:t>
            </a:r>
            <a:r>
              <a:rPr lang="zh-CN" altLang="en-US" sz="1500" dirty="0"/>
              <a:t> </a:t>
            </a:r>
            <a:r>
              <a:rPr lang="en-US" altLang="zh-CN" sz="1500" dirty="0" smtClean="0"/>
              <a:t>contribute</a:t>
            </a:r>
            <a:r>
              <a:rPr lang="zh-CN" altLang="en-US" sz="1500" dirty="0" smtClean="0"/>
              <a:t> </a:t>
            </a:r>
            <a:r>
              <a:rPr lang="is-IS" altLang="zh-CN" sz="1500" dirty="0" smtClean="0"/>
              <a:t>0.</a:t>
            </a:r>
            <a:r>
              <a:rPr lang="en-US" altLang="zh-CN" sz="1500" dirty="0" smtClean="0"/>
              <a:t>52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percent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sales</a:t>
            </a:r>
            <a:endParaRPr lang="zh-CN" altLang="en-US" sz="15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500" dirty="0"/>
              <a:t>Average</a:t>
            </a:r>
            <a:r>
              <a:rPr lang="zh-CN" altLang="en-US" sz="1500" dirty="0"/>
              <a:t> </a:t>
            </a:r>
            <a:r>
              <a:rPr lang="en-US" altLang="zh-CN" sz="1500" dirty="0"/>
              <a:t>Product</a:t>
            </a:r>
            <a:r>
              <a:rPr lang="zh-CN" altLang="en-US" sz="1500" dirty="0"/>
              <a:t> </a:t>
            </a:r>
            <a:r>
              <a:rPr lang="en-US" altLang="zh-CN" sz="1500" dirty="0"/>
              <a:t>customer</a:t>
            </a:r>
            <a:r>
              <a:rPr lang="zh-CN" altLang="en-US" sz="1500" dirty="0"/>
              <a:t> </a:t>
            </a:r>
            <a:r>
              <a:rPr lang="en-US" altLang="zh-CN" sz="1500" dirty="0"/>
              <a:t>brought</a:t>
            </a:r>
            <a:r>
              <a:rPr lang="zh-CN" altLang="en-US" sz="1500" dirty="0"/>
              <a:t> </a:t>
            </a:r>
            <a:r>
              <a:rPr lang="en-US" altLang="zh-CN" sz="1500" dirty="0"/>
              <a:t>through</a:t>
            </a:r>
            <a:r>
              <a:rPr lang="zh-CN" altLang="en-US" sz="1500" dirty="0"/>
              <a:t> </a:t>
            </a:r>
            <a:r>
              <a:rPr lang="en-US" altLang="zh-CN" sz="1500" dirty="0"/>
              <a:t>Call</a:t>
            </a:r>
            <a:r>
              <a:rPr lang="zh-CN" altLang="en-US" sz="1500" dirty="0"/>
              <a:t> </a:t>
            </a:r>
            <a:r>
              <a:rPr lang="en-US" altLang="zh-CN" sz="1500" dirty="0"/>
              <a:t>Centre</a:t>
            </a:r>
            <a:r>
              <a:rPr lang="zh-CN" altLang="en-US" sz="1500" dirty="0"/>
              <a:t> </a:t>
            </a:r>
            <a:r>
              <a:rPr lang="en-US" altLang="zh-CN" sz="1500" dirty="0"/>
              <a:t>is</a:t>
            </a:r>
            <a:r>
              <a:rPr lang="zh-CN" altLang="en-US" sz="1500" dirty="0"/>
              <a:t> </a:t>
            </a:r>
            <a:r>
              <a:rPr lang="nb-NO" altLang="zh-CN" sz="1500" dirty="0" smtClean="0"/>
              <a:t>1.</a:t>
            </a:r>
            <a:r>
              <a:rPr lang="en-US" altLang="zh-CN" sz="1500" dirty="0" smtClean="0"/>
              <a:t>07</a:t>
            </a:r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2215" y="16646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9" y="3040371"/>
            <a:ext cx="4671265" cy="19524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8" y="1271459"/>
            <a:ext cx="4671265" cy="16616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03" y="3040371"/>
            <a:ext cx="4797630" cy="195247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78" y="1256749"/>
            <a:ext cx="4797630" cy="16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2935" y="102179"/>
            <a:ext cx="100584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Gradient 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935" y="1316236"/>
            <a:ext cx="32963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Feature</a:t>
            </a:r>
            <a:r>
              <a:rPr lang="zh-CN" altLang="en-US" sz="1600" b="1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u="sng" dirty="0" err="1" smtClean="0"/>
              <a:t>TotalProd</a:t>
            </a:r>
            <a:endParaRPr lang="zh-CN" altLang="en-US" sz="1400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u="sng" dirty="0"/>
              <a:t>Percentile of </a:t>
            </a:r>
            <a:r>
              <a:rPr lang="en-US" sz="1400" u="sng" dirty="0" smtClean="0"/>
              <a:t>Ranking</a:t>
            </a:r>
            <a:endParaRPr lang="zh-CN" altLang="en-US" sz="1400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u="sng" dirty="0" smtClean="0"/>
              <a:t>Provider</a:t>
            </a:r>
            <a:endParaRPr lang="zh-CN" altLang="en-US" sz="1400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u="sng" dirty="0" err="1" smtClean="0"/>
              <a:t>AvgPrice</a:t>
            </a:r>
            <a:r>
              <a:rPr lang="zh-CN" altLang="en-US" sz="1400" u="sng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u="sng" dirty="0" err="1" smtClean="0"/>
              <a:t>PriceIndex</a:t>
            </a:r>
            <a:r>
              <a:rPr lang="zh-CN" altLang="en-US" sz="1400" u="sng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u="sng" dirty="0" err="1" smtClean="0"/>
              <a:t>PercProvider</a:t>
            </a:r>
            <a:endParaRPr lang="zh-CN" altLang="en-US" sz="1400" u="sng" dirty="0" smtClean="0"/>
          </a:p>
          <a:p>
            <a:endParaRPr lang="zh-CN" altLang="en-US" sz="1400" dirty="0"/>
          </a:p>
          <a:p>
            <a:r>
              <a:rPr lang="en-US" altLang="zh-CN" sz="1600" b="1" dirty="0" smtClean="0"/>
              <a:t>Data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Split</a:t>
            </a:r>
            <a:r>
              <a:rPr lang="zh-CN" altLang="en-US" sz="1600" b="1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Stratified </a:t>
            </a:r>
            <a:r>
              <a:rPr lang="en-US" sz="1400" dirty="0" smtClean="0"/>
              <a:t>Sampling</a:t>
            </a:r>
            <a:endParaRPr lang="zh-CN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50% training : 25% testing : 25% </a:t>
            </a:r>
            <a:r>
              <a:rPr lang="en-US" sz="1400" dirty="0" smtClean="0"/>
              <a:t>validation</a:t>
            </a:r>
            <a:endParaRPr lang="zh-CN" altLang="en-US" sz="1400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9D98ACD2-ADE1-403F-BF2B-EF9FA2BCEA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64" y="1187966"/>
            <a:ext cx="3754544" cy="250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64B32B8-896E-4AE9-B8BC-B6B860C52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46" y="1629751"/>
            <a:ext cx="3602682" cy="1995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7BD3E17-FDDB-4042-BCD8-0C4F5A36D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43" y="3622096"/>
            <a:ext cx="4027683" cy="2456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403E75DB-7CB8-4480-AD06-BA13FFC73C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46" y="3808021"/>
            <a:ext cx="3602682" cy="22045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2935" y="4114545"/>
            <a:ext cx="280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Result</a:t>
            </a:r>
            <a:endParaRPr lang="zh-CN" altLang="en-US" sz="16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Low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Specificity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0.51)</a:t>
            </a:r>
            <a:endParaRPr lang="zh-CN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Unbalanced </a:t>
            </a:r>
            <a:r>
              <a:rPr lang="en-US" altLang="zh-CN" sz="1400" dirty="0"/>
              <a:t>target variable</a:t>
            </a:r>
            <a:endParaRPr lang="zh-CN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/>
              <a:t>Small </a:t>
            </a:r>
            <a:r>
              <a:rPr lang="en-US" altLang="zh-CN" sz="1400" dirty="0" smtClean="0"/>
              <a:t>dataset</a:t>
            </a:r>
            <a:endParaRPr lang="zh-CN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Accuracy: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0.532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219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2935" y="102179"/>
            <a:ext cx="100584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Metrics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Comparing</a:t>
            </a:r>
            <a:r>
              <a:rPr lang="zh-CN" altLang="en-US" dirty="0"/>
              <a:t> </a:t>
            </a:r>
            <a:r>
              <a:rPr lang="en-US" altLang="zh-CN" dirty="0"/>
              <a:t>Providers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Produts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B3CAC6F-B413-4BB8-A18A-7751A4A1AF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4" y="1155953"/>
            <a:ext cx="4612169" cy="2796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2D655801-187C-4F5A-AAEB-818FFB05D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71" y="4131678"/>
            <a:ext cx="3909322" cy="2125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9282" y="1467537"/>
            <a:ext cx="335560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Feature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Analysis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based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on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GBT</a:t>
            </a:r>
            <a:endParaRPr lang="zh-CN" altLang="en-US" sz="16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b="1" dirty="0" err="1" smtClean="0"/>
              <a:t>result_rank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b="1" dirty="0" err="1" smtClean="0"/>
              <a:t>dummy_quote_value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b="1" dirty="0" err="1" smtClean="0"/>
              <a:t>PriceRatio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are top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most </a:t>
            </a:r>
            <a:r>
              <a:rPr lang="en-US" altLang="zh-CN" sz="1400" dirty="0"/>
              <a:t>important </a:t>
            </a:r>
            <a:r>
              <a:rPr lang="en-US" altLang="zh-CN" sz="1400" dirty="0" smtClean="0"/>
              <a:t>features</a:t>
            </a:r>
            <a:endParaRPr lang="zh-CN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Used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them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Metrics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when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comparing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Providers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Products</a:t>
            </a:r>
            <a:r>
              <a:rPr lang="zh-CN" altLang="en-US" sz="14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b="1" dirty="0"/>
              <a:t>linear correlations </a:t>
            </a:r>
            <a:r>
              <a:rPr lang="en-US" altLang="zh-CN" sz="1400" dirty="0"/>
              <a:t>between </a:t>
            </a:r>
            <a:r>
              <a:rPr lang="en-US" altLang="zh-CN" sz="1400" dirty="0" err="1"/>
              <a:t>result_rank</a:t>
            </a:r>
            <a:r>
              <a:rPr lang="en-US" altLang="zh-CN" sz="1400" dirty="0"/>
              <a:t> and predicted possibilities</a:t>
            </a:r>
            <a:endParaRPr lang="zh-CN" altLang="en-US" sz="1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1400" dirty="0"/>
          </a:p>
          <a:p>
            <a:r>
              <a:rPr lang="en-US" altLang="zh-CN" sz="1600" b="1" dirty="0" smtClean="0"/>
              <a:t>Improvement</a:t>
            </a:r>
            <a:r>
              <a:rPr lang="zh-CN" altLang="en-US" sz="1600" b="1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More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Features</a:t>
            </a:r>
            <a:r>
              <a:rPr lang="zh-CN" altLang="en-US" sz="1400" dirty="0"/>
              <a:t> </a:t>
            </a:r>
            <a:r>
              <a:rPr lang="en-US" altLang="zh-CN" sz="1400" dirty="0"/>
              <a:t>(Product </a:t>
            </a:r>
            <a:r>
              <a:rPr lang="en-US" altLang="zh-CN" sz="1400" dirty="0" smtClean="0"/>
              <a:t>hierarchy,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Customer </a:t>
            </a:r>
            <a:r>
              <a:rPr lang="en-US" altLang="zh-CN" sz="1400" dirty="0" smtClean="0"/>
              <a:t>behavior/ </a:t>
            </a:r>
            <a:r>
              <a:rPr lang="en-US" altLang="zh-CN" sz="1400" dirty="0"/>
              <a:t>personal </a:t>
            </a:r>
            <a:r>
              <a:rPr lang="en-US" altLang="zh-CN" sz="1400" dirty="0" smtClean="0"/>
              <a:t>information,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Product / Bundle / Promotion details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CTR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(Purchase </a:t>
            </a:r>
            <a:r>
              <a:rPr lang="en-US" altLang="zh-CN" sz="1400" dirty="0"/>
              <a:t>predictions can be fed into next layer of </a:t>
            </a:r>
            <a:r>
              <a:rPr lang="en-US" altLang="zh-CN" sz="1400" dirty="0" smtClean="0"/>
              <a:t>models)</a:t>
            </a:r>
            <a:r>
              <a:rPr lang="zh-CN" altLang="en-US" sz="14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Optimize </a:t>
            </a:r>
            <a:r>
              <a:rPr lang="en-US" altLang="zh-CN" sz="1400" dirty="0"/>
              <a:t>the rankings of product recommendations on the </a:t>
            </a:r>
            <a:r>
              <a:rPr lang="en-US" altLang="zh-CN" sz="1400" dirty="0" smtClean="0"/>
              <a:t>page</a:t>
            </a:r>
            <a:endParaRPr lang="zh-CN" alt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A/B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Testing</a:t>
            </a:r>
            <a:r>
              <a:rPr lang="zh-CN" altLang="en-US" sz="14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zh-CN" altLang="en-US" sz="1400" dirty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54832" y="1205375"/>
            <a:ext cx="147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Feature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Relevance</a:t>
            </a:r>
            <a:r>
              <a:rPr lang="zh-CN" altLang="en-US" sz="12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54832" y="3854679"/>
            <a:ext cx="1650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Probability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Ranking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22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1505</TotalTime>
  <Words>291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Retrospect</vt:lpstr>
      <vt:lpstr>iSelect Product Ranking Analysis </vt:lpstr>
      <vt:lpstr>Effectiveness of iSelect Ranking System </vt:lpstr>
      <vt:lpstr>Call Centre Vs. Online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iSelect Product Ranking Analysis </dc:title>
  <dc:creator>Microsoft Office User</dc:creator>
  <cp:lastModifiedBy>Microsoft Office User</cp:lastModifiedBy>
  <cp:revision>23</cp:revision>
  <dcterms:created xsi:type="dcterms:W3CDTF">2017-05-18T00:11:21Z</dcterms:created>
  <dcterms:modified xsi:type="dcterms:W3CDTF">2017-05-19T03:43:50Z</dcterms:modified>
</cp:coreProperties>
</file>