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6" r:id="rId3"/>
    <p:sldId id="258" r:id="rId4"/>
    <p:sldId id="273" r:id="rId5"/>
    <p:sldId id="274" r:id="rId6"/>
    <p:sldId id="275" r:id="rId7"/>
    <p:sldId id="281" r:id="rId8"/>
    <p:sldId id="296" r:id="rId9"/>
    <p:sldId id="290" r:id="rId10"/>
    <p:sldId id="288" r:id="rId11"/>
    <p:sldId id="291" r:id="rId12"/>
    <p:sldId id="292" r:id="rId13"/>
    <p:sldId id="293" r:id="rId14"/>
    <p:sldId id="298" r:id="rId15"/>
    <p:sldId id="294" r:id="rId16"/>
    <p:sldId id="297" r:id="rId17"/>
    <p:sldId id="295" r:id="rId18"/>
    <p:sldId id="269" r:id="rId19"/>
    <p:sldId id="270"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760"/>
    <a:srgbClr val="FFFFFF"/>
    <a:srgbClr val="2289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244720-2F69-48D6-BF81-3542C6013441}" type="datetimeFigureOut">
              <a:rPr lang="en-US" smtClean="0"/>
              <a:t>5/13/2013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A1ED3-2B54-434F-8852-5A56ADD25ABC}" type="slidenum">
              <a:rPr lang="en-US" smtClean="0"/>
              <a:t>‹#›</a:t>
            </a:fld>
            <a:endParaRPr lang="en-US"/>
          </a:p>
        </p:txBody>
      </p:sp>
    </p:spTree>
    <p:extLst>
      <p:ext uri="{BB962C8B-B14F-4D97-AF65-F5344CB8AC3E}">
        <p14:creationId xmlns:p14="http://schemas.microsoft.com/office/powerpoint/2010/main" val="742611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extLst>
              <a:ext uri="{BEBA8EAE-BF5A-486C-A8C5-ECC9F3942E4B}">
                <a14:imgProps xmlns:a14="http://schemas.microsoft.com/office/drawing/2010/main">
                  <a14:imgLayer r:embed="rId3">
                    <a14:imgEffect>
                      <a14:artisticBlur radius="2"/>
                    </a14:imgEffect>
                  </a14:imgLayer>
                </a14:imgProps>
              </a:ext>
            </a:extLst>
          </a:blip>
          <a:srcRect/>
          <a:stretch>
            <a:fillRect l="-6000" t="-2000" r="-6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762000"/>
            <a:ext cx="8532000" cy="3505200"/>
          </a:xfrm>
          <a:solidFill>
            <a:srgbClr val="004760">
              <a:alpha val="88627"/>
            </a:srgbClr>
          </a:solidFill>
        </p:spPr>
        <p:txBody>
          <a:bodyPr>
            <a:noAutofit/>
          </a:bodyPr>
          <a:lstStyle>
            <a:lvl1pPr algn="r">
              <a:defRPr sz="4800" b="1" baseline="0">
                <a:solidFill>
                  <a:schemeClr val="bg1"/>
                </a:solidFill>
                <a:latin typeface="Kozuka Gothic Pro L" pitchFamily="34" charset="-128"/>
                <a:ea typeface="Kozuka Gothic Pro L" pitchFamily="34" charset="-128"/>
              </a:defRPr>
            </a:lvl1pPr>
          </a:lstStyle>
          <a:p>
            <a:r>
              <a:rPr lang="en-US" dirty="0" smtClean="0"/>
              <a:t/>
            </a:r>
            <a:br>
              <a:rPr lang="en-US" dirty="0" smtClean="0"/>
            </a:br>
            <a:r>
              <a:rPr lang="en-US" dirty="0" err="1" smtClean="0"/>
              <a:t>cccc</a:t>
            </a:r>
            <a:endParaRPr lang="en-US" dirty="0"/>
          </a:p>
        </p:txBody>
      </p:sp>
      <p:sp>
        <p:nvSpPr>
          <p:cNvPr id="3" name="Subtitle 2"/>
          <p:cNvSpPr>
            <a:spLocks noGrp="1"/>
          </p:cNvSpPr>
          <p:nvPr>
            <p:ph type="subTitle" idx="1" hasCustomPrompt="1"/>
          </p:nvPr>
        </p:nvSpPr>
        <p:spPr>
          <a:xfrm>
            <a:off x="0" y="4419600"/>
            <a:ext cx="8532000" cy="838200"/>
          </a:xfrm>
          <a:solidFill>
            <a:schemeClr val="bg1">
              <a:alpha val="77000"/>
            </a:schemeClr>
          </a:solidFill>
        </p:spPr>
        <p:txBody>
          <a:bodyPr anchor="ctr">
            <a:noAutofit/>
          </a:bodyPr>
          <a:lstStyle>
            <a:lvl1pPr marL="0" indent="0" algn="ctr">
              <a:buNone/>
              <a:defRPr sz="2300" b="1" i="1" baseline="0">
                <a:solidFill>
                  <a:srgbClr val="004760"/>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cc</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1"/>
          <p:cNvSpPr txBox="1">
            <a:spLocks/>
          </p:cNvSpPr>
          <p:nvPr userDrawn="1"/>
        </p:nvSpPr>
        <p:spPr>
          <a:xfrm>
            <a:off x="0" y="5410200"/>
            <a:ext cx="8532000" cy="838200"/>
          </a:xfrm>
          <a:prstGeom prst="rect">
            <a:avLst/>
          </a:prstGeom>
          <a:solidFill>
            <a:srgbClr val="004760">
              <a:alpha val="89000"/>
            </a:srgbClr>
          </a:solidFill>
        </p:spPr>
        <p:txBody>
          <a:bodyPr vert="horz" lIns="91440" tIns="45720" rIns="91440" bIns="45720" rtlCol="0" anchor="ctr">
            <a:noAutofit/>
          </a:bodyPr>
          <a:lstStyle>
            <a:lvl1pPr algn="r" defTabSz="914400" rtl="0" eaLnBrk="1" latinLnBrk="0" hangingPunct="1">
              <a:spcBef>
                <a:spcPct val="0"/>
              </a:spcBef>
              <a:buNone/>
              <a:defRPr sz="4800" b="0" kern="1200" baseline="0">
                <a:solidFill>
                  <a:schemeClr val="bg1"/>
                </a:solidFill>
                <a:latin typeface="Kozuka Gothic Pro L" pitchFamily="34" charset="-128"/>
                <a:ea typeface="Kozuka Gothic Pro L" pitchFamily="34" charset="-128"/>
                <a:cs typeface="+mj-cs"/>
              </a:defRPr>
            </a:lvl1pPr>
          </a:lstStyle>
          <a:p>
            <a:endParaRPr lang="en-US" sz="1400"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rgbClr val="004760"/>
            </a:gs>
            <a:gs pos="50000">
              <a:schemeClr val="accent5">
                <a:lumMod val="50000"/>
              </a:schemeClr>
            </a:gs>
            <a:gs pos="100000">
              <a:srgbClr val="22899E"/>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smtClean="0"/>
              <a:t>  Click to edit Master title style</a:t>
            </a:r>
            <a:endParaRPr lang="en-US" dirty="0"/>
          </a:p>
        </p:txBody>
      </p:sp>
      <p:sp>
        <p:nvSpPr>
          <p:cNvPr id="3" name="Content Placeholder 2"/>
          <p:cNvSpPr>
            <a:spLocks noGrp="1"/>
          </p:cNvSpPr>
          <p:nvPr>
            <p:ph idx="1"/>
          </p:nvPr>
        </p:nvSpPr>
        <p:spPr/>
        <p:txBody>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04760"/>
            </a:gs>
            <a:gs pos="50000">
              <a:schemeClr val="accent5">
                <a:lumMod val="50000"/>
              </a:schemeClr>
            </a:gs>
            <a:gs pos="100000">
              <a:srgbClr val="22899E"/>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79" y="228600"/>
            <a:ext cx="8229600" cy="1143000"/>
          </a:xfrm>
          <a:prstGeom prst="rect">
            <a:avLst/>
          </a:prstGeom>
          <a:solidFill>
            <a:srgbClr val="FFFFFF">
              <a:alpha val="87843"/>
            </a:srgbClr>
          </a:solidFill>
        </p:spPr>
        <p:txBody>
          <a:bodyPr vert="horz" lIns="91440" tIns="45720" rIns="91440" bIns="45720" rtlCol="0" anchor="b">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spcBef>
          <a:spcPct val="0"/>
        </a:spcBef>
        <a:buNone/>
        <a:defRPr sz="4400" b="1" kern="1200">
          <a:solidFill>
            <a:srgbClr val="004760"/>
          </a:solidFill>
          <a:latin typeface="Adobe Caslon Pro"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sz="3600" dirty="0"/>
              <a:t/>
            </a:r>
            <a:br>
              <a:rPr lang="en-US" sz="3600" dirty="0"/>
            </a:br>
            <a:endParaRPr lang="en-US" sz="3600" dirty="0"/>
          </a:p>
        </p:txBody>
      </p:sp>
      <p:sp>
        <p:nvSpPr>
          <p:cNvPr id="3" name="Subtitle 2"/>
          <p:cNvSpPr>
            <a:spLocks noGrp="1"/>
          </p:cNvSpPr>
          <p:nvPr>
            <p:ph type="subTitle" idx="1"/>
          </p:nvPr>
        </p:nvSpPr>
        <p:spPr/>
        <p:txBody>
          <a:bodyPr/>
          <a:lstStyle/>
          <a:p>
            <a:pPr algn="r"/>
            <a:r>
              <a:rPr lang="en-US" dirty="0" smtClean="0"/>
              <a:t>n</a:t>
            </a:r>
            <a:endParaRPr lang="en-US" dirty="0"/>
          </a:p>
        </p:txBody>
      </p:sp>
      <p:sp>
        <p:nvSpPr>
          <p:cNvPr id="4" name="TextBox 3"/>
          <p:cNvSpPr txBox="1"/>
          <p:nvPr/>
        </p:nvSpPr>
        <p:spPr>
          <a:xfrm>
            <a:off x="4871328" y="5421104"/>
            <a:ext cx="3518784" cy="646331"/>
          </a:xfrm>
          <a:prstGeom prst="rect">
            <a:avLst/>
          </a:prstGeom>
          <a:noFill/>
        </p:spPr>
        <p:txBody>
          <a:bodyPr wrap="none" rtlCol="0">
            <a:spAutoFit/>
          </a:bodyPr>
          <a:lstStyle/>
          <a:p>
            <a:pPr algn="r"/>
            <a:r>
              <a:rPr lang="en-US" dirty="0" smtClean="0">
                <a:solidFill>
                  <a:schemeClr val="bg1"/>
                </a:solidFill>
              </a:rPr>
              <a:t>Yao </a:t>
            </a:r>
            <a:r>
              <a:rPr lang="en-US" dirty="0" err="1" smtClean="0">
                <a:solidFill>
                  <a:schemeClr val="bg1"/>
                </a:solidFill>
              </a:rPr>
              <a:t>Heng</a:t>
            </a:r>
            <a:r>
              <a:rPr lang="en-US" dirty="0" smtClean="0">
                <a:solidFill>
                  <a:schemeClr val="bg1"/>
                </a:solidFill>
              </a:rPr>
              <a:t> (3090103505)</a:t>
            </a:r>
          </a:p>
          <a:p>
            <a:pPr algn="r"/>
            <a:r>
              <a:rPr lang="en-US" dirty="0" smtClean="0">
                <a:solidFill>
                  <a:schemeClr val="bg1"/>
                </a:solidFill>
              </a:rPr>
              <a:t>Bioinformatic09 Zhejiang University</a:t>
            </a:r>
            <a:endParaRPr lang="en-US" dirty="0">
              <a:solidFill>
                <a:schemeClr val="bg1"/>
              </a:solidFill>
            </a:endParaRPr>
          </a:p>
        </p:txBody>
      </p:sp>
      <p:sp>
        <p:nvSpPr>
          <p:cNvPr id="7" name="TextBox 6"/>
          <p:cNvSpPr txBox="1"/>
          <p:nvPr/>
        </p:nvSpPr>
        <p:spPr>
          <a:xfrm>
            <a:off x="2895600" y="1219200"/>
            <a:ext cx="184731" cy="523220"/>
          </a:xfrm>
          <a:prstGeom prst="rect">
            <a:avLst/>
          </a:prstGeom>
          <a:noFill/>
        </p:spPr>
        <p:txBody>
          <a:bodyPr wrap="none" rtlCol="0">
            <a:spAutoFit/>
          </a:bodyPr>
          <a:lstStyle/>
          <a:p>
            <a:endParaRPr lang="en-US" sz="28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893465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Analysis</a:t>
            </a:r>
            <a:endParaRPr lang="en-US" dirty="0"/>
          </a:p>
        </p:txBody>
      </p:sp>
      <p:sp>
        <p:nvSpPr>
          <p:cNvPr id="31" name="副标题 2"/>
          <p:cNvSpPr txBox="1">
            <a:spLocks/>
          </p:cNvSpPr>
          <p:nvPr/>
        </p:nvSpPr>
        <p:spPr>
          <a:xfrm>
            <a:off x="304800" y="1700213"/>
            <a:ext cx="7467600" cy="3938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smtClean="0">
              <a:solidFill>
                <a:srgbClr val="FFFF00"/>
              </a:solidFill>
            </a:endParaRPr>
          </a:p>
        </p:txBody>
      </p:sp>
      <p:sp>
        <p:nvSpPr>
          <p:cNvPr id="3" name="TextBox 2"/>
          <p:cNvSpPr txBox="1"/>
          <p:nvPr/>
        </p:nvSpPr>
        <p:spPr>
          <a:xfrm>
            <a:off x="304800" y="1524000"/>
            <a:ext cx="7772400" cy="2308324"/>
          </a:xfrm>
          <a:prstGeom prst="rect">
            <a:avLst/>
          </a:prstGeom>
          <a:noFill/>
        </p:spPr>
        <p:txBody>
          <a:bodyPr wrap="square" rtlCol="0">
            <a:spAutoFit/>
          </a:bodyPr>
          <a:lstStyle/>
          <a:p>
            <a:pPr indent="457200"/>
            <a:r>
              <a:rPr lang="zh-CN" altLang="en-US" sz="3600" dirty="0" smtClean="0">
                <a:solidFill>
                  <a:schemeClr val="bg1"/>
                </a:solidFill>
              </a:rPr>
              <a:t>城市的郊区化，城市中心人口衰减和近郊人口的急剧上升，使单中心城市不堪重负，集聚式的发展策略要随着人口的变化而发生相应的改变</a:t>
            </a:r>
            <a:endParaRPr lang="zh-CN" altLang="en-US" sz="3600" dirty="0">
              <a:solidFill>
                <a:schemeClr val="bg1"/>
              </a:solidFill>
            </a:endParaRPr>
          </a:p>
        </p:txBody>
      </p:sp>
    </p:spTree>
    <p:extLst>
      <p:ext uri="{BB962C8B-B14F-4D97-AF65-F5344CB8AC3E}">
        <p14:creationId xmlns:p14="http://schemas.microsoft.com/office/powerpoint/2010/main" val="91927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Analysis</a:t>
            </a:r>
            <a:endParaRPr lang="en-US" dirty="0"/>
          </a:p>
        </p:txBody>
      </p:sp>
      <p:sp>
        <p:nvSpPr>
          <p:cNvPr id="31" name="副标题 2"/>
          <p:cNvSpPr txBox="1">
            <a:spLocks/>
          </p:cNvSpPr>
          <p:nvPr/>
        </p:nvSpPr>
        <p:spPr>
          <a:xfrm>
            <a:off x="304800" y="1700213"/>
            <a:ext cx="7467600" cy="3938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smtClean="0">
              <a:solidFill>
                <a:srgbClr val="FFFF00"/>
              </a:solidFill>
            </a:endParaRPr>
          </a:p>
        </p:txBody>
      </p:sp>
      <p:sp>
        <p:nvSpPr>
          <p:cNvPr id="3" name="TextBox 2"/>
          <p:cNvSpPr txBox="1"/>
          <p:nvPr/>
        </p:nvSpPr>
        <p:spPr>
          <a:xfrm>
            <a:off x="304800" y="1524000"/>
            <a:ext cx="7772400" cy="3970318"/>
          </a:xfrm>
          <a:prstGeom prst="rect">
            <a:avLst/>
          </a:prstGeom>
          <a:noFill/>
        </p:spPr>
        <p:txBody>
          <a:bodyPr wrap="square" rtlCol="0">
            <a:spAutoFit/>
          </a:bodyPr>
          <a:lstStyle/>
          <a:p>
            <a:pPr indent="457200"/>
            <a:r>
              <a:rPr lang="zh-CN" altLang="en-US" sz="3600" dirty="0" smtClean="0">
                <a:solidFill>
                  <a:schemeClr val="bg1"/>
                </a:solidFill>
              </a:rPr>
              <a:t>从准确意义上讲，</a:t>
            </a:r>
            <a:r>
              <a:rPr lang="en-US" altLang="zh-CN" sz="3600" dirty="0" smtClean="0">
                <a:solidFill>
                  <a:schemeClr val="bg1"/>
                </a:solidFill>
              </a:rPr>
              <a:t>CBD</a:t>
            </a:r>
            <a:r>
              <a:rPr lang="zh-CN" altLang="en-US" sz="3600" dirty="0" smtClean="0">
                <a:solidFill>
                  <a:schemeClr val="bg1"/>
                </a:solidFill>
              </a:rPr>
              <a:t>与我们传统意义上的城市中心区比较接近，而我们的政府，更喜欢将</a:t>
            </a:r>
            <a:r>
              <a:rPr lang="en-US" altLang="zh-CN" sz="3600" dirty="0"/>
              <a:t> </a:t>
            </a:r>
            <a:r>
              <a:rPr lang="en-US" altLang="zh-CN" sz="3600" dirty="0" smtClean="0">
                <a:solidFill>
                  <a:schemeClr val="bg1"/>
                </a:solidFill>
              </a:rPr>
              <a:t>CRD</a:t>
            </a:r>
            <a:r>
              <a:rPr lang="zh-CN" altLang="en-US" sz="3600" dirty="0">
                <a:solidFill>
                  <a:schemeClr val="bg1"/>
                </a:solidFill>
              </a:rPr>
              <a:t>（</a:t>
            </a:r>
            <a:r>
              <a:rPr lang="en-US" altLang="zh-CN" sz="3600" dirty="0" smtClean="0">
                <a:solidFill>
                  <a:schemeClr val="bg1"/>
                </a:solidFill>
              </a:rPr>
              <a:t>Culture </a:t>
            </a:r>
            <a:r>
              <a:rPr lang="en-US" altLang="zh-CN" sz="3600" dirty="0">
                <a:solidFill>
                  <a:schemeClr val="bg1"/>
                </a:solidFill>
              </a:rPr>
              <a:t>&amp; Recreation </a:t>
            </a:r>
            <a:r>
              <a:rPr lang="en-US" altLang="zh-CN" sz="3600" dirty="0" smtClean="0">
                <a:solidFill>
                  <a:schemeClr val="bg1"/>
                </a:solidFill>
              </a:rPr>
              <a:t>District</a:t>
            </a:r>
            <a:r>
              <a:rPr lang="zh-CN" altLang="en-US" sz="3600" dirty="0" smtClean="0">
                <a:solidFill>
                  <a:schemeClr val="bg1"/>
                </a:solidFill>
              </a:rPr>
              <a:t>）从城市中心区的概念中剥离出来，狭义的理解</a:t>
            </a:r>
            <a:r>
              <a:rPr lang="en-US" altLang="zh-CN" sz="3600" dirty="0" smtClean="0">
                <a:solidFill>
                  <a:schemeClr val="bg1"/>
                </a:solidFill>
              </a:rPr>
              <a:t>CBD</a:t>
            </a:r>
            <a:r>
              <a:rPr lang="zh-CN" altLang="en-US" sz="3600" dirty="0" smtClean="0">
                <a:solidFill>
                  <a:schemeClr val="bg1"/>
                </a:solidFill>
              </a:rPr>
              <a:t>导致国外的经验不加修改的应用，往往事与愿违（向心集聚，离心扩散）</a:t>
            </a:r>
            <a:endParaRPr lang="zh-CN" altLang="en-US" sz="3600" dirty="0">
              <a:solidFill>
                <a:schemeClr val="bg1"/>
              </a:solidFill>
            </a:endParaRPr>
          </a:p>
        </p:txBody>
      </p:sp>
    </p:spTree>
    <p:extLst>
      <p:ext uri="{BB962C8B-B14F-4D97-AF65-F5344CB8AC3E}">
        <p14:creationId xmlns:p14="http://schemas.microsoft.com/office/powerpoint/2010/main" val="91927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Analysis</a:t>
            </a:r>
            <a:endParaRPr lang="en-US" dirty="0"/>
          </a:p>
        </p:txBody>
      </p:sp>
      <p:sp>
        <p:nvSpPr>
          <p:cNvPr id="31" name="副标题 2"/>
          <p:cNvSpPr txBox="1">
            <a:spLocks/>
          </p:cNvSpPr>
          <p:nvPr/>
        </p:nvSpPr>
        <p:spPr>
          <a:xfrm>
            <a:off x="304800" y="1700213"/>
            <a:ext cx="7467600" cy="3938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smtClean="0">
              <a:solidFill>
                <a:srgbClr val="FFFF00"/>
              </a:solidFill>
            </a:endParaRPr>
          </a:p>
        </p:txBody>
      </p:sp>
      <p:sp>
        <p:nvSpPr>
          <p:cNvPr id="3" name="TextBox 2"/>
          <p:cNvSpPr txBox="1"/>
          <p:nvPr/>
        </p:nvSpPr>
        <p:spPr>
          <a:xfrm>
            <a:off x="304800" y="1524000"/>
            <a:ext cx="7772400" cy="3416320"/>
          </a:xfrm>
          <a:prstGeom prst="rect">
            <a:avLst/>
          </a:prstGeom>
          <a:noFill/>
        </p:spPr>
        <p:txBody>
          <a:bodyPr wrap="square" rtlCol="0">
            <a:spAutoFit/>
          </a:bodyPr>
          <a:lstStyle/>
          <a:p>
            <a:pPr indent="457200"/>
            <a:r>
              <a:rPr lang="zh-CN" altLang="en-US" sz="3600" dirty="0" smtClean="0">
                <a:solidFill>
                  <a:schemeClr val="bg1"/>
                </a:solidFill>
              </a:rPr>
              <a:t>杭州政府规划的三个候选</a:t>
            </a:r>
            <a:r>
              <a:rPr lang="en-US" altLang="zh-CN" sz="3600" dirty="0" smtClean="0">
                <a:solidFill>
                  <a:schemeClr val="bg1"/>
                </a:solidFill>
              </a:rPr>
              <a:t>CBD</a:t>
            </a:r>
            <a:r>
              <a:rPr lang="zh-CN" altLang="en-US" sz="3600" dirty="0" smtClean="0">
                <a:solidFill>
                  <a:schemeClr val="bg1"/>
                </a:solidFill>
              </a:rPr>
              <a:t>（狭义）：</a:t>
            </a:r>
            <a:endParaRPr lang="en-US" altLang="zh-CN" sz="3600" dirty="0" smtClean="0">
              <a:solidFill>
                <a:schemeClr val="bg1"/>
              </a:solidFill>
            </a:endParaRPr>
          </a:p>
          <a:p>
            <a:pPr indent="457200"/>
            <a:r>
              <a:rPr lang="en-US" altLang="zh-CN" sz="3600" dirty="0" smtClean="0">
                <a:solidFill>
                  <a:schemeClr val="bg1"/>
                </a:solidFill>
              </a:rPr>
              <a:t>1.</a:t>
            </a:r>
            <a:r>
              <a:rPr lang="zh-CN" altLang="en-US" sz="3600" dirty="0" smtClean="0">
                <a:solidFill>
                  <a:schemeClr val="bg1"/>
                </a:solidFill>
              </a:rPr>
              <a:t>上城区：武林广场</a:t>
            </a:r>
            <a:endParaRPr lang="en-US" altLang="zh-CN" sz="3600" dirty="0" smtClean="0">
              <a:solidFill>
                <a:schemeClr val="bg1"/>
              </a:solidFill>
            </a:endParaRPr>
          </a:p>
          <a:p>
            <a:pPr indent="457200"/>
            <a:r>
              <a:rPr lang="en-US" altLang="zh-CN" sz="3600" dirty="0" smtClean="0">
                <a:solidFill>
                  <a:schemeClr val="bg1"/>
                </a:solidFill>
              </a:rPr>
              <a:t>2.XXX</a:t>
            </a:r>
            <a:r>
              <a:rPr lang="zh-CN" altLang="en-US" sz="3600" dirty="0" smtClean="0">
                <a:solidFill>
                  <a:schemeClr val="bg1"/>
                </a:solidFill>
              </a:rPr>
              <a:t>：钱江新城</a:t>
            </a:r>
            <a:endParaRPr lang="en-US" altLang="zh-CN" sz="3600" dirty="0" smtClean="0">
              <a:solidFill>
                <a:schemeClr val="bg1"/>
              </a:solidFill>
            </a:endParaRPr>
          </a:p>
          <a:p>
            <a:pPr indent="457200"/>
            <a:r>
              <a:rPr lang="en-US" altLang="zh-CN" sz="3600" dirty="0" smtClean="0">
                <a:solidFill>
                  <a:schemeClr val="bg1"/>
                </a:solidFill>
              </a:rPr>
              <a:t>3.</a:t>
            </a:r>
            <a:r>
              <a:rPr lang="zh-CN" altLang="en-US" sz="3600" dirty="0" smtClean="0">
                <a:solidFill>
                  <a:schemeClr val="bg1"/>
                </a:solidFill>
              </a:rPr>
              <a:t>萧山区：钱江世纪城</a:t>
            </a:r>
            <a:endParaRPr lang="en-US" altLang="zh-CN" sz="3600" dirty="0" smtClean="0">
              <a:solidFill>
                <a:schemeClr val="bg1"/>
              </a:solidFill>
            </a:endParaRPr>
          </a:p>
          <a:p>
            <a:pPr indent="457200"/>
            <a:endParaRPr lang="zh-CN" altLang="en-US" sz="3600" dirty="0">
              <a:solidFill>
                <a:schemeClr val="bg1"/>
              </a:solidFill>
            </a:endParaRPr>
          </a:p>
        </p:txBody>
      </p:sp>
    </p:spTree>
    <p:extLst>
      <p:ext uri="{BB962C8B-B14F-4D97-AF65-F5344CB8AC3E}">
        <p14:creationId xmlns:p14="http://schemas.microsoft.com/office/powerpoint/2010/main" val="200132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Analysis</a:t>
            </a:r>
            <a:endParaRPr lang="en-US" dirty="0"/>
          </a:p>
        </p:txBody>
      </p:sp>
      <p:sp>
        <p:nvSpPr>
          <p:cNvPr id="31" name="副标题 2"/>
          <p:cNvSpPr txBox="1">
            <a:spLocks/>
          </p:cNvSpPr>
          <p:nvPr/>
        </p:nvSpPr>
        <p:spPr>
          <a:xfrm>
            <a:off x="304800" y="1700213"/>
            <a:ext cx="7467600" cy="3938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smtClean="0">
              <a:solidFill>
                <a:srgbClr val="FFFF00"/>
              </a:solidFill>
            </a:endParaRPr>
          </a:p>
        </p:txBody>
      </p:sp>
      <p:sp>
        <p:nvSpPr>
          <p:cNvPr id="3" name="TextBox 2"/>
          <p:cNvSpPr txBox="1"/>
          <p:nvPr/>
        </p:nvSpPr>
        <p:spPr>
          <a:xfrm>
            <a:off x="304800" y="1524000"/>
            <a:ext cx="7772400" cy="2862322"/>
          </a:xfrm>
          <a:prstGeom prst="rect">
            <a:avLst/>
          </a:prstGeom>
          <a:noFill/>
        </p:spPr>
        <p:txBody>
          <a:bodyPr wrap="square" rtlCol="0">
            <a:spAutoFit/>
          </a:bodyPr>
          <a:lstStyle/>
          <a:p>
            <a:pPr indent="457200"/>
            <a:r>
              <a:rPr lang="zh-CN" altLang="en-US" sz="3600" dirty="0" smtClean="0">
                <a:solidFill>
                  <a:schemeClr val="bg1"/>
                </a:solidFill>
              </a:rPr>
              <a:t>    三国演义的大战硝烟四起，利益集团的博弈分散了城市本就紧张的资源，单一的城市中心定位带来了不规率的城市内人口流动，加大了城市的交通压力</a:t>
            </a:r>
            <a:endParaRPr lang="zh-CN" altLang="en-US" sz="3600" dirty="0">
              <a:solidFill>
                <a:schemeClr val="bg1"/>
              </a:solidFill>
            </a:endParaRPr>
          </a:p>
        </p:txBody>
      </p:sp>
      <p:sp>
        <p:nvSpPr>
          <p:cNvPr id="4" name="TextBox 3"/>
          <p:cNvSpPr txBox="1"/>
          <p:nvPr/>
        </p:nvSpPr>
        <p:spPr>
          <a:xfrm>
            <a:off x="457200" y="4572000"/>
            <a:ext cx="7924800" cy="1754326"/>
          </a:xfrm>
          <a:prstGeom prst="rect">
            <a:avLst/>
          </a:prstGeom>
          <a:noFill/>
        </p:spPr>
        <p:txBody>
          <a:bodyPr wrap="square" rtlCol="0">
            <a:spAutoFit/>
          </a:bodyPr>
          <a:lstStyle/>
          <a:p>
            <a:r>
              <a:rPr lang="zh-CN" altLang="en-US" sz="3600" dirty="0" smtClean="0">
                <a:solidFill>
                  <a:schemeClr val="bg1"/>
                </a:solidFill>
              </a:rPr>
              <a:t>        政府一直回避的问题如果不加解决，必然会加剧竞争的烈度，到最后损失整个杭州的利益</a:t>
            </a:r>
            <a:endParaRPr lang="zh-CN" altLang="en-US" sz="3600" dirty="0">
              <a:solidFill>
                <a:schemeClr val="bg1"/>
              </a:solidFill>
            </a:endParaRPr>
          </a:p>
        </p:txBody>
      </p:sp>
    </p:spTree>
    <p:extLst>
      <p:ext uri="{BB962C8B-B14F-4D97-AF65-F5344CB8AC3E}">
        <p14:creationId xmlns:p14="http://schemas.microsoft.com/office/powerpoint/2010/main" val="18448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Analysis</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所以，我们现在的交通拥堵，很大一部分原因在于规划者并未按照最优的方式来配属资源，他受到利益集团的掣肘而犹豫不前</a:t>
            </a:r>
            <a:endParaRPr lang="en-US" altLang="zh-CN" dirty="0" smtClean="0"/>
          </a:p>
          <a:p>
            <a:pPr marL="0" indent="0">
              <a:buNone/>
            </a:pPr>
            <a:endParaRPr lang="en-US" altLang="zh-CN" dirty="0" smtClean="0"/>
          </a:p>
          <a:p>
            <a:pPr marL="0" indent="0">
              <a:buNone/>
            </a:pPr>
            <a:r>
              <a:rPr lang="zh-CN" altLang="en-US" sz="2400" dirty="0" smtClean="0"/>
              <a:t>关于</a:t>
            </a:r>
            <a:r>
              <a:rPr lang="zh-CN" altLang="en-US" sz="2400" dirty="0"/>
              <a:t>三</a:t>
            </a:r>
            <a:r>
              <a:rPr lang="zh-CN" altLang="en-US" sz="2400" dirty="0" smtClean="0"/>
              <a:t>个中心</a:t>
            </a:r>
            <a:r>
              <a:rPr lang="en-US" altLang="zh-CN" sz="2400" dirty="0" smtClean="0"/>
              <a:t>CBD</a:t>
            </a:r>
            <a:r>
              <a:rPr lang="zh-CN" altLang="en-US" sz="2400" dirty="0" smtClean="0"/>
              <a:t>的优势和劣势的详细比较，请参阅</a:t>
            </a:r>
            <a:r>
              <a:rPr lang="en-US" altLang="zh-CN" sz="2400" dirty="0" smtClean="0"/>
              <a:t>《</a:t>
            </a:r>
            <a:r>
              <a:rPr lang="zh-CN" altLang="en-US" sz="2400" dirty="0" smtClean="0"/>
              <a:t>杭州城市中心区功能等级研究</a:t>
            </a:r>
            <a:r>
              <a:rPr lang="en-US" altLang="zh-CN" sz="2400" dirty="0" smtClean="0"/>
              <a:t>》</a:t>
            </a:r>
          </a:p>
          <a:p>
            <a:pPr marL="0" indent="0">
              <a:buNone/>
            </a:pPr>
            <a:r>
              <a:rPr lang="zh-CN" altLang="en-US" sz="2400" dirty="0"/>
              <a:t>作者</a:t>
            </a:r>
            <a:r>
              <a:rPr lang="zh-CN" altLang="en-US" sz="2400" dirty="0" smtClean="0"/>
              <a:t>：骆祎</a:t>
            </a:r>
            <a:endParaRPr lang="en-US" altLang="zh-CN" sz="2400" dirty="0" smtClean="0"/>
          </a:p>
          <a:p>
            <a:pPr marL="0" indent="0">
              <a:buNone/>
            </a:pPr>
            <a:r>
              <a:rPr lang="zh-CN" altLang="en-US" sz="2400" dirty="0" smtClean="0"/>
              <a:t>来源：中国知网学位论文（硕士）</a:t>
            </a:r>
            <a:endParaRPr lang="zh-CN" altLang="en-US" sz="2400" dirty="0"/>
          </a:p>
        </p:txBody>
      </p:sp>
    </p:spTree>
    <p:extLst>
      <p:ext uri="{BB962C8B-B14F-4D97-AF65-F5344CB8AC3E}">
        <p14:creationId xmlns:p14="http://schemas.microsoft.com/office/powerpoint/2010/main" val="97556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Analysis</a:t>
            </a:r>
            <a:endParaRPr lang="en-US" dirty="0"/>
          </a:p>
        </p:txBody>
      </p:sp>
      <p:sp>
        <p:nvSpPr>
          <p:cNvPr id="31" name="副标题 2"/>
          <p:cNvSpPr txBox="1">
            <a:spLocks/>
          </p:cNvSpPr>
          <p:nvPr/>
        </p:nvSpPr>
        <p:spPr>
          <a:xfrm>
            <a:off x="304800" y="1700213"/>
            <a:ext cx="7467600" cy="3938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smtClean="0">
              <a:solidFill>
                <a:srgbClr val="FFFF00"/>
              </a:solidFill>
            </a:endParaRPr>
          </a:p>
        </p:txBody>
      </p:sp>
      <p:sp>
        <p:nvSpPr>
          <p:cNvPr id="3" name="TextBox 2"/>
          <p:cNvSpPr txBox="1"/>
          <p:nvPr/>
        </p:nvSpPr>
        <p:spPr>
          <a:xfrm>
            <a:off x="304800" y="1524000"/>
            <a:ext cx="7772400" cy="5078313"/>
          </a:xfrm>
          <a:prstGeom prst="rect">
            <a:avLst/>
          </a:prstGeom>
          <a:noFill/>
        </p:spPr>
        <p:txBody>
          <a:bodyPr wrap="square" rtlCol="0">
            <a:spAutoFit/>
          </a:bodyPr>
          <a:lstStyle/>
          <a:p>
            <a:pPr indent="457200"/>
            <a:r>
              <a:rPr lang="zh-CN" altLang="en-US" sz="3600" dirty="0" smtClean="0">
                <a:solidFill>
                  <a:schemeClr val="bg1"/>
                </a:solidFill>
              </a:rPr>
              <a:t>人口在城市当中的流动（</a:t>
            </a:r>
            <a:r>
              <a:rPr lang="en-US" altLang="zh-CN" sz="3600" dirty="0">
                <a:solidFill>
                  <a:schemeClr val="bg1"/>
                </a:solidFill>
              </a:rPr>
              <a:t>population </a:t>
            </a:r>
            <a:r>
              <a:rPr lang="en-US" altLang="zh-CN" sz="3600" dirty="0" smtClean="0">
                <a:solidFill>
                  <a:schemeClr val="bg1"/>
                </a:solidFill>
              </a:rPr>
              <a:t>flow in cities</a:t>
            </a:r>
            <a:r>
              <a:rPr lang="zh-CN" altLang="en-US" sz="3600" dirty="0" smtClean="0">
                <a:solidFill>
                  <a:schemeClr val="bg1"/>
                </a:solidFill>
              </a:rPr>
              <a:t>）是导致城市交通压力的主要原因，而进一步推导，人口流动是由工作和生活需求所驱使的，被动的，带有强迫性质的反应。</a:t>
            </a:r>
            <a:endParaRPr lang="en-US" altLang="zh-CN" sz="3600" dirty="0" smtClean="0">
              <a:solidFill>
                <a:schemeClr val="bg1"/>
              </a:solidFill>
            </a:endParaRPr>
          </a:p>
          <a:p>
            <a:pPr indent="457200"/>
            <a:r>
              <a:rPr lang="zh-CN" altLang="en-US" sz="3600" dirty="0" smtClean="0">
                <a:solidFill>
                  <a:schemeClr val="bg1"/>
                </a:solidFill>
              </a:rPr>
              <a:t>城市交通的状况优良与否很大程度上决定于一个城市的规划者能否将人口流减到最小并使它在时间和空间上的有合理的分布</a:t>
            </a:r>
            <a:endParaRPr lang="zh-CN" altLang="en-US" sz="3600" dirty="0">
              <a:solidFill>
                <a:schemeClr val="bg1"/>
              </a:solidFill>
            </a:endParaRPr>
          </a:p>
        </p:txBody>
      </p:sp>
    </p:spTree>
    <p:extLst>
      <p:ext uri="{BB962C8B-B14F-4D97-AF65-F5344CB8AC3E}">
        <p14:creationId xmlns:p14="http://schemas.microsoft.com/office/powerpoint/2010/main" val="18448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Analysis</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我们所研究的产能分布，判断人口流向的重要指标，创造价值较高的地区自然需要更多的人口流（不仅仅指人数，人口的质量也是人口流所考察的方面之一）</a:t>
            </a:r>
            <a:endParaRPr lang="en-US" altLang="zh-CN" dirty="0" smtClean="0"/>
          </a:p>
          <a:p>
            <a:pPr marL="0" indent="0">
              <a:buNone/>
            </a:pPr>
            <a:r>
              <a:rPr lang="zh-CN" altLang="en-US" dirty="0" smtClean="0"/>
              <a:t>从而，我们可以建立起关系（由人口流联系）</a:t>
            </a:r>
            <a:endParaRPr lang="en-US" altLang="zh-CN" dirty="0" smtClean="0"/>
          </a:p>
          <a:p>
            <a:pPr marL="0" indent="0">
              <a:buNone/>
            </a:pPr>
            <a:endParaRPr lang="en-US" altLang="zh-CN" sz="3600" dirty="0" smtClean="0"/>
          </a:p>
          <a:p>
            <a:pPr marL="0" indent="0">
              <a:buNone/>
            </a:pPr>
            <a:r>
              <a:rPr lang="zh-CN" altLang="en-US" sz="3600" dirty="0" smtClean="0"/>
              <a:t>城市交通</a:t>
            </a:r>
            <a:r>
              <a:rPr lang="en-US" altLang="zh-CN" sz="3600" dirty="0" smtClean="0"/>
              <a:t>——</a:t>
            </a:r>
            <a:r>
              <a:rPr lang="zh-CN" altLang="en-US" sz="3600" dirty="0" smtClean="0"/>
              <a:t>人口流动</a:t>
            </a:r>
            <a:r>
              <a:rPr lang="en-US" altLang="zh-CN" sz="3600" dirty="0" smtClean="0"/>
              <a:t>——</a:t>
            </a:r>
            <a:r>
              <a:rPr lang="zh-CN" altLang="en-US" sz="3600" dirty="0"/>
              <a:t>产</a:t>
            </a:r>
            <a:r>
              <a:rPr lang="zh-CN" altLang="en-US" sz="3600" dirty="0" smtClean="0"/>
              <a:t>能分布</a:t>
            </a:r>
            <a:endParaRPr lang="zh-CN" altLang="en-US" sz="3600" dirty="0"/>
          </a:p>
        </p:txBody>
      </p:sp>
      <p:sp>
        <p:nvSpPr>
          <p:cNvPr id="5" name="TextBox 4"/>
          <p:cNvSpPr txBox="1"/>
          <p:nvPr/>
        </p:nvSpPr>
        <p:spPr>
          <a:xfrm>
            <a:off x="2514600" y="4876800"/>
            <a:ext cx="877163" cy="369332"/>
          </a:xfrm>
          <a:prstGeom prst="rect">
            <a:avLst/>
          </a:prstGeom>
          <a:noFill/>
        </p:spPr>
        <p:txBody>
          <a:bodyPr wrap="none" rtlCol="0">
            <a:spAutoFit/>
          </a:bodyPr>
          <a:lstStyle/>
          <a:p>
            <a:r>
              <a:rPr lang="zh-CN" altLang="en-US" dirty="0" smtClean="0">
                <a:solidFill>
                  <a:schemeClr val="bg1"/>
                </a:solidFill>
              </a:rPr>
              <a:t>人口流</a:t>
            </a:r>
            <a:endParaRPr lang="zh-CN" altLang="en-US" dirty="0">
              <a:solidFill>
                <a:schemeClr val="bg1"/>
              </a:solidFill>
            </a:endParaRPr>
          </a:p>
        </p:txBody>
      </p:sp>
      <p:sp>
        <p:nvSpPr>
          <p:cNvPr id="6" name="TextBox 5"/>
          <p:cNvSpPr txBox="1"/>
          <p:nvPr/>
        </p:nvSpPr>
        <p:spPr>
          <a:xfrm>
            <a:off x="5181600" y="4861503"/>
            <a:ext cx="877163" cy="369332"/>
          </a:xfrm>
          <a:prstGeom prst="rect">
            <a:avLst/>
          </a:prstGeom>
          <a:noFill/>
        </p:spPr>
        <p:txBody>
          <a:bodyPr wrap="none" rtlCol="0">
            <a:spAutoFit/>
          </a:bodyPr>
          <a:lstStyle/>
          <a:p>
            <a:r>
              <a:rPr lang="zh-CN" altLang="en-US" dirty="0" smtClean="0">
                <a:solidFill>
                  <a:schemeClr val="bg1"/>
                </a:solidFill>
              </a:rPr>
              <a:t>人口流</a:t>
            </a:r>
            <a:endParaRPr lang="zh-CN" altLang="en-US" dirty="0">
              <a:solidFill>
                <a:schemeClr val="bg1"/>
              </a:solidFill>
            </a:endParaRPr>
          </a:p>
        </p:txBody>
      </p:sp>
    </p:spTree>
    <p:extLst>
      <p:ext uri="{BB962C8B-B14F-4D97-AF65-F5344CB8AC3E}">
        <p14:creationId xmlns:p14="http://schemas.microsoft.com/office/powerpoint/2010/main" val="2257069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Analysis</a:t>
            </a:r>
            <a:endParaRPr lang="en-US" dirty="0"/>
          </a:p>
        </p:txBody>
      </p:sp>
      <p:sp>
        <p:nvSpPr>
          <p:cNvPr id="31" name="副标题 2"/>
          <p:cNvSpPr txBox="1">
            <a:spLocks/>
          </p:cNvSpPr>
          <p:nvPr/>
        </p:nvSpPr>
        <p:spPr>
          <a:xfrm>
            <a:off x="304800" y="1700213"/>
            <a:ext cx="7467600" cy="3938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smtClean="0">
              <a:solidFill>
                <a:srgbClr val="FFFF00"/>
              </a:solidFill>
            </a:endParaRPr>
          </a:p>
        </p:txBody>
      </p:sp>
    </p:spTree>
    <p:extLst>
      <p:ext uri="{BB962C8B-B14F-4D97-AF65-F5344CB8AC3E}">
        <p14:creationId xmlns:p14="http://schemas.microsoft.com/office/powerpoint/2010/main" val="184482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p:txBody>
          <a:bodyPr>
            <a:normAutofit/>
          </a:bodyPr>
          <a:lstStyle/>
          <a:p>
            <a:r>
              <a:rPr lang="en-US" altLang="ko-KR" b="0" dirty="0" smtClean="0"/>
              <a:t>In</a:t>
            </a:r>
            <a:endParaRPr lang="en-US" altLang="ko-KR" b="0" dirty="0"/>
          </a:p>
        </p:txBody>
      </p:sp>
    </p:spTree>
    <p:extLst>
      <p:ext uri="{BB962C8B-B14F-4D97-AF65-F5344CB8AC3E}">
        <p14:creationId xmlns:p14="http://schemas.microsoft.com/office/powerpoint/2010/main" val="22936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1200"/>
            <a:ext cx="9144000" cy="2362200"/>
          </a:xfrm>
        </p:spPr>
        <p:txBody>
          <a:bodyPr anchor="ctr">
            <a:normAutofit/>
          </a:bodyPr>
          <a:lstStyle/>
          <a:p>
            <a:pPr algn="ctr"/>
            <a:r>
              <a:rPr lang="en-US" sz="6000" u="sng" dirty="0" smtClean="0"/>
              <a:t>Q&amp;A</a:t>
            </a:r>
            <a:endParaRPr lang="en-US" sz="6000" u="sng" dirty="0"/>
          </a:p>
        </p:txBody>
      </p:sp>
    </p:spTree>
    <p:extLst>
      <p:ext uri="{BB962C8B-B14F-4D97-AF65-F5344CB8AC3E}">
        <p14:creationId xmlns:p14="http://schemas.microsoft.com/office/powerpoint/2010/main" val="713046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   Agenda</a:t>
            </a:r>
            <a:endParaRPr lang="en-US" b="1" dirty="0"/>
          </a:p>
        </p:txBody>
      </p:sp>
      <p:sp>
        <p:nvSpPr>
          <p:cNvPr id="7" name="Content Placeholder 6"/>
          <p:cNvSpPr>
            <a:spLocks noGrp="1"/>
          </p:cNvSpPr>
          <p:nvPr>
            <p:ph idx="1"/>
          </p:nvPr>
        </p:nvSpPr>
        <p:spPr/>
        <p:txBody>
          <a:bodyPr>
            <a:normAutofit fontScale="92500" lnSpcReduction="10000"/>
          </a:bodyPr>
          <a:lstStyle/>
          <a:p>
            <a:r>
              <a:rPr lang="en-US" dirty="0" smtClean="0"/>
              <a:t>Introduction</a:t>
            </a:r>
          </a:p>
          <a:p>
            <a:r>
              <a:rPr lang="en-US" dirty="0" err="1" smtClean="0"/>
              <a:t>Phnomenon</a:t>
            </a:r>
            <a:r>
              <a:rPr lang="en-US" dirty="0" smtClean="0"/>
              <a:t> &amp; </a:t>
            </a:r>
            <a:r>
              <a:rPr lang="en-US" dirty="0" err="1" smtClean="0"/>
              <a:t>Hypothesise</a:t>
            </a:r>
            <a:endParaRPr lang="en-US" dirty="0" smtClean="0"/>
          </a:p>
          <a:p>
            <a:r>
              <a:rPr lang="en-US" dirty="0" smtClean="0"/>
              <a:t>Goal &amp; Methods</a:t>
            </a:r>
          </a:p>
          <a:p>
            <a:pPr lvl="1"/>
            <a:r>
              <a:rPr lang="en-US" altLang="zh-CN" sz="2400" dirty="0">
                <a:solidFill>
                  <a:prstClr val="white"/>
                </a:solidFill>
              </a:rPr>
              <a:t>A</a:t>
            </a:r>
            <a:endParaRPr lang="en-US" altLang="zh-CN" sz="2400" dirty="0" smtClean="0">
              <a:solidFill>
                <a:prstClr val="white"/>
              </a:solidFill>
            </a:endParaRPr>
          </a:p>
          <a:p>
            <a:pPr lvl="1"/>
            <a:r>
              <a:rPr lang="en-US" altLang="zh-CN" sz="2400" dirty="0" smtClean="0">
                <a:solidFill>
                  <a:prstClr val="white"/>
                </a:solidFill>
              </a:rPr>
              <a:t>B</a:t>
            </a:r>
          </a:p>
          <a:p>
            <a:pPr lvl="1"/>
            <a:r>
              <a:rPr lang="en-US" altLang="zh-CN" sz="2400" dirty="0">
                <a:solidFill>
                  <a:prstClr val="white"/>
                </a:solidFill>
              </a:rPr>
              <a:t>C</a:t>
            </a:r>
          </a:p>
          <a:p>
            <a:r>
              <a:rPr lang="en-US" dirty="0" smtClean="0"/>
              <a:t>Analysis</a:t>
            </a:r>
          </a:p>
          <a:p>
            <a:pPr lvl="1"/>
            <a:r>
              <a:rPr lang="en-US" altLang="zh-CN" sz="2400" dirty="0" smtClean="0">
                <a:solidFill>
                  <a:prstClr val="white"/>
                </a:solidFill>
              </a:rPr>
              <a:t>D </a:t>
            </a:r>
          </a:p>
          <a:p>
            <a:pPr lvl="1"/>
            <a:r>
              <a:rPr lang="en-US" altLang="zh-CN" sz="2400" dirty="0" smtClean="0">
                <a:solidFill>
                  <a:prstClr val="white"/>
                </a:solidFill>
              </a:rPr>
              <a:t>E </a:t>
            </a:r>
            <a:endParaRPr lang="en-US" altLang="zh-CN" sz="2400" dirty="0">
              <a:solidFill>
                <a:prstClr val="white"/>
              </a:solidFill>
            </a:endParaRPr>
          </a:p>
          <a:p>
            <a:r>
              <a:rPr lang="en-US" dirty="0" smtClean="0"/>
              <a:t>Conclusion</a:t>
            </a:r>
          </a:p>
        </p:txBody>
      </p:sp>
    </p:spTree>
    <p:extLst>
      <p:ext uri="{BB962C8B-B14F-4D97-AF65-F5344CB8AC3E}">
        <p14:creationId xmlns:p14="http://schemas.microsoft.com/office/powerpoint/2010/main" val="222951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500"/>
                                        <p:tgtEl>
                                          <p:spTgt spid="7">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fade">
                                      <p:cBhvr>
                                        <p:cTn id="34" dur="500"/>
                                        <p:tgtEl>
                                          <p:spTgt spid="7">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500"/>
                                        <p:tgtEl>
                                          <p:spTgt spid="7">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fade">
                                      <p:cBhvr>
                                        <p:cTn id="4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1200"/>
            <a:ext cx="9144000" cy="2362200"/>
          </a:xfrm>
        </p:spPr>
        <p:txBody>
          <a:bodyPr anchor="ctr">
            <a:normAutofit/>
          </a:bodyPr>
          <a:lstStyle/>
          <a:p>
            <a:pPr algn="ctr"/>
            <a:r>
              <a:rPr lang="en-US" altLang="zh-CN" sz="6000" u="sng" dirty="0" err="1" smtClean="0"/>
              <a:t>Tnank</a:t>
            </a:r>
            <a:r>
              <a:rPr lang="en-US" altLang="zh-CN" sz="6000" u="sng" dirty="0" smtClean="0"/>
              <a:t> You</a:t>
            </a:r>
            <a:endParaRPr lang="en-US" sz="6000" u="sng" dirty="0"/>
          </a:p>
        </p:txBody>
      </p:sp>
    </p:spTree>
    <p:extLst>
      <p:ext uri="{BB962C8B-B14F-4D97-AF65-F5344CB8AC3E}">
        <p14:creationId xmlns:p14="http://schemas.microsoft.com/office/powerpoint/2010/main" val="2752931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altLang="ko-KR" sz="4000" dirty="0" smtClean="0"/>
              <a:t>  </a:t>
            </a:r>
            <a:r>
              <a:rPr lang="en-US" altLang="ko-KR" sz="3200" dirty="0" smtClean="0"/>
              <a:t>Introduction to</a:t>
            </a:r>
            <a:br>
              <a:rPr lang="en-US" altLang="ko-KR" sz="3200" dirty="0" smtClean="0"/>
            </a:br>
            <a:r>
              <a:rPr lang="en-US" altLang="ko-KR" sz="3200" dirty="0" smtClean="0"/>
              <a:t>  </a:t>
            </a:r>
            <a:r>
              <a:rPr lang="en-US" altLang="zh-CN" sz="3200" dirty="0" smtClean="0"/>
              <a:t>AAAAAA</a:t>
            </a:r>
            <a:r>
              <a:rPr lang="en-US" altLang="ko-KR" sz="3600" dirty="0"/>
              <a:t/>
            </a:r>
            <a:br>
              <a:rPr lang="en-US" altLang="ko-KR" sz="3600" dirty="0"/>
            </a:br>
            <a:endParaRPr lang="en-US" sz="3200" dirty="0"/>
          </a:p>
        </p:txBody>
      </p:sp>
      <p:sp>
        <p:nvSpPr>
          <p:cNvPr id="4" name="Content Placeholder 2"/>
          <p:cNvSpPr>
            <a:spLocks noGrp="1"/>
          </p:cNvSpPr>
          <p:nvPr>
            <p:ph idx="1"/>
          </p:nvPr>
        </p:nvSpPr>
        <p:spPr>
          <a:xfrm>
            <a:off x="416858" y="1547018"/>
            <a:ext cx="8229600" cy="4525963"/>
          </a:xfrm>
        </p:spPr>
        <p:txBody>
          <a:bodyPr>
            <a:noAutofit/>
          </a:bodyPr>
          <a:lstStyle/>
          <a:p>
            <a:r>
              <a:rPr lang="en-US" altLang="zh-CN" dirty="0" smtClean="0"/>
              <a:t>T</a:t>
            </a:r>
          </a:p>
          <a:p>
            <a:pPr marL="0" indent="0">
              <a:buNone/>
            </a:pPr>
            <a:endParaRPr lang="en-US" altLang="zh-CN" dirty="0" smtClean="0"/>
          </a:p>
          <a:p>
            <a:r>
              <a:rPr lang="en-US" altLang="zh-CN" dirty="0" smtClean="0"/>
              <a:t>T</a:t>
            </a:r>
          </a:p>
          <a:p>
            <a:pPr marL="0" indent="0">
              <a:buNone/>
            </a:pPr>
            <a:r>
              <a:rPr lang="en-US" altLang="zh-CN" sz="2000" b="0" dirty="0" smtClean="0"/>
              <a:t>   </a:t>
            </a:r>
            <a:r>
              <a:rPr lang="zh-CN" altLang="en-US" sz="2000" b="0" dirty="0" smtClean="0"/>
              <a:t>（</a:t>
            </a:r>
            <a:r>
              <a:rPr lang="en-US" altLang="zh-CN" sz="2000" b="0" dirty="0" smtClean="0"/>
              <a:t>AAAAAAAAAAAAAAAAAAAAAAAAAAAAAAAAAAAAAAAAAAAAAAAAAA</a:t>
            </a:r>
            <a:r>
              <a:rPr lang="zh-CN" altLang="en-US" sz="2000" b="0" dirty="0" smtClean="0"/>
              <a:t>。</a:t>
            </a:r>
            <a:endParaRPr lang="en-US" altLang="zh-CN" sz="2000" b="0" dirty="0" smtClean="0"/>
          </a:p>
          <a:p>
            <a:pPr marL="0" indent="0">
              <a:buNone/>
            </a:pPr>
            <a:endParaRPr lang="zh-CN" altLang="en-US" sz="2000" b="0" dirty="0"/>
          </a:p>
          <a:p>
            <a:pPr lvl="1"/>
            <a:r>
              <a:rPr lang="en-US" altLang="zh-CN" sz="1800" dirty="0" smtClean="0"/>
              <a:t>NOTE</a:t>
            </a:r>
            <a:r>
              <a:rPr lang="en-US" altLang="ko-KR" sz="1800" dirty="0" smtClean="0"/>
              <a:t>.</a:t>
            </a:r>
            <a:endParaRPr lang="en-US" altLang="ko-KR" sz="1800" dirty="0"/>
          </a:p>
          <a:p>
            <a:pPr marL="457200" lvl="1" indent="0">
              <a:buNone/>
            </a:pPr>
            <a:r>
              <a:rPr lang="en-US" altLang="ko-KR" sz="2400" dirty="0" smtClean="0"/>
              <a:t>.</a:t>
            </a:r>
          </a:p>
        </p:txBody>
      </p:sp>
    </p:spTree>
    <p:extLst>
      <p:ext uri="{BB962C8B-B14F-4D97-AF65-F5344CB8AC3E}">
        <p14:creationId xmlns:p14="http://schemas.microsoft.com/office/powerpoint/2010/main" val="238069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err="1"/>
              <a:t>Phnomenon</a:t>
            </a:r>
            <a:r>
              <a:rPr lang="en-US" dirty="0"/>
              <a:t> &amp; </a:t>
            </a:r>
            <a:r>
              <a:rPr lang="en-US" dirty="0" err="1" smtClean="0"/>
              <a:t>Hypothesise</a:t>
            </a:r>
            <a:endParaRPr lang="en-US" dirty="0"/>
          </a:p>
        </p:txBody>
      </p:sp>
      <p:sp>
        <p:nvSpPr>
          <p:cNvPr id="3" name="Content Placeholder 2"/>
          <p:cNvSpPr>
            <a:spLocks noGrp="1"/>
          </p:cNvSpPr>
          <p:nvPr>
            <p:ph idx="1"/>
          </p:nvPr>
        </p:nvSpPr>
        <p:spPr/>
        <p:txBody>
          <a:bodyPr>
            <a:normAutofit fontScale="25000" lnSpcReduction="20000"/>
          </a:bodyPr>
          <a:lstStyle/>
          <a:p>
            <a:pPr lvl="0"/>
            <a:r>
              <a:rPr lang="en-US" altLang="zh-CN" sz="12800" dirty="0" err="1" smtClean="0">
                <a:solidFill>
                  <a:prstClr val="white"/>
                </a:solidFill>
              </a:rPr>
              <a:t>Phnomenon</a:t>
            </a:r>
            <a:endParaRPr lang="en-US" altLang="ko-KR" sz="12800" dirty="0" smtClean="0">
              <a:solidFill>
                <a:prstClr val="white"/>
              </a:solidFill>
            </a:endParaRPr>
          </a:p>
          <a:p>
            <a:pPr lvl="1"/>
            <a:r>
              <a:rPr lang="en-US" altLang="ko-KR" sz="8000" dirty="0" smtClean="0">
                <a:solidFill>
                  <a:prstClr val="white"/>
                </a:solidFill>
              </a:rPr>
              <a:t>A </a:t>
            </a:r>
            <a:r>
              <a:rPr lang="en-US" altLang="ko-KR" sz="8000" dirty="0">
                <a:solidFill>
                  <a:prstClr val="white"/>
                </a:solidFill>
              </a:rPr>
              <a:t>microarray analysis showed that </a:t>
            </a:r>
            <a:r>
              <a:rPr lang="en-US" altLang="ko-KR" sz="8000" b="1" dirty="0">
                <a:solidFill>
                  <a:srgbClr val="FFFF00"/>
                </a:solidFill>
              </a:rPr>
              <a:t>unintentional reduction </a:t>
            </a:r>
            <a:r>
              <a:rPr lang="en-US" altLang="ko-KR" sz="8000" dirty="0">
                <a:solidFill>
                  <a:prstClr val="white"/>
                </a:solidFill>
              </a:rPr>
              <a:t>of transcript levels can be observed following small interfering RNA (</a:t>
            </a:r>
            <a:r>
              <a:rPr lang="en-US" altLang="ko-KR" sz="8000" dirty="0" err="1">
                <a:solidFill>
                  <a:prstClr val="white"/>
                </a:solidFill>
              </a:rPr>
              <a:t>siRNA</a:t>
            </a:r>
            <a:r>
              <a:rPr lang="en-US" altLang="ko-KR" sz="8000" dirty="0">
                <a:solidFill>
                  <a:prstClr val="white"/>
                </a:solidFill>
              </a:rPr>
              <a:t>) transfection of </a:t>
            </a:r>
            <a:r>
              <a:rPr lang="en-US" altLang="ko-KR" sz="8000" dirty="0" err="1">
                <a:solidFill>
                  <a:prstClr val="white"/>
                </a:solidFill>
              </a:rPr>
              <a:t>HeLa</a:t>
            </a:r>
            <a:r>
              <a:rPr lang="en-US" altLang="ko-KR" sz="8000" dirty="0">
                <a:solidFill>
                  <a:prstClr val="white"/>
                </a:solidFill>
              </a:rPr>
              <a:t> cells, </a:t>
            </a:r>
          </a:p>
          <a:p>
            <a:pPr lvl="1"/>
            <a:r>
              <a:rPr lang="en-US" altLang="zh-CN" sz="8000" dirty="0">
                <a:solidFill>
                  <a:prstClr val="white"/>
                </a:solidFill>
              </a:rPr>
              <a:t>I</a:t>
            </a:r>
            <a:r>
              <a:rPr lang="en-US" altLang="ko-KR" sz="8000" dirty="0">
                <a:solidFill>
                  <a:prstClr val="white"/>
                </a:solidFill>
              </a:rPr>
              <a:t>t was observed that several of these </a:t>
            </a:r>
            <a:r>
              <a:rPr lang="en-US" altLang="ko-KR" sz="8000" dirty="0" err="1" smtClean="0">
                <a:solidFill>
                  <a:prstClr val="white"/>
                </a:solidFill>
              </a:rPr>
              <a:t>downregulated</a:t>
            </a:r>
            <a:r>
              <a:rPr lang="en-US" altLang="ko-KR" sz="8000" dirty="0" smtClean="0">
                <a:solidFill>
                  <a:prstClr val="white"/>
                </a:solidFill>
              </a:rPr>
              <a:t>,                            </a:t>
            </a:r>
            <a:r>
              <a:rPr lang="en-US" altLang="ko-KR" sz="8000" b="1" dirty="0" smtClean="0">
                <a:solidFill>
                  <a:srgbClr val="FFFF00"/>
                </a:solidFill>
              </a:rPr>
              <a:t>off-target </a:t>
            </a:r>
            <a:r>
              <a:rPr lang="en-US" altLang="ko-KR" sz="8000" b="1" dirty="0">
                <a:solidFill>
                  <a:srgbClr val="FFFF00"/>
                </a:solidFill>
              </a:rPr>
              <a:t>transcripts </a:t>
            </a:r>
            <a:r>
              <a:rPr lang="en-US" altLang="ko-KR" sz="8000" dirty="0">
                <a:solidFill>
                  <a:prstClr val="white"/>
                </a:solidFill>
              </a:rPr>
              <a:t>contained sites of partial complementarity to the siRNA5, reminiscent of those seen between metazoan </a:t>
            </a:r>
            <a:r>
              <a:rPr lang="en-US" altLang="ko-KR" sz="8000" dirty="0" err="1">
                <a:solidFill>
                  <a:prstClr val="white"/>
                </a:solidFill>
              </a:rPr>
              <a:t>miRNAs</a:t>
            </a:r>
            <a:r>
              <a:rPr lang="en-US" altLang="ko-KR" sz="8000" dirty="0">
                <a:solidFill>
                  <a:prstClr val="white"/>
                </a:solidFill>
              </a:rPr>
              <a:t> and their targets</a:t>
            </a:r>
            <a:r>
              <a:rPr lang="en-US" altLang="ko-KR" sz="8000" dirty="0" smtClean="0">
                <a:solidFill>
                  <a:prstClr val="white"/>
                </a:solidFill>
              </a:rPr>
              <a:t>.</a:t>
            </a:r>
            <a:endParaRPr lang="en-US" altLang="zh-CN" sz="12800" dirty="0" smtClean="0">
              <a:solidFill>
                <a:prstClr val="white"/>
              </a:solidFill>
            </a:endParaRPr>
          </a:p>
          <a:p>
            <a:pPr lvl="0"/>
            <a:r>
              <a:rPr lang="en-US" altLang="zh-CN" sz="12800" dirty="0" err="1" smtClean="0">
                <a:solidFill>
                  <a:prstClr val="white"/>
                </a:solidFill>
              </a:rPr>
              <a:t>Hypothesise</a:t>
            </a:r>
            <a:endParaRPr lang="en-US" altLang="ko-KR" sz="12800" dirty="0" smtClean="0">
              <a:solidFill>
                <a:prstClr val="white"/>
              </a:solidFill>
            </a:endParaRPr>
          </a:p>
          <a:p>
            <a:pPr lvl="1"/>
            <a:r>
              <a:rPr lang="en-US" altLang="ko-KR" sz="8000" dirty="0" smtClean="0">
                <a:solidFill>
                  <a:prstClr val="white"/>
                </a:solidFill>
              </a:rPr>
              <a:t>This </a:t>
            </a:r>
            <a:r>
              <a:rPr lang="en-US" altLang="ko-KR" sz="8000" dirty="0">
                <a:solidFill>
                  <a:prstClr val="white"/>
                </a:solidFill>
              </a:rPr>
              <a:t>observation, together with the </a:t>
            </a:r>
            <a:r>
              <a:rPr lang="en-US" altLang="ko-KR" sz="8000" b="1" dirty="0">
                <a:solidFill>
                  <a:srgbClr val="FFFF00"/>
                </a:solidFill>
              </a:rPr>
              <a:t>documented overlap between the potential activities of </a:t>
            </a:r>
            <a:r>
              <a:rPr lang="en-US" altLang="ko-KR" sz="8000" b="1" dirty="0" err="1">
                <a:solidFill>
                  <a:srgbClr val="FFFF00"/>
                </a:solidFill>
              </a:rPr>
              <a:t>siRNAs</a:t>
            </a:r>
            <a:r>
              <a:rPr lang="en-US" altLang="ko-KR" sz="8000" b="1" dirty="0">
                <a:solidFill>
                  <a:srgbClr val="FFFF00"/>
                </a:solidFill>
              </a:rPr>
              <a:t> and metazoan miRNAs6–9</a:t>
            </a:r>
            <a:r>
              <a:rPr lang="en-US" altLang="ko-KR" sz="8000" dirty="0">
                <a:solidFill>
                  <a:prstClr val="white"/>
                </a:solidFill>
              </a:rPr>
              <a:t> led us to hypothesize that the off-target effects of </a:t>
            </a:r>
            <a:r>
              <a:rPr lang="en-US" altLang="ko-KR" sz="8000" dirty="0" err="1">
                <a:solidFill>
                  <a:prstClr val="white"/>
                </a:solidFill>
              </a:rPr>
              <a:t>siRNAs</a:t>
            </a:r>
            <a:r>
              <a:rPr lang="en-US" altLang="ko-KR" sz="8000" dirty="0">
                <a:solidFill>
                  <a:prstClr val="white"/>
                </a:solidFill>
              </a:rPr>
              <a:t> are due to </a:t>
            </a:r>
            <a:r>
              <a:rPr lang="en-US" altLang="ko-KR" sz="8000" dirty="0" err="1">
                <a:solidFill>
                  <a:prstClr val="white"/>
                </a:solidFill>
              </a:rPr>
              <a:t>miRNA</a:t>
            </a:r>
            <a:r>
              <a:rPr lang="en-US" altLang="ko-KR" sz="8000" dirty="0">
                <a:solidFill>
                  <a:prstClr val="white"/>
                </a:solidFill>
              </a:rPr>
              <a:t>-like activity </a:t>
            </a:r>
          </a:p>
          <a:p>
            <a:pPr lvl="1"/>
            <a:r>
              <a:rPr lang="en-US" altLang="zh-CN" sz="8000" dirty="0" smtClean="0">
                <a:solidFill>
                  <a:prstClr val="white"/>
                </a:solidFill>
              </a:rPr>
              <a:t>Therefore </a:t>
            </a:r>
            <a:r>
              <a:rPr lang="en-US" altLang="zh-CN" sz="8000" b="1" dirty="0">
                <a:solidFill>
                  <a:srgbClr val="FFFF00"/>
                </a:solidFill>
              </a:rPr>
              <a:t>using microarrays </a:t>
            </a:r>
            <a:r>
              <a:rPr lang="en-US" altLang="zh-CN" sz="8000" dirty="0">
                <a:solidFill>
                  <a:prstClr val="white"/>
                </a:solidFill>
              </a:rPr>
              <a:t>to screen for changes in gene expression following transfection of human </a:t>
            </a:r>
            <a:r>
              <a:rPr lang="en-US" altLang="zh-CN" sz="8000" dirty="0" err="1">
                <a:solidFill>
                  <a:prstClr val="white"/>
                </a:solidFill>
              </a:rPr>
              <a:t>miRNAs</a:t>
            </a:r>
            <a:r>
              <a:rPr lang="en-US" altLang="zh-CN" sz="8000" dirty="0">
                <a:solidFill>
                  <a:prstClr val="white"/>
                </a:solidFill>
              </a:rPr>
              <a:t> would shed light on natural </a:t>
            </a:r>
            <a:r>
              <a:rPr lang="en-US" altLang="zh-CN" sz="8000" dirty="0" err="1">
                <a:solidFill>
                  <a:prstClr val="white"/>
                </a:solidFill>
              </a:rPr>
              <a:t>miRNA</a:t>
            </a:r>
            <a:r>
              <a:rPr lang="en-US" altLang="zh-CN" sz="8000" dirty="0">
                <a:solidFill>
                  <a:prstClr val="white"/>
                </a:solidFill>
              </a:rPr>
              <a:t> functions.</a:t>
            </a:r>
          </a:p>
          <a:p>
            <a:pPr marL="0" indent="0">
              <a:buNone/>
            </a:pPr>
            <a:endParaRPr lang="en-US" sz="8000" dirty="0" smtClean="0"/>
          </a:p>
          <a:p>
            <a:pPr marL="0" indent="0">
              <a:buNone/>
            </a:pPr>
            <a:r>
              <a:rPr lang="en-US" sz="8000" dirty="0" smtClean="0"/>
              <a:t> </a:t>
            </a:r>
            <a:endParaRPr lang="en-US" sz="8000" dirty="0"/>
          </a:p>
        </p:txBody>
      </p:sp>
    </p:spTree>
    <p:extLst>
      <p:ext uri="{BB962C8B-B14F-4D97-AF65-F5344CB8AC3E}">
        <p14:creationId xmlns:p14="http://schemas.microsoft.com/office/powerpoint/2010/main" val="373723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09600" y="1721224"/>
            <a:ext cx="2514600" cy="21336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dirty="0" smtClean="0"/>
              <a:t>  </a:t>
            </a:r>
            <a:r>
              <a:rPr lang="en-US" dirty="0" err="1"/>
              <a:t>Phnomenon</a:t>
            </a:r>
            <a:r>
              <a:rPr lang="en-US" dirty="0"/>
              <a:t> &amp; </a:t>
            </a:r>
            <a:r>
              <a:rPr lang="en-US" dirty="0" err="1"/>
              <a:t>Hypothesise</a:t>
            </a:r>
            <a:endParaRPr lang="en-US" dirty="0"/>
          </a:p>
        </p:txBody>
      </p:sp>
      <p:sp>
        <p:nvSpPr>
          <p:cNvPr id="3" name="Content Placeholder 2"/>
          <p:cNvSpPr>
            <a:spLocks noGrp="1"/>
          </p:cNvSpPr>
          <p:nvPr>
            <p:ph idx="1"/>
          </p:nvPr>
        </p:nvSpPr>
        <p:spPr>
          <a:xfrm>
            <a:off x="748553" y="1721224"/>
            <a:ext cx="2819400" cy="533400"/>
          </a:xfrm>
        </p:spPr>
        <p:txBody>
          <a:bodyPr>
            <a:noAutofit/>
          </a:bodyPr>
          <a:lstStyle/>
          <a:p>
            <a:pPr marL="0" indent="0">
              <a:buNone/>
            </a:pPr>
            <a:r>
              <a:rPr lang="en-US" altLang="zh-CN" sz="2400" dirty="0" smtClean="0">
                <a:solidFill>
                  <a:srgbClr val="FFFF00"/>
                </a:solidFill>
              </a:rPr>
              <a:t>A</a:t>
            </a:r>
            <a:endParaRPr lang="en-US" sz="2400" dirty="0">
              <a:solidFill>
                <a:srgbClr val="FFFF00"/>
              </a:solidFill>
            </a:endParaRPr>
          </a:p>
        </p:txBody>
      </p:sp>
      <p:sp>
        <p:nvSpPr>
          <p:cNvPr id="6" name="Content Placeholder 2"/>
          <p:cNvSpPr txBox="1">
            <a:spLocks/>
          </p:cNvSpPr>
          <p:nvPr/>
        </p:nvSpPr>
        <p:spPr>
          <a:xfrm>
            <a:off x="623047" y="4419600"/>
            <a:ext cx="2819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smtClean="0">
                <a:solidFill>
                  <a:srgbClr val="FFFF00"/>
                </a:solidFill>
              </a:rPr>
              <a:t>A</a:t>
            </a:r>
            <a:endParaRPr lang="en-US" sz="2400" dirty="0">
              <a:solidFill>
                <a:srgbClr val="FFFF00"/>
              </a:solidFill>
            </a:endParaRPr>
          </a:p>
        </p:txBody>
      </p:sp>
      <p:sp>
        <p:nvSpPr>
          <p:cNvPr id="7" name="Content Placeholder 2"/>
          <p:cNvSpPr txBox="1">
            <a:spLocks/>
          </p:cNvSpPr>
          <p:nvPr/>
        </p:nvSpPr>
        <p:spPr>
          <a:xfrm>
            <a:off x="770965" y="2926977"/>
            <a:ext cx="2819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p>
        </p:txBody>
      </p:sp>
      <p:sp>
        <p:nvSpPr>
          <p:cNvPr id="8" name="Content Placeholder 2"/>
          <p:cNvSpPr txBox="1">
            <a:spLocks/>
          </p:cNvSpPr>
          <p:nvPr/>
        </p:nvSpPr>
        <p:spPr>
          <a:xfrm>
            <a:off x="4648200" y="3709148"/>
            <a:ext cx="2819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smtClean="0">
                <a:solidFill>
                  <a:srgbClr val="FFFF00"/>
                </a:solidFill>
              </a:rPr>
              <a:t>A</a:t>
            </a:r>
            <a:endParaRPr lang="en-US" sz="2400" dirty="0">
              <a:solidFill>
                <a:srgbClr val="FFFF00"/>
              </a:solidFill>
            </a:endParaRPr>
          </a:p>
        </p:txBody>
      </p:sp>
      <p:sp>
        <p:nvSpPr>
          <p:cNvPr id="10" name="右大括号 9"/>
          <p:cNvSpPr/>
          <p:nvPr/>
        </p:nvSpPr>
        <p:spPr>
          <a:xfrm>
            <a:off x="3581400" y="3056965"/>
            <a:ext cx="762000" cy="1873624"/>
          </a:xfrm>
          <a:prstGeom prst="rightBrace">
            <a:avLst>
              <a:gd name="adj1" fmla="val 53039"/>
              <a:gd name="adj2" fmla="val 50957"/>
            </a:avLst>
          </a:prstGeom>
          <a:ln w="508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874294"/>
            <a:ext cx="2536825" cy="215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直接箭头连接符 12"/>
          <p:cNvCxnSpPr/>
          <p:nvPr/>
        </p:nvCxnSpPr>
        <p:spPr>
          <a:xfrm>
            <a:off x="5410200" y="2926977"/>
            <a:ext cx="0" cy="782171"/>
          </a:xfrm>
          <a:prstGeom prst="straightConnector1">
            <a:avLst/>
          </a:prstGeom>
          <a:ln w="5080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4495800" y="2303930"/>
            <a:ext cx="2819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400" dirty="0" smtClean="0">
                <a:solidFill>
                  <a:srgbClr val="FFFF00"/>
                </a:solidFill>
              </a:rPr>
              <a:t>A</a:t>
            </a:r>
            <a:endParaRPr lang="en-US" sz="2400" dirty="0">
              <a:solidFill>
                <a:srgbClr val="FFFF00"/>
              </a:solidFill>
            </a:endParaRPr>
          </a:p>
        </p:txBody>
      </p:sp>
    </p:spTree>
    <p:extLst>
      <p:ext uri="{BB962C8B-B14F-4D97-AF65-F5344CB8AC3E}">
        <p14:creationId xmlns:p14="http://schemas.microsoft.com/office/powerpoint/2010/main" val="211289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nodePh="1">
                                  <p:stCondLst>
                                    <p:cond delay="0"/>
                                  </p:stCondLst>
                                  <p:endCondLst>
                                    <p:cond evt="begin" delay="0">
                                      <p:tn val="15"/>
                                    </p:cond>
                                  </p:end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a:t>Goal &amp; </a:t>
            </a:r>
            <a:r>
              <a:rPr lang="en-US" dirty="0" smtClean="0"/>
              <a:t>Methods</a:t>
            </a:r>
            <a:endParaRPr lang="en-US" dirty="0"/>
          </a:p>
        </p:txBody>
      </p:sp>
      <p:sp>
        <p:nvSpPr>
          <p:cNvPr id="3" name="Content Placeholder 2"/>
          <p:cNvSpPr>
            <a:spLocks noGrp="1"/>
          </p:cNvSpPr>
          <p:nvPr>
            <p:ph idx="1"/>
          </p:nvPr>
        </p:nvSpPr>
        <p:spPr>
          <a:xfrm>
            <a:off x="457200" y="1600200"/>
            <a:ext cx="8229600" cy="4572000"/>
          </a:xfrm>
        </p:spPr>
        <p:txBody>
          <a:bodyPr>
            <a:normAutofit/>
          </a:bodyPr>
          <a:lstStyle/>
          <a:p>
            <a:r>
              <a:rPr lang="en-US" dirty="0" smtClean="0"/>
              <a:t>Goal</a:t>
            </a:r>
          </a:p>
          <a:p>
            <a:pPr lvl="1"/>
            <a:r>
              <a:rPr lang="en-US" altLang="zh-CN" sz="2200" dirty="0" smtClean="0">
                <a:solidFill>
                  <a:prstClr val="white"/>
                </a:solidFill>
              </a:rPr>
              <a:t>A</a:t>
            </a:r>
            <a:endParaRPr lang="en-US" sz="2200" dirty="0" smtClean="0"/>
          </a:p>
          <a:p>
            <a:r>
              <a:rPr lang="en-US" dirty="0" smtClean="0"/>
              <a:t> Methods</a:t>
            </a:r>
          </a:p>
          <a:p>
            <a:pPr lvl="1"/>
            <a:r>
              <a:rPr lang="en-US" altLang="zh-CN" sz="2200" dirty="0" smtClean="0">
                <a:solidFill>
                  <a:prstClr val="white"/>
                </a:solidFill>
              </a:rPr>
              <a:t>T</a:t>
            </a:r>
            <a:endParaRPr lang="en-US" altLang="zh-CN" sz="2200" dirty="0">
              <a:solidFill>
                <a:prstClr val="white"/>
              </a:solidFill>
            </a:endParaRPr>
          </a:p>
        </p:txBody>
      </p:sp>
    </p:spTree>
    <p:extLst>
      <p:ext uri="{BB962C8B-B14F-4D97-AF65-F5344CB8AC3E}">
        <p14:creationId xmlns:p14="http://schemas.microsoft.com/office/powerpoint/2010/main" val="84039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Analysis</a:t>
            </a:r>
            <a:endParaRPr lang="en-US" dirty="0"/>
          </a:p>
        </p:txBody>
      </p:sp>
      <p:sp>
        <p:nvSpPr>
          <p:cNvPr id="31" name="副标题 2"/>
          <p:cNvSpPr txBox="1">
            <a:spLocks/>
          </p:cNvSpPr>
          <p:nvPr/>
        </p:nvSpPr>
        <p:spPr>
          <a:xfrm>
            <a:off x="304800" y="1700213"/>
            <a:ext cx="7467600" cy="3938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smtClean="0">
              <a:solidFill>
                <a:srgbClr val="FFFF00"/>
              </a:solidFill>
            </a:endParaRPr>
          </a:p>
        </p:txBody>
      </p:sp>
      <p:sp>
        <p:nvSpPr>
          <p:cNvPr id="3" name="TextBox 2"/>
          <p:cNvSpPr txBox="1"/>
          <p:nvPr/>
        </p:nvSpPr>
        <p:spPr>
          <a:xfrm>
            <a:off x="304800" y="1524000"/>
            <a:ext cx="7772400" cy="3416320"/>
          </a:xfrm>
          <a:prstGeom prst="rect">
            <a:avLst/>
          </a:prstGeom>
          <a:noFill/>
        </p:spPr>
        <p:txBody>
          <a:bodyPr wrap="square" rtlCol="0">
            <a:spAutoFit/>
          </a:bodyPr>
          <a:lstStyle/>
          <a:p>
            <a:pPr indent="457200"/>
            <a:r>
              <a:rPr lang="zh-CN" altLang="en-US" sz="3600" dirty="0">
                <a:solidFill>
                  <a:schemeClr val="bg1"/>
                </a:solidFill>
              </a:rPr>
              <a:t>由前面</a:t>
            </a:r>
            <a:r>
              <a:rPr lang="zh-CN" altLang="en-US" sz="3600" dirty="0" smtClean="0">
                <a:solidFill>
                  <a:schemeClr val="bg1"/>
                </a:solidFill>
              </a:rPr>
              <a:t>论述 ：杭州市区的交通状况和人的空间和时间分布的关系极为明显</a:t>
            </a:r>
            <a:endParaRPr lang="en-US" altLang="zh-CN" sz="3600" dirty="0" smtClean="0">
              <a:solidFill>
                <a:schemeClr val="bg1"/>
              </a:solidFill>
            </a:endParaRPr>
          </a:p>
          <a:p>
            <a:pPr indent="457200"/>
            <a:r>
              <a:rPr lang="zh-CN" altLang="en-US" sz="3600" dirty="0" smtClean="0">
                <a:solidFill>
                  <a:schemeClr val="bg1"/>
                </a:solidFill>
              </a:rPr>
              <a:t>然而，其他还有一部分原因也在杭州交通拥堵的问题中起到推波助澜的作用</a:t>
            </a:r>
            <a:endParaRPr lang="zh-CN" altLang="en-US" sz="3600" dirty="0">
              <a:solidFill>
                <a:schemeClr val="bg1"/>
              </a:solidFill>
            </a:endParaRPr>
          </a:p>
        </p:txBody>
      </p:sp>
    </p:spTree>
    <p:extLst>
      <p:ext uri="{BB962C8B-B14F-4D97-AF65-F5344CB8AC3E}">
        <p14:creationId xmlns:p14="http://schemas.microsoft.com/office/powerpoint/2010/main" val="282402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Analysis</a:t>
            </a:r>
            <a:endParaRPr lang="en-US" dirty="0"/>
          </a:p>
        </p:txBody>
      </p:sp>
      <p:sp>
        <p:nvSpPr>
          <p:cNvPr id="31" name="副标题 2"/>
          <p:cNvSpPr txBox="1">
            <a:spLocks/>
          </p:cNvSpPr>
          <p:nvPr/>
        </p:nvSpPr>
        <p:spPr>
          <a:xfrm>
            <a:off x="304800" y="1700213"/>
            <a:ext cx="7467600" cy="3938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smtClean="0">
              <a:solidFill>
                <a:srgbClr val="FFFF00"/>
              </a:solidFill>
            </a:endParaRPr>
          </a:p>
        </p:txBody>
      </p:sp>
      <p:sp>
        <p:nvSpPr>
          <p:cNvPr id="3" name="TextBox 2"/>
          <p:cNvSpPr txBox="1"/>
          <p:nvPr/>
        </p:nvSpPr>
        <p:spPr>
          <a:xfrm>
            <a:off x="304800" y="1524000"/>
            <a:ext cx="7772400" cy="1754326"/>
          </a:xfrm>
          <a:prstGeom prst="rect">
            <a:avLst/>
          </a:prstGeom>
          <a:noFill/>
        </p:spPr>
        <p:txBody>
          <a:bodyPr wrap="square" rtlCol="0">
            <a:spAutoFit/>
          </a:bodyPr>
          <a:lstStyle/>
          <a:p>
            <a:pPr indent="457200"/>
            <a:r>
              <a:rPr lang="zh-CN" altLang="en-US" sz="3600" dirty="0" smtClean="0">
                <a:solidFill>
                  <a:schemeClr val="bg1"/>
                </a:solidFill>
              </a:rPr>
              <a:t>我们的一些决策是为了改变杭州单核心的现状，但是好的初衷发展到后来就产生了各种各样的问题</a:t>
            </a:r>
            <a:endParaRPr lang="zh-CN" altLang="en-US" sz="3600" dirty="0">
              <a:solidFill>
                <a:schemeClr val="bg1"/>
              </a:solidFill>
            </a:endParaRPr>
          </a:p>
        </p:txBody>
      </p:sp>
    </p:spTree>
    <p:extLst>
      <p:ext uri="{BB962C8B-B14F-4D97-AF65-F5344CB8AC3E}">
        <p14:creationId xmlns:p14="http://schemas.microsoft.com/office/powerpoint/2010/main" val="258845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Analysis</a:t>
            </a:r>
            <a:endParaRPr lang="en-US" dirty="0"/>
          </a:p>
        </p:txBody>
      </p:sp>
      <p:sp>
        <p:nvSpPr>
          <p:cNvPr id="31" name="副标题 2"/>
          <p:cNvSpPr txBox="1">
            <a:spLocks/>
          </p:cNvSpPr>
          <p:nvPr/>
        </p:nvSpPr>
        <p:spPr>
          <a:xfrm>
            <a:off x="304800" y="1700213"/>
            <a:ext cx="7467600" cy="39385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b="1" kern="1200">
                <a:solidFill>
                  <a:schemeClr val="bg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dirty="0" smtClean="0">
              <a:solidFill>
                <a:srgbClr val="FFFF00"/>
              </a:solidFill>
            </a:endParaRPr>
          </a:p>
        </p:txBody>
      </p:sp>
      <p:sp>
        <p:nvSpPr>
          <p:cNvPr id="3" name="TextBox 2"/>
          <p:cNvSpPr txBox="1"/>
          <p:nvPr/>
        </p:nvSpPr>
        <p:spPr>
          <a:xfrm>
            <a:off x="304800" y="1524000"/>
            <a:ext cx="7772400" cy="3970318"/>
          </a:xfrm>
          <a:prstGeom prst="rect">
            <a:avLst/>
          </a:prstGeom>
          <a:noFill/>
        </p:spPr>
        <p:txBody>
          <a:bodyPr wrap="square" rtlCol="0">
            <a:spAutoFit/>
          </a:bodyPr>
          <a:lstStyle/>
          <a:p>
            <a:pPr indent="457200"/>
            <a:r>
              <a:rPr lang="zh-CN" altLang="en-US" sz="3600" dirty="0" smtClean="0">
                <a:solidFill>
                  <a:schemeClr val="bg1"/>
                </a:solidFill>
              </a:rPr>
              <a:t>举例</a:t>
            </a:r>
            <a:endParaRPr lang="en-US" altLang="zh-CN" sz="3600" dirty="0" smtClean="0">
              <a:solidFill>
                <a:schemeClr val="bg1"/>
              </a:solidFill>
            </a:endParaRPr>
          </a:p>
          <a:p>
            <a:pPr indent="457200"/>
            <a:r>
              <a:rPr lang="en-US" altLang="zh-CN" sz="3600" dirty="0">
                <a:solidFill>
                  <a:schemeClr val="bg1"/>
                </a:solidFill>
              </a:rPr>
              <a:t> </a:t>
            </a:r>
            <a:r>
              <a:rPr lang="en-US" altLang="zh-CN" sz="3600" dirty="0" smtClean="0">
                <a:solidFill>
                  <a:schemeClr val="bg1"/>
                </a:solidFill>
              </a:rPr>
              <a:t>     </a:t>
            </a:r>
            <a:r>
              <a:rPr lang="zh-CN" altLang="en-US" sz="3600" dirty="0" smtClean="0">
                <a:solidFill>
                  <a:schemeClr val="bg1"/>
                </a:solidFill>
              </a:rPr>
              <a:t>“大城西”至今没有相应的共建配套，只是一个大型居住区的的作用，次中心建设薄弱让城西地区根本无法分散和疏解市级公共中心的压力，反而因为每日人口流动（上下班，外出购物娱乐等）给交通带来较大的压力</a:t>
            </a:r>
            <a:endParaRPr lang="zh-CN" altLang="en-US" sz="3600" dirty="0">
              <a:solidFill>
                <a:schemeClr val="bg1"/>
              </a:solidFill>
            </a:endParaRPr>
          </a:p>
        </p:txBody>
      </p:sp>
    </p:spTree>
    <p:extLst>
      <p:ext uri="{BB962C8B-B14F-4D97-AF65-F5344CB8AC3E}">
        <p14:creationId xmlns:p14="http://schemas.microsoft.com/office/powerpoint/2010/main" val="91927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707</Words>
  <Application>Microsoft Office PowerPoint</Application>
  <PresentationFormat>全屏显示(4:3)</PresentationFormat>
  <Paragraphs>83</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Theme</vt:lpstr>
      <vt:lpstr>  </vt:lpstr>
      <vt:lpstr>   Agenda</vt:lpstr>
      <vt:lpstr>  Introduction to   AAAAAA </vt:lpstr>
      <vt:lpstr>  Phnomenon &amp; Hypothesise</vt:lpstr>
      <vt:lpstr>  Phnomenon &amp; Hypothesise</vt:lpstr>
      <vt:lpstr>  Goal &amp; Methods</vt:lpstr>
      <vt:lpstr>  Analysis</vt:lpstr>
      <vt:lpstr>  Analysis</vt:lpstr>
      <vt:lpstr>  Analysis</vt:lpstr>
      <vt:lpstr>  Analysis</vt:lpstr>
      <vt:lpstr>  Analysis</vt:lpstr>
      <vt:lpstr>  Analysis</vt:lpstr>
      <vt:lpstr>  Analysis</vt:lpstr>
      <vt:lpstr> Analysis</vt:lpstr>
      <vt:lpstr>  Analysis</vt:lpstr>
      <vt:lpstr>Analysis</vt:lpstr>
      <vt:lpstr>  Analysis</vt:lpstr>
      <vt:lpstr>  Conclusion</vt:lpstr>
      <vt:lpstr>Q&amp;A</vt:lpstr>
      <vt:lpstr>Tnank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55</cp:revision>
  <dcterms:created xsi:type="dcterms:W3CDTF">2006-08-16T00:00:00Z</dcterms:created>
  <dcterms:modified xsi:type="dcterms:W3CDTF">2013-05-13T16:44:47Z</dcterms:modified>
</cp:coreProperties>
</file>