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6" r:id="rId3"/>
    <p:sldId id="258" r:id="rId4"/>
    <p:sldId id="273" r:id="rId5"/>
    <p:sldId id="274" r:id="rId6"/>
    <p:sldId id="275" r:id="rId7"/>
    <p:sldId id="281" r:id="rId8"/>
    <p:sldId id="269" r:id="rId9"/>
    <p:sldId id="270" r:id="rId10"/>
    <p:sldId id="28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760"/>
    <a:srgbClr val="FFFFFF"/>
    <a:srgbClr val="228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44720-2F69-48D6-BF81-3542C6013441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A1ED3-2B54-434F-8852-5A56ADD2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11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"/>
                    </a14:imgEffect>
                  </a14:imgLayer>
                </a14:imgProps>
              </a:ext>
            </a:extLst>
          </a:blip>
          <a:srcRect/>
          <a:stretch>
            <a:fillRect l="-6000" t="-2000" r="-6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762000"/>
            <a:ext cx="8532000" cy="3505200"/>
          </a:xfrm>
          <a:solidFill>
            <a:srgbClr val="004760">
              <a:alpha val="88627"/>
            </a:srgbClr>
          </a:solidFill>
        </p:spPr>
        <p:txBody>
          <a:bodyPr>
            <a:noAutofit/>
          </a:bodyPr>
          <a:lstStyle>
            <a:lvl1pPr algn="r">
              <a:defRPr sz="4800" b="1" baseline="0">
                <a:solidFill>
                  <a:schemeClr val="bg1"/>
                </a:solidFill>
                <a:latin typeface="Kozuka Gothic Pro L" pitchFamily="34" charset="-128"/>
                <a:ea typeface="Kozuka Gothic Pro L" pitchFamily="34" charset="-128"/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cccc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4419600"/>
            <a:ext cx="8532000" cy="838200"/>
          </a:xfrm>
          <a:solidFill>
            <a:schemeClr val="bg1">
              <a:alpha val="77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300" b="1" i="1" baseline="0">
                <a:solidFill>
                  <a:srgbClr val="004760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5410200"/>
            <a:ext cx="8532000" cy="838200"/>
          </a:xfrm>
          <a:prstGeom prst="rect">
            <a:avLst/>
          </a:prstGeom>
          <a:solidFill>
            <a:srgbClr val="004760">
              <a:alpha val="89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800" b="0" kern="1200" baseline="0">
                <a:solidFill>
                  <a:schemeClr val="bg1"/>
                </a:solidFill>
                <a:latin typeface="Kozuka Gothic Pro L" pitchFamily="34" charset="-128"/>
                <a:ea typeface="Kozuka Gothic Pro L" pitchFamily="34" charset="-128"/>
                <a:cs typeface="+mj-cs"/>
              </a:defRPr>
            </a:lvl1pPr>
          </a:lstStyle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rgbClr val="004760"/>
            </a:gs>
            <a:gs pos="50000">
              <a:schemeClr val="accent5">
                <a:lumMod val="50000"/>
              </a:schemeClr>
            </a:gs>
            <a:gs pos="100000">
              <a:srgbClr val="22899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  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4760"/>
            </a:gs>
            <a:gs pos="50000">
              <a:schemeClr val="accent5">
                <a:lumMod val="50000"/>
              </a:schemeClr>
            </a:gs>
            <a:gs pos="100000">
              <a:srgbClr val="22899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979" y="228600"/>
            <a:ext cx="8229600" cy="1143000"/>
          </a:xfrm>
          <a:prstGeom prst="rect">
            <a:avLst/>
          </a:prstGeom>
          <a:solidFill>
            <a:srgbClr val="FFFFFF">
              <a:alpha val="87843"/>
            </a:srgb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004760"/>
          </a:solidFill>
          <a:latin typeface="Adobe Caslon Pro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Weekly Report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4.2.2013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1328" y="5421104"/>
            <a:ext cx="3518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Yao </a:t>
            </a:r>
            <a:r>
              <a:rPr lang="en-US" dirty="0" err="1" smtClean="0">
                <a:solidFill>
                  <a:schemeClr val="bg1"/>
                </a:solidFill>
              </a:rPr>
              <a:t>Heng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Bioinformatic09 Zhejiang University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5600" y="121920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46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1200"/>
            <a:ext cx="9144000" cy="23622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sz="6000" u="sng" dirty="0" err="1" smtClean="0"/>
              <a:t>Tnank</a:t>
            </a:r>
            <a:r>
              <a:rPr lang="en-US" altLang="zh-CN" sz="6000" u="sng" dirty="0" smtClean="0"/>
              <a:t> You</a:t>
            </a:r>
            <a:endParaRPr lang="en-US" sz="6000" u="sng" dirty="0"/>
          </a:p>
        </p:txBody>
      </p:sp>
    </p:spTree>
    <p:extLst>
      <p:ext uri="{BB962C8B-B14F-4D97-AF65-F5344CB8AC3E}">
        <p14:creationId xmlns:p14="http://schemas.microsoft.com/office/powerpoint/2010/main" val="275293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Agenda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err="1" smtClean="0"/>
              <a:t>Phnomenon</a:t>
            </a:r>
            <a:r>
              <a:rPr lang="en-US" dirty="0" smtClean="0"/>
              <a:t> &amp; </a:t>
            </a:r>
            <a:r>
              <a:rPr lang="en-US" dirty="0" err="1" smtClean="0"/>
              <a:t>Hypothesise</a:t>
            </a:r>
            <a:endParaRPr lang="en-US" dirty="0" smtClean="0"/>
          </a:p>
          <a:p>
            <a:r>
              <a:rPr lang="en-US" dirty="0" smtClean="0"/>
              <a:t>Goal &amp; Methods</a:t>
            </a:r>
          </a:p>
          <a:p>
            <a:pPr lvl="1"/>
            <a:r>
              <a:rPr lang="en-US" altLang="zh-CN" sz="2400" dirty="0">
                <a:solidFill>
                  <a:prstClr val="white"/>
                </a:solidFill>
              </a:rPr>
              <a:t>A</a:t>
            </a:r>
            <a:endParaRPr lang="en-US" altLang="zh-CN" sz="2400" dirty="0" smtClean="0">
              <a:solidFill>
                <a:prstClr val="white"/>
              </a:solidFill>
            </a:endParaRPr>
          </a:p>
          <a:p>
            <a:pPr lvl="1"/>
            <a:r>
              <a:rPr lang="en-US" altLang="zh-CN" sz="2400" dirty="0" smtClean="0">
                <a:solidFill>
                  <a:prstClr val="white"/>
                </a:solidFill>
              </a:rPr>
              <a:t>B</a:t>
            </a:r>
          </a:p>
          <a:p>
            <a:pPr lvl="1"/>
            <a:r>
              <a:rPr lang="en-US" altLang="zh-CN" sz="2400" dirty="0">
                <a:solidFill>
                  <a:prstClr val="white"/>
                </a:solidFill>
              </a:rPr>
              <a:t>C</a:t>
            </a:r>
          </a:p>
          <a:p>
            <a:r>
              <a:rPr lang="en-US" dirty="0" smtClean="0"/>
              <a:t>Analysis</a:t>
            </a:r>
          </a:p>
          <a:p>
            <a:pPr lvl="1"/>
            <a:r>
              <a:rPr lang="en-US" altLang="zh-CN" sz="2400" dirty="0" smtClean="0">
                <a:solidFill>
                  <a:prstClr val="white"/>
                </a:solidFill>
              </a:rPr>
              <a:t>D </a:t>
            </a:r>
          </a:p>
          <a:p>
            <a:pPr lvl="1"/>
            <a:r>
              <a:rPr lang="en-US" altLang="zh-CN" sz="2400" dirty="0" smtClean="0">
                <a:solidFill>
                  <a:prstClr val="white"/>
                </a:solidFill>
              </a:rPr>
              <a:t>E </a:t>
            </a:r>
            <a:endParaRPr lang="en-US" altLang="zh-CN" sz="2400" dirty="0">
              <a:solidFill>
                <a:prstClr val="white"/>
              </a:solidFill>
            </a:endParaRP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2951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ko-KR" sz="4000" dirty="0" smtClean="0"/>
              <a:t>  </a:t>
            </a:r>
            <a:r>
              <a:rPr lang="en-US" altLang="ko-KR" sz="3200" dirty="0" smtClean="0"/>
              <a:t>Introduction to</a:t>
            </a:r>
            <a:br>
              <a:rPr lang="en-US" altLang="ko-KR" sz="3200" dirty="0" smtClean="0"/>
            </a:br>
            <a:r>
              <a:rPr lang="en-US" altLang="ko-KR" sz="3200" dirty="0" smtClean="0"/>
              <a:t>  </a:t>
            </a:r>
            <a:r>
              <a:rPr lang="en-US" altLang="zh-CN" sz="3200" dirty="0" smtClean="0"/>
              <a:t>AAAAAA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16858" y="1547018"/>
            <a:ext cx="8229600" cy="4525963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T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T</a:t>
            </a:r>
          </a:p>
          <a:p>
            <a:pPr marL="0" indent="0">
              <a:buNone/>
            </a:pPr>
            <a:r>
              <a:rPr lang="en-US" altLang="zh-CN" sz="2000" b="0" dirty="0" smtClean="0"/>
              <a:t>   </a:t>
            </a:r>
            <a:r>
              <a:rPr lang="zh-CN" altLang="en-US" sz="2000" b="0" dirty="0" smtClean="0"/>
              <a:t>（</a:t>
            </a:r>
            <a:r>
              <a:rPr lang="en-US" altLang="zh-CN" sz="2000" b="0" dirty="0" smtClean="0"/>
              <a:t>AAAAAAAAAAAAAAAAAAAAAAAAAAAAAAAAAAAAAAAAAAAAAAAAAA</a:t>
            </a:r>
            <a:r>
              <a:rPr lang="zh-CN" altLang="en-US" sz="2000" b="0" dirty="0" smtClean="0"/>
              <a:t>。</a:t>
            </a:r>
            <a:endParaRPr lang="en-US" altLang="zh-CN" sz="2000" b="0" dirty="0" smtClean="0"/>
          </a:p>
          <a:p>
            <a:pPr marL="0" indent="0">
              <a:buNone/>
            </a:pPr>
            <a:endParaRPr lang="zh-CN" altLang="en-US" sz="2000" b="0" dirty="0"/>
          </a:p>
          <a:p>
            <a:pPr lvl="1"/>
            <a:r>
              <a:rPr lang="en-US" altLang="zh-CN" sz="1800" dirty="0" smtClean="0"/>
              <a:t>NOTE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069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</a:t>
            </a:r>
            <a:r>
              <a:rPr lang="en-US" dirty="0" err="1"/>
              <a:t>Phnomenon</a:t>
            </a:r>
            <a:r>
              <a:rPr lang="en-US" dirty="0"/>
              <a:t> &amp; </a:t>
            </a:r>
            <a:r>
              <a:rPr lang="en-US" dirty="0" err="1" smtClean="0"/>
              <a:t>Hypothesise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0"/>
            <a:r>
              <a:rPr lang="en-US" altLang="zh-CN" sz="12800" dirty="0" err="1" smtClean="0">
                <a:solidFill>
                  <a:prstClr val="white"/>
                </a:solidFill>
              </a:rPr>
              <a:t>Phnomenon</a:t>
            </a:r>
            <a:endParaRPr lang="en-US" altLang="ko-KR" sz="12800" dirty="0" smtClean="0">
              <a:solidFill>
                <a:prstClr val="white"/>
              </a:solidFill>
            </a:endParaRPr>
          </a:p>
          <a:p>
            <a:pPr lvl="1"/>
            <a:r>
              <a:rPr lang="en-US" altLang="ko-KR" sz="8000" dirty="0" smtClean="0">
                <a:solidFill>
                  <a:prstClr val="white"/>
                </a:solidFill>
              </a:rPr>
              <a:t>A </a:t>
            </a:r>
            <a:r>
              <a:rPr lang="en-US" altLang="ko-KR" sz="8000" dirty="0">
                <a:solidFill>
                  <a:prstClr val="white"/>
                </a:solidFill>
              </a:rPr>
              <a:t>microarray analysis showed that </a:t>
            </a:r>
            <a:r>
              <a:rPr lang="en-US" altLang="ko-KR" sz="8000" b="1" dirty="0">
                <a:solidFill>
                  <a:srgbClr val="FFFF00"/>
                </a:solidFill>
              </a:rPr>
              <a:t>unintentional reduction </a:t>
            </a:r>
            <a:r>
              <a:rPr lang="en-US" altLang="ko-KR" sz="8000" dirty="0">
                <a:solidFill>
                  <a:prstClr val="white"/>
                </a:solidFill>
              </a:rPr>
              <a:t>of transcript levels can be observed following small interfering RNA (</a:t>
            </a:r>
            <a:r>
              <a:rPr lang="en-US" altLang="ko-KR" sz="8000" dirty="0" err="1">
                <a:solidFill>
                  <a:prstClr val="white"/>
                </a:solidFill>
              </a:rPr>
              <a:t>siRNA</a:t>
            </a:r>
            <a:r>
              <a:rPr lang="en-US" altLang="ko-KR" sz="8000" dirty="0">
                <a:solidFill>
                  <a:prstClr val="white"/>
                </a:solidFill>
              </a:rPr>
              <a:t>) transfection of </a:t>
            </a:r>
            <a:r>
              <a:rPr lang="en-US" altLang="ko-KR" sz="8000" dirty="0" err="1">
                <a:solidFill>
                  <a:prstClr val="white"/>
                </a:solidFill>
              </a:rPr>
              <a:t>HeLa</a:t>
            </a:r>
            <a:r>
              <a:rPr lang="en-US" altLang="ko-KR" sz="8000" dirty="0">
                <a:solidFill>
                  <a:prstClr val="white"/>
                </a:solidFill>
              </a:rPr>
              <a:t> cells, </a:t>
            </a:r>
          </a:p>
          <a:p>
            <a:pPr lvl="1"/>
            <a:r>
              <a:rPr lang="en-US" altLang="zh-CN" sz="8000" dirty="0">
                <a:solidFill>
                  <a:prstClr val="white"/>
                </a:solidFill>
              </a:rPr>
              <a:t>I</a:t>
            </a:r>
            <a:r>
              <a:rPr lang="en-US" altLang="ko-KR" sz="8000" dirty="0">
                <a:solidFill>
                  <a:prstClr val="white"/>
                </a:solidFill>
              </a:rPr>
              <a:t>t was observed that several of these </a:t>
            </a:r>
            <a:r>
              <a:rPr lang="en-US" altLang="ko-KR" sz="8000" dirty="0" err="1" smtClean="0">
                <a:solidFill>
                  <a:prstClr val="white"/>
                </a:solidFill>
              </a:rPr>
              <a:t>downregulated</a:t>
            </a:r>
            <a:r>
              <a:rPr lang="en-US" altLang="ko-KR" sz="8000" dirty="0" smtClean="0">
                <a:solidFill>
                  <a:prstClr val="white"/>
                </a:solidFill>
              </a:rPr>
              <a:t>,                            </a:t>
            </a:r>
            <a:r>
              <a:rPr lang="en-US" altLang="ko-KR" sz="8000" b="1" dirty="0" smtClean="0">
                <a:solidFill>
                  <a:srgbClr val="FFFF00"/>
                </a:solidFill>
              </a:rPr>
              <a:t>off-target </a:t>
            </a:r>
            <a:r>
              <a:rPr lang="en-US" altLang="ko-KR" sz="8000" b="1" dirty="0">
                <a:solidFill>
                  <a:srgbClr val="FFFF00"/>
                </a:solidFill>
              </a:rPr>
              <a:t>transcripts </a:t>
            </a:r>
            <a:r>
              <a:rPr lang="en-US" altLang="ko-KR" sz="8000" dirty="0">
                <a:solidFill>
                  <a:prstClr val="white"/>
                </a:solidFill>
              </a:rPr>
              <a:t>contained sites of partial complementarity to the siRNA5, reminiscent of those seen between metazoan </a:t>
            </a:r>
            <a:r>
              <a:rPr lang="en-US" altLang="ko-KR" sz="8000" dirty="0" err="1">
                <a:solidFill>
                  <a:prstClr val="white"/>
                </a:solidFill>
              </a:rPr>
              <a:t>miRNAs</a:t>
            </a:r>
            <a:r>
              <a:rPr lang="en-US" altLang="ko-KR" sz="8000" dirty="0">
                <a:solidFill>
                  <a:prstClr val="white"/>
                </a:solidFill>
              </a:rPr>
              <a:t> and their targets</a:t>
            </a:r>
            <a:r>
              <a:rPr lang="en-US" altLang="ko-KR" sz="8000" dirty="0" smtClean="0">
                <a:solidFill>
                  <a:prstClr val="white"/>
                </a:solidFill>
              </a:rPr>
              <a:t>.</a:t>
            </a:r>
            <a:endParaRPr lang="en-US" altLang="zh-CN" sz="12800" dirty="0" smtClean="0">
              <a:solidFill>
                <a:prstClr val="white"/>
              </a:solidFill>
            </a:endParaRPr>
          </a:p>
          <a:p>
            <a:pPr lvl="0"/>
            <a:r>
              <a:rPr lang="en-US" altLang="zh-CN" sz="12800" dirty="0" err="1" smtClean="0">
                <a:solidFill>
                  <a:prstClr val="white"/>
                </a:solidFill>
              </a:rPr>
              <a:t>Hypothesise</a:t>
            </a:r>
            <a:endParaRPr lang="en-US" altLang="ko-KR" sz="12800" dirty="0" smtClean="0">
              <a:solidFill>
                <a:prstClr val="white"/>
              </a:solidFill>
            </a:endParaRPr>
          </a:p>
          <a:p>
            <a:pPr lvl="1"/>
            <a:r>
              <a:rPr lang="en-US" altLang="ko-KR" sz="8000" dirty="0" smtClean="0">
                <a:solidFill>
                  <a:prstClr val="white"/>
                </a:solidFill>
              </a:rPr>
              <a:t>This </a:t>
            </a:r>
            <a:r>
              <a:rPr lang="en-US" altLang="ko-KR" sz="8000" dirty="0">
                <a:solidFill>
                  <a:prstClr val="white"/>
                </a:solidFill>
              </a:rPr>
              <a:t>observation, together with the </a:t>
            </a:r>
            <a:r>
              <a:rPr lang="en-US" altLang="ko-KR" sz="8000" b="1" dirty="0">
                <a:solidFill>
                  <a:srgbClr val="FFFF00"/>
                </a:solidFill>
              </a:rPr>
              <a:t>documented overlap between the potential activities of </a:t>
            </a:r>
            <a:r>
              <a:rPr lang="en-US" altLang="ko-KR" sz="8000" b="1" dirty="0" err="1">
                <a:solidFill>
                  <a:srgbClr val="FFFF00"/>
                </a:solidFill>
              </a:rPr>
              <a:t>siRNAs</a:t>
            </a:r>
            <a:r>
              <a:rPr lang="en-US" altLang="ko-KR" sz="8000" b="1" dirty="0">
                <a:solidFill>
                  <a:srgbClr val="FFFF00"/>
                </a:solidFill>
              </a:rPr>
              <a:t> and metazoan miRNAs6–9</a:t>
            </a:r>
            <a:r>
              <a:rPr lang="en-US" altLang="ko-KR" sz="8000" dirty="0">
                <a:solidFill>
                  <a:prstClr val="white"/>
                </a:solidFill>
              </a:rPr>
              <a:t> led us to hypothesize that the off-target effects of </a:t>
            </a:r>
            <a:r>
              <a:rPr lang="en-US" altLang="ko-KR" sz="8000" dirty="0" err="1">
                <a:solidFill>
                  <a:prstClr val="white"/>
                </a:solidFill>
              </a:rPr>
              <a:t>siRNAs</a:t>
            </a:r>
            <a:r>
              <a:rPr lang="en-US" altLang="ko-KR" sz="8000" dirty="0">
                <a:solidFill>
                  <a:prstClr val="white"/>
                </a:solidFill>
              </a:rPr>
              <a:t> are due to </a:t>
            </a:r>
            <a:r>
              <a:rPr lang="en-US" altLang="ko-KR" sz="8000" dirty="0" err="1">
                <a:solidFill>
                  <a:prstClr val="white"/>
                </a:solidFill>
              </a:rPr>
              <a:t>miRNA</a:t>
            </a:r>
            <a:r>
              <a:rPr lang="en-US" altLang="ko-KR" sz="8000" dirty="0">
                <a:solidFill>
                  <a:prstClr val="white"/>
                </a:solidFill>
              </a:rPr>
              <a:t>-like activity </a:t>
            </a:r>
          </a:p>
          <a:p>
            <a:pPr lvl="1"/>
            <a:r>
              <a:rPr lang="en-US" altLang="zh-CN" sz="8000" dirty="0" smtClean="0">
                <a:solidFill>
                  <a:prstClr val="white"/>
                </a:solidFill>
              </a:rPr>
              <a:t>Therefore </a:t>
            </a:r>
            <a:r>
              <a:rPr lang="en-US" altLang="zh-CN" sz="8000" b="1" dirty="0">
                <a:solidFill>
                  <a:srgbClr val="FFFF00"/>
                </a:solidFill>
              </a:rPr>
              <a:t>using microarrays </a:t>
            </a:r>
            <a:r>
              <a:rPr lang="en-US" altLang="zh-CN" sz="8000" dirty="0">
                <a:solidFill>
                  <a:prstClr val="white"/>
                </a:solidFill>
              </a:rPr>
              <a:t>to screen for changes in gene expression following transfection of human </a:t>
            </a:r>
            <a:r>
              <a:rPr lang="en-US" altLang="zh-CN" sz="8000" dirty="0" err="1">
                <a:solidFill>
                  <a:prstClr val="white"/>
                </a:solidFill>
              </a:rPr>
              <a:t>miRNAs</a:t>
            </a:r>
            <a:r>
              <a:rPr lang="en-US" altLang="zh-CN" sz="8000" dirty="0">
                <a:solidFill>
                  <a:prstClr val="white"/>
                </a:solidFill>
              </a:rPr>
              <a:t> would shed light on natural </a:t>
            </a:r>
            <a:r>
              <a:rPr lang="en-US" altLang="zh-CN" sz="8000" dirty="0" err="1">
                <a:solidFill>
                  <a:prstClr val="white"/>
                </a:solidFill>
              </a:rPr>
              <a:t>miRNA</a:t>
            </a:r>
            <a:r>
              <a:rPr lang="en-US" altLang="zh-CN" sz="8000" dirty="0">
                <a:solidFill>
                  <a:prstClr val="white"/>
                </a:solidFill>
              </a:rPr>
              <a:t> functions.</a:t>
            </a:r>
          </a:p>
          <a:p>
            <a:pPr marL="0" indent="0">
              <a:buNone/>
            </a:pPr>
            <a:endParaRPr lang="en-US" sz="8000" dirty="0" smtClean="0"/>
          </a:p>
          <a:p>
            <a:pPr marL="0" indent="0">
              <a:buNone/>
            </a:pPr>
            <a:r>
              <a:rPr lang="en-US" sz="8000" dirty="0" smtClean="0"/>
              <a:t> 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73723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09600" y="1721224"/>
            <a:ext cx="2514600" cy="21336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dirty="0" err="1"/>
              <a:t>Phnomenon</a:t>
            </a:r>
            <a:r>
              <a:rPr lang="en-US" dirty="0"/>
              <a:t> &amp; </a:t>
            </a:r>
            <a:r>
              <a:rPr lang="en-US" dirty="0" err="1"/>
              <a:t>Hypothesise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553" y="1721224"/>
            <a:ext cx="2819400" cy="53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rgbClr val="FFFF00"/>
                </a:solidFill>
              </a:rPr>
              <a:t>A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3047" y="4419600"/>
            <a:ext cx="28194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>
                <a:solidFill>
                  <a:srgbClr val="FFFF00"/>
                </a:solidFill>
              </a:rPr>
              <a:t>A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70965" y="2926977"/>
            <a:ext cx="28194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48200" y="3709148"/>
            <a:ext cx="28194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>
                <a:solidFill>
                  <a:srgbClr val="FFFF00"/>
                </a:solidFill>
              </a:rPr>
              <a:t>A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0" name="右大括号 9"/>
          <p:cNvSpPr/>
          <p:nvPr/>
        </p:nvSpPr>
        <p:spPr>
          <a:xfrm>
            <a:off x="3581400" y="3056965"/>
            <a:ext cx="762000" cy="1873624"/>
          </a:xfrm>
          <a:prstGeom prst="rightBrace">
            <a:avLst>
              <a:gd name="adj1" fmla="val 53039"/>
              <a:gd name="adj2" fmla="val 50957"/>
            </a:avLst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74294"/>
            <a:ext cx="2536825" cy="2157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直接箭头连接符 12"/>
          <p:cNvCxnSpPr/>
          <p:nvPr/>
        </p:nvCxnSpPr>
        <p:spPr>
          <a:xfrm>
            <a:off x="5410200" y="2926977"/>
            <a:ext cx="0" cy="782171"/>
          </a:xfrm>
          <a:prstGeom prst="straightConnector1">
            <a:avLst/>
          </a:prstGeom>
          <a:ln w="508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4495800" y="2303930"/>
            <a:ext cx="28194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>
                <a:solidFill>
                  <a:srgbClr val="FFFF00"/>
                </a:solidFill>
              </a:rPr>
              <a:t>A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89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</a:t>
            </a:r>
            <a:r>
              <a:rPr lang="en-US" dirty="0"/>
              <a:t>Goal &amp;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Goal</a:t>
            </a:r>
          </a:p>
          <a:p>
            <a:pPr lvl="1"/>
            <a:r>
              <a:rPr lang="en-US" altLang="zh-CN" sz="2200" dirty="0" smtClean="0">
                <a:solidFill>
                  <a:prstClr val="white"/>
                </a:solidFill>
              </a:rPr>
              <a:t>A</a:t>
            </a:r>
            <a:endParaRPr lang="en-US" sz="2200" dirty="0" smtClean="0"/>
          </a:p>
          <a:p>
            <a:r>
              <a:rPr lang="en-US" dirty="0" smtClean="0"/>
              <a:t> Methods</a:t>
            </a:r>
          </a:p>
          <a:p>
            <a:pPr lvl="1"/>
            <a:r>
              <a:rPr lang="en-US" altLang="zh-CN" sz="2200" dirty="0" smtClean="0">
                <a:solidFill>
                  <a:prstClr val="white"/>
                </a:solidFill>
              </a:rPr>
              <a:t>T</a:t>
            </a:r>
            <a:endParaRPr lang="en-US" altLang="zh-CN" sz="2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39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Analysis</a:t>
            </a:r>
            <a:endParaRPr lang="en-US" dirty="0"/>
          </a:p>
        </p:txBody>
      </p:sp>
      <p:sp>
        <p:nvSpPr>
          <p:cNvPr id="31" name="副标题 2"/>
          <p:cNvSpPr txBox="1">
            <a:spLocks/>
          </p:cNvSpPr>
          <p:nvPr/>
        </p:nvSpPr>
        <p:spPr>
          <a:xfrm>
            <a:off x="304800" y="1700213"/>
            <a:ext cx="7467600" cy="3938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 dirty="0" smtClean="0"/>
              <a:t>Our. </a:t>
            </a:r>
          </a:p>
          <a:p>
            <a:r>
              <a:rPr lang="en-US" altLang="zh-CN" b="0" dirty="0" smtClean="0"/>
              <a:t>Moreover, </a:t>
            </a:r>
            <a:endParaRPr lang="zh-CN" alt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02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dirty="0" smtClean="0"/>
              <a:t>In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29366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1200"/>
            <a:ext cx="9144000" cy="2362200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u="sng" dirty="0" smtClean="0"/>
              <a:t>Q&amp;A</a:t>
            </a:r>
            <a:endParaRPr lang="en-US" sz="6000" u="sng" dirty="0"/>
          </a:p>
        </p:txBody>
      </p:sp>
    </p:spTree>
    <p:extLst>
      <p:ext uri="{BB962C8B-B14F-4D97-AF65-F5344CB8AC3E}">
        <p14:creationId xmlns:p14="http://schemas.microsoft.com/office/powerpoint/2010/main" val="71304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183</Words>
  <Application>Microsoft Office PowerPoint</Application>
  <PresentationFormat>全屏显示(4:3)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Theme</vt:lpstr>
      <vt:lpstr>Weekly Report 4.2.2013 </vt:lpstr>
      <vt:lpstr>   Agenda</vt:lpstr>
      <vt:lpstr>  Introduction to   AAAAAA </vt:lpstr>
      <vt:lpstr>  Phnomenon &amp; Hypothesise</vt:lpstr>
      <vt:lpstr>  Phnomenon &amp; Hypothesise</vt:lpstr>
      <vt:lpstr>  Goal &amp; Methods</vt:lpstr>
      <vt:lpstr>  Analysis</vt:lpstr>
      <vt:lpstr>  Conclusion</vt:lpstr>
      <vt:lpstr>Q&amp;A</vt:lpstr>
      <vt:lpstr>Tnank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</cp:lastModifiedBy>
  <cp:revision>47</cp:revision>
  <dcterms:created xsi:type="dcterms:W3CDTF">2006-08-16T00:00:00Z</dcterms:created>
  <dcterms:modified xsi:type="dcterms:W3CDTF">2013-04-01T08:01:38Z</dcterms:modified>
</cp:coreProperties>
</file>