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4" r:id="rId3"/>
    <p:sldId id="288" r:id="rId4"/>
    <p:sldId id="289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509"/>
    <a:srgbClr val="FF6600"/>
    <a:srgbClr val="FAE906"/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Weekly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4.11.2013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Brief of Differential Expression </a:t>
            </a:r>
            <a:r>
              <a:rPr lang="en-US" dirty="0" err="1" smtClean="0"/>
              <a:t>Anlysis</a:t>
            </a:r>
            <a:r>
              <a:rPr lang="en-US" dirty="0" smtClean="0"/>
              <a:t> of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1328" y="5421104"/>
            <a:ext cx="351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Zhang </a:t>
            </a:r>
            <a:r>
              <a:rPr lang="en-US" dirty="0" err="1" smtClean="0">
                <a:solidFill>
                  <a:schemeClr val="bg1"/>
                </a:solidFill>
              </a:rPr>
              <a:t>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Bioinformatic09 Zhejiang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781800" y="4005382"/>
            <a:ext cx="1371600" cy="66630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12" y="3797808"/>
            <a:ext cx="1143000" cy="930088"/>
          </a:xfrm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zh-CN" altLang="en-US" sz="2000" b="0" dirty="0">
                <a:solidFill>
                  <a:srgbClr val="FAE906"/>
                </a:solidFill>
              </a:rPr>
              <a:t>表达</a:t>
            </a:r>
            <a:r>
              <a:rPr lang="zh-CN" altLang="en-US" sz="2000" b="0" dirty="0" smtClean="0">
                <a:solidFill>
                  <a:srgbClr val="FAE906"/>
                </a:solidFill>
              </a:rPr>
              <a:t>量</a:t>
            </a:r>
            <a:endParaRPr lang="en-US" altLang="zh-CN" sz="2000" b="0" dirty="0" smtClean="0">
              <a:solidFill>
                <a:srgbClr val="FAE906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2000" b="0" dirty="0" smtClean="0">
                <a:solidFill>
                  <a:srgbClr val="FAE906"/>
                </a:solidFill>
              </a:rPr>
              <a:t>Counts</a:t>
            </a:r>
            <a:r>
              <a:rPr lang="zh-CN" altLang="en-US" sz="2000" b="0" dirty="0" smtClean="0">
                <a:solidFill>
                  <a:srgbClr val="FAE906"/>
                </a:solidFill>
              </a:rPr>
              <a:t>；</a:t>
            </a:r>
            <a:endParaRPr lang="en-US" altLang="zh-CN" sz="2000" b="0" dirty="0" smtClean="0">
              <a:solidFill>
                <a:srgbClr val="FAE906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2000" b="0" dirty="0" smtClean="0">
                <a:solidFill>
                  <a:srgbClr val="FAE906"/>
                </a:solidFill>
              </a:rPr>
              <a:t>FPKM</a:t>
            </a:r>
            <a:r>
              <a:rPr lang="zh-CN" altLang="en-US" sz="2000" b="0" dirty="0" smtClean="0">
                <a:solidFill>
                  <a:srgbClr val="FAE906"/>
                </a:solidFill>
              </a:rPr>
              <a:t>；</a:t>
            </a:r>
            <a:endParaRPr lang="en-US" sz="2000" dirty="0">
              <a:solidFill>
                <a:srgbClr val="FAE90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797808"/>
            <a:ext cx="1154393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0" dirty="0" smtClean="0">
                <a:solidFill>
                  <a:srgbClr val="FFFF00"/>
                </a:solidFill>
              </a:rPr>
              <a:t>DNA-</a:t>
            </a:r>
            <a:r>
              <a:rPr lang="en-US" altLang="zh-CN" sz="1800" b="0" dirty="0" err="1" smtClean="0">
                <a:solidFill>
                  <a:srgbClr val="FFFF00"/>
                </a:solidFill>
              </a:rPr>
              <a:t>seq</a:t>
            </a:r>
            <a:r>
              <a:rPr lang="en-US" altLang="zh-CN" sz="2400" dirty="0" smtClean="0">
                <a:solidFill>
                  <a:srgbClr val="FFFF00"/>
                </a:solidFill>
              </a:rPr>
              <a:t>					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4800" y="3657600"/>
            <a:ext cx="8534400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FF00"/>
                </a:gs>
                <a:gs pos="42000">
                  <a:srgbClr val="FFC000"/>
                </a:gs>
                <a:gs pos="100000">
                  <a:srgbClr val="FF0000"/>
                </a:gs>
              </a:gsLst>
              <a:lin ang="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705600" y="3704844"/>
            <a:ext cx="1790700" cy="714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0" dirty="0" smtClean="0">
                <a:solidFill>
                  <a:srgbClr val="FF6600"/>
                </a:solidFill>
              </a:rPr>
              <a:t>可变剪切分析</a:t>
            </a:r>
            <a:endParaRPr lang="en-US" altLang="zh-CN" sz="1800" b="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rgbClr val="FF6600"/>
                </a:solidFill>
              </a:rPr>
              <a:t> Pathway</a:t>
            </a:r>
            <a:r>
              <a:rPr lang="zh-CN" altLang="en-US" sz="1400" b="0" dirty="0" smtClean="0">
                <a:solidFill>
                  <a:srgbClr val="FF6600"/>
                </a:solidFill>
              </a:rPr>
              <a:t>富集分析</a:t>
            </a:r>
            <a:endParaRPr lang="en-US" altLang="zh-CN" sz="1400" b="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zh-CN" altLang="en-US" sz="1400" b="0" dirty="0" smtClean="0">
                <a:solidFill>
                  <a:srgbClr val="FF6600"/>
                </a:solidFill>
              </a:rPr>
              <a:t> 表达</a:t>
            </a:r>
            <a:r>
              <a:rPr lang="zh-CN" altLang="en-US" sz="1400" b="0" dirty="0">
                <a:solidFill>
                  <a:srgbClr val="FF6600"/>
                </a:solidFill>
              </a:rPr>
              <a:t>量</a:t>
            </a:r>
            <a:r>
              <a:rPr lang="zh-CN" altLang="en-US" sz="1400" b="0" dirty="0" smtClean="0">
                <a:solidFill>
                  <a:srgbClr val="FF6600"/>
                </a:solidFill>
              </a:rPr>
              <a:t>聚类</a:t>
            </a:r>
            <a:endParaRPr lang="en-US" altLang="zh-CN" sz="1400" b="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altLang="zh-CN" sz="1600" b="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145536" y="3726180"/>
            <a:ext cx="1362635" cy="701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0" dirty="0" err="1" smtClean="0">
                <a:solidFill>
                  <a:srgbClr val="F7D509"/>
                </a:solidFill>
              </a:rPr>
              <a:t>DE_isoform</a:t>
            </a:r>
            <a:endParaRPr lang="en-US" altLang="zh-CN" sz="1800" b="0" dirty="0" smtClean="0">
              <a:solidFill>
                <a:srgbClr val="F7D509"/>
              </a:solidFill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F7D509"/>
                </a:solidFill>
              </a:rPr>
              <a:t>DE_isoform</a:t>
            </a:r>
            <a:endParaRPr lang="en-US" altLang="zh-CN" sz="1800" b="0" dirty="0">
              <a:solidFill>
                <a:srgbClr val="F7D509"/>
              </a:solidFill>
            </a:endParaRPr>
          </a:p>
          <a:p>
            <a:pPr marL="0" indent="0">
              <a:buNone/>
            </a:pPr>
            <a:endParaRPr lang="en-US" altLang="zh-CN" sz="1800" b="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	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24400" y="3794618"/>
            <a:ext cx="1371600" cy="421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>
                <a:solidFill>
                  <a:srgbClr val="FFC000"/>
                </a:solidFill>
              </a:rPr>
              <a:t>GO</a:t>
            </a:r>
            <a:r>
              <a:rPr lang="zh-CN" altLang="en-US" sz="1600" b="0" dirty="0">
                <a:solidFill>
                  <a:srgbClr val="FFC000"/>
                </a:solidFill>
              </a:rPr>
              <a:t>功能分析</a:t>
            </a:r>
            <a:endParaRPr lang="en-US" altLang="zh-CN" sz="1600" b="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1600" b="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	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	</a:t>
            </a:r>
            <a:r>
              <a:rPr lang="en-US" altLang="zh-CN" sz="2400" dirty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99203" y="2667000"/>
            <a:ext cx="1154393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0" dirty="0" err="1" smtClean="0">
                <a:solidFill>
                  <a:srgbClr val="FFFF00"/>
                </a:solidFill>
              </a:rPr>
              <a:t>Tophat</a:t>
            </a:r>
            <a:endParaRPr lang="en-US" altLang="zh-CN" sz="1800" b="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FFFF00"/>
                </a:solidFill>
              </a:rPr>
              <a:t>+Cufflink</a:t>
            </a:r>
            <a:r>
              <a:rPr lang="en-US" altLang="zh-CN" sz="2000" b="0" dirty="0" smtClean="0">
                <a:solidFill>
                  <a:srgbClr val="FFFF00"/>
                </a:solidFill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</a:rPr>
              <a:t>			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568339" y="2819400"/>
            <a:ext cx="1154393" cy="588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 smtClean="0">
                <a:solidFill>
                  <a:srgbClr val="FAE906"/>
                </a:solidFill>
              </a:rPr>
              <a:t>Cufflink+R</a:t>
            </a:r>
            <a:r>
              <a:rPr lang="en-US" altLang="zh-CN" sz="2400" dirty="0" smtClean="0">
                <a:solidFill>
                  <a:srgbClr val="FFFF00"/>
                </a:solidFill>
              </a:rPr>
              <a:t>			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255807" y="2734056"/>
            <a:ext cx="1154393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0" dirty="0" smtClean="0">
                <a:solidFill>
                  <a:srgbClr val="F7D509"/>
                </a:solidFill>
              </a:rPr>
              <a:t>GLSA</a:t>
            </a:r>
            <a:r>
              <a:rPr lang="en-US" altLang="zh-CN" sz="2400" dirty="0" smtClean="0">
                <a:solidFill>
                  <a:srgbClr val="FFFF00"/>
                </a:solidFill>
              </a:rPr>
              <a:t>			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43600" y="2778252"/>
            <a:ext cx="1154393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0" dirty="0" smtClean="0">
                <a:solidFill>
                  <a:srgbClr val="FF6600"/>
                </a:solidFill>
              </a:rPr>
              <a:t>R;KEGG</a:t>
            </a:r>
            <a:r>
              <a:rPr lang="en-US" altLang="zh-CN" sz="2400" dirty="0" smtClean="0">
                <a:solidFill>
                  <a:srgbClr val="FFFF00"/>
                </a:solidFill>
              </a:rPr>
              <a:t>				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8" name="肘形连接符 27"/>
          <p:cNvCxnSpPr>
            <a:endCxn id="17" idx="2"/>
          </p:cNvCxnSpPr>
          <p:nvPr/>
        </p:nvCxnSpPr>
        <p:spPr>
          <a:xfrm rot="10800000">
            <a:off x="5410200" y="4216148"/>
            <a:ext cx="1371600" cy="455543"/>
          </a:xfrm>
          <a:prstGeom prst="bentConnector2">
            <a:avLst/>
          </a:prstGeom>
          <a:ln w="38100">
            <a:gradFill>
              <a:gsLst>
                <a:gs pos="0">
                  <a:srgbClr val="FF6600"/>
                </a:gs>
                <a:gs pos="50000">
                  <a:srgbClr val="F7D509"/>
                </a:gs>
                <a:gs pos="100000">
                  <a:srgbClr val="F7D509"/>
                </a:gs>
              </a:gsLst>
              <a:lin ang="0" scaled="0"/>
            </a:gra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9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/>
              <a:t>Basic </a:t>
            </a:r>
            <a:r>
              <a:rPr lang="en-US" dirty="0" err="1" smtClean="0"/>
              <a:t>Stastistics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9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altLang="zh-CN" dirty="0" smtClean="0"/>
              <a:t>Our Questions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55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Weekly Report 4.11.2013 </vt:lpstr>
      <vt:lpstr>  Agenda</vt:lpstr>
      <vt:lpstr>  Basic Stastistics</vt:lpstr>
      <vt:lpstr>  Our Questions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</cp:lastModifiedBy>
  <cp:revision>53</cp:revision>
  <dcterms:created xsi:type="dcterms:W3CDTF">2006-08-16T00:00:00Z</dcterms:created>
  <dcterms:modified xsi:type="dcterms:W3CDTF">2013-04-11T04:28:17Z</dcterms:modified>
</cp:coreProperties>
</file>