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3" r:id="rId3"/>
    <p:sldId id="290" r:id="rId4"/>
    <p:sldId id="288" r:id="rId5"/>
    <p:sldId id="270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13-8-30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8</a:t>
            </a:r>
            <a:r>
              <a:rPr lang="en-US" dirty="0" smtClean="0"/>
              <a:t>.</a:t>
            </a:r>
            <a:r>
              <a:rPr lang="en-US" altLang="zh-CN" dirty="0" smtClean="0"/>
              <a:t>30</a:t>
            </a:r>
            <a:r>
              <a:rPr lang="en-US" dirty="0" smtClean="0"/>
              <a:t>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</a:t>
            </a:r>
            <a:r>
              <a:rPr lang="en-US" dirty="0" smtClean="0">
                <a:solidFill>
                  <a:schemeClr val="bg1"/>
                </a:solidFill>
              </a:rPr>
              <a:t>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3429000" y="3886200"/>
            <a:ext cx="152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zh-CN" b="0" dirty="0" smtClean="0"/>
              <a:t>S</a:t>
            </a:r>
            <a:r>
              <a:rPr lang="en-US" altLang="zh-CN" b="0" dirty="0" err="1" smtClean="0"/>
              <a:t>tatistics</a:t>
            </a:r>
            <a:endParaRPr lang="en-US" b="0" dirty="0" smtClean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1295400" y="47244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Data</a:t>
            </a:r>
            <a:endParaRPr lang="en-US" b="0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4953000" y="3962400"/>
            <a:ext cx="877663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1295400" y="38862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Feature</a:t>
            </a:r>
            <a:endParaRPr lang="en-US" b="0" dirty="0" smtClean="0"/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5715000" y="38862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Protein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Pairs</a:t>
            </a:r>
            <a:endParaRPr lang="en-US" b="0" dirty="0" smtClean="0"/>
          </a:p>
        </p:txBody>
      </p:sp>
      <p:sp>
        <p:nvSpPr>
          <p:cNvPr id="20" name="Right Arrow 19"/>
          <p:cNvSpPr/>
          <p:nvPr/>
        </p:nvSpPr>
        <p:spPr>
          <a:xfrm>
            <a:off x="2667001" y="3962400"/>
            <a:ext cx="8382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1219200" y="56388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FFC709"/>
                </a:solidFill>
              </a:rPr>
              <a:t>Physical</a:t>
            </a:r>
            <a:r>
              <a:rPr lang="zh-CN" altLang="en-US" b="0" dirty="0" smtClean="0">
                <a:solidFill>
                  <a:srgbClr val="FFC709"/>
                </a:solidFill>
              </a:rPr>
              <a:t> </a:t>
            </a:r>
            <a:r>
              <a:rPr lang="en-US" altLang="zh-CN" b="0" dirty="0" smtClean="0">
                <a:solidFill>
                  <a:srgbClr val="FFC709"/>
                </a:solidFill>
              </a:rPr>
              <a:t>Interaction</a:t>
            </a:r>
            <a:endParaRPr lang="en-US" b="0" dirty="0" smtClean="0">
              <a:solidFill>
                <a:srgbClr val="FFC709"/>
              </a:solidFill>
            </a:endParaRPr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715000" y="56388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err="1" smtClean="0">
                <a:solidFill>
                  <a:srgbClr val="FFC709"/>
                </a:solidFill>
              </a:rPr>
              <a:t>Fonctional</a:t>
            </a:r>
            <a:r>
              <a:rPr lang="zh-CN" altLang="en-US" b="0" dirty="0" smtClean="0">
                <a:solidFill>
                  <a:srgbClr val="FFC709"/>
                </a:solidFill>
              </a:rPr>
              <a:t> </a:t>
            </a:r>
            <a:r>
              <a:rPr lang="en-US" altLang="zh-CN" b="0" dirty="0" smtClean="0">
                <a:solidFill>
                  <a:srgbClr val="FFC709"/>
                </a:solidFill>
              </a:rPr>
              <a:t>Interaction</a:t>
            </a:r>
            <a:endParaRPr lang="en-US" b="0" dirty="0" smtClean="0">
              <a:solidFill>
                <a:srgbClr val="FFC709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6312087" y="4355913"/>
            <a:ext cx="4572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1816287" y="5194113"/>
            <a:ext cx="4572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1816287" y="4355913"/>
            <a:ext cx="4572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6"/>
          <p:cNvSpPr txBox="1">
            <a:spLocks/>
          </p:cNvSpPr>
          <p:nvPr/>
        </p:nvSpPr>
        <p:spPr>
          <a:xfrm>
            <a:off x="609600" y="15240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We</a:t>
            </a:r>
            <a:r>
              <a:rPr lang="zh-CN" altLang="en-US" b="0" dirty="0" smtClean="0"/>
              <a:t> </a:t>
            </a:r>
            <a:r>
              <a:rPr lang="zh-CN" altLang="zh-CN" b="0" dirty="0" smtClean="0"/>
              <a:t>d</a:t>
            </a:r>
            <a:r>
              <a:rPr lang="en-US" altLang="zh-CN" b="0" dirty="0" smtClean="0"/>
              <a:t>id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these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based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on</a:t>
            </a:r>
            <a:r>
              <a:rPr lang="zh-CN" altLang="en-US" b="0" dirty="0" smtClean="0"/>
              <a:t> </a:t>
            </a:r>
            <a:r>
              <a:rPr lang="zh-CN" altLang="zh-CN" b="0" dirty="0" smtClean="0"/>
              <a:t>a</a:t>
            </a:r>
            <a:r>
              <a:rPr lang="en-US" altLang="zh-CN" b="0" dirty="0" smtClean="0"/>
              <a:t>n</a:t>
            </a:r>
            <a:r>
              <a:rPr lang="zh-CN" altLang="en-US" b="0" dirty="0" smtClean="0"/>
              <a:t> </a:t>
            </a:r>
            <a:r>
              <a:rPr lang="zh-CN" altLang="zh-CN" b="0" dirty="0"/>
              <a:t>A</a:t>
            </a:r>
            <a:r>
              <a:rPr lang="en-US" altLang="zh-CN" b="0" dirty="0" err="1" smtClean="0"/>
              <a:t>ssumption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:</a:t>
            </a:r>
            <a:endParaRPr lang="en-US" b="0" dirty="0" smtClean="0"/>
          </a:p>
        </p:txBody>
      </p:sp>
      <p:sp>
        <p:nvSpPr>
          <p:cNvPr id="29" name="Content Placeholder 6"/>
          <p:cNvSpPr txBox="1">
            <a:spLocks/>
          </p:cNvSpPr>
          <p:nvPr/>
        </p:nvSpPr>
        <p:spPr>
          <a:xfrm>
            <a:off x="762000" y="2286000"/>
            <a:ext cx="7696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dirty="0"/>
              <a:t>We assume </a:t>
            </a:r>
            <a:r>
              <a:rPr lang="en-US" b="0" dirty="0">
                <a:solidFill>
                  <a:srgbClr val="FFC709"/>
                </a:solidFill>
              </a:rPr>
              <a:t>that the strengths</a:t>
            </a:r>
            <a:r>
              <a:rPr lang="en-US" b="0" dirty="0"/>
              <a:t> of the functional interactions between the genes that en- code physically interacting proteins </a:t>
            </a:r>
            <a:r>
              <a:rPr lang="en-US" b="0" dirty="0">
                <a:solidFill>
                  <a:srgbClr val="FFC709"/>
                </a:solidFill>
              </a:rPr>
              <a:t>were</a:t>
            </a:r>
            <a:r>
              <a:rPr lang="en-US" b="0" dirty="0"/>
              <a:t> approximately </a:t>
            </a:r>
            <a:r>
              <a:rPr lang="en-US" b="0" dirty="0">
                <a:solidFill>
                  <a:srgbClr val="FFC709"/>
                </a:solidFill>
              </a:rPr>
              <a:t>at the same level. </a:t>
            </a:r>
            <a:endParaRPr lang="en-US" b="0" dirty="0">
              <a:solidFill>
                <a:srgbClr val="FFC709"/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en-US" b="0" dirty="0" smtClean="0"/>
          </a:p>
        </p:txBody>
      </p:sp>
      <p:sp>
        <p:nvSpPr>
          <p:cNvPr id="30" name="Content Placeholder 6"/>
          <p:cNvSpPr txBox="1">
            <a:spLocks/>
          </p:cNvSpPr>
          <p:nvPr/>
        </p:nvSpPr>
        <p:spPr>
          <a:xfrm>
            <a:off x="5791200" y="4724400"/>
            <a:ext cx="1828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0" dirty="0" smtClean="0"/>
              <a:t>The</a:t>
            </a:r>
            <a:r>
              <a:rPr lang="zh-CN" altLang="en-US" b="0" dirty="0" smtClean="0"/>
              <a:t> </a:t>
            </a:r>
            <a:r>
              <a:rPr lang="zh-CN" altLang="zh-CN" b="0" dirty="0" smtClean="0"/>
              <a:t>A</a:t>
            </a:r>
            <a:r>
              <a:rPr lang="en-US" altLang="zh-CN" b="0" dirty="0" err="1" smtClean="0"/>
              <a:t>ssumption</a:t>
            </a:r>
            <a:endParaRPr lang="en-US" b="0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6312087" y="5270313"/>
            <a:ext cx="4572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667000" y="5715000"/>
            <a:ext cx="32766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 animBg="1"/>
      <p:bldP spid="18" grpId="0"/>
      <p:bldP spid="19" grpId="0"/>
      <p:bldP spid="20" grpId="0" animBg="1"/>
      <p:bldP spid="22" grpId="0"/>
      <p:bldP spid="23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 animBg="1"/>
      <p:bldP spid="32" grpId="0" animBg="1"/>
      <p:bldP spid="32" grpId="1" animBg="1"/>
      <p:bldP spid="3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" y="1828800"/>
            <a:ext cx="5413376" cy="4191000"/>
          </a:xfrm>
          <a:prstGeom prst="rect">
            <a:avLst/>
          </a:prstGeom>
        </p:spPr>
      </p:pic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5638800" y="2133600"/>
            <a:ext cx="1600200" cy="457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CN" b="0" dirty="0" smtClean="0"/>
              <a:t>Conception</a:t>
            </a:r>
            <a:endParaRPr lang="en-US" b="0" dirty="0" smtClean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6934200" y="3657600"/>
            <a:ext cx="1295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zh-CN" b="0" dirty="0" smtClean="0"/>
              <a:t>S</a:t>
            </a:r>
            <a:r>
              <a:rPr lang="en-US" altLang="zh-CN" b="0" dirty="0" err="1" smtClean="0"/>
              <a:t>tatistics</a:t>
            </a:r>
            <a:endParaRPr lang="en-US" b="0" dirty="0" smtClean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5648138" y="5058708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Data</a:t>
            </a:r>
            <a:endParaRPr lang="en-US" b="0" dirty="0" smtClean="0"/>
          </a:p>
        </p:txBody>
      </p:sp>
      <p:sp>
        <p:nvSpPr>
          <p:cNvPr id="5" name="Right Arrow 4"/>
          <p:cNvSpPr/>
          <p:nvPr/>
        </p:nvSpPr>
        <p:spPr>
          <a:xfrm rot="9683366">
            <a:off x="4896654" y="2479319"/>
            <a:ext cx="930437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17313">
            <a:off x="4982139" y="4905692"/>
            <a:ext cx="925195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5105400" y="3657600"/>
            <a:ext cx="762000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7391400" y="51054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>
                <a:solidFill>
                  <a:srgbClr val="FFC709"/>
                </a:solidFill>
              </a:rPr>
              <a:t>Physical</a:t>
            </a:r>
            <a:r>
              <a:rPr lang="zh-CN" altLang="en-US" b="0" dirty="0" smtClean="0">
                <a:solidFill>
                  <a:srgbClr val="FFC709"/>
                </a:solidFill>
              </a:rPr>
              <a:t> </a:t>
            </a:r>
            <a:r>
              <a:rPr lang="en-US" altLang="zh-CN" b="0" dirty="0" smtClean="0">
                <a:solidFill>
                  <a:srgbClr val="FFC709"/>
                </a:solidFill>
              </a:rPr>
              <a:t>Interaction</a:t>
            </a:r>
            <a:endParaRPr lang="en-US" b="0" dirty="0" smtClean="0">
              <a:solidFill>
                <a:srgbClr val="FFC709"/>
              </a:solidFill>
            </a:endParaRPr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7391400" y="2057400"/>
            <a:ext cx="1752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err="1" smtClean="0">
                <a:solidFill>
                  <a:srgbClr val="FFC709"/>
                </a:solidFill>
              </a:rPr>
              <a:t>Fonctional</a:t>
            </a:r>
            <a:r>
              <a:rPr lang="zh-CN" altLang="en-US" b="0" dirty="0" smtClean="0">
                <a:solidFill>
                  <a:srgbClr val="FFC709"/>
                </a:solidFill>
              </a:rPr>
              <a:t> </a:t>
            </a:r>
            <a:r>
              <a:rPr lang="en-US" altLang="zh-CN" b="0" dirty="0" smtClean="0">
                <a:solidFill>
                  <a:srgbClr val="FFC709"/>
                </a:solidFill>
              </a:rPr>
              <a:t>Interaction</a:t>
            </a:r>
            <a:endParaRPr lang="en-US" b="0" dirty="0" smtClean="0">
              <a:solidFill>
                <a:srgbClr val="FFC709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162800" y="2209800"/>
            <a:ext cx="533400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162800" y="5181601"/>
            <a:ext cx="533400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6959787" y="3632013"/>
            <a:ext cx="23622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6"/>
          <p:cNvSpPr txBox="1">
            <a:spLocks/>
          </p:cNvSpPr>
          <p:nvPr/>
        </p:nvSpPr>
        <p:spPr>
          <a:xfrm>
            <a:off x="304800" y="1447800"/>
            <a:ext cx="4800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What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we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do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CN" altLang="en-US" b="0" dirty="0" smtClean="0"/>
              <a:t>我们通过</a:t>
            </a:r>
            <a:r>
              <a:rPr lang="en-US" altLang="zh-CN" b="0" dirty="0" smtClean="0"/>
              <a:t>Factor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Analysis</a:t>
            </a:r>
            <a:r>
              <a:rPr lang="zh-CN" altLang="en-US" b="0" dirty="0" smtClean="0"/>
              <a:t>得以找出生物学概念和数据之间的</a:t>
            </a:r>
            <a:r>
              <a:rPr lang="en-US" altLang="zh-CN" b="0" dirty="0" smtClean="0"/>
              <a:t>Latent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Factors</a:t>
            </a:r>
            <a:endParaRPr lang="en-US" altLang="zh-CN" b="0" dirty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CN" altLang="en-US" b="0" dirty="0" smtClean="0"/>
              <a:t> 通过</a:t>
            </a:r>
            <a:r>
              <a:rPr lang="en-US" altLang="zh-CN" b="0" dirty="0" smtClean="0"/>
              <a:t>SEM</a:t>
            </a:r>
            <a:r>
              <a:rPr lang="zh-CN" altLang="en-US" b="0" dirty="0" smtClean="0"/>
              <a:t>的方法，选取合适的统计学方法，我们能到并检验这些</a:t>
            </a:r>
            <a:r>
              <a:rPr lang="en-US" altLang="zh-CN" b="0" dirty="0" smtClean="0"/>
              <a:t>Latent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Factors</a:t>
            </a:r>
            <a:r>
              <a:rPr lang="zh-CN" altLang="en-US" b="0" dirty="0" smtClean="0"/>
              <a:t>之间的数学关系</a:t>
            </a:r>
            <a:endParaRPr lang="en-US" b="0" dirty="0" smtClean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304800" y="3352800"/>
            <a:ext cx="50292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Why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We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do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this</a:t>
            </a:r>
            <a:r>
              <a:rPr lang="zh-CN" altLang="en-US" b="0" dirty="0" smtClean="0"/>
              <a:t>：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zh-CN" altLang="en-US" b="0" dirty="0" smtClean="0"/>
              <a:t>未经抽象的数据对于作为生物学概念</a:t>
            </a:r>
            <a:r>
              <a:rPr lang="en-US" altLang="zh-CN" b="0" dirty="0" err="1" smtClean="0"/>
              <a:t>Fonctional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Interaction</a:t>
            </a:r>
            <a:r>
              <a:rPr lang="zh-CN" altLang="en-US" b="0" dirty="0" smtClean="0"/>
              <a:t>的统计学效力</a:t>
            </a:r>
            <a:r>
              <a:rPr lang="zh-CN" altLang="en-US" b="0" dirty="0" smtClean="0"/>
              <a:t>并不</a:t>
            </a:r>
            <a:r>
              <a:rPr lang="zh-CN" altLang="en-US" b="0" dirty="0" smtClean="0"/>
              <a:t>相同</a:t>
            </a:r>
            <a:r>
              <a:rPr lang="en-US" altLang="zh-CN" b="0" dirty="0" smtClean="0"/>
              <a:t>(The strengths were not at the same level)</a:t>
            </a:r>
            <a:r>
              <a:rPr lang="zh-CN" altLang="en-US" b="0" dirty="0" smtClean="0"/>
              <a:t>而</a:t>
            </a:r>
            <a:r>
              <a:rPr lang="en-US" altLang="zh-CN" b="0" dirty="0" err="1" smtClean="0"/>
              <a:t>Fonctional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Interaction</a:t>
            </a:r>
            <a:r>
              <a:rPr lang="zh-CN" altLang="en-US" b="0" dirty="0" smtClean="0"/>
              <a:t>并不是一个统计学构造因此没有精确</a:t>
            </a:r>
            <a:r>
              <a:rPr lang="zh-CN" altLang="en-US" b="0" dirty="0" smtClean="0">
                <a:solidFill>
                  <a:srgbClr val="FFFFFF"/>
                </a:solidFill>
              </a:rPr>
              <a:t>的数学度量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zh-CN" b="0" dirty="0" smtClean="0">
                <a:solidFill>
                  <a:srgbClr val="FFFFFF"/>
                </a:solidFill>
              </a:rPr>
              <a:t>Latent</a:t>
            </a:r>
            <a:r>
              <a:rPr lang="zh-CN" altLang="en-US" b="0" dirty="0" smtClean="0">
                <a:solidFill>
                  <a:srgbClr val="FFFFFF"/>
                </a:solidFill>
              </a:rPr>
              <a:t> </a:t>
            </a:r>
            <a:r>
              <a:rPr lang="en-US" altLang="zh-CN" b="0" dirty="0" smtClean="0">
                <a:solidFill>
                  <a:srgbClr val="FFFFFF"/>
                </a:solidFill>
              </a:rPr>
              <a:t>Factor</a:t>
            </a:r>
            <a:r>
              <a:rPr lang="zh-CN" altLang="en-US" b="0" dirty="0" smtClean="0">
                <a:solidFill>
                  <a:srgbClr val="FFFFFF"/>
                </a:solidFill>
              </a:rPr>
              <a:t>是从数据中提取出的经过初步抽象的统计学构造，它们是经过初步抽象的</a:t>
            </a:r>
            <a:r>
              <a:rPr lang="en-US" altLang="zh-CN" b="0" dirty="0" smtClean="0">
                <a:solidFill>
                  <a:srgbClr val="FFFFFF"/>
                </a:solidFill>
              </a:rPr>
              <a:t>Features</a:t>
            </a:r>
            <a:r>
              <a:rPr lang="zh-CN" altLang="en-US" b="0" dirty="0" smtClean="0">
                <a:solidFill>
                  <a:srgbClr val="FFFFFF"/>
                </a:solidFill>
              </a:rPr>
              <a:t>。通过</a:t>
            </a:r>
            <a:r>
              <a:rPr lang="zh-CN" altLang="zh-CN" b="0" dirty="0" smtClean="0">
                <a:solidFill>
                  <a:srgbClr val="FFFFFF"/>
                </a:solidFill>
              </a:rPr>
              <a:t>S</a:t>
            </a:r>
            <a:r>
              <a:rPr lang="en-US" altLang="zh-CN" b="0" dirty="0" smtClean="0">
                <a:solidFill>
                  <a:srgbClr val="FFFFFF"/>
                </a:solidFill>
              </a:rPr>
              <a:t>EM</a:t>
            </a:r>
            <a:r>
              <a:rPr lang="zh-CN" altLang="en-US" b="0" dirty="0" smtClean="0">
                <a:solidFill>
                  <a:srgbClr val="FFFFFF"/>
                </a:solidFill>
              </a:rPr>
              <a:t>确定，检验，并修正这些</a:t>
            </a:r>
            <a:r>
              <a:rPr lang="en-US" altLang="zh-CN" b="0" dirty="0" smtClean="0">
                <a:solidFill>
                  <a:srgbClr val="FFFFFF"/>
                </a:solidFill>
              </a:rPr>
              <a:t>Features</a:t>
            </a:r>
            <a:r>
              <a:rPr lang="zh-CN" altLang="en-US" b="0" dirty="0" smtClean="0">
                <a:solidFill>
                  <a:srgbClr val="FFFFFF"/>
                </a:solidFill>
              </a:rPr>
              <a:t>和原生数据间的关系而获得一批具有可度量统计学效力的</a:t>
            </a:r>
            <a:r>
              <a:rPr lang="en-US" altLang="zh-CN" b="0" dirty="0" smtClean="0">
                <a:solidFill>
                  <a:srgbClr val="FFFFFF"/>
                </a:solidFill>
              </a:rPr>
              <a:t>Latent</a:t>
            </a:r>
            <a:r>
              <a:rPr lang="zh-CN" altLang="en-US" b="0" dirty="0" smtClean="0">
                <a:solidFill>
                  <a:srgbClr val="FFFFFF"/>
                </a:solidFill>
              </a:rPr>
              <a:t> </a:t>
            </a:r>
            <a:r>
              <a:rPr lang="en-US" altLang="zh-CN" b="0" dirty="0" smtClean="0">
                <a:solidFill>
                  <a:srgbClr val="FFFFFF"/>
                </a:solidFill>
              </a:rPr>
              <a:t>Factors</a:t>
            </a:r>
            <a:r>
              <a:rPr lang="zh-CN" altLang="en-US" b="0" dirty="0" smtClean="0">
                <a:solidFill>
                  <a:srgbClr val="FFFFFF"/>
                </a:solidFill>
              </a:rPr>
              <a:t>。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marL="514350" indent="-514350">
              <a:buFont typeface="Arial" pitchFamily="34" charset="0"/>
              <a:buAutoNum type="arabicPeriod"/>
            </a:pPr>
            <a:endParaRPr lang="en-US" b="0" dirty="0" smtClean="0">
              <a:solidFill>
                <a:srgbClr val="FFC709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8773357">
            <a:off x="6434300" y="4501738"/>
            <a:ext cx="1386217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6629400" y="3657600"/>
            <a:ext cx="5334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5638800" y="35814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Latent</a:t>
            </a:r>
            <a:r>
              <a:rPr lang="zh-CN" altLang="en-US" b="0" dirty="0" smtClean="0"/>
              <a:t> </a:t>
            </a:r>
            <a:endParaRPr lang="en-US" altLang="zh-CN" b="0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altLang="zh-CN" b="0" dirty="0" smtClean="0"/>
              <a:t>Factor</a:t>
            </a:r>
            <a:endParaRPr lang="en-US" b="0" dirty="0" smtClean="0"/>
          </a:p>
        </p:txBody>
      </p:sp>
      <p:sp>
        <p:nvSpPr>
          <p:cNvPr id="28" name="Right Arrow 27"/>
          <p:cNvSpPr/>
          <p:nvPr/>
        </p:nvSpPr>
        <p:spPr>
          <a:xfrm rot="16200000">
            <a:off x="5816787" y="2946213"/>
            <a:ext cx="1143000" cy="279774"/>
          </a:xfrm>
          <a:prstGeom prst="rightArrow">
            <a:avLst/>
          </a:prstGeom>
          <a:solidFill>
            <a:srgbClr val="FFC7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8773357">
            <a:off x="6434301" y="4501738"/>
            <a:ext cx="1386217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0800000">
            <a:off x="6629400" y="3657600"/>
            <a:ext cx="533400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5816787" y="2946213"/>
            <a:ext cx="1143000" cy="279774"/>
          </a:xfrm>
          <a:prstGeom prst="rightArrow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/>
      <p:bldP spid="12" grpId="0"/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6" grpId="0"/>
      <p:bldP spid="17" grpId="0"/>
      <p:bldP spid="18" grpId="0" animBg="1"/>
      <p:bldP spid="19" grpId="0" animBg="1"/>
      <p:bldP spid="20" grpId="0" animBg="1"/>
      <p:bldP spid="22" grpId="0"/>
      <p:bldP spid="23" grpId="0"/>
      <p:bldP spid="24" grpId="0" animBg="1"/>
      <p:bldP spid="25" grpId="0" animBg="1"/>
      <p:bldP spid="27" grpId="0"/>
      <p:bldP spid="28" grpId="0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/>
              <a:t>Introduction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dirty="0" smtClean="0"/>
          </a:p>
          <a:p>
            <a:pPr lvl="1"/>
            <a:r>
              <a:rPr lang="en-US" altLang="zh-CN" sz="2400" dirty="0" err="1" smtClean="0">
                <a:solidFill>
                  <a:prstClr val="white"/>
                </a:solidFill>
              </a:rPr>
              <a:t>ComPASS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&amp;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the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data-source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in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the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paper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Feature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Selection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endParaRPr lang="en-US" altLang="zh-CN" sz="2400" dirty="0">
              <a:solidFill>
                <a:prstClr val="white"/>
              </a:solidFill>
            </a:endParaRPr>
          </a:p>
          <a:p>
            <a:r>
              <a:rPr lang="en-US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Software</a:t>
            </a:r>
            <a:endParaRPr lang="en-US" dirty="0" smtClean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C</a:t>
            </a:r>
            <a:r>
              <a:rPr lang="en-US" altLang="zh-CN" sz="2400" dirty="0" smtClean="0">
                <a:solidFill>
                  <a:prstClr val="white"/>
                </a:solidFill>
              </a:rPr>
              <a:t>alculative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effciency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r>
              <a:rPr lang="en-US" altLang="zh-CN" sz="2400" smtClean="0">
                <a:solidFill>
                  <a:prstClr val="white"/>
                </a:solidFill>
              </a:rPr>
              <a:t>Data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format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r>
              <a:rPr lang="en-US" altLang="zh-CN" dirty="0" smtClean="0"/>
              <a:t>T</a:t>
            </a:r>
            <a:r>
              <a:rPr lang="en-US" altLang="zh-CN" dirty="0" smtClean="0"/>
              <a:t>heory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Paper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Reading</a:t>
            </a:r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/>
              <a:t>Q&amp;A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130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179</Words>
  <Application>Microsoft Macintosh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Weekly Report 8.30.2013 </vt:lpstr>
      <vt:lpstr>   Introduction</vt:lpstr>
      <vt:lpstr>   Introduction</vt:lpstr>
      <vt:lpstr>   Introduction</vt:lpstr>
      <vt:lpstr>Q&amp;A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67</cp:revision>
  <dcterms:created xsi:type="dcterms:W3CDTF">2006-08-16T00:00:00Z</dcterms:created>
  <dcterms:modified xsi:type="dcterms:W3CDTF">2013-08-30T06:08:33Z</dcterms:modified>
</cp:coreProperties>
</file>