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70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9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47" autoAdjust="0"/>
  </p:normalViewPr>
  <p:slideViewPr>
    <p:cSldViewPr>
      <p:cViewPr varScale="1">
        <p:scale>
          <a:sx n="133" d="100"/>
          <a:sy n="133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13-9-24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9</a:t>
            </a:r>
            <a:r>
              <a:rPr lang="en-US" dirty="0" smtClean="0"/>
              <a:t>.</a:t>
            </a:r>
            <a:r>
              <a:rPr lang="zh-CN" altLang="zh-CN" dirty="0" smtClean="0"/>
              <a:t>2</a:t>
            </a:r>
            <a:r>
              <a:rPr lang="en-US" altLang="zh-CN" dirty="0" smtClean="0"/>
              <a:t>4</a:t>
            </a:r>
            <a:r>
              <a:rPr lang="en-US" dirty="0" smtClean="0"/>
              <a:t>.2013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312" y="5421104"/>
            <a:ext cx="24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Rlibs</a:t>
            </a:r>
            <a:r>
              <a:rPr lang="en-US" dirty="0" smtClean="0">
                <a:solidFill>
                  <a:schemeClr val="bg1"/>
                </a:solidFill>
              </a:rPr>
              <a:t>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 smtClean="0"/>
              <a:t>Q&amp;A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71304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dirty="0"/>
              <a:t>Introduction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</a:t>
            </a:r>
            <a:r>
              <a:rPr lang="en-US" dirty="0"/>
              <a:t>co-expression </a:t>
            </a:r>
            <a:endParaRPr lang="en-US" sz="2400" dirty="0">
              <a:solidFill>
                <a:prstClr val="white"/>
              </a:solidFill>
            </a:endParaRPr>
          </a:p>
          <a:p>
            <a:r>
              <a:rPr lang="fr-FR" dirty="0"/>
              <a:t>Domain interaction </a:t>
            </a:r>
          </a:p>
          <a:p>
            <a:r>
              <a:rPr lang="en-US" dirty="0"/>
              <a:t>Shared annotation (GO) </a:t>
            </a:r>
          </a:p>
          <a:p>
            <a:r>
              <a:rPr lang="en-US" dirty="0"/>
              <a:t>Co-localization </a:t>
            </a:r>
          </a:p>
          <a:p>
            <a:r>
              <a:rPr lang="en-US" dirty="0"/>
              <a:t>Phylogenetic profile </a:t>
            </a:r>
          </a:p>
          <a:p>
            <a:r>
              <a:rPr lang="fr-FR" dirty="0" err="1"/>
              <a:t>Homologous</a:t>
            </a:r>
            <a:r>
              <a:rPr lang="fr-FR" dirty="0"/>
              <a:t> interactions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59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</a:t>
            </a:r>
            <a:r>
              <a:rPr lang="en-US" altLang="zh-CN" dirty="0" smtClean="0"/>
              <a:t>C</a:t>
            </a:r>
            <a:r>
              <a:rPr lang="en-US" dirty="0" smtClean="0"/>
              <a:t>o</a:t>
            </a:r>
            <a:r>
              <a:rPr lang="en-US" dirty="0"/>
              <a:t>-expression 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</a:t>
            </a:r>
            <a:r>
              <a:rPr lang="en-US" dirty="0"/>
              <a:t>co-expression </a:t>
            </a:r>
            <a:endParaRPr lang="en-US" sz="2400" dirty="0">
              <a:solidFill>
                <a:prstClr val="white"/>
              </a:solidFill>
            </a:endParaRP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6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</a:t>
            </a: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Pre-normalization: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 smtClean="0"/>
              <a:t>robust </a:t>
            </a:r>
            <a:r>
              <a:rPr lang="en-US" sz="2400" dirty="0"/>
              <a:t>multi-array average </a:t>
            </a:r>
            <a:r>
              <a:rPr lang="en-US" sz="2400" dirty="0" smtClean="0"/>
              <a:t>method</a:t>
            </a:r>
          </a:p>
          <a:p>
            <a:pPr lvl="1"/>
            <a:r>
              <a:rPr lang="en-US" altLang="zh-CN" sz="2400" dirty="0" smtClean="0">
                <a:solidFill>
                  <a:srgbClr val="FFC709"/>
                </a:solidFill>
              </a:rPr>
              <a:t>6 features</a:t>
            </a:r>
            <a:r>
              <a:rPr lang="en-US" altLang="zh-CN" sz="2400" dirty="0" smtClean="0"/>
              <a:t>.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C</a:t>
            </a:r>
            <a:r>
              <a:rPr lang="en-US" sz="2400" dirty="0" smtClean="0"/>
              <a:t>alculat</a:t>
            </a:r>
            <a:r>
              <a:rPr lang="en-US" altLang="zh-CN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/>
              <a:t>the Pearson’s correlation coefficients for each pair of proteins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ea</a:t>
            </a:r>
            <a:r>
              <a:rPr lang="en-US" altLang="zh-CN" sz="2400" dirty="0" err="1" smtClean="0"/>
              <a:t>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chosen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database</a:t>
            </a:r>
            <a:r>
              <a:rPr lang="zh-CN" altLang="en-US" sz="2400" dirty="0"/>
              <a:t>.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altLang="zh-CN" b="1" dirty="0" smtClean="0"/>
              <a:t>D</a:t>
            </a:r>
            <a:r>
              <a:rPr lang="fr-FR" dirty="0" err="1" smtClean="0"/>
              <a:t>omain</a:t>
            </a:r>
            <a:r>
              <a:rPr lang="fr-FR" dirty="0" smtClean="0"/>
              <a:t> </a:t>
            </a:r>
            <a:r>
              <a:rPr lang="fr-FR" dirty="0"/>
              <a:t>interaction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endParaRPr lang="en-US" dirty="0" smtClean="0"/>
          </a:p>
          <a:p>
            <a:pPr lvl="1"/>
            <a:r>
              <a:rPr lang="en-US" altLang="zh-CN" sz="2400" dirty="0" err="1" smtClean="0">
                <a:solidFill>
                  <a:prstClr val="white"/>
                </a:solidFill>
              </a:rPr>
              <a:t>Pfam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for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domain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annotation.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solidFill>
                  <a:prstClr val="white"/>
                </a:solidFill>
              </a:rPr>
              <a:t>	</a:t>
            </a:r>
            <a:r>
              <a:rPr lang="en-US" altLang="zh-CN" sz="2400" dirty="0" smtClean="0">
                <a:solidFill>
                  <a:prstClr val="white"/>
                </a:solidFill>
              </a:rPr>
              <a:t>Other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9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databases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for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domain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interaction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data.</a:t>
            </a:r>
          </a:p>
          <a:p>
            <a:pPr lvl="1"/>
            <a:r>
              <a:rPr lang="en-US" sz="2400" dirty="0" smtClean="0">
                <a:solidFill>
                  <a:srgbClr val="FFC709"/>
                </a:solidFill>
              </a:rPr>
              <a:t>10 </a:t>
            </a:r>
            <a:r>
              <a:rPr lang="en-US" sz="2400" dirty="0">
                <a:solidFill>
                  <a:srgbClr val="FFC709"/>
                </a:solidFill>
              </a:rPr>
              <a:t>domain interaction features</a:t>
            </a:r>
            <a:r>
              <a:rPr lang="en-US" sz="2400" dirty="0"/>
              <a:t>. 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	Feature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Selection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sz="2400" dirty="0"/>
              <a:t>According to each dataset, we counted the number of interacting domains in a pair of proteins as its feature value. </a:t>
            </a:r>
            <a:endParaRPr lang="en-US" altLang="zh-CN" sz="2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0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dirty="0"/>
              <a:t>Shared annotation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annotation </a:t>
            </a:r>
            <a:endParaRPr lang="en-US" dirty="0" smtClean="0"/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GO</a:t>
            </a:r>
          </a:p>
          <a:p>
            <a:pPr lvl="1"/>
            <a:r>
              <a:rPr lang="en-US" altLang="zh-CN" sz="2400" dirty="0" smtClean="0">
                <a:solidFill>
                  <a:srgbClr val="FFC709"/>
                </a:solidFill>
              </a:rPr>
              <a:t>3</a:t>
            </a:r>
            <a:r>
              <a:rPr lang="zh-CN" altLang="en-US" sz="2400" dirty="0" smtClean="0">
                <a:solidFill>
                  <a:srgbClr val="FFC709"/>
                </a:solidFill>
              </a:rPr>
              <a:t> </a:t>
            </a:r>
            <a:r>
              <a:rPr lang="en-US" altLang="zh-CN" sz="2400" dirty="0" smtClean="0">
                <a:solidFill>
                  <a:srgbClr val="FFC709"/>
                </a:solidFill>
              </a:rPr>
              <a:t>features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fraction of proteins annotated to this shared parent term and all its child terms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calculated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each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aspects(</a:t>
            </a:r>
            <a:r>
              <a:rPr lang="en-US" sz="2400" dirty="0"/>
              <a:t>molecular function, biological process, and cellular </a:t>
            </a:r>
            <a:r>
              <a:rPr lang="en-US" sz="2400" dirty="0" smtClean="0"/>
              <a:t>component</a:t>
            </a:r>
            <a:r>
              <a:rPr lang="en-US" altLang="zh-CN" sz="2400" dirty="0" smtClean="0"/>
              <a:t>)</a:t>
            </a: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</a:t>
            </a:r>
            <a:r>
              <a:rPr lang="en-US" dirty="0"/>
              <a:t>-localization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</a:t>
            </a:r>
            <a:r>
              <a:rPr lang="en-US" dirty="0"/>
              <a:t>-localization </a:t>
            </a:r>
            <a:endParaRPr lang="en-US" dirty="0" smtClean="0"/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1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</a:t>
            </a:r>
          </a:p>
          <a:p>
            <a:pPr lvl="1"/>
            <a:r>
              <a:rPr lang="zh-CN" altLang="zh-CN" sz="2400" dirty="0" smtClean="0">
                <a:solidFill>
                  <a:srgbClr val="FFC709"/>
                </a:solidFill>
              </a:rPr>
              <a:t>1</a:t>
            </a:r>
            <a:r>
              <a:rPr lang="en-US" altLang="zh-CN" sz="2400" dirty="0" smtClean="0">
                <a:solidFill>
                  <a:srgbClr val="FFC709"/>
                </a:solidFill>
              </a:rPr>
              <a:t> feature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co-localization feature value for a protein pair (</a:t>
            </a:r>
            <a:r>
              <a:rPr lang="en-US" sz="2400" i="1" dirty="0"/>
              <a:t>A</a:t>
            </a:r>
            <a:r>
              <a:rPr lang="en-US" sz="2400" dirty="0"/>
              <a:t>,</a:t>
            </a:r>
            <a:r>
              <a:rPr lang="en-US" sz="2400" i="1" dirty="0"/>
              <a:t>B</a:t>
            </a:r>
            <a:r>
              <a:rPr lang="en-US" sz="2400" dirty="0"/>
              <a:t>) was computed as the negative logarithm of the fraction of all proteins presented in the most specific location where both proteins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 </a:t>
            </a:r>
            <a:r>
              <a:rPr lang="en-US" sz="2400" dirty="0"/>
              <a:t>were observed to localize.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Phylogenetic </a:t>
            </a:r>
            <a:r>
              <a:rPr lang="en-US" altLang="zh-CN" dirty="0" smtClean="0"/>
              <a:t>P</a:t>
            </a:r>
            <a:r>
              <a:rPr lang="en-US" dirty="0" smtClean="0"/>
              <a:t>rofile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Phylogenetic </a:t>
            </a:r>
            <a:r>
              <a:rPr lang="en-US" dirty="0"/>
              <a:t>profile </a:t>
            </a:r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1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database.</a:t>
            </a:r>
          </a:p>
          <a:p>
            <a:pPr lvl="1"/>
            <a:r>
              <a:rPr lang="en-US" altLang="zh-CN" sz="2400" dirty="0">
                <a:solidFill>
                  <a:srgbClr val="FFC709"/>
                </a:solidFill>
              </a:rPr>
              <a:t>2</a:t>
            </a:r>
            <a:r>
              <a:rPr lang="en-US" altLang="zh-CN" sz="2400" dirty="0" smtClean="0">
                <a:solidFill>
                  <a:srgbClr val="FFC709"/>
                </a:solidFill>
              </a:rPr>
              <a:t> features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The degree of similarity between two profiles was measured with both the mutual information score </a:t>
            </a:r>
            <a:r>
              <a:rPr lang="en-US" sz="2400" dirty="0" smtClean="0"/>
              <a:t>and </a:t>
            </a:r>
            <a:r>
              <a:rPr lang="en-US" sz="2400" dirty="0"/>
              <a:t>the Pearson’s correlation coefficient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Homologous</a:t>
            </a:r>
            <a:r>
              <a:rPr lang="fr-FR" dirty="0"/>
              <a:t> </a:t>
            </a:r>
            <a:r>
              <a:rPr lang="en-US" altLang="zh-CN" dirty="0" smtClean="0"/>
              <a:t>I</a:t>
            </a:r>
            <a:r>
              <a:rPr lang="fr-FR" dirty="0" err="1" smtClean="0"/>
              <a:t>nteractions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Homologous</a:t>
            </a:r>
            <a:r>
              <a:rPr lang="fr-FR" dirty="0" smtClean="0"/>
              <a:t> </a:t>
            </a:r>
            <a:r>
              <a:rPr lang="fr-FR" dirty="0"/>
              <a:t>interactions </a:t>
            </a:r>
            <a:endParaRPr lang="en-US" dirty="0"/>
          </a:p>
          <a:p>
            <a:pPr lvl="1"/>
            <a:r>
              <a:rPr lang="en-US" altLang="zh-CN" sz="2400" dirty="0" smtClean="0">
                <a:solidFill>
                  <a:prstClr val="white"/>
                </a:solidFill>
              </a:rPr>
              <a:t>4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databases and PSI-blast for pre-processes.</a:t>
            </a:r>
          </a:p>
          <a:p>
            <a:pPr lvl="1"/>
            <a:r>
              <a:rPr lang="en-US" altLang="zh-CN" sz="2400" dirty="0">
                <a:solidFill>
                  <a:srgbClr val="FFC709"/>
                </a:solidFill>
              </a:rPr>
              <a:t>2</a:t>
            </a:r>
            <a:r>
              <a:rPr lang="en-US" altLang="zh-CN" sz="2400" dirty="0" smtClean="0">
                <a:solidFill>
                  <a:srgbClr val="FFC709"/>
                </a:solidFill>
              </a:rPr>
              <a:t> features</a:t>
            </a:r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6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SEM </a:t>
            </a:r>
            <a:r>
              <a:rPr lang="en-US" altLang="zh-CN" dirty="0" smtClean="0"/>
              <a:t>S</a:t>
            </a:r>
            <a:r>
              <a:rPr lang="fr-FR" dirty="0" err="1" smtClean="0"/>
              <a:t>tructures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590800"/>
            <a:ext cx="914400" cy="2286000"/>
          </a:xfrm>
          <a:ln w="38100" cmpd="sng">
            <a:solidFill>
              <a:srgbClr val="FFC70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b="0" dirty="0" smtClean="0">
                <a:solidFill>
                  <a:srgbClr val="FFC709"/>
                </a:solidFill>
              </a:rPr>
              <a:t>Potential</a:t>
            </a:r>
            <a:r>
              <a:rPr lang="zh-CN" altLang="en-US" sz="1600" b="0" dirty="0" smtClean="0">
                <a:solidFill>
                  <a:srgbClr val="FFC709"/>
                </a:solidFill>
              </a:rPr>
              <a:t> </a:t>
            </a:r>
            <a:r>
              <a:rPr lang="en-US" altLang="zh-CN" sz="1600" b="0" dirty="0" smtClean="0">
                <a:solidFill>
                  <a:srgbClr val="FFC709"/>
                </a:solidFill>
              </a:rPr>
              <a:t>factors</a:t>
            </a:r>
            <a:r>
              <a:rPr lang="zh-CN" altLang="en-US" sz="1600" b="0" dirty="0" smtClean="0">
                <a:solidFill>
                  <a:srgbClr val="FFC709"/>
                </a:solidFill>
              </a:rPr>
              <a:t> </a:t>
            </a:r>
            <a:r>
              <a:rPr lang="en-US" altLang="zh-CN" sz="1600" b="0" dirty="0" smtClean="0">
                <a:solidFill>
                  <a:srgbClr val="FFC709"/>
                </a:solidFill>
              </a:rPr>
              <a:t>pool</a:t>
            </a:r>
          </a:p>
          <a:p>
            <a:pPr marL="0" indent="0">
              <a:buNone/>
            </a:pPr>
            <a:endParaRPr lang="en-US" sz="1600" b="0" dirty="0" smtClean="0">
              <a:solidFill>
                <a:srgbClr val="FFC709"/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rgbClr val="FFC709"/>
              </a:solidFill>
            </a:endParaRPr>
          </a:p>
          <a:p>
            <a:pPr marL="0" indent="0">
              <a:buNone/>
            </a:pPr>
            <a:r>
              <a:rPr lang="en-US" altLang="zh-CN" sz="1600" b="0" dirty="0" smtClean="0">
                <a:solidFill>
                  <a:srgbClr val="FFC709"/>
                </a:solidFill>
              </a:rPr>
              <a:t>24</a:t>
            </a:r>
            <a:r>
              <a:rPr lang="zh-CN" altLang="en-US" sz="1600" b="0" dirty="0" smtClean="0">
                <a:solidFill>
                  <a:srgbClr val="FFC709"/>
                </a:solidFill>
              </a:rPr>
              <a:t> </a:t>
            </a:r>
            <a:r>
              <a:rPr lang="en-US" altLang="zh-CN" sz="1600" b="0" dirty="0" smtClean="0">
                <a:solidFill>
                  <a:srgbClr val="FFC709"/>
                </a:solidFill>
              </a:rPr>
              <a:t>features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" y="3200400"/>
            <a:ext cx="1066800" cy="10668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C709"/>
                </a:solidFill>
              </a:rPr>
              <a:t>E(e</a:t>
            </a:r>
            <a:r>
              <a:rPr lang="en-US" altLang="zh-CN" sz="1050" dirty="0" smtClean="0">
                <a:solidFill>
                  <a:srgbClr val="FFC709"/>
                </a:solidFill>
              </a:rPr>
              <a:t>24</a:t>
            </a:r>
            <a:r>
              <a:rPr lang="en-US" altLang="zh-CN" sz="2000" dirty="0">
                <a:solidFill>
                  <a:srgbClr val="FFC709"/>
                </a:solidFill>
              </a:rPr>
              <a:t>)</a:t>
            </a:r>
            <a:endParaRPr lang="en-US" sz="2000" dirty="0">
              <a:solidFill>
                <a:srgbClr val="FFC709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86400" y="3467100"/>
            <a:ext cx="1447800" cy="6858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C709"/>
                </a:solidFill>
              </a:rPr>
              <a:t>FI-</a:t>
            </a:r>
            <a:r>
              <a:rPr lang="en-US" altLang="zh-CN" sz="2400" dirty="0" err="1" smtClean="0">
                <a:solidFill>
                  <a:srgbClr val="FFC709"/>
                </a:solidFill>
              </a:rPr>
              <a:t>Str</a:t>
            </a:r>
            <a:endParaRPr lang="en-US" sz="2400" dirty="0">
              <a:solidFill>
                <a:srgbClr val="FFC709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9800" y="5295900"/>
            <a:ext cx="457200" cy="4953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C709"/>
                </a:solidFill>
              </a:rPr>
              <a:t>d</a:t>
            </a:r>
            <a:endParaRPr lang="en-US" sz="3200" dirty="0">
              <a:solidFill>
                <a:srgbClr val="FFC709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95400" y="3733800"/>
            <a:ext cx="609600" cy="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57600" y="19431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C709"/>
                </a:solidFill>
              </a:rPr>
              <a:t>Co-Ex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57600" y="26289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C709"/>
                </a:solidFill>
              </a:rPr>
              <a:t>Do-In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657600" y="33147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rgbClr val="FFC709"/>
                </a:solidFill>
              </a:rPr>
              <a:t>Sh</a:t>
            </a:r>
            <a:r>
              <a:rPr lang="en-US" altLang="zh-CN" sz="1600" dirty="0" smtClean="0">
                <a:solidFill>
                  <a:srgbClr val="FFC709"/>
                </a:solidFill>
              </a:rPr>
              <a:t>-An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57600" y="40005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C709"/>
                </a:solidFill>
              </a:rPr>
              <a:t>Co-Lo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57600" y="53721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FC709"/>
                </a:solidFill>
              </a:rPr>
              <a:t>Ho-In</a:t>
            </a:r>
            <a:endParaRPr lang="en-US" sz="1600" dirty="0">
              <a:solidFill>
                <a:srgbClr val="FFC70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4686300"/>
            <a:ext cx="10668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rgbClr val="FFC709"/>
                </a:solidFill>
              </a:rPr>
              <a:t>Ph</a:t>
            </a:r>
            <a:r>
              <a:rPr lang="en-US" altLang="zh-CN" sz="1600" dirty="0" smtClean="0">
                <a:solidFill>
                  <a:srgbClr val="FFC709"/>
                </a:solidFill>
              </a:rPr>
              <a:t>-Pro</a:t>
            </a:r>
            <a:endParaRPr lang="en-US" sz="1600" dirty="0">
              <a:solidFill>
                <a:srgbClr val="FFC709"/>
              </a:solidFill>
            </a:endParaRPr>
          </a:p>
        </p:txBody>
      </p:sp>
      <p:cxnSp>
        <p:nvCxnSpPr>
          <p:cNvPr id="23" name="Straight Arrow Connector 22"/>
          <p:cNvCxnSpPr>
            <a:stCxn id="15" idx="2"/>
          </p:cNvCxnSpPr>
          <p:nvPr/>
        </p:nvCxnSpPr>
        <p:spPr>
          <a:xfrm flipH="1">
            <a:off x="2819400" y="2133600"/>
            <a:ext cx="838200" cy="4953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</p:cNvCxnSpPr>
          <p:nvPr/>
        </p:nvCxnSpPr>
        <p:spPr>
          <a:xfrm flipH="1">
            <a:off x="2819400" y="2819400"/>
            <a:ext cx="838200" cy="3429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</p:cNvCxnSpPr>
          <p:nvPr/>
        </p:nvCxnSpPr>
        <p:spPr>
          <a:xfrm flipH="1">
            <a:off x="2819400" y="3505200"/>
            <a:ext cx="838200" cy="1143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</p:cNvCxnSpPr>
          <p:nvPr/>
        </p:nvCxnSpPr>
        <p:spPr>
          <a:xfrm flipH="1" flipV="1">
            <a:off x="2819400" y="4000500"/>
            <a:ext cx="838200" cy="1905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</p:cNvCxnSpPr>
          <p:nvPr/>
        </p:nvCxnSpPr>
        <p:spPr>
          <a:xfrm flipH="1" flipV="1">
            <a:off x="2819400" y="4381500"/>
            <a:ext cx="838200" cy="4953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</p:cNvCxnSpPr>
          <p:nvPr/>
        </p:nvCxnSpPr>
        <p:spPr>
          <a:xfrm flipH="1" flipV="1">
            <a:off x="2819400" y="4838700"/>
            <a:ext cx="838200" cy="7239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6"/>
            <a:endCxn id="7" idx="1"/>
          </p:cNvCxnSpPr>
          <p:nvPr/>
        </p:nvCxnSpPr>
        <p:spPr>
          <a:xfrm>
            <a:off x="4724400" y="2819400"/>
            <a:ext cx="974025" cy="748133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6"/>
          </p:cNvCxnSpPr>
          <p:nvPr/>
        </p:nvCxnSpPr>
        <p:spPr>
          <a:xfrm>
            <a:off x="4724400" y="3505200"/>
            <a:ext cx="838200" cy="1524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6"/>
            <a:endCxn id="7" idx="1"/>
          </p:cNvCxnSpPr>
          <p:nvPr/>
        </p:nvCxnSpPr>
        <p:spPr>
          <a:xfrm>
            <a:off x="4724400" y="2133600"/>
            <a:ext cx="974025" cy="1433933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6"/>
          </p:cNvCxnSpPr>
          <p:nvPr/>
        </p:nvCxnSpPr>
        <p:spPr>
          <a:xfrm flipV="1">
            <a:off x="4724400" y="3962400"/>
            <a:ext cx="838200" cy="2286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6"/>
            <a:endCxn id="7" idx="3"/>
          </p:cNvCxnSpPr>
          <p:nvPr/>
        </p:nvCxnSpPr>
        <p:spPr>
          <a:xfrm flipV="1">
            <a:off x="4724400" y="4052467"/>
            <a:ext cx="974025" cy="824333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6"/>
            <a:endCxn id="7" idx="3"/>
          </p:cNvCxnSpPr>
          <p:nvPr/>
        </p:nvCxnSpPr>
        <p:spPr>
          <a:xfrm flipV="1">
            <a:off x="4724400" y="4052467"/>
            <a:ext cx="974025" cy="1510133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7" idx="4"/>
          </p:cNvCxnSpPr>
          <p:nvPr/>
        </p:nvCxnSpPr>
        <p:spPr>
          <a:xfrm flipH="1" flipV="1">
            <a:off x="6210300" y="4152900"/>
            <a:ext cx="38100" cy="11430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934200" y="3810000"/>
            <a:ext cx="533400" cy="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/>
          <p:cNvSpPr txBox="1">
            <a:spLocks/>
          </p:cNvSpPr>
          <p:nvPr/>
        </p:nvSpPr>
        <p:spPr>
          <a:xfrm>
            <a:off x="7467600" y="3124200"/>
            <a:ext cx="914400" cy="1143000"/>
          </a:xfrm>
          <a:prstGeom prst="rect">
            <a:avLst/>
          </a:prstGeom>
          <a:ln w="38100" cmpd="sng">
            <a:solidFill>
              <a:srgbClr val="FFC70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600" b="0" dirty="0" err="1" smtClean="0">
                <a:solidFill>
                  <a:srgbClr val="FFC709"/>
                </a:solidFill>
              </a:rPr>
              <a:t>Pheynotype</a:t>
            </a:r>
            <a:r>
              <a:rPr lang="zh-CN" altLang="en-US" sz="1600" b="0" dirty="0" smtClean="0">
                <a:solidFill>
                  <a:srgbClr val="FFC709"/>
                </a:solidFill>
              </a:rPr>
              <a:t> </a:t>
            </a:r>
            <a:r>
              <a:rPr lang="en-US" altLang="zh-CN" sz="1600" b="0" dirty="0" smtClean="0">
                <a:solidFill>
                  <a:srgbClr val="FFC709"/>
                </a:solidFill>
              </a:rPr>
              <a:t>evidence</a:t>
            </a:r>
            <a:endParaRPr lang="en-US" sz="1600" b="0" dirty="0">
              <a:solidFill>
                <a:srgbClr val="FFC709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772400" y="5410200"/>
            <a:ext cx="381000" cy="381000"/>
          </a:xfrm>
          <a:prstGeom prst="ellipse">
            <a:avLst/>
          </a:prstGeom>
          <a:noFill/>
          <a:ln w="38100" cmpd="sng">
            <a:solidFill>
              <a:srgbClr val="FFC7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dirty="0" smtClean="0">
                <a:solidFill>
                  <a:srgbClr val="FFC709"/>
                </a:solidFill>
              </a:rPr>
              <a:t>e</a:t>
            </a:r>
            <a:endParaRPr lang="en-US" sz="2400" dirty="0">
              <a:solidFill>
                <a:srgbClr val="FFC709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7924800" y="4267200"/>
            <a:ext cx="38100" cy="1143000"/>
          </a:xfrm>
          <a:prstGeom prst="straightConnector1">
            <a:avLst/>
          </a:prstGeom>
          <a:ln w="38100" cmpd="sng"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41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147</Words>
  <Application>Microsoft Macintosh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Weekly Report 9.24.2013 </vt:lpstr>
      <vt:lpstr>   Introduction</vt:lpstr>
      <vt:lpstr>Gene Co-expression </vt:lpstr>
      <vt:lpstr>   Domain interaction </vt:lpstr>
      <vt:lpstr>   Shared annotation </vt:lpstr>
      <vt:lpstr>Co-localization  </vt:lpstr>
      <vt:lpstr>Phylogenetic Profile </vt:lpstr>
      <vt:lpstr>Homologous Interactions </vt:lpstr>
      <vt:lpstr>SEM Structures</vt:lpstr>
      <vt:lpstr>Q&amp;A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yaoheng</cp:lastModifiedBy>
  <cp:revision>74</cp:revision>
  <dcterms:created xsi:type="dcterms:W3CDTF">2006-08-16T00:00:00Z</dcterms:created>
  <dcterms:modified xsi:type="dcterms:W3CDTF">2013-09-24T11:14:47Z</dcterms:modified>
</cp:coreProperties>
</file>