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90" r:id="rId3"/>
    <p:sldId id="292" r:id="rId4"/>
    <p:sldId id="294" r:id="rId5"/>
    <p:sldId id="295" r:id="rId6"/>
    <p:sldId id="270" r:id="rId7"/>
    <p:sldId id="28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709"/>
    <a:srgbClr val="004760"/>
    <a:srgbClr val="FFFFFF"/>
    <a:srgbClr val="228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 autoAdjust="0"/>
    <p:restoredTop sz="94647" autoAdjust="0"/>
  </p:normalViewPr>
  <p:slideViewPr>
    <p:cSldViewPr>
      <p:cViewPr varScale="1">
        <p:scale>
          <a:sx n="105" d="100"/>
          <a:sy n="105" d="100"/>
        </p:scale>
        <p:origin x="-120" y="-6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95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44720-2F69-48D6-BF81-3542C6013441}" type="datetimeFigureOut">
              <a:rPr lang="en-US" smtClean="0"/>
              <a:t>13-10-24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A1ED3-2B54-434F-8852-5A56ADD2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11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"/>
                    </a14:imgEffect>
                  </a14:imgLayer>
                </a14:imgProps>
              </a:ext>
            </a:extLst>
          </a:blip>
          <a:srcRect/>
          <a:stretch>
            <a:fillRect l="-6000" t="-2000" r="-6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762000"/>
            <a:ext cx="8532000" cy="3505200"/>
          </a:xfrm>
          <a:solidFill>
            <a:srgbClr val="004760">
              <a:alpha val="88627"/>
            </a:srgbClr>
          </a:solidFill>
        </p:spPr>
        <p:txBody>
          <a:bodyPr>
            <a:noAutofit/>
          </a:bodyPr>
          <a:lstStyle>
            <a:lvl1pPr algn="r">
              <a:defRPr sz="4800" b="1" baseline="0">
                <a:solidFill>
                  <a:schemeClr val="bg1"/>
                </a:solidFill>
                <a:latin typeface="Kozuka Gothic Pro L" pitchFamily="34" charset="-128"/>
                <a:ea typeface="Kozuka Gothic Pro L" pitchFamily="34" charset="-128"/>
              </a:defRPr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cccc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4419600"/>
            <a:ext cx="8532000" cy="838200"/>
          </a:xfrm>
          <a:solidFill>
            <a:schemeClr val="bg1">
              <a:alpha val="77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300" b="1" i="1" baseline="0">
                <a:solidFill>
                  <a:srgbClr val="004760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13-10-24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5410200"/>
            <a:ext cx="8532000" cy="838200"/>
          </a:xfrm>
          <a:prstGeom prst="rect">
            <a:avLst/>
          </a:prstGeom>
          <a:solidFill>
            <a:srgbClr val="004760">
              <a:alpha val="89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800" b="0" kern="1200" baseline="0">
                <a:solidFill>
                  <a:schemeClr val="bg1"/>
                </a:solidFill>
                <a:latin typeface="Kozuka Gothic Pro L" pitchFamily="34" charset="-128"/>
                <a:ea typeface="Kozuka Gothic Pro L" pitchFamily="34" charset="-128"/>
                <a:cs typeface="+mj-cs"/>
              </a:defRPr>
            </a:lvl1pPr>
          </a:lstStyle>
          <a:p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13-10-24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13-10-24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rgbClr val="004760"/>
            </a:gs>
            <a:gs pos="50000">
              <a:schemeClr val="accent5">
                <a:lumMod val="50000"/>
              </a:schemeClr>
            </a:gs>
            <a:gs pos="100000">
              <a:srgbClr val="22899E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  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13-10-24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13-10-24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13-10-24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13-10-24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13-10-24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13-10-24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13-10-24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13-10-24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4760"/>
            </a:gs>
            <a:gs pos="50000">
              <a:schemeClr val="accent5">
                <a:lumMod val="50000"/>
              </a:schemeClr>
            </a:gs>
            <a:gs pos="100000">
              <a:srgbClr val="22899E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979" y="228600"/>
            <a:ext cx="8229600" cy="1143000"/>
          </a:xfrm>
          <a:prstGeom prst="rect">
            <a:avLst/>
          </a:prstGeom>
          <a:solidFill>
            <a:srgbClr val="FFFFFF">
              <a:alpha val="87843"/>
            </a:srgbClr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  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13-10-24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rgbClr val="004760"/>
          </a:solidFill>
          <a:latin typeface="Adobe Caslon Pro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smtClean="0"/>
              <a:t>Weekly Report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altLang="zh-CN" dirty="0" smtClean="0"/>
              <a:t>10</a:t>
            </a:r>
            <a:r>
              <a:rPr lang="en-US" dirty="0" smtClean="0"/>
              <a:t>.</a:t>
            </a:r>
            <a:r>
              <a:rPr lang="zh-CN" altLang="zh-CN" dirty="0" smtClean="0"/>
              <a:t>1</a:t>
            </a:r>
            <a:r>
              <a:rPr lang="en-US" altLang="zh-CN" dirty="0" smtClean="0"/>
              <a:t>2</a:t>
            </a:r>
            <a:r>
              <a:rPr lang="en-US" dirty="0" smtClean="0"/>
              <a:t>.2013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18312" y="5421104"/>
            <a:ext cx="2471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Yao </a:t>
            </a:r>
            <a:r>
              <a:rPr lang="en-US" dirty="0" err="1" smtClean="0">
                <a:solidFill>
                  <a:schemeClr val="bg1"/>
                </a:solidFill>
              </a:rPr>
              <a:t>Heng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algn="r"/>
            <a:r>
              <a:rPr lang="en-US" dirty="0" err="1" smtClean="0">
                <a:solidFill>
                  <a:schemeClr val="bg1"/>
                </a:solidFill>
              </a:rPr>
              <a:t>Rlibs</a:t>
            </a:r>
            <a:r>
              <a:rPr lang="en-US" dirty="0" smtClean="0">
                <a:solidFill>
                  <a:schemeClr val="bg1"/>
                </a:solidFill>
              </a:rPr>
              <a:t> Zhejiang University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5600" y="121920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465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Weekly</a:t>
            </a:r>
            <a:r>
              <a:rPr lang="zh-CN" altLang="en-US" dirty="0"/>
              <a:t> </a:t>
            </a:r>
            <a:r>
              <a:rPr lang="en-US" altLang="zh-CN" dirty="0"/>
              <a:t>Summary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709"/>
                </a:solidFill>
              </a:rPr>
              <a:t>Shared </a:t>
            </a:r>
            <a:r>
              <a:rPr lang="en-US" dirty="0">
                <a:solidFill>
                  <a:srgbClr val="FFC709"/>
                </a:solidFill>
              </a:rPr>
              <a:t>annotation (GO) </a:t>
            </a:r>
            <a:endParaRPr lang="en-US" dirty="0"/>
          </a:p>
          <a:p>
            <a:pPr lvl="1"/>
            <a:r>
              <a:rPr lang="zh-CN" altLang="en-US" sz="2400" dirty="0" smtClean="0">
                <a:solidFill>
                  <a:prstClr val="white"/>
                </a:solidFill>
              </a:rPr>
              <a:t> </a:t>
            </a:r>
            <a:r>
              <a:rPr lang="en-US" altLang="zh-CN" sz="2400" dirty="0" smtClean="0">
                <a:solidFill>
                  <a:prstClr val="white"/>
                </a:solidFill>
              </a:rPr>
              <a:t>Data Collect </a:t>
            </a:r>
          </a:p>
          <a:p>
            <a:pPr marL="457200" lvl="1" indent="0">
              <a:buNone/>
            </a:pPr>
            <a:r>
              <a:rPr lang="en-US" altLang="zh-CN" sz="2400" dirty="0" smtClean="0">
                <a:solidFill>
                  <a:prstClr val="white"/>
                </a:solidFill>
              </a:rPr>
              <a:t>a.</a:t>
            </a:r>
            <a:r>
              <a:rPr lang="zh-CN" altLang="en-US" sz="2400" dirty="0" smtClean="0">
                <a:solidFill>
                  <a:prstClr val="white"/>
                </a:solidFill>
              </a:rPr>
              <a:t> </a:t>
            </a:r>
            <a:r>
              <a:rPr lang="en-US" altLang="zh-CN" sz="2400" dirty="0" smtClean="0">
                <a:solidFill>
                  <a:prstClr val="white"/>
                </a:solidFill>
              </a:rPr>
              <a:t>TAIR</a:t>
            </a:r>
            <a:endParaRPr lang="en-US" altLang="zh-CN" sz="2400" dirty="0" smtClean="0">
              <a:solidFill>
                <a:prstClr val="white"/>
              </a:solidFill>
            </a:endParaRPr>
          </a:p>
          <a:p>
            <a:pPr marL="457200" lvl="1" indent="0">
              <a:buNone/>
            </a:pPr>
            <a:r>
              <a:rPr lang="en-US" altLang="zh-CN" sz="2400" dirty="0" smtClean="0">
                <a:solidFill>
                  <a:prstClr val="white"/>
                </a:solidFill>
              </a:rPr>
              <a:t>b</a:t>
            </a:r>
            <a:r>
              <a:rPr lang="en-US" altLang="zh-CN" sz="2400" dirty="0" smtClean="0">
                <a:solidFill>
                  <a:prstClr val="white"/>
                </a:solidFill>
              </a:rPr>
              <a:t>.</a:t>
            </a:r>
            <a:r>
              <a:rPr lang="zh-CN" altLang="en-US" sz="2400" dirty="0" smtClean="0">
                <a:solidFill>
                  <a:prstClr val="white"/>
                </a:solidFill>
              </a:rPr>
              <a:t> </a:t>
            </a:r>
            <a:r>
              <a:rPr lang="zh-CN" altLang="en-US" sz="2400" dirty="0" smtClean="0">
                <a:solidFill>
                  <a:prstClr val="white"/>
                </a:solidFill>
              </a:rPr>
              <a:t>P</a:t>
            </a:r>
            <a:r>
              <a:rPr lang="en-US" altLang="zh-CN" sz="2400" dirty="0" smtClean="0">
                <a:solidFill>
                  <a:prstClr val="white"/>
                </a:solidFill>
              </a:rPr>
              <a:t>O&amp;GO</a:t>
            </a:r>
          </a:p>
          <a:p>
            <a:pPr marL="457200" lvl="1" indent="0">
              <a:buNone/>
            </a:pPr>
            <a:r>
              <a:rPr lang="zh-CN" altLang="zh-CN" sz="2400" dirty="0" smtClean="0">
                <a:solidFill>
                  <a:prstClr val="white"/>
                </a:solidFill>
              </a:rPr>
              <a:t>c</a:t>
            </a:r>
            <a:r>
              <a:rPr lang="en-US" altLang="zh-CN" sz="2400" dirty="0" smtClean="0">
                <a:solidFill>
                  <a:prstClr val="white"/>
                </a:solidFill>
              </a:rPr>
              <a:t>.</a:t>
            </a:r>
            <a:r>
              <a:rPr lang="zh-CN" altLang="en-US" sz="2400" dirty="0" smtClean="0">
                <a:solidFill>
                  <a:prstClr val="white"/>
                </a:solidFill>
              </a:rPr>
              <a:t> 先用了</a:t>
            </a:r>
            <a:r>
              <a:rPr lang="en-US" altLang="zh-CN" sz="2400" dirty="0" smtClean="0">
                <a:solidFill>
                  <a:prstClr val="white"/>
                </a:solidFill>
              </a:rPr>
              <a:t>GO</a:t>
            </a:r>
            <a:r>
              <a:rPr lang="zh-CN" altLang="en-US" sz="2400" dirty="0" smtClean="0">
                <a:solidFill>
                  <a:prstClr val="white"/>
                </a:solidFill>
              </a:rPr>
              <a:t>的数据，因为发现</a:t>
            </a:r>
            <a:r>
              <a:rPr lang="en-US" altLang="zh-CN" sz="2400" dirty="0" smtClean="0">
                <a:solidFill>
                  <a:prstClr val="white"/>
                </a:solidFill>
              </a:rPr>
              <a:t>PO</a:t>
            </a:r>
            <a:r>
              <a:rPr lang="zh-CN" altLang="en-US" sz="2400" dirty="0" smtClean="0">
                <a:solidFill>
                  <a:prstClr val="white"/>
                </a:solidFill>
              </a:rPr>
              <a:t>的数据在某些分类不完全。其次因为</a:t>
            </a:r>
            <a:r>
              <a:rPr lang="en-US" altLang="zh-CN" sz="2400" dirty="0" smtClean="0">
                <a:solidFill>
                  <a:prstClr val="white"/>
                </a:solidFill>
              </a:rPr>
              <a:t>PO</a:t>
            </a:r>
            <a:r>
              <a:rPr lang="zh-CN" altLang="en-US" sz="2400" dirty="0" smtClean="0">
                <a:solidFill>
                  <a:prstClr val="white"/>
                </a:solidFill>
              </a:rPr>
              <a:t>数据为了满足</a:t>
            </a:r>
            <a:r>
              <a:rPr lang="en-US" altLang="zh-CN" sz="2400" dirty="0" smtClean="0">
                <a:solidFill>
                  <a:prstClr val="white"/>
                </a:solidFill>
              </a:rPr>
              <a:t>TAIR</a:t>
            </a:r>
            <a:r>
              <a:rPr lang="zh-CN" altLang="en-US" sz="2400" dirty="0" smtClean="0">
                <a:solidFill>
                  <a:prstClr val="white"/>
                </a:solidFill>
              </a:rPr>
              <a:t>内部需求，人为分为</a:t>
            </a:r>
            <a:r>
              <a:rPr lang="en-US" altLang="zh-CN" sz="2400" dirty="0" smtClean="0">
                <a:solidFill>
                  <a:prstClr val="white"/>
                </a:solidFill>
              </a:rPr>
              <a:t>Grow</a:t>
            </a:r>
            <a:r>
              <a:rPr lang="zh-CN" altLang="en-US" sz="2400" dirty="0" smtClean="0">
                <a:solidFill>
                  <a:prstClr val="white"/>
                </a:solidFill>
              </a:rPr>
              <a:t>和</a:t>
            </a:r>
            <a:r>
              <a:rPr lang="en-US" altLang="zh-CN" sz="2400" dirty="0" smtClean="0">
                <a:solidFill>
                  <a:prstClr val="white"/>
                </a:solidFill>
              </a:rPr>
              <a:t>Structure(</a:t>
            </a:r>
            <a:r>
              <a:rPr lang="zh-CN" altLang="en-US" sz="2400" dirty="0" smtClean="0">
                <a:solidFill>
                  <a:prstClr val="white"/>
                </a:solidFill>
              </a:rPr>
              <a:t>植物解剖学数据</a:t>
            </a:r>
            <a:r>
              <a:rPr lang="en-US" altLang="zh-CN" sz="2400" dirty="0" smtClean="0">
                <a:solidFill>
                  <a:prstClr val="white"/>
                </a:solidFill>
              </a:rPr>
              <a:t>)</a:t>
            </a:r>
            <a:r>
              <a:rPr lang="zh-CN" altLang="en-US" sz="2400" dirty="0" smtClean="0">
                <a:solidFill>
                  <a:prstClr val="white"/>
                </a:solidFill>
              </a:rPr>
              <a:t>两部分，冗余较大，按照老的打分方式不好处理</a:t>
            </a:r>
            <a:endParaRPr lang="en-US" sz="2400" dirty="0" smtClean="0">
              <a:solidFill>
                <a:srgbClr val="FFC709"/>
              </a:solidFill>
            </a:endParaRPr>
          </a:p>
          <a:p>
            <a:pPr marL="457200" lvl="1" indent="0">
              <a:buNone/>
            </a:pPr>
            <a:r>
              <a:rPr lang="en-US" sz="2400" dirty="0" smtClean="0"/>
              <a:t>	</a:t>
            </a:r>
            <a:endParaRPr lang="en-US" sz="2400" dirty="0"/>
          </a:p>
          <a:p>
            <a:pPr lvl="1"/>
            <a:endParaRPr lang="en-US" altLang="zh-CN" sz="2400" dirty="0">
              <a:solidFill>
                <a:prstClr val="white"/>
              </a:solidFill>
            </a:endParaRPr>
          </a:p>
          <a:p>
            <a:pPr marL="457200" lvl="1" indent="0">
              <a:buNone/>
            </a:pPr>
            <a:endParaRPr lang="en-US" altLang="zh-CN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817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Weekly</a:t>
            </a:r>
            <a:r>
              <a:rPr lang="zh-CN" altLang="en-US" dirty="0"/>
              <a:t> </a:t>
            </a:r>
            <a:r>
              <a:rPr lang="en-US" altLang="zh-CN" dirty="0"/>
              <a:t>Summary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709"/>
                </a:solidFill>
              </a:rPr>
              <a:t>Shared </a:t>
            </a:r>
            <a:r>
              <a:rPr lang="en-US" dirty="0">
                <a:solidFill>
                  <a:srgbClr val="FFC709"/>
                </a:solidFill>
              </a:rPr>
              <a:t>annotation (GO) </a:t>
            </a:r>
            <a:endParaRPr lang="en-US" dirty="0"/>
          </a:p>
          <a:p>
            <a:pPr lvl="1"/>
            <a:r>
              <a:rPr lang="zh-CN" altLang="en-US" sz="2400" dirty="0" smtClean="0">
                <a:solidFill>
                  <a:prstClr val="white"/>
                </a:solidFill>
              </a:rPr>
              <a:t> </a:t>
            </a:r>
            <a:r>
              <a:rPr lang="en-US" altLang="zh-CN" sz="2400" dirty="0" smtClean="0">
                <a:solidFill>
                  <a:prstClr val="white"/>
                </a:solidFill>
              </a:rPr>
              <a:t>Feature Calculation</a:t>
            </a:r>
          </a:p>
          <a:p>
            <a:pPr marL="914400" lvl="1" indent="-457200">
              <a:buAutoNum type="alphaLcPeriod"/>
            </a:pPr>
            <a:r>
              <a:rPr lang="en-US" altLang="zh-CN" sz="2400" dirty="0" smtClean="0">
                <a:solidFill>
                  <a:prstClr val="white"/>
                </a:solidFill>
              </a:rPr>
              <a:t>Reading</a:t>
            </a:r>
            <a:r>
              <a:rPr lang="zh-CN" altLang="en-US" sz="2400" dirty="0" smtClean="0">
                <a:solidFill>
                  <a:prstClr val="white"/>
                </a:solidFill>
              </a:rPr>
              <a:t> </a:t>
            </a:r>
            <a:r>
              <a:rPr lang="en-US" altLang="zh-CN" sz="2400" dirty="0" smtClean="0">
                <a:solidFill>
                  <a:prstClr val="white"/>
                </a:solidFill>
              </a:rPr>
              <a:t>Old</a:t>
            </a:r>
            <a:r>
              <a:rPr lang="zh-CN" altLang="en-US" sz="2400" dirty="0" smtClean="0">
                <a:solidFill>
                  <a:prstClr val="white"/>
                </a:solidFill>
              </a:rPr>
              <a:t> </a:t>
            </a:r>
            <a:r>
              <a:rPr lang="en-US" altLang="zh-CN" sz="2400" dirty="0" smtClean="0">
                <a:solidFill>
                  <a:prstClr val="white"/>
                </a:solidFill>
              </a:rPr>
              <a:t>JAVA</a:t>
            </a:r>
            <a:r>
              <a:rPr lang="zh-CN" altLang="en-US" sz="2400" dirty="0" smtClean="0">
                <a:solidFill>
                  <a:prstClr val="white"/>
                </a:solidFill>
              </a:rPr>
              <a:t> </a:t>
            </a:r>
            <a:r>
              <a:rPr lang="en-US" altLang="zh-CN" sz="2400" dirty="0" smtClean="0">
                <a:solidFill>
                  <a:prstClr val="white"/>
                </a:solidFill>
              </a:rPr>
              <a:t>Scripts</a:t>
            </a:r>
            <a:r>
              <a:rPr lang="en-US" sz="2400" dirty="0" smtClean="0"/>
              <a:t>	</a:t>
            </a:r>
          </a:p>
          <a:p>
            <a:pPr marL="914400" lvl="1" indent="-457200">
              <a:buAutoNum type="alphaLcPeriod"/>
            </a:pPr>
            <a:r>
              <a:rPr lang="en-US" altLang="zh-CN" sz="2400" dirty="0" smtClean="0"/>
              <a:t>Not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Well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Annotated</a:t>
            </a:r>
          </a:p>
          <a:p>
            <a:pPr marL="914400" lvl="1" indent="-457200">
              <a:buAutoNum type="alphaLcPeriod"/>
            </a:pPr>
            <a:r>
              <a:rPr lang="en-US" altLang="zh-CN" sz="2400" dirty="0" smtClean="0"/>
              <a:t>Writing New Script</a:t>
            </a:r>
          </a:p>
          <a:p>
            <a:pPr marL="857250" lvl="2" indent="0">
              <a:buNone/>
            </a:pPr>
            <a:r>
              <a:rPr lang="en-US" sz="2000" dirty="0" err="1" smtClean="0"/>
              <a:t>老程序里集成了libsvm的组件，并不需要</a:t>
            </a:r>
            <a:endParaRPr lang="en-US" sz="2000" dirty="0" smtClean="0"/>
          </a:p>
          <a:p>
            <a:pPr marL="857250" lvl="2" indent="0">
              <a:buNone/>
            </a:pPr>
            <a:r>
              <a:rPr lang="zh-CN" altLang="en-US" sz="2000" dirty="0" smtClean="0"/>
              <a:t>考虑到之后会修正算法</a:t>
            </a:r>
            <a:endParaRPr lang="en-US" sz="2000" dirty="0" smtClean="0"/>
          </a:p>
          <a:p>
            <a:pPr marL="857250" lvl="2" indent="0">
              <a:buNone/>
            </a:pPr>
            <a:endParaRPr lang="en-US" sz="2000" dirty="0"/>
          </a:p>
          <a:p>
            <a:pPr lvl="1"/>
            <a:endParaRPr lang="en-US" altLang="zh-CN" sz="2400" dirty="0">
              <a:solidFill>
                <a:prstClr val="white"/>
              </a:solidFill>
            </a:endParaRPr>
          </a:p>
          <a:p>
            <a:pPr marL="457200" lvl="1" indent="0">
              <a:buNone/>
            </a:pPr>
            <a:endParaRPr lang="en-US" altLang="zh-CN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441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Weekly</a:t>
            </a:r>
            <a:r>
              <a:rPr lang="zh-CN" altLang="en-US" dirty="0"/>
              <a:t> </a:t>
            </a:r>
            <a:r>
              <a:rPr lang="en-US" altLang="zh-CN" dirty="0"/>
              <a:t>Summary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709"/>
                </a:solidFill>
              </a:rPr>
              <a:t>Shared </a:t>
            </a:r>
            <a:r>
              <a:rPr lang="en-US" dirty="0">
                <a:solidFill>
                  <a:srgbClr val="FFC709"/>
                </a:solidFill>
              </a:rPr>
              <a:t>annotation (GO) </a:t>
            </a:r>
            <a:endParaRPr lang="en-US" dirty="0"/>
          </a:p>
          <a:p>
            <a:pPr lvl="1"/>
            <a:r>
              <a:rPr lang="zh-CN" altLang="en-US" sz="2400" dirty="0" smtClean="0">
                <a:solidFill>
                  <a:prstClr val="white"/>
                </a:solidFill>
              </a:rPr>
              <a:t> </a:t>
            </a:r>
            <a:r>
              <a:rPr lang="en-US" altLang="zh-CN" sz="2400" dirty="0" smtClean="0">
                <a:solidFill>
                  <a:prstClr val="white"/>
                </a:solidFill>
              </a:rPr>
              <a:t>Feature </a:t>
            </a:r>
            <a:r>
              <a:rPr lang="en-US" altLang="zh-CN" sz="2400" dirty="0" smtClean="0">
                <a:solidFill>
                  <a:prstClr val="white"/>
                </a:solidFill>
              </a:rPr>
              <a:t>Calculation</a:t>
            </a:r>
          </a:p>
          <a:p>
            <a:pPr marL="457200" lvl="1" indent="0">
              <a:buNone/>
            </a:pPr>
            <a:r>
              <a:rPr lang="en-US" altLang="zh-CN" sz="2400" dirty="0" smtClean="0">
                <a:solidFill>
                  <a:prstClr val="white"/>
                </a:solidFill>
              </a:rPr>
              <a:t>	a. </a:t>
            </a:r>
            <a:r>
              <a:rPr lang="en-US" sz="2000" dirty="0" err="1" smtClean="0"/>
              <a:t>老程序里集成了libsvm的组件，并不需要</a:t>
            </a:r>
            <a:endParaRPr lang="en-US" sz="2000" dirty="0" smtClean="0"/>
          </a:p>
          <a:p>
            <a:pPr marL="857250" lvl="2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b. </a:t>
            </a:r>
            <a:r>
              <a:rPr lang="zh-CN" altLang="en-US" sz="2000" dirty="0" smtClean="0"/>
              <a:t>考虑到之后会修正算法</a:t>
            </a:r>
            <a:r>
              <a:rPr lang="en-US" altLang="zh-CN" sz="2000" dirty="0" smtClean="0"/>
              <a:t>，</a:t>
            </a:r>
            <a:r>
              <a:rPr lang="zh-CN" altLang="en-US" sz="2000" dirty="0" smtClean="0"/>
              <a:t>计算部分的类不一定用的上了。</a:t>
            </a:r>
            <a:endParaRPr lang="en-US" altLang="zh-CN" sz="2000" dirty="0" smtClean="0"/>
          </a:p>
          <a:p>
            <a:pPr marL="857250" lvl="2" indent="0">
              <a:buNone/>
            </a:pPr>
            <a:r>
              <a:rPr lang="en-US" altLang="zh-CN" sz="2000" dirty="0" smtClean="0"/>
              <a:t> c. </a:t>
            </a:r>
            <a:r>
              <a:rPr lang="zh-CN" altLang="en-US" sz="2000" dirty="0" smtClean="0"/>
              <a:t>前期的格式处理和输出的脚本都用</a:t>
            </a:r>
            <a:r>
              <a:rPr lang="en-US" altLang="zh-CN" sz="2000" dirty="0" smtClean="0"/>
              <a:t>python</a:t>
            </a:r>
            <a:r>
              <a:rPr lang="zh-CN" altLang="en-US" sz="2000" dirty="0" smtClean="0"/>
              <a:t>写了，除了核心计算外的部分基本都会弃用。</a:t>
            </a:r>
            <a:endParaRPr lang="en-US" sz="2000" dirty="0" smtClean="0"/>
          </a:p>
          <a:p>
            <a:pPr marL="857250" lvl="2" indent="0">
              <a:buNone/>
            </a:pPr>
            <a:endParaRPr lang="en-US" sz="2000" dirty="0"/>
          </a:p>
          <a:p>
            <a:pPr lvl="1"/>
            <a:endParaRPr lang="en-US" altLang="zh-CN" sz="2400" dirty="0">
              <a:solidFill>
                <a:prstClr val="white"/>
              </a:solidFill>
            </a:endParaRPr>
          </a:p>
          <a:p>
            <a:pPr marL="457200" lvl="1" indent="0">
              <a:buNone/>
            </a:pPr>
            <a:endParaRPr lang="en-US" altLang="zh-CN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890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Weekly</a:t>
            </a:r>
            <a:r>
              <a:rPr lang="zh-CN" altLang="en-US" dirty="0"/>
              <a:t> </a:t>
            </a:r>
            <a:r>
              <a:rPr lang="en-US" altLang="zh-CN" dirty="0"/>
              <a:t>Summary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709"/>
                </a:solidFill>
              </a:rPr>
              <a:t>Shared </a:t>
            </a:r>
            <a:r>
              <a:rPr lang="en-US" dirty="0">
                <a:solidFill>
                  <a:srgbClr val="FFC709"/>
                </a:solidFill>
              </a:rPr>
              <a:t>annotation (GO) </a:t>
            </a:r>
            <a:endParaRPr lang="en-US" dirty="0"/>
          </a:p>
          <a:p>
            <a:pPr lvl="1"/>
            <a:r>
              <a:rPr lang="zh-CN" altLang="en-US" sz="2400" dirty="0" smtClean="0">
                <a:solidFill>
                  <a:prstClr val="white"/>
                </a:solidFill>
              </a:rPr>
              <a:t> </a:t>
            </a:r>
            <a:r>
              <a:rPr lang="zh-CN" altLang="en-US" sz="2400" dirty="0" smtClean="0">
                <a:solidFill>
                  <a:prstClr val="white"/>
                </a:solidFill>
              </a:rPr>
              <a:t>输入输出接口</a:t>
            </a:r>
            <a:r>
              <a:rPr lang="zh-CN" altLang="zh-CN" sz="2400" dirty="0">
                <a:solidFill>
                  <a:prstClr val="white"/>
                </a:solidFill>
              </a:rPr>
              <a:t>：</a:t>
            </a:r>
            <a:r>
              <a:rPr lang="en-US" altLang="zh-CN" sz="2400" dirty="0" smtClean="0">
                <a:solidFill>
                  <a:prstClr val="white"/>
                </a:solidFill>
              </a:rPr>
              <a:t>python</a:t>
            </a:r>
            <a:r>
              <a:rPr lang="zh-CN" altLang="en-US" sz="2400" dirty="0" smtClean="0">
                <a:solidFill>
                  <a:prstClr val="white"/>
                </a:solidFill>
              </a:rPr>
              <a:t>：</a:t>
            </a:r>
            <a:r>
              <a:rPr lang="en-US" altLang="zh-CN" sz="2400" dirty="0" smtClean="0">
                <a:solidFill>
                  <a:prstClr val="white"/>
                </a:solidFill>
              </a:rPr>
              <a:t>done</a:t>
            </a:r>
            <a:endParaRPr lang="en-US" altLang="zh-CN" sz="2400" dirty="0" smtClean="0">
              <a:solidFill>
                <a:prstClr val="white"/>
              </a:solidFill>
            </a:endParaRPr>
          </a:p>
          <a:p>
            <a:pPr lvl="1"/>
            <a:r>
              <a:rPr lang="en-US" altLang="zh-CN" sz="2400" dirty="0" smtClean="0">
                <a:solidFill>
                  <a:prstClr val="white"/>
                </a:solidFill>
              </a:rPr>
              <a:t>feature</a:t>
            </a:r>
            <a:r>
              <a:rPr lang="zh-CN" altLang="en-US" sz="2400" dirty="0" smtClean="0">
                <a:solidFill>
                  <a:prstClr val="white"/>
                </a:solidFill>
              </a:rPr>
              <a:t>计算</a:t>
            </a:r>
            <a:r>
              <a:rPr lang="zh-CN" altLang="en-US" sz="2400" dirty="0" smtClean="0">
                <a:solidFill>
                  <a:prstClr val="white"/>
                </a:solidFill>
              </a:rPr>
              <a:t>：</a:t>
            </a:r>
            <a:r>
              <a:rPr lang="en-US" altLang="zh-CN" sz="2400" dirty="0" smtClean="0">
                <a:solidFill>
                  <a:prstClr val="white"/>
                </a:solidFill>
              </a:rPr>
              <a:t>JAVA</a:t>
            </a:r>
          </a:p>
          <a:p>
            <a:pPr marL="457200" lvl="1" indent="0">
              <a:buNone/>
            </a:pPr>
            <a:r>
              <a:rPr lang="zh-CN" altLang="zh-CN" sz="2400" dirty="0" smtClean="0">
                <a:solidFill>
                  <a:prstClr val="white"/>
                </a:solidFill>
              </a:rPr>
              <a:t>a</a:t>
            </a:r>
            <a:r>
              <a:rPr lang="en-US" altLang="zh-CN" sz="2400" dirty="0" smtClean="0">
                <a:solidFill>
                  <a:prstClr val="white"/>
                </a:solidFill>
              </a:rPr>
              <a:t>.</a:t>
            </a:r>
            <a:r>
              <a:rPr lang="zh-CN" altLang="en-US" sz="2400" dirty="0" smtClean="0">
                <a:solidFill>
                  <a:prstClr val="white"/>
                </a:solidFill>
              </a:rPr>
              <a:t> </a:t>
            </a:r>
            <a:r>
              <a:rPr lang="en-US" altLang="zh-CN" sz="2400" dirty="0" smtClean="0">
                <a:solidFill>
                  <a:prstClr val="white"/>
                </a:solidFill>
              </a:rPr>
              <a:t>Class</a:t>
            </a:r>
            <a:r>
              <a:rPr lang="zh-CN" altLang="en-US" sz="2400" dirty="0" smtClean="0">
                <a:solidFill>
                  <a:prstClr val="white"/>
                </a:solidFill>
              </a:rPr>
              <a:t> </a:t>
            </a:r>
            <a:r>
              <a:rPr lang="en-US" altLang="zh-CN" sz="2400" dirty="0" smtClean="0">
                <a:solidFill>
                  <a:prstClr val="white"/>
                </a:solidFill>
              </a:rPr>
              <a:t>Design</a:t>
            </a:r>
            <a:r>
              <a:rPr lang="zh-CN" altLang="en-US" sz="2400" dirty="0" smtClean="0">
                <a:solidFill>
                  <a:prstClr val="white"/>
                </a:solidFill>
              </a:rPr>
              <a:t>：</a:t>
            </a:r>
            <a:r>
              <a:rPr lang="en-US" altLang="zh-CN" sz="2400" dirty="0" smtClean="0">
                <a:solidFill>
                  <a:prstClr val="white"/>
                </a:solidFill>
              </a:rPr>
              <a:t>40%</a:t>
            </a:r>
            <a:r>
              <a:rPr lang="zh-CN" altLang="en-US" sz="2400" dirty="0" smtClean="0">
                <a:solidFill>
                  <a:prstClr val="white"/>
                </a:solidFill>
              </a:rPr>
              <a:t> </a:t>
            </a:r>
            <a:r>
              <a:rPr lang="en-US" altLang="zh-CN" sz="2400" dirty="0" smtClean="0">
                <a:solidFill>
                  <a:prstClr val="white"/>
                </a:solidFill>
              </a:rPr>
              <a:t>need</a:t>
            </a:r>
            <a:r>
              <a:rPr lang="zh-CN" altLang="en-US" sz="2400" dirty="0" smtClean="0">
                <a:solidFill>
                  <a:prstClr val="white"/>
                </a:solidFill>
              </a:rPr>
              <a:t> </a:t>
            </a:r>
            <a:r>
              <a:rPr lang="en-US" altLang="zh-CN" sz="2400" dirty="0" smtClean="0">
                <a:solidFill>
                  <a:prstClr val="white"/>
                </a:solidFill>
              </a:rPr>
              <a:t>2more</a:t>
            </a:r>
            <a:r>
              <a:rPr lang="zh-CN" altLang="en-US" sz="2400" dirty="0" smtClean="0">
                <a:solidFill>
                  <a:prstClr val="white"/>
                </a:solidFill>
              </a:rPr>
              <a:t> </a:t>
            </a:r>
            <a:r>
              <a:rPr lang="en-US" altLang="zh-CN" sz="2400" dirty="0" smtClean="0">
                <a:solidFill>
                  <a:prstClr val="white"/>
                </a:solidFill>
              </a:rPr>
              <a:t>days</a:t>
            </a:r>
          </a:p>
          <a:p>
            <a:pPr marL="457200" lvl="1" indent="0">
              <a:buNone/>
            </a:pPr>
            <a:r>
              <a:rPr lang="zh-CN" altLang="zh-CN" sz="2400" dirty="0" smtClean="0">
                <a:solidFill>
                  <a:prstClr val="white"/>
                </a:solidFill>
              </a:rPr>
              <a:t>b</a:t>
            </a:r>
            <a:r>
              <a:rPr lang="en-US" altLang="zh-CN" sz="2400" dirty="0" smtClean="0">
                <a:solidFill>
                  <a:prstClr val="white"/>
                </a:solidFill>
              </a:rPr>
              <a:t>.</a:t>
            </a:r>
            <a:r>
              <a:rPr lang="zh-CN" altLang="en-US" sz="2400" dirty="0" smtClean="0">
                <a:solidFill>
                  <a:prstClr val="white"/>
                </a:solidFill>
              </a:rPr>
              <a:t> </a:t>
            </a:r>
            <a:r>
              <a:rPr lang="en-US" altLang="zh-CN" sz="2400" dirty="0" smtClean="0">
                <a:solidFill>
                  <a:prstClr val="white"/>
                </a:solidFill>
              </a:rPr>
              <a:t>Next</a:t>
            </a:r>
            <a:r>
              <a:rPr lang="zh-CN" altLang="en-US" sz="2400" dirty="0" smtClean="0">
                <a:solidFill>
                  <a:prstClr val="white"/>
                </a:solidFill>
              </a:rPr>
              <a:t> </a:t>
            </a:r>
            <a:r>
              <a:rPr lang="en-US" altLang="zh-CN" sz="2400" dirty="0" smtClean="0">
                <a:solidFill>
                  <a:prstClr val="white"/>
                </a:solidFill>
              </a:rPr>
              <a:t>week</a:t>
            </a:r>
            <a:r>
              <a:rPr lang="zh-CN" altLang="en-US" sz="2400" dirty="0" smtClean="0">
                <a:solidFill>
                  <a:prstClr val="white"/>
                </a:solidFill>
              </a:rPr>
              <a:t>：</a:t>
            </a:r>
            <a:r>
              <a:rPr lang="en-US" altLang="zh-CN" sz="2400" dirty="0" smtClean="0">
                <a:solidFill>
                  <a:prstClr val="white"/>
                </a:solidFill>
              </a:rPr>
              <a:t>finish</a:t>
            </a:r>
            <a:r>
              <a:rPr lang="zh-CN" altLang="en-US" sz="2400" dirty="0" smtClean="0">
                <a:solidFill>
                  <a:prstClr val="white"/>
                </a:solidFill>
              </a:rPr>
              <a:t> </a:t>
            </a:r>
            <a:r>
              <a:rPr lang="en-US" altLang="zh-CN" sz="2400" dirty="0" smtClean="0">
                <a:solidFill>
                  <a:prstClr val="white"/>
                </a:solidFill>
              </a:rPr>
              <a:t>and</a:t>
            </a:r>
            <a:r>
              <a:rPr lang="zh-CN" altLang="en-US" sz="2400" dirty="0" smtClean="0">
                <a:solidFill>
                  <a:prstClr val="white"/>
                </a:solidFill>
              </a:rPr>
              <a:t> </a:t>
            </a:r>
            <a:r>
              <a:rPr lang="en-US" altLang="zh-CN" sz="2400" dirty="0" smtClean="0">
                <a:solidFill>
                  <a:prstClr val="white"/>
                </a:solidFill>
              </a:rPr>
              <a:t>then</a:t>
            </a:r>
            <a:r>
              <a:rPr lang="zh-CN" altLang="en-US" sz="2400" dirty="0" smtClean="0">
                <a:solidFill>
                  <a:prstClr val="white"/>
                </a:solidFill>
              </a:rPr>
              <a:t> </a:t>
            </a:r>
            <a:r>
              <a:rPr lang="en-US" altLang="zh-CN" sz="2400" dirty="0" smtClean="0">
                <a:solidFill>
                  <a:prstClr val="white"/>
                </a:solidFill>
              </a:rPr>
              <a:t>improve</a:t>
            </a:r>
            <a:r>
              <a:rPr lang="zh-CN" altLang="en-US" sz="2400" dirty="0" smtClean="0">
                <a:solidFill>
                  <a:prstClr val="white"/>
                </a:solidFill>
              </a:rPr>
              <a:t> </a:t>
            </a:r>
            <a:r>
              <a:rPr lang="en-US" altLang="zh-CN" sz="2400" dirty="0" smtClean="0">
                <a:solidFill>
                  <a:prstClr val="white"/>
                </a:solidFill>
              </a:rPr>
              <a:t>the</a:t>
            </a:r>
            <a:r>
              <a:rPr lang="zh-CN" altLang="en-US" sz="2400" dirty="0" smtClean="0">
                <a:solidFill>
                  <a:prstClr val="white"/>
                </a:solidFill>
              </a:rPr>
              <a:t> </a:t>
            </a:r>
            <a:r>
              <a:rPr lang="en-US" altLang="zh-CN" sz="2400" dirty="0" smtClean="0">
                <a:solidFill>
                  <a:prstClr val="white"/>
                </a:solidFill>
              </a:rPr>
              <a:t>calculation</a:t>
            </a:r>
            <a:r>
              <a:rPr lang="zh-CN" altLang="en-US" sz="2400" dirty="0" smtClean="0">
                <a:solidFill>
                  <a:prstClr val="white"/>
                </a:solidFill>
              </a:rPr>
              <a:t> </a:t>
            </a:r>
            <a:r>
              <a:rPr lang="en-US" altLang="zh-CN" sz="2400" dirty="0" smtClean="0">
                <a:solidFill>
                  <a:prstClr val="white"/>
                </a:solidFill>
              </a:rPr>
              <a:t>part</a:t>
            </a:r>
          </a:p>
          <a:p>
            <a:pPr marL="457200" lvl="1" indent="0">
              <a:buNone/>
            </a:pPr>
            <a:endParaRPr lang="en-US" altLang="zh-CN" sz="2400" dirty="0" smtClean="0">
              <a:solidFill>
                <a:prstClr val="white"/>
              </a:solidFill>
            </a:endParaRPr>
          </a:p>
          <a:p>
            <a:pPr marL="457200" lvl="1" indent="0">
              <a:buNone/>
            </a:pPr>
            <a:endParaRPr lang="en-US" altLang="zh-CN" sz="2400" dirty="0" smtClean="0">
              <a:solidFill>
                <a:prstClr val="white"/>
              </a:solidFill>
            </a:endParaRPr>
          </a:p>
          <a:p>
            <a:pPr lvl="1"/>
            <a:endParaRPr lang="en-US" sz="2000" dirty="0"/>
          </a:p>
          <a:p>
            <a:pPr lvl="1"/>
            <a:endParaRPr lang="en-US" altLang="zh-CN" sz="2400" dirty="0">
              <a:solidFill>
                <a:prstClr val="white"/>
              </a:solidFill>
            </a:endParaRPr>
          </a:p>
          <a:p>
            <a:pPr marL="457200" lvl="1" indent="0">
              <a:buNone/>
            </a:pPr>
            <a:endParaRPr lang="en-US" altLang="zh-CN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551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81200"/>
            <a:ext cx="9144000" cy="2362200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u="sng" dirty="0" smtClean="0"/>
              <a:t>Q&amp;A</a:t>
            </a:r>
            <a:endParaRPr lang="en-US" sz="6000" u="sng" dirty="0"/>
          </a:p>
        </p:txBody>
      </p:sp>
    </p:spTree>
    <p:extLst>
      <p:ext uri="{BB962C8B-B14F-4D97-AF65-F5344CB8AC3E}">
        <p14:creationId xmlns:p14="http://schemas.microsoft.com/office/powerpoint/2010/main" val="713046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81200"/>
            <a:ext cx="9144000" cy="23622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CN" sz="6000" u="sng" dirty="0" err="1" smtClean="0"/>
              <a:t>Tnank</a:t>
            </a:r>
            <a:r>
              <a:rPr lang="en-US" altLang="zh-CN" sz="6000" u="sng" dirty="0" smtClean="0"/>
              <a:t> You</a:t>
            </a:r>
            <a:endParaRPr lang="en-US" sz="6000" u="sng" dirty="0"/>
          </a:p>
        </p:txBody>
      </p:sp>
    </p:spTree>
    <p:extLst>
      <p:ext uri="{BB962C8B-B14F-4D97-AF65-F5344CB8AC3E}">
        <p14:creationId xmlns:p14="http://schemas.microsoft.com/office/powerpoint/2010/main" val="2752931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4176</TotalTime>
  <Words>128</Words>
  <Application>Microsoft Macintosh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Weekly Report 10.12.2013 </vt:lpstr>
      <vt:lpstr>Weekly Summary</vt:lpstr>
      <vt:lpstr>Weekly Summary</vt:lpstr>
      <vt:lpstr>Weekly Summary</vt:lpstr>
      <vt:lpstr>Weekly Summary</vt:lpstr>
      <vt:lpstr>Q&amp;A</vt:lpstr>
      <vt:lpstr>Tnank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yaoheng</cp:lastModifiedBy>
  <cp:revision>85</cp:revision>
  <dcterms:created xsi:type="dcterms:W3CDTF">2006-08-16T00:00:00Z</dcterms:created>
  <dcterms:modified xsi:type="dcterms:W3CDTF">2013-10-25T05:36:16Z</dcterms:modified>
</cp:coreProperties>
</file>