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331" r:id="rId4"/>
    <p:sldId id="452" r:id="rId5"/>
    <p:sldId id="454" r:id="rId6"/>
    <p:sldId id="456" r:id="rId7"/>
    <p:sldId id="458" r:id="rId8"/>
    <p:sldId id="460" r:id="rId9"/>
    <p:sldId id="462" r:id="rId10"/>
    <p:sldId id="464" r:id="rId11"/>
    <p:sldId id="466" r:id="rId12"/>
    <p:sldId id="468" r:id="rId13"/>
    <p:sldId id="470" r:id="rId14"/>
    <p:sldId id="472" r:id="rId15"/>
    <p:sldId id="474" r:id="rId16"/>
    <p:sldId id="476" r:id="rId17"/>
    <p:sldId id="478" r:id="rId18"/>
    <p:sldId id="480" r:id="rId19"/>
    <p:sldId id="482" r:id="rId20"/>
    <p:sldId id="484" r:id="rId21"/>
    <p:sldId id="486" r:id="rId22"/>
    <p:sldId id="488" r:id="rId23"/>
    <p:sldId id="490" r:id="rId24"/>
    <p:sldId id="492" r:id="rId25"/>
    <p:sldId id="494" r:id="rId26"/>
    <p:sldId id="496" r:id="rId27"/>
    <p:sldId id="504" r:id="rId28"/>
    <p:sldId id="498" r:id="rId29"/>
    <p:sldId id="500" r:id="rId30"/>
    <p:sldId id="502" r:id="rId31"/>
    <p:sldId id="506" r:id="rId32"/>
    <p:sldId id="508" r:id="rId33"/>
    <p:sldId id="510" r:id="rId34"/>
    <p:sldId id="512" r:id="rId35"/>
    <p:sldId id="514" r:id="rId36"/>
    <p:sldId id="516" r:id="rId37"/>
    <p:sldId id="518" r:id="rId38"/>
    <p:sldId id="520" r:id="rId39"/>
    <p:sldId id="522" r:id="rId40"/>
    <p:sldId id="524" r:id="rId41"/>
    <p:sldId id="526" r:id="rId42"/>
    <p:sldId id="347" r:id="rId4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99"/>
    <a:srgbClr val="00CC99"/>
    <a:srgbClr val="008000"/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8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2BE55-D377-4584-8DB7-1959C12037D8}" type="datetimeFigureOut">
              <a:rPr lang="id-ID" smtClean="0"/>
              <a:pPr/>
              <a:t>04/05/2018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753-BA64-4B8F-A015-1496A7B28D3C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2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3.bin"/><Relationship Id="rId10" Type="http://schemas.openxmlformats.org/officeDocument/2006/relationships/image" Target="../media/image13.wmf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7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0964" y="928670"/>
            <a:ext cx="805156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Logika informatika</a:t>
            </a:r>
          </a:p>
          <a:p>
            <a:pPr algn="ctr"/>
            <a:r>
              <a:rPr lang="id-ID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                                    4</a:t>
            </a:r>
            <a:endParaRPr lang="en-US" sz="66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0000CC"/>
                </a:solidFill>
              </a:rPr>
              <a:t>Implication Out (I)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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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2.  </a:t>
            </a:r>
            <a:r>
              <a:rPr lang="en-US" sz="4400" dirty="0" smtClean="0">
                <a:solidFill>
                  <a:srgbClr val="0000CC"/>
                </a:solidFill>
              </a:rPr>
              <a:t>Negation In (N)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</a:rPr>
              <a:t>) 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  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3.  </a:t>
            </a:r>
            <a:r>
              <a:rPr lang="en-US" sz="4400" dirty="0" smtClean="0">
                <a:solidFill>
                  <a:srgbClr val="0000CC"/>
                </a:solidFill>
              </a:rPr>
              <a:t>Distribution (D)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b.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  <a:sym typeface="Symbol"/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  <a:sym typeface="Symbol"/>
              </a:rPr>
              <a:t>2</a:t>
            </a:r>
            <a:r>
              <a:rPr lang="en-US" sz="4400" baseline="-250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c.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d.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e.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	f. </a:t>
            </a:r>
            <a:r>
              <a:rPr lang="en-US" sz="4400" dirty="0" smtClean="0">
                <a:solidFill>
                  <a:srgbClr val="FF0000"/>
                </a:solidFill>
              </a:rPr>
              <a:t>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)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(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3</a:t>
            </a:r>
            <a:r>
              <a:rPr lang="en-US" sz="4400" dirty="0" smtClean="0">
                <a:solidFill>
                  <a:srgbClr val="FF0000"/>
                </a:solidFill>
              </a:rPr>
              <a:t>)</a:t>
            </a:r>
            <a:endParaRPr lang="id-ID" sz="4400" dirty="0" smtClean="0">
              <a:solidFill>
                <a:srgbClr val="FF0000"/>
              </a:solidFill>
            </a:endParaRPr>
          </a:p>
          <a:p>
            <a:pPr lvl="0">
              <a:buNone/>
            </a:pP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4. </a:t>
            </a:r>
            <a:r>
              <a:rPr lang="en-US" sz="4400" dirty="0" smtClean="0">
                <a:solidFill>
                  <a:srgbClr val="0000CC"/>
                </a:solidFill>
              </a:rPr>
              <a:t>Operator Out (O)</a:t>
            </a:r>
            <a:endParaRPr lang="id-ID" sz="4400" dirty="0" smtClean="0">
              <a:solidFill>
                <a:srgbClr val="0000CC"/>
              </a:solidFill>
            </a:endParaRPr>
          </a:p>
          <a:p>
            <a:pPr lvl="0">
              <a:buNone/>
            </a:pPr>
            <a:r>
              <a:rPr lang="id-ID" sz="4400" dirty="0" smtClean="0">
                <a:sym typeface="Symbol"/>
              </a:rPr>
              <a:t>	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a.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…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,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, .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}</a:t>
            </a:r>
            <a:endParaRPr lang="id-ID" sz="4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b.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…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US" sz="4400" dirty="0" smtClean="0">
                <a:solidFill>
                  <a:srgbClr val="FF0000"/>
                </a:solidFill>
              </a:rPr>
              <a:t>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},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},  . . . ,{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n</a:t>
            </a:r>
            <a:r>
              <a:rPr lang="en-US" sz="4400" dirty="0" smtClean="0">
                <a:solidFill>
                  <a:srgbClr val="FF0000"/>
                </a:solidFill>
              </a:rPr>
              <a:t>}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1: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proposisi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endParaRPr lang="id-ID" sz="72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I</a:t>
            </a:r>
            <a:r>
              <a:rPr lang="id-ID" sz="4400" dirty="0" smtClean="0">
                <a:solidFill>
                  <a:srgbClr val="0000CC"/>
                </a:solidFill>
              </a:rPr>
              <a:t> 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 hilangkan 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 	  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di luar 	  kurung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D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(r  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perlu D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O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: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{p}, {r, 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jadi 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(rq)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</a:t>
            </a: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{p}, {r, q}</a:t>
            </a:r>
            <a:endParaRPr lang="id-ID" sz="44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2: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Diketahui proposisi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ubahlah kedalam bentuk Klausa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  <a:endParaRPr lang="id-ID" sz="7200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: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</a:rPr>
              <a:t>I</a:t>
            </a:r>
            <a:r>
              <a:rPr lang="id-ID" sz="4400" dirty="0" smtClean="0">
                <a:solidFill>
                  <a:srgbClr val="0000CC"/>
                </a:solidFill>
              </a:rPr>
              <a:t> 		: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hilangkan 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i="1" dirty="0" smtClean="0">
                <a:solidFill>
                  <a:srgbClr val="0000CC"/>
                </a:solidFill>
              </a:rPr>
              <a:t>	 	 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(q  r)) 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N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(q  r)) 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di luar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(q  r)) 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masih ada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masih ada dobel (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	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tidak ada negasi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D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: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(q 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r))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 		perlu D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	 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q) 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(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r) </a:t>
            </a:r>
            <a:endParaRPr lang="id-ID" sz="4400" dirty="0" smtClean="0">
              <a:solidFill>
                <a:srgbClr val="0000CC"/>
              </a:solidFill>
              <a:sym typeface="Symbol"/>
            </a:endParaRPr>
          </a:p>
          <a:p>
            <a:pPr>
              <a:buNone/>
            </a:pPr>
            <a:r>
              <a:rPr lang="id-ID" sz="4400" b="1" dirty="0" smtClean="0">
                <a:solidFill>
                  <a:srgbClr val="FF0000"/>
                </a:solidFill>
                <a:sym typeface="Symbol"/>
              </a:rPr>
              <a:t>O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: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jadi (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 (qr))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, q}, {p,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1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2802863" y="4071942"/>
          <a:ext cx="2840707" cy="80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571252" imgH="165028" progId="Equation.3">
                  <p:embed/>
                </p:oleObj>
              </mc:Choice>
              <mc:Fallback>
                <p:oleObj name="Equation" r:id="rId3" imgW="571252" imgH="165028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863" y="4071942"/>
                        <a:ext cx="2840707" cy="8048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2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659746" y="3929066"/>
          <a:ext cx="3126700" cy="71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Equation" r:id="rId3" imgW="952087" imgH="215806" progId="Equation.3">
                  <p:embed/>
                </p:oleObj>
              </mc:Choice>
              <mc:Fallback>
                <p:oleObj name="Equation" r:id="rId3" imgW="952087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746" y="3929066"/>
                        <a:ext cx="3126700" cy="719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642918"/>
            <a:ext cx="778674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Proposional resolusi :</a:t>
            </a:r>
          </a:p>
          <a:p>
            <a:endParaRPr lang="id-ID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1143000" indent="-1143000">
              <a:buAutoNum type="arabicPeriod"/>
            </a:pPr>
            <a:r>
              <a:rPr lang="id-ID" sz="4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</a:p>
          <a:p>
            <a:pPr marL="1143000" indent="-1143000">
              <a:buAutoNum type="arabicPeriod"/>
            </a:pPr>
            <a:r>
              <a:rPr lang="id-ID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3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801871" y="4138619"/>
          <a:ext cx="4984707" cy="86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3" imgW="1269449" imgH="215806" progId="Equation.3">
                  <p:embed/>
                </p:oleObj>
              </mc:Choice>
              <mc:Fallback>
                <p:oleObj name="Equation" r:id="rId3" imgW="1269449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71" y="4138619"/>
                        <a:ext cx="4984707" cy="86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4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143531" y="4000504"/>
          <a:ext cx="4571609" cy="790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Equation" r:id="rId3" imgW="1269449" imgH="215806" progId="Equation.3">
                  <p:embed/>
                </p:oleObj>
              </mc:Choice>
              <mc:Fallback>
                <p:oleObj name="Equation" r:id="rId3" imgW="1269449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531" y="4000504"/>
                        <a:ext cx="4571609" cy="7905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5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386835" y="4071942"/>
          <a:ext cx="4471181" cy="71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835" y="4071942"/>
                        <a:ext cx="4471181" cy="719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Soal 6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Tentukan bentuk klausa dari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pernyataan berikut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112263" y="3995743"/>
          <a:ext cx="4460001" cy="862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3" imgW="1129810" imgH="215806" progId="Equation.3">
                  <p:embed/>
                </p:oleObj>
              </mc:Choice>
              <mc:Fallback>
                <p:oleObj name="Equation" r:id="rId3" imgW="1129810" imgH="215806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263" y="3995743"/>
                        <a:ext cx="4460001" cy="862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Prinsip Resolusi adalah pembuktian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sebuah kesimpulan dari premis-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premis dalam bentuk klausa.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11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Prinsip Resolusi didefinisikan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sebagai berikut :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1738299" y="3028948"/>
          <a:ext cx="5334031" cy="6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1777680" imgH="228600" progId="Equation.3">
                  <p:embed/>
                </p:oleObj>
              </mc:Choice>
              <mc:Fallback>
                <p:oleObj name="Equation" r:id="rId3" imgW="1777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99" y="3028948"/>
                        <a:ext cx="5334031" cy="685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614488" y="3743325"/>
          <a:ext cx="5676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5" imgW="1892160" imgH="228600" progId="Equation.3">
                  <p:embed/>
                </p:oleObj>
              </mc:Choice>
              <mc:Fallback>
                <p:oleObj name="Equation" r:id="rId5" imgW="18921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743325"/>
                        <a:ext cx="5676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95488" y="4814902"/>
          <a:ext cx="4914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0" name="Equation" r:id="rId7" imgW="1638000" imgH="228600" progId="Equation.3">
                  <p:embed/>
                </p:oleObj>
              </mc:Choice>
              <mc:Fallback>
                <p:oleObj name="Equation" r:id="rId7" imgW="163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814902"/>
                        <a:ext cx="4914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1643042" y="4610108"/>
            <a:ext cx="571504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Inget INDO ?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		: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err="1" smtClean="0">
                <a:solidFill>
                  <a:srgbClr val="FF0000"/>
                </a:solidFill>
              </a:rPr>
              <a:t>menjadi</a:t>
            </a:r>
            <a:r>
              <a:rPr lang="en-US" sz="4400" dirty="0" smtClean="0">
                <a:solidFill>
                  <a:srgbClr val="FF0000"/>
                </a:solidFill>
              </a:rPr>
              <a:t>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N	: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	: 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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0000CC"/>
                </a:solidFill>
              </a:rPr>
              <a:t>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O	:  </a:t>
            </a:r>
            <a:r>
              <a:rPr lang="id-ID" sz="4400" dirty="0" smtClean="0">
                <a:solidFill>
                  <a:srgbClr val="FF0000"/>
                </a:solidFill>
              </a:rPr>
              <a:t>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FF0000"/>
                </a:solidFill>
              </a:rPr>
              <a:t>Jadi </a:t>
            </a:r>
          </a:p>
          <a:p>
            <a:pPr>
              <a:buNone/>
            </a:pP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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id-ID" sz="4400" dirty="0" smtClean="0">
                <a:solidFill>
                  <a:srgbClr val="FF0000"/>
                </a:solidFill>
              </a:rPr>
              <a:t>bentuk klausanya {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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1</a:t>
            </a:r>
            <a:r>
              <a:rPr lang="id-ID" sz="4400" dirty="0" smtClean="0">
                <a:solidFill>
                  <a:srgbClr val="FF0000"/>
                </a:solidFill>
                <a:sym typeface="Symbol"/>
              </a:rPr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sym typeface="Symbol"/>
              </a:rPr>
              <a:t></a:t>
            </a:r>
            <a:r>
              <a:rPr lang="en-US" sz="4400" baseline="-25000" dirty="0" smtClean="0">
                <a:solidFill>
                  <a:srgbClr val="FF0000"/>
                </a:solidFill>
              </a:rPr>
              <a:t>2</a:t>
            </a:r>
            <a:r>
              <a:rPr lang="id-ID" sz="4400" dirty="0" smtClean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Misalk</a:t>
            </a:r>
            <a:r>
              <a:rPr lang="en-US" sz="4400" dirty="0" smtClean="0">
                <a:solidFill>
                  <a:srgbClr val="0000CC"/>
                </a:solidFill>
              </a:rPr>
              <a:t>an</a:t>
            </a:r>
            <a:r>
              <a:rPr lang="id-ID" sz="4400" dirty="0" smtClean="0">
                <a:solidFill>
                  <a:srgbClr val="0000CC"/>
                </a:solidFill>
              </a:rPr>
              <a:t> :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480984" y="2214554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3" imgW="380880" imgH="215640" progId="Equation.3">
                  <p:embed/>
                </p:oleObj>
              </mc:Choice>
              <mc:Fallback>
                <p:oleObj name="Equation" r:id="rId3" imgW="3808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84" y="2214554"/>
                        <a:ext cx="1143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80984" y="2981322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84" y="2981322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47646" y="3933828"/>
          <a:ext cx="87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5" name="Equation" r:id="rId7" imgW="291960" imgH="215640" progId="Equation.3">
                  <p:embed/>
                </p:oleObj>
              </mc:Choice>
              <mc:Fallback>
                <p:oleObj name="Equation" r:id="rId7" imgW="2919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46" y="3933828"/>
                        <a:ext cx="876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571472" y="3713164"/>
            <a:ext cx="107157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2185988" y="2195513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Equation" r:id="rId9" imgW="482400" imgH="215640" progId="Equation.3">
                  <p:embed/>
                </p:oleObj>
              </mc:Choice>
              <mc:Fallback>
                <p:oleObj name="Equation" r:id="rId9" imgW="48240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195513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/>
        </p:nvGraphicFramePr>
        <p:xfrm>
          <a:off x="2195506" y="2962275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Equation" r:id="rId11" imgW="482400" imgH="215640" progId="Equation.3">
                  <p:embed/>
                </p:oleObj>
              </mc:Choice>
              <mc:Fallback>
                <p:oleObj name="Equation" r:id="rId11" imgW="48240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06" y="2962275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2214546" y="3694114"/>
            <a:ext cx="1500198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2214546" y="3924308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Equation" r:id="rId13" imgW="482400" imgH="215640" progId="Equation.3">
                  <p:embed/>
                </p:oleObj>
              </mc:Choice>
              <mc:Fallback>
                <p:oleObj name="Equation" r:id="rId13" imgW="4824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3924308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4205288" y="2214563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14" imgW="469800" imgH="215640" progId="Equation.3">
                  <p:embed/>
                </p:oleObj>
              </mc:Choice>
              <mc:Fallback>
                <p:oleObj name="Equation" r:id="rId14" imgW="46980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2214563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"/>
          <p:cNvGraphicFramePr>
            <a:graphicFrameLocks noChangeAspect="1"/>
          </p:cNvGraphicFramePr>
          <p:nvPr/>
        </p:nvGraphicFramePr>
        <p:xfrm>
          <a:off x="4214810" y="2981325"/>
          <a:ext cx="1143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name="Equation" r:id="rId16" imgW="380880" imgH="215640" progId="Equation.3">
                  <p:embed/>
                </p:oleObj>
              </mc:Choice>
              <mc:Fallback>
                <p:oleObj name="Equation" r:id="rId16" imgW="3808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2981325"/>
                        <a:ext cx="11430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Straight Connector 38"/>
          <p:cNvCxnSpPr/>
          <p:nvPr/>
        </p:nvCxnSpPr>
        <p:spPr>
          <a:xfrm>
            <a:off x="4214810" y="3713155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8"/>
          <p:cNvGraphicFramePr>
            <a:graphicFrameLocks noChangeAspect="1"/>
          </p:cNvGraphicFramePr>
          <p:nvPr/>
        </p:nvGraphicFramePr>
        <p:xfrm>
          <a:off x="4219580" y="3943350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18" imgW="355320" imgH="215640" progId="Equation.3">
                  <p:embed/>
                </p:oleObj>
              </mc:Choice>
              <mc:Fallback>
                <p:oleObj name="Equation" r:id="rId18" imgW="35532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80" y="3943350"/>
                        <a:ext cx="1066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214810" y="4786313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20" imgW="215640" imgH="215640" progId="Equation.3">
                  <p:embed/>
                </p:oleObj>
              </mc:Choice>
              <mc:Fallback>
                <p:oleObj name="Equation" r:id="rId20" imgW="21564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786313"/>
                        <a:ext cx="647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357950" y="2209814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22" imgW="469800" imgH="215640" progId="Equation.3">
                  <p:embed/>
                </p:oleObj>
              </mc:Choice>
              <mc:Fallback>
                <p:oleObj name="Equation" r:id="rId22" imgW="469800" imgH="2156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2209814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38910" y="2976563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24" imgW="482400" imgH="215640" progId="Equation.3">
                  <p:embed/>
                </p:oleObj>
              </mc:Choice>
              <mc:Fallback>
                <p:oleObj name="Equation" r:id="rId24" imgW="4824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910" y="2976563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/>
          <p:cNvCxnSpPr/>
          <p:nvPr/>
        </p:nvCxnSpPr>
        <p:spPr>
          <a:xfrm>
            <a:off x="6367472" y="3708406"/>
            <a:ext cx="1643074" cy="20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77010" y="3938588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5" name="Equation" r:id="rId26" imgW="469800" imgH="215640" progId="Equation.3">
                  <p:embed/>
                </p:oleObj>
              </mc:Choice>
              <mc:Fallback>
                <p:oleObj name="Equation" r:id="rId26" imgW="46980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010" y="3938588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6357960" y="4714884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6" name="Equation" r:id="rId28" imgW="482400" imgH="215640" progId="Equation.3">
                  <p:embed/>
                </p:oleObj>
              </mc:Choice>
              <mc:Fallback>
                <p:oleObj name="Equation" r:id="rId28" imgW="482400" imgH="215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60" y="4714884"/>
                        <a:ext cx="1447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7"/>
          <p:cNvGraphicFramePr>
            <a:graphicFrameLocks noChangeAspect="1"/>
          </p:cNvGraphicFramePr>
          <p:nvPr/>
        </p:nvGraphicFramePr>
        <p:xfrm>
          <a:off x="6357950" y="5495925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30" imgW="203040" imgH="215640" progId="Equation.3">
                  <p:embed/>
                </p:oleObj>
              </mc:Choice>
              <mc:Fallback>
                <p:oleObj name="Equation" r:id="rId30" imgW="203040" imgH="2156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50" y="5495925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Jika dihubungkan dengan Inferensi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Modus Ponen (MP)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467043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3128964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4" y="3128964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981322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60" y="2981322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67480" y="3814770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80" y="3814770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757610" y="3933832"/>
          <a:ext cx="457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0" y="3933832"/>
                        <a:ext cx="457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762372" y="5005402"/>
          <a:ext cx="381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11" imgW="126720" imgH="164880" progId="Equation.3">
                  <p:embed/>
                </p:oleObj>
              </mc:Choice>
              <mc:Fallback>
                <p:oleObj name="Equation" r:id="rId11" imgW="126720" imgH="1648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2" y="5005402"/>
                        <a:ext cx="381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466090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53192" y="4853002"/>
          <a:ext cx="647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13" imgW="215640" imgH="215640" progId="Equation.3">
                  <p:embed/>
                </p:oleObj>
              </mc:Choice>
              <mc:Fallback>
                <p:oleObj name="Equation" r:id="rId13" imgW="21564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92" y="4853002"/>
                        <a:ext cx="647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2.	Modus Tollens (MT)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383222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2290758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4" y="2290758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143116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60" y="2143116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67482" y="2976557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0" name="Equation" r:id="rId7" imgW="330120" imgH="215640" progId="Equation.3">
                  <p:embed/>
                </p:oleObj>
              </mc:Choice>
              <mc:Fallback>
                <p:oleObj name="Equation" r:id="rId7" imgW="3301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7482" y="2976557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867150" y="3095619"/>
          <a:ext cx="72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1" name="Equation" r:id="rId9" imgW="241200" imgH="164880" progId="Equation.3">
                  <p:embed/>
                </p:oleObj>
              </mc:Choice>
              <mc:Fallback>
                <p:oleObj name="Equation" r:id="rId9" imgW="24120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095619"/>
                        <a:ext cx="723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881438" y="4148132"/>
          <a:ext cx="723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11" imgW="241200" imgH="164880" progId="Equation.3">
                  <p:embed/>
                </p:oleObj>
              </mc:Choice>
              <mc:Fallback>
                <p:oleObj name="Equation" r:id="rId11" imgW="24120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4148132"/>
                        <a:ext cx="7239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3822702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43662" y="4014782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13" imgW="330120" imgH="215640" progId="Equation.3">
                  <p:embed/>
                </p:oleObj>
              </mc:Choice>
              <mc:Fallback>
                <p:oleObj name="Equation" r:id="rId13" imgW="3301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62" y="4014782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Proposional resolusi merupakan aturan inferensi, tetapi dalam bentuk Klausa</a:t>
            </a:r>
            <a:endParaRPr lang="id-ID" sz="4400" b="1" dirty="0" smtClean="0">
              <a:solidFill>
                <a:srgbClr val="FFFF00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Jika premis-premis yang diketahui bentuknya masih sederhana, maka dalam mendapatkan kesimpulan mesin inferensi masih mampu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3.	Silogisme 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premis</a:t>
            </a:r>
          </a:p>
          <a:p>
            <a:pPr marL="742950" indent="-742950">
              <a:buNone/>
            </a:pP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Konklusi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3714744" y="388463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3810004" y="2343160"/>
          <a:ext cx="1333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3" imgW="444240" imgH="164880" progId="Equation.3">
                  <p:embed/>
                </p:oleObj>
              </mc:Choice>
              <mc:Fallback>
                <p:oleObj name="Equation" r:id="rId3" imgW="44424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4" y="2343160"/>
                        <a:ext cx="1333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6357960" y="2195518"/>
          <a:ext cx="1409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Equation" r:id="rId5" imgW="469800" imgH="215640" progId="Equation.3">
                  <p:embed/>
                </p:oleObj>
              </mc:Choice>
              <mc:Fallback>
                <p:oleObj name="Equation" r:id="rId5" imgW="4698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60" y="2195518"/>
                        <a:ext cx="14097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6343672" y="3028959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7" imgW="457200" imgH="215640" progId="Equation.3">
                  <p:embed/>
                </p:oleObj>
              </mc:Choice>
              <mc:Fallback>
                <p:oleObj name="Equation" r:id="rId7" imgW="4572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72" y="3028959"/>
                        <a:ext cx="1371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/>
        </p:nvGraphicFramePr>
        <p:xfrm>
          <a:off x="3852866" y="3148021"/>
          <a:ext cx="1219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9" imgW="406080" imgH="164880" progId="Equation.3">
                  <p:embed/>
                </p:oleObj>
              </mc:Choice>
              <mc:Fallback>
                <p:oleObj name="Equation" r:id="rId9" imgW="406080" imgH="164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6" y="3148021"/>
                        <a:ext cx="1219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Object 17"/>
          <p:cNvGraphicFramePr>
            <a:graphicFrameLocks noChangeAspect="1"/>
          </p:cNvGraphicFramePr>
          <p:nvPr/>
        </p:nvGraphicFramePr>
        <p:xfrm>
          <a:off x="3776666" y="4200534"/>
          <a:ext cx="1295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11" imgW="431640" imgH="164880" progId="Equation.3">
                  <p:embed/>
                </p:oleObj>
              </mc:Choice>
              <mc:Fallback>
                <p:oleObj name="Equation" r:id="rId11" imgW="431640" imgH="1648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6" y="4200534"/>
                        <a:ext cx="1295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6357950" y="3875104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6343672" y="4067184"/>
          <a:ext cx="1371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13" imgW="457200" imgH="215640" progId="Equation.3">
                  <p:embed/>
                </p:oleObj>
              </mc:Choice>
              <mc:Fallback>
                <p:oleObj name="Equation" r:id="rId13" imgW="45720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72" y="4067184"/>
                        <a:ext cx="1371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4.	Himpunan Kosong 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1600" dirty="0" smtClean="0">
                <a:solidFill>
                  <a:srgbClr val="0000CC"/>
                </a:solidFill>
              </a:rPr>
              <a:t>	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1566873" y="2143116"/>
          <a:ext cx="990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330120" imgH="215640" progId="Equation.3">
                  <p:embed/>
                </p:oleObj>
              </mc:Choice>
              <mc:Fallback>
                <p:oleObj name="Equation" r:id="rId3" imgW="330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73" y="2143116"/>
                        <a:ext cx="990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8"/>
          <p:cNvGraphicFramePr>
            <a:graphicFrameLocks noChangeAspect="1"/>
          </p:cNvGraphicFramePr>
          <p:nvPr/>
        </p:nvGraphicFramePr>
        <p:xfrm>
          <a:off x="1576376" y="2976554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76" y="2976554"/>
                        <a:ext cx="7239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1357290" y="3822699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122" name="Object 18"/>
          <p:cNvGraphicFramePr>
            <a:graphicFrameLocks noChangeAspect="1"/>
          </p:cNvGraphicFramePr>
          <p:nvPr/>
        </p:nvGraphicFramePr>
        <p:xfrm>
          <a:off x="1590668" y="4014779"/>
          <a:ext cx="60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7" imgW="203040" imgH="215640" progId="Equation.3">
                  <p:embed/>
                </p:oleObj>
              </mc:Choice>
              <mc:Fallback>
                <p:oleObj name="Equation" r:id="rId7" imgW="20304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68" y="4014779"/>
                        <a:ext cx="6096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Untuk membuktikan bahwa kesimpulan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itu valid atau tidak ataupun Himpunan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Premis 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 merupakan Logika Entalment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atau tidak, maka langkahnya :</a:t>
            </a:r>
            <a:endParaRPr lang="id-ID" sz="4400" dirty="0" smtClean="0">
              <a:solidFill>
                <a:srgbClr val="0000CC"/>
              </a:solidFill>
            </a:endParaRP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Negasikan Kesimpulanya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Gunakan Mesin Inferensi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Usahakan dapat mencapai himpunan kosong { }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Jika dapat menghasilkan { }, artinya terbukti kesimpulan valid 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1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{q}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 smtClean="0">
                <a:solidFill>
                  <a:srgbClr val="0000CC"/>
                </a:solidFill>
              </a:rPr>
              <a:t>} dan {r}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Jawab 1 :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	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p,q,r</a:t>
            </a:r>
            <a:r>
              <a:rPr lang="id-ID" sz="4400" dirty="0" smtClean="0">
                <a:solidFill>
                  <a:srgbClr val="0000CC"/>
                </a:solidFill>
              </a:rPr>
              <a:t>}  </a:t>
            </a:r>
            <a:r>
              <a:rPr lang="en-US" sz="4400" dirty="0" smtClean="0">
                <a:solidFill>
                  <a:srgbClr val="0000CC"/>
                </a:solidFill>
              </a:rPr>
              <a:t>  	</a:t>
            </a:r>
            <a:r>
              <a:rPr lang="id-ID" sz="4400" dirty="0" smtClean="0">
                <a:solidFill>
                  <a:srgbClr val="0000CC"/>
                </a:solidFill>
              </a:rPr>
              <a:t>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{r} 		premis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</a:rPr>
              <a:t>q}		Negasi Kesimpulan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		dari 2 dan 3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{q}		dari 1 dan 5</a:t>
            </a:r>
          </a:p>
          <a:p>
            <a:pPr marL="742950" indent="-742950">
              <a:buAutoNum type="arabicPeriod"/>
            </a:pPr>
            <a:r>
              <a:rPr lang="id-ID" sz="4400" dirty="0" smtClean="0">
                <a:solidFill>
                  <a:srgbClr val="0000CC"/>
                </a:solidFill>
              </a:rPr>
              <a:t>{ }		dari 4 dan 6</a:t>
            </a:r>
          </a:p>
          <a:p>
            <a:pPr marL="742950" indent="-742950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Terbukti valid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2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</a:t>
            </a:r>
            <a:r>
              <a:rPr lang="id-ID" sz="4400" dirty="0" smtClean="0">
                <a:solidFill>
                  <a:srgbClr val="0000CC"/>
                </a:solidFill>
              </a:rPr>
              <a:t>r}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3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q,s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4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</a:t>
            </a:r>
            <a:r>
              <a:rPr lang="id-ID" sz="4400" dirty="0" smtClean="0">
                <a:solidFill>
                  <a:srgbClr val="0000CC"/>
                </a:solidFill>
              </a:rPr>
              <a:t>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s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5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6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p,r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Bagaimana jika bentuk premisnya kompleks ?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misalnya :</a:t>
            </a:r>
          </a:p>
          <a:p>
            <a:pPr>
              <a:buNone/>
            </a:pPr>
            <a:r>
              <a:rPr lang="id-ID" sz="4400" b="1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</a:rPr>
              <a:t>a. 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(p(rq))</a:t>
            </a:r>
            <a:endParaRPr lang="id-ID" sz="4400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b. </a:t>
            </a:r>
            <a:r>
              <a:rPr lang="id-ID" sz="4400" i="1" dirty="0" smtClean="0">
                <a:solidFill>
                  <a:srgbClr val="0000CC"/>
                </a:solidFill>
              </a:rPr>
              <a:t>(p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r)(rq)</a:t>
            </a:r>
            <a:endParaRPr lang="id-ID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Atau yg tidak sesuai lagi dengan mesin inferensi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7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{s}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q,r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p,s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r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Contoh 8 :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Diketahui {r} merupakan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kesimpulan dari premis-premis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p,q</a:t>
            </a:r>
            <a:r>
              <a:rPr lang="id-ID" sz="4400" dirty="0" smtClean="0">
                <a:solidFill>
                  <a:srgbClr val="0000CC"/>
                </a:solidFill>
              </a:rPr>
              <a:t>},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p,q</a:t>
            </a:r>
            <a:r>
              <a:rPr lang="id-ID" sz="4400" dirty="0" smtClean="0">
                <a:solidFill>
                  <a:srgbClr val="0000CC"/>
                </a:solidFill>
              </a:rPr>
              <a:t>} dan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q</a:t>
            </a:r>
            <a:r>
              <a:rPr lang="id-ID" sz="4400" dirty="0" smtClean="0">
                <a:solidFill>
                  <a:srgbClr val="0000CC"/>
                </a:solidFill>
              </a:rPr>
              <a:t>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Buktikan !</a:t>
            </a:r>
          </a:p>
          <a:p>
            <a:pPr marL="742950" indent="-742950"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6450" y="311987"/>
            <a:ext cx="4799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Prinsip resolusi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71604" y="1714488"/>
            <a:ext cx="6125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SLIDE 4 SELESAI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Premis yang kompleks harus diubah ke dalam bentuk klausa</a:t>
            </a:r>
          </a:p>
          <a:p>
            <a:r>
              <a:rPr lang="id-ID" sz="4400" dirty="0" smtClean="0">
                <a:solidFill>
                  <a:srgbClr val="0000CC"/>
                </a:solidFill>
              </a:rPr>
              <a:t>Bentuk Klausa adalah himpunan yang berisi Literal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endParaRPr lang="id-ID" sz="4400" b="1" u="sng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85000" lnSpcReduction="2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Literal proposisi atomik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</a:rPr>
              <a:t> 		bentuk klausanya {p}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q</a:t>
            </a:r>
            <a:r>
              <a:rPr lang="id-ID" sz="4400" dirty="0" smtClean="0">
                <a:solidFill>
                  <a:srgbClr val="0000CC"/>
                </a:solidFill>
              </a:rPr>
              <a:t> 		bentuk klausanya {q}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dirty="0" smtClean="0">
                <a:solidFill>
                  <a:srgbClr val="0000CC"/>
                </a:solidFill>
              </a:rPr>
              <a:t> 	bentuk klausanya {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</a:t>
            </a:r>
            <a:r>
              <a:rPr lang="id-ID" sz="4400" dirty="0" smtClean="0">
                <a:solidFill>
                  <a:srgbClr val="0000CC"/>
                </a:solidFill>
              </a:rPr>
              <a:t>p}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  <a:p>
            <a:r>
              <a:rPr lang="id-ID" sz="4400" dirty="0" smtClean="0">
                <a:solidFill>
                  <a:srgbClr val="0000CC"/>
                </a:solidFill>
              </a:rPr>
              <a:t>Literal proposisi majemuk disjungsi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</a:rPr>
              <a:t>p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 q	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bentuk klausanya {p,q}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  s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	bentuk klausanya {r,s}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</a:t>
            </a:r>
            <a:r>
              <a:rPr lang="id-ID" sz="4400" i="1" dirty="0" smtClean="0">
                <a:solidFill>
                  <a:srgbClr val="0000CC"/>
                </a:solidFill>
                <a:sym typeface="Symbol"/>
              </a:rPr>
              <a:t>r  q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 	bentuk klausanya {r,q}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Bagaimana bentuk klausa dari proposisi yang mengandung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Konjungsi (</a:t>
            </a:r>
            <a:r>
              <a:rPr lang="id-ID" sz="4400" dirty="0" smtClean="0">
                <a:solidFill>
                  <a:srgbClr val="0000CC"/>
                </a:solidFill>
                <a:sym typeface="Symbol"/>
              </a:rPr>
              <a:t>)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Implikasi ()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Bi Implikasi ()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  <a:sym typeface="Symbol"/>
              </a:rPr>
              <a:t>	Negasi ()</a:t>
            </a:r>
          </a:p>
          <a:p>
            <a:pPr>
              <a:buNone/>
            </a:pPr>
            <a:endParaRPr lang="id-ID" sz="4400" dirty="0" smtClean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Karena bentuk klausa hanya mengenal Literal, negasi Literal dan Disjungsi, maka proposisi yang tidak mengandung Disjungsi harus diubah terlebih dahulu ke bentuk Disjungsi atau Literalnya</a:t>
            </a: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CARANYA ?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r>
              <a:rPr lang="id-ID" sz="4400" dirty="0" smtClean="0">
                <a:solidFill>
                  <a:srgbClr val="0000CC"/>
                </a:solidFill>
              </a:rPr>
              <a:t>Ada 4 Tahap </a:t>
            </a: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1. </a:t>
            </a:r>
            <a:r>
              <a:rPr lang="en-US" sz="4400" dirty="0" smtClean="0">
                <a:solidFill>
                  <a:srgbClr val="0000CC"/>
                </a:solidFill>
              </a:rPr>
              <a:t>Implication Out (I)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2. </a:t>
            </a:r>
            <a:r>
              <a:rPr lang="en-US" sz="4400" dirty="0" smtClean="0">
                <a:solidFill>
                  <a:srgbClr val="0000CC"/>
                </a:solidFill>
              </a:rPr>
              <a:t>Negation In (N)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3. </a:t>
            </a:r>
            <a:r>
              <a:rPr lang="en-US" sz="4400" dirty="0" smtClean="0">
                <a:solidFill>
                  <a:srgbClr val="0000CC"/>
                </a:solidFill>
              </a:rPr>
              <a:t>Distribution (D) </a:t>
            </a:r>
            <a:endParaRPr lang="id-ID" sz="4400" dirty="0" smtClean="0">
              <a:solidFill>
                <a:srgbClr val="0000CC"/>
              </a:solidFill>
            </a:endParaRPr>
          </a:p>
          <a:p>
            <a:pPr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	4. </a:t>
            </a:r>
            <a:r>
              <a:rPr lang="en-US" sz="4400" dirty="0" smtClean="0">
                <a:solidFill>
                  <a:srgbClr val="0000CC"/>
                </a:solidFill>
              </a:rPr>
              <a:t>Operator Out (O) </a:t>
            </a:r>
            <a:endParaRPr lang="id-ID" sz="4400" dirty="0" smtClean="0">
              <a:solidFill>
                <a:srgbClr val="0000CC"/>
              </a:solidFill>
            </a:endParaRPr>
          </a:p>
          <a:p>
            <a:pPr algn="ctr">
              <a:buNone/>
            </a:pPr>
            <a:r>
              <a:rPr lang="id-ID" sz="4400" dirty="0" smtClean="0">
                <a:solidFill>
                  <a:srgbClr val="0000CC"/>
                </a:solidFill>
              </a:rPr>
              <a:t>Disingkat </a:t>
            </a:r>
            <a:r>
              <a:rPr lang="id-ID" sz="7200" dirty="0" smtClean="0">
                <a:solidFill>
                  <a:srgbClr val="FF0000"/>
                </a:solidFill>
              </a:rPr>
              <a:t>INDO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150" y="311987"/>
            <a:ext cx="443704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Bentuk klausa</a:t>
            </a:r>
            <a:endParaRPr lang="en-US" sz="4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579</Words>
  <Application>Microsoft Office PowerPoint</Application>
  <PresentationFormat>On-screen Show (4:3)</PresentationFormat>
  <Paragraphs>227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Symbol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Bowo</dc:creator>
  <cp:lastModifiedBy>admin</cp:lastModifiedBy>
  <cp:revision>99</cp:revision>
  <dcterms:created xsi:type="dcterms:W3CDTF">2015-03-08T10:31:10Z</dcterms:created>
  <dcterms:modified xsi:type="dcterms:W3CDTF">2018-05-04T13:24:28Z</dcterms:modified>
</cp:coreProperties>
</file>