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18"/>
  </p:handoutMasterIdLst>
  <p:sldIdLst>
    <p:sldId id="445" r:id="rId2"/>
    <p:sldId id="459" r:id="rId3"/>
    <p:sldId id="461" r:id="rId4"/>
    <p:sldId id="465" r:id="rId5"/>
    <p:sldId id="467" r:id="rId6"/>
    <p:sldId id="469" r:id="rId7"/>
    <p:sldId id="471" r:id="rId8"/>
    <p:sldId id="474" r:id="rId9"/>
    <p:sldId id="476" r:id="rId10"/>
    <p:sldId id="478" r:id="rId11"/>
    <p:sldId id="480" r:id="rId12"/>
    <p:sldId id="490" r:id="rId13"/>
    <p:sldId id="492" r:id="rId14"/>
    <p:sldId id="494" r:id="rId15"/>
    <p:sldId id="496" r:id="rId16"/>
    <p:sldId id="482" r:id="rId17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46" d="100"/>
          <a:sy n="46" d="100"/>
        </p:scale>
        <p:origin x="-1200" y="-5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AB9C3-5BBB-4C34-9359-8F868673A0F4}" type="datetimeFigureOut">
              <a:rPr lang="id-ID" smtClean="0"/>
              <a:pPr/>
              <a:t>13/05/2014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E6E90C-9D62-417F-ACA9-2F668EE90B36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B89192-A887-48C8-B196-BE43E2E7FD17}" type="datetimeFigureOut">
              <a:rPr lang="id-ID" smtClean="0"/>
              <a:pPr/>
              <a:t>13/05/2014</a:t>
            </a:fld>
            <a:endParaRPr lang="id-ID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0DB8A3-4648-46C9-B88B-F470F4B15873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B89192-A887-48C8-B196-BE43E2E7FD17}" type="datetimeFigureOut">
              <a:rPr lang="id-ID" smtClean="0"/>
              <a:pPr/>
              <a:t>13/05/2014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0DB8A3-4648-46C9-B88B-F470F4B1587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B89192-A887-48C8-B196-BE43E2E7FD17}" type="datetimeFigureOut">
              <a:rPr lang="id-ID" smtClean="0"/>
              <a:pPr/>
              <a:t>13/05/2014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0DB8A3-4648-46C9-B88B-F470F4B1587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B89192-A887-48C8-B196-BE43E2E7FD17}" type="datetimeFigureOut">
              <a:rPr lang="id-ID" smtClean="0"/>
              <a:pPr/>
              <a:t>13/05/2014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0DB8A3-4648-46C9-B88B-F470F4B1587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B89192-A887-48C8-B196-BE43E2E7FD17}" type="datetimeFigureOut">
              <a:rPr lang="id-ID" smtClean="0"/>
              <a:pPr/>
              <a:t>13/05/2014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0DB8A3-4648-46C9-B88B-F470F4B15873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B89192-A887-48C8-B196-BE43E2E7FD17}" type="datetimeFigureOut">
              <a:rPr lang="id-ID" smtClean="0"/>
              <a:pPr/>
              <a:t>13/05/2014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0DB8A3-4648-46C9-B88B-F470F4B1587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B89192-A887-48C8-B196-BE43E2E7FD17}" type="datetimeFigureOut">
              <a:rPr lang="id-ID" smtClean="0"/>
              <a:pPr/>
              <a:t>13/05/2014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0DB8A3-4648-46C9-B88B-F470F4B1587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B89192-A887-48C8-B196-BE43E2E7FD17}" type="datetimeFigureOut">
              <a:rPr lang="id-ID" smtClean="0"/>
              <a:pPr/>
              <a:t>13/05/2014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0DB8A3-4648-46C9-B88B-F470F4B1587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B89192-A887-48C8-B196-BE43E2E7FD17}" type="datetimeFigureOut">
              <a:rPr lang="id-ID" smtClean="0"/>
              <a:pPr/>
              <a:t>13/05/2014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0DB8A3-4648-46C9-B88B-F470F4B15873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B89192-A887-48C8-B196-BE43E2E7FD17}" type="datetimeFigureOut">
              <a:rPr lang="id-ID" smtClean="0"/>
              <a:pPr/>
              <a:t>13/05/2014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0DB8A3-4648-46C9-B88B-F470F4B15873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CB89192-A887-48C8-B196-BE43E2E7FD17}" type="datetimeFigureOut">
              <a:rPr lang="id-ID" smtClean="0"/>
              <a:pPr/>
              <a:t>13/05/2014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E00DB8A3-4648-46C9-B88B-F470F4B15873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CB89192-A887-48C8-B196-BE43E2E7FD17}" type="datetimeFigureOut">
              <a:rPr lang="id-ID" smtClean="0"/>
              <a:pPr/>
              <a:t>13/05/2014</a:t>
            </a:fld>
            <a:endParaRPr lang="id-ID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id-ID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E00DB8A3-4648-46C9-B88B-F470F4B15873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538" y="357166"/>
            <a:ext cx="7593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/>
            <a:r>
              <a:rPr lang="en-US" sz="3200" dirty="0" smtClean="0">
                <a:sym typeface="Symbol"/>
              </a:rPr>
              <a:t>A. </a:t>
            </a:r>
            <a:r>
              <a:rPr lang="en-US" sz="3200" dirty="0" err="1" smtClean="0">
                <a:sym typeface="Symbol"/>
              </a:rPr>
              <a:t>Bentuk</a:t>
            </a:r>
            <a:r>
              <a:rPr lang="en-US" sz="3200" dirty="0" smtClean="0">
                <a:sym typeface="Symbol"/>
              </a:rPr>
              <a:t> </a:t>
            </a:r>
            <a:r>
              <a:rPr lang="en-US" sz="3200" dirty="0" err="1" smtClean="0">
                <a:sym typeface="Symbol"/>
              </a:rPr>
              <a:t>Klausul</a:t>
            </a:r>
            <a:endParaRPr lang="en-US" sz="3200" dirty="0" smtClean="0">
              <a:sym typeface="Symbo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2320" y="1214422"/>
            <a:ext cx="750099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Resolusi</a:t>
            </a:r>
            <a:r>
              <a:rPr lang="en-US" sz="3200" dirty="0" smtClean="0"/>
              <a:t> </a:t>
            </a:r>
            <a:r>
              <a:rPr lang="en-US" sz="3200" dirty="0" err="1" smtClean="0"/>
              <a:t>Proposional</a:t>
            </a:r>
            <a:r>
              <a:rPr lang="en-US" sz="3200" dirty="0" smtClean="0"/>
              <a:t> </a:t>
            </a:r>
            <a:r>
              <a:rPr lang="en-US" sz="3200" dirty="0" err="1" smtClean="0"/>
              <a:t>hanya</a:t>
            </a:r>
            <a:r>
              <a:rPr lang="en-US" sz="3200" dirty="0" smtClean="0"/>
              <a:t> </a:t>
            </a:r>
            <a:r>
              <a:rPr lang="en-US" sz="3200" dirty="0" err="1" smtClean="0"/>
              <a:t>dapat</a:t>
            </a:r>
            <a:r>
              <a:rPr lang="en-US" sz="3200" dirty="0" smtClean="0"/>
              <a:t> </a:t>
            </a:r>
            <a:r>
              <a:rPr lang="en-US" sz="3200" dirty="0" err="1" smtClean="0"/>
              <a:t>digunakan</a:t>
            </a:r>
            <a:r>
              <a:rPr lang="en-US" sz="3200" dirty="0" smtClean="0"/>
              <a:t> </a:t>
            </a:r>
            <a:r>
              <a:rPr lang="en-US" sz="3200" dirty="0" err="1" smtClean="0"/>
              <a:t>jika</a:t>
            </a:r>
            <a:r>
              <a:rPr lang="en-US" sz="3200" dirty="0" smtClean="0"/>
              <a:t> </a:t>
            </a:r>
            <a:r>
              <a:rPr lang="en-US" sz="3200" dirty="0" err="1" smtClean="0"/>
              <a:t>ekspresi</a:t>
            </a:r>
            <a:r>
              <a:rPr lang="en-US" sz="3200" dirty="0" smtClean="0"/>
              <a:t> yang </a:t>
            </a:r>
            <a:r>
              <a:rPr lang="en-US" sz="3200" dirty="0" err="1" smtClean="0"/>
              <a:t>diketahui</a:t>
            </a:r>
            <a:r>
              <a:rPr lang="en-US" sz="3200" dirty="0" smtClean="0"/>
              <a:t> </a:t>
            </a:r>
            <a:r>
              <a:rPr lang="en-US" sz="3200" dirty="0" err="1" smtClean="0"/>
              <a:t>dalam</a:t>
            </a:r>
            <a:r>
              <a:rPr lang="en-US" sz="3200" dirty="0" smtClean="0"/>
              <a:t> </a:t>
            </a:r>
            <a:r>
              <a:rPr lang="en-US" sz="3200" dirty="0" err="1" smtClean="0"/>
              <a:t>bentuk</a:t>
            </a:r>
            <a:r>
              <a:rPr lang="en-US" sz="3200" dirty="0" smtClean="0"/>
              <a:t> </a:t>
            </a:r>
            <a:r>
              <a:rPr lang="en-US" sz="3200" dirty="0" err="1" smtClean="0"/>
              <a:t>Klausul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err="1" smtClean="0"/>
              <a:t>Klausul</a:t>
            </a:r>
            <a:r>
              <a:rPr lang="en-US" sz="3200" dirty="0" smtClean="0"/>
              <a:t> </a:t>
            </a:r>
            <a:r>
              <a:rPr lang="en-US" sz="3200" dirty="0" err="1" smtClean="0"/>
              <a:t>adalah</a:t>
            </a:r>
            <a:r>
              <a:rPr lang="en-US" sz="3200" dirty="0" smtClean="0"/>
              <a:t> </a:t>
            </a:r>
            <a:r>
              <a:rPr lang="en-US" sz="3200" dirty="0" err="1" smtClean="0"/>
              <a:t>himpunan</a:t>
            </a:r>
            <a:r>
              <a:rPr lang="en-US" sz="3200" dirty="0" smtClean="0"/>
              <a:t> yang </a:t>
            </a:r>
            <a:r>
              <a:rPr lang="en-US" sz="3200" dirty="0" err="1" smtClean="0"/>
              <a:t>berisi</a:t>
            </a:r>
            <a:r>
              <a:rPr lang="en-US" sz="3200" dirty="0" smtClean="0"/>
              <a:t> literal</a:t>
            </a:r>
          </a:p>
          <a:p>
            <a:pPr>
              <a:buFont typeface="Arial" charset="0"/>
              <a:buChar char="•"/>
            </a:pPr>
            <a:r>
              <a:rPr lang="en-US" sz="3200" dirty="0" smtClean="0"/>
              <a:t>. Literal </a:t>
            </a:r>
            <a:r>
              <a:rPr lang="en-US" sz="3200" dirty="0" err="1" smtClean="0"/>
              <a:t>bisa</a:t>
            </a:r>
            <a:r>
              <a:rPr lang="en-US" sz="3200" dirty="0" smtClean="0"/>
              <a:t> </a:t>
            </a:r>
            <a:r>
              <a:rPr lang="en-US" sz="3200" dirty="0" err="1" smtClean="0"/>
              <a:t>berupa</a:t>
            </a:r>
            <a:r>
              <a:rPr lang="en-US" sz="3200" dirty="0" smtClean="0"/>
              <a:t> </a:t>
            </a:r>
            <a:r>
              <a:rPr lang="en-US" sz="3200" dirty="0" err="1" smtClean="0"/>
              <a:t>kalimat</a:t>
            </a:r>
            <a:r>
              <a:rPr lang="en-US" sz="3200" dirty="0" smtClean="0"/>
              <a:t> </a:t>
            </a:r>
            <a:r>
              <a:rPr lang="en-US" sz="3200" dirty="0" err="1" smtClean="0"/>
              <a:t>sederhana</a:t>
            </a:r>
            <a:r>
              <a:rPr lang="en-US" sz="3200" dirty="0" smtClean="0"/>
              <a:t>, 	Literal p,  </a:t>
            </a:r>
            <a:r>
              <a:rPr lang="en-US" sz="3200" dirty="0" err="1" smtClean="0"/>
              <a:t>Klausulnya</a:t>
            </a:r>
            <a:r>
              <a:rPr lang="en-US" sz="3200" dirty="0" smtClean="0"/>
              <a:t> {p}</a:t>
            </a:r>
          </a:p>
          <a:p>
            <a:pPr lvl="2"/>
            <a:r>
              <a:rPr lang="en-US" sz="3200" dirty="0" smtClean="0"/>
              <a:t>Literal </a:t>
            </a:r>
            <a:r>
              <a:rPr lang="en-US" sz="3200" dirty="0" smtClean="0">
                <a:sym typeface="Symbol"/>
              </a:rPr>
              <a:t>p,  </a:t>
            </a:r>
            <a:r>
              <a:rPr lang="en-US" sz="3200" dirty="0" err="1" smtClean="0">
                <a:sym typeface="Symbol"/>
              </a:rPr>
              <a:t>Klausulnya</a:t>
            </a:r>
            <a:r>
              <a:rPr lang="en-US" sz="3200" dirty="0" smtClean="0">
                <a:sym typeface="Symbol"/>
              </a:rPr>
              <a:t> {p}</a:t>
            </a:r>
          </a:p>
          <a:p>
            <a:pPr>
              <a:buFont typeface="Arial" charset="0"/>
              <a:buChar char="•"/>
            </a:pPr>
            <a:r>
              <a:rPr lang="en-US" sz="3200" dirty="0" smtClean="0"/>
              <a:t>. </a:t>
            </a:r>
            <a:r>
              <a:rPr lang="en-US" sz="3200" dirty="0" err="1" smtClean="0"/>
              <a:t>Kalimat</a:t>
            </a:r>
            <a:r>
              <a:rPr lang="en-US" sz="3200" dirty="0" smtClean="0"/>
              <a:t> </a:t>
            </a:r>
            <a:r>
              <a:rPr lang="en-US" sz="3200" dirty="0" err="1" smtClean="0"/>
              <a:t>disjungsi</a:t>
            </a:r>
            <a:r>
              <a:rPr lang="en-US" sz="3200" dirty="0" smtClean="0"/>
              <a:t> </a:t>
            </a:r>
            <a:r>
              <a:rPr lang="en-US" sz="3200" dirty="0" err="1" smtClean="0"/>
              <a:t>p</a:t>
            </a:r>
            <a:r>
              <a:rPr lang="en-US" sz="3200" dirty="0" err="1" smtClean="0">
                <a:sym typeface="Symbol"/>
              </a:rPr>
              <a:t>q</a:t>
            </a:r>
            <a:r>
              <a:rPr lang="en-US" sz="3200" dirty="0" smtClean="0">
                <a:sym typeface="Symbol"/>
              </a:rPr>
              <a:t>, </a:t>
            </a:r>
            <a:r>
              <a:rPr lang="en-US" sz="3200" dirty="0" err="1" smtClean="0">
                <a:sym typeface="Symbol"/>
              </a:rPr>
              <a:t>Klausulnya</a:t>
            </a:r>
            <a:r>
              <a:rPr lang="en-US" sz="3200" dirty="0" smtClean="0">
                <a:sym typeface="Symbol"/>
              </a:rPr>
              <a:t> {</a:t>
            </a:r>
            <a:r>
              <a:rPr lang="en-US" sz="3200" dirty="0" smtClean="0"/>
              <a:t>p</a:t>
            </a:r>
            <a:r>
              <a:rPr lang="en-US" sz="3200" dirty="0" smtClean="0">
                <a:sym typeface="Symbol"/>
              </a:rPr>
              <a:t>, q} </a:t>
            </a:r>
            <a:r>
              <a:rPr lang="en-US" sz="3200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2320" y="285728"/>
            <a:ext cx="769452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Contoh</a:t>
            </a:r>
            <a:r>
              <a:rPr lang="en-US" sz="3200" dirty="0" smtClean="0"/>
              <a:t> 4 :</a:t>
            </a:r>
          </a:p>
          <a:p>
            <a:endParaRPr lang="en-US" sz="3200" dirty="0" smtClean="0"/>
          </a:p>
          <a:p>
            <a:r>
              <a:rPr lang="en-US" sz="3200" dirty="0" err="1" smtClean="0"/>
              <a:t>Buktikan</a:t>
            </a:r>
            <a:r>
              <a:rPr lang="en-US" sz="3200" dirty="0" smtClean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err="1" smtClean="0"/>
              <a:t>bentuk</a:t>
            </a:r>
            <a:r>
              <a:rPr lang="en-US" sz="3200" dirty="0" smtClean="0"/>
              <a:t> </a:t>
            </a:r>
            <a:r>
              <a:rPr lang="en-US" sz="3200" dirty="0" err="1" smtClean="0"/>
              <a:t>Klausa</a:t>
            </a:r>
            <a:r>
              <a:rPr lang="en-US" sz="3200" dirty="0" smtClean="0"/>
              <a:t> </a:t>
            </a:r>
            <a:r>
              <a:rPr lang="en-US" sz="3200" dirty="0" err="1" smtClean="0"/>
              <a:t>bahwa</a:t>
            </a:r>
            <a:r>
              <a:rPr lang="en-US" sz="3200" dirty="0" smtClean="0"/>
              <a:t> </a:t>
            </a:r>
            <a:r>
              <a:rPr lang="en-US" sz="3200" dirty="0" smtClean="0">
                <a:sym typeface="Symbol"/>
              </a:rPr>
              <a:t>s  r, </a:t>
            </a:r>
            <a:r>
              <a:rPr lang="en-US" sz="3200" dirty="0" err="1" smtClean="0">
                <a:sym typeface="Symbol"/>
              </a:rPr>
              <a:t>adalah</a:t>
            </a:r>
            <a:r>
              <a:rPr lang="en-US" sz="3200" dirty="0" smtClean="0">
                <a:sym typeface="Symbol"/>
              </a:rPr>
              <a:t> </a:t>
            </a:r>
            <a:r>
              <a:rPr lang="en-US" sz="3200" dirty="0" err="1" smtClean="0">
                <a:sym typeface="Symbol"/>
              </a:rPr>
              <a:t>kesimpulan</a:t>
            </a:r>
            <a:r>
              <a:rPr lang="en-US" sz="3200" dirty="0" smtClean="0">
                <a:sym typeface="Symbol"/>
              </a:rPr>
              <a:t> </a:t>
            </a:r>
            <a:r>
              <a:rPr lang="en-US" sz="3200" dirty="0" err="1" smtClean="0">
                <a:sym typeface="Symbol"/>
              </a:rPr>
              <a:t>dari</a:t>
            </a:r>
            <a:r>
              <a:rPr lang="en-US" sz="3200" dirty="0" smtClean="0">
                <a:sym typeface="Symbol"/>
              </a:rPr>
              <a:t> </a:t>
            </a:r>
            <a:r>
              <a:rPr lang="en-US" sz="3200" dirty="0" err="1" smtClean="0">
                <a:sym typeface="Symbol"/>
              </a:rPr>
              <a:t>premis-premis</a:t>
            </a:r>
            <a:r>
              <a:rPr lang="en-US" sz="3200" dirty="0" smtClean="0">
                <a:sym typeface="Symbol"/>
              </a:rPr>
              <a:t> </a:t>
            </a:r>
          </a:p>
          <a:p>
            <a:r>
              <a:rPr lang="en-US" sz="3200" dirty="0" smtClean="0">
                <a:sym typeface="Symbol"/>
              </a:rPr>
              <a:t>p  (q  r),  p  s,  </a:t>
            </a:r>
            <a:r>
              <a:rPr lang="en-US" sz="3200" dirty="0" err="1" smtClean="0">
                <a:sym typeface="Symbol"/>
              </a:rPr>
              <a:t>dan</a:t>
            </a:r>
            <a:r>
              <a:rPr lang="en-US" sz="3200" dirty="0" smtClean="0">
                <a:sym typeface="Symbol"/>
              </a:rPr>
              <a:t> q</a:t>
            </a:r>
          </a:p>
          <a:p>
            <a:endParaRPr lang="en-US" sz="3200" dirty="0" smtClean="0">
              <a:sym typeface="Symbol"/>
            </a:endParaRPr>
          </a:p>
          <a:p>
            <a:r>
              <a:rPr lang="en-US" sz="3200" dirty="0" err="1" smtClean="0">
                <a:sym typeface="Symbol"/>
              </a:rPr>
              <a:t>Jawab</a:t>
            </a:r>
            <a:r>
              <a:rPr lang="en-US" sz="3200" dirty="0" smtClean="0">
                <a:sym typeface="Symbol"/>
              </a:rPr>
              <a:t> :</a:t>
            </a:r>
            <a:r>
              <a:rPr lang="en-US" sz="3200" dirty="0" smtClean="0"/>
              <a:t> </a:t>
            </a:r>
          </a:p>
          <a:p>
            <a:r>
              <a:rPr lang="en-US" sz="3200" dirty="0" smtClean="0">
                <a:sym typeface="Symbol"/>
              </a:rPr>
              <a:t>p  (q  r)	</a:t>
            </a:r>
            <a:r>
              <a:rPr lang="en-US" sz="3200" dirty="0" err="1" smtClean="0">
                <a:sym typeface="Symbol"/>
              </a:rPr>
              <a:t>bentuk</a:t>
            </a:r>
            <a:r>
              <a:rPr lang="en-US" sz="3200" dirty="0" smtClean="0">
                <a:sym typeface="Symbol"/>
              </a:rPr>
              <a:t> </a:t>
            </a:r>
            <a:r>
              <a:rPr lang="en-US" sz="3200" dirty="0" err="1" smtClean="0">
                <a:sym typeface="Symbol"/>
              </a:rPr>
              <a:t>klausanya</a:t>
            </a:r>
            <a:r>
              <a:rPr lang="en-US" sz="3200" dirty="0" smtClean="0">
                <a:sym typeface="Symbol"/>
              </a:rPr>
              <a:t> {p, q, r}</a:t>
            </a:r>
          </a:p>
          <a:p>
            <a:r>
              <a:rPr lang="en-US" sz="3200" dirty="0" smtClean="0">
                <a:sym typeface="Symbol"/>
              </a:rPr>
              <a:t>p  s		</a:t>
            </a:r>
            <a:r>
              <a:rPr lang="en-US" sz="3200" dirty="0" err="1" smtClean="0">
                <a:sym typeface="Symbol"/>
              </a:rPr>
              <a:t>bentuk</a:t>
            </a:r>
            <a:r>
              <a:rPr lang="en-US" sz="3200" dirty="0" smtClean="0">
                <a:sym typeface="Symbol"/>
              </a:rPr>
              <a:t> </a:t>
            </a:r>
            <a:r>
              <a:rPr lang="en-US" sz="3200" dirty="0" err="1" smtClean="0">
                <a:sym typeface="Symbol"/>
              </a:rPr>
              <a:t>klausanya</a:t>
            </a:r>
            <a:r>
              <a:rPr lang="en-US" sz="3200" dirty="0" smtClean="0">
                <a:sym typeface="Symbol"/>
              </a:rPr>
              <a:t> {p, s}</a:t>
            </a:r>
          </a:p>
          <a:p>
            <a:r>
              <a:rPr lang="en-US" sz="3200" dirty="0" smtClean="0">
                <a:sym typeface="Symbol"/>
              </a:rPr>
              <a:t>q			</a:t>
            </a:r>
            <a:r>
              <a:rPr lang="en-US" sz="3200" dirty="0" err="1" smtClean="0">
                <a:sym typeface="Symbol"/>
              </a:rPr>
              <a:t>bentuk</a:t>
            </a:r>
            <a:r>
              <a:rPr lang="en-US" sz="3200" dirty="0" smtClean="0">
                <a:sym typeface="Symbol"/>
              </a:rPr>
              <a:t> </a:t>
            </a:r>
            <a:r>
              <a:rPr lang="en-US" sz="3200" dirty="0" err="1" smtClean="0">
                <a:sym typeface="Symbol"/>
              </a:rPr>
              <a:t>klausanya</a:t>
            </a:r>
            <a:r>
              <a:rPr lang="en-US" sz="3200" dirty="0" smtClean="0">
                <a:sym typeface="Symbol"/>
              </a:rPr>
              <a:t> {q}</a:t>
            </a:r>
          </a:p>
          <a:p>
            <a:r>
              <a:rPr lang="en-US" sz="3200" dirty="0" smtClean="0">
                <a:sym typeface="Symbol"/>
              </a:rPr>
              <a:t>(s  r)		</a:t>
            </a:r>
            <a:r>
              <a:rPr lang="en-US" sz="3200" dirty="0" err="1" smtClean="0">
                <a:sym typeface="Symbol"/>
              </a:rPr>
              <a:t>bentuk</a:t>
            </a:r>
            <a:r>
              <a:rPr lang="en-US" sz="3200" dirty="0" smtClean="0">
                <a:sym typeface="Symbol"/>
              </a:rPr>
              <a:t> </a:t>
            </a:r>
            <a:r>
              <a:rPr lang="en-US" sz="3200" dirty="0" err="1" smtClean="0">
                <a:sym typeface="Symbol"/>
              </a:rPr>
              <a:t>klausanya</a:t>
            </a:r>
            <a:r>
              <a:rPr lang="en-US" sz="3200" dirty="0" smtClean="0">
                <a:sym typeface="Symbol"/>
              </a:rPr>
              <a:t> {s} , {r} 	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2320" y="285728"/>
            <a:ext cx="769452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ym typeface="Symbol"/>
              </a:rPr>
              <a:t>Sehingga</a:t>
            </a:r>
            <a:r>
              <a:rPr lang="en-US" sz="3200" dirty="0" smtClean="0">
                <a:sym typeface="Symbol"/>
              </a:rPr>
              <a:t> </a:t>
            </a:r>
            <a:r>
              <a:rPr lang="en-US" sz="3200" dirty="0" err="1" smtClean="0">
                <a:sym typeface="Symbol"/>
              </a:rPr>
              <a:t>premisnya</a:t>
            </a:r>
            <a:r>
              <a:rPr lang="en-US" sz="3200" dirty="0" smtClean="0">
                <a:sym typeface="Symbol"/>
              </a:rPr>
              <a:t> </a:t>
            </a:r>
            <a:r>
              <a:rPr lang="en-US" sz="3200" dirty="0" err="1" smtClean="0">
                <a:sym typeface="Symbol"/>
              </a:rPr>
              <a:t>menjadi</a:t>
            </a:r>
            <a:r>
              <a:rPr lang="en-US" sz="3200" dirty="0" smtClean="0">
                <a:sym typeface="Symbol"/>
              </a:rPr>
              <a:t> :</a:t>
            </a:r>
          </a:p>
          <a:p>
            <a:pPr marL="514350" indent="-514350">
              <a:buAutoNum type="arabicPeriod"/>
            </a:pPr>
            <a:r>
              <a:rPr lang="en-US" sz="3200" dirty="0" smtClean="0">
                <a:sym typeface="Symbol"/>
              </a:rPr>
              <a:t>{p, q, r}	</a:t>
            </a:r>
            <a:r>
              <a:rPr lang="en-US" sz="3200" dirty="0" err="1" smtClean="0">
                <a:sym typeface="Symbol"/>
              </a:rPr>
              <a:t>premis</a:t>
            </a:r>
            <a:endParaRPr lang="en-US" sz="3200" dirty="0" smtClean="0">
              <a:sym typeface="Symbol"/>
            </a:endParaRPr>
          </a:p>
          <a:p>
            <a:pPr marL="514350" indent="-514350">
              <a:buAutoNum type="arabicPeriod"/>
            </a:pPr>
            <a:r>
              <a:rPr lang="en-US" sz="3200" dirty="0" smtClean="0">
                <a:sym typeface="Symbol"/>
              </a:rPr>
              <a:t>{p, s}		</a:t>
            </a:r>
            <a:r>
              <a:rPr lang="en-US" sz="3200" dirty="0" err="1" smtClean="0">
                <a:sym typeface="Symbol"/>
              </a:rPr>
              <a:t>premis</a:t>
            </a:r>
            <a:endParaRPr lang="en-US" sz="3200" dirty="0" smtClean="0">
              <a:sym typeface="Symbol"/>
            </a:endParaRPr>
          </a:p>
          <a:p>
            <a:pPr marL="514350" indent="-514350">
              <a:buAutoNum type="arabicPeriod" startAt="3"/>
            </a:pPr>
            <a:r>
              <a:rPr lang="en-US" sz="3200" dirty="0" smtClean="0">
                <a:sym typeface="Symbol"/>
              </a:rPr>
              <a:t>{q}		</a:t>
            </a:r>
            <a:r>
              <a:rPr lang="en-US" sz="3200" dirty="0" err="1" smtClean="0">
                <a:sym typeface="Symbol"/>
              </a:rPr>
              <a:t>premis</a:t>
            </a:r>
            <a:endParaRPr lang="en-US" sz="3200" dirty="0" smtClean="0">
              <a:sym typeface="Symbol"/>
            </a:endParaRPr>
          </a:p>
          <a:p>
            <a:pPr marL="514350" indent="-514350"/>
            <a:r>
              <a:rPr lang="en-US" sz="3200" dirty="0" smtClean="0">
                <a:sym typeface="Symbol"/>
              </a:rPr>
              <a:t>4. 	{s} 		</a:t>
            </a:r>
            <a:r>
              <a:rPr lang="en-US" sz="3200" dirty="0" err="1" smtClean="0">
                <a:sym typeface="Symbol"/>
              </a:rPr>
              <a:t>negasi</a:t>
            </a:r>
            <a:r>
              <a:rPr lang="en-US" sz="3200" dirty="0" smtClean="0">
                <a:sym typeface="Symbol"/>
              </a:rPr>
              <a:t> </a:t>
            </a:r>
            <a:r>
              <a:rPr lang="en-US" sz="3200" dirty="0" err="1" smtClean="0">
                <a:sym typeface="Symbol"/>
              </a:rPr>
              <a:t>kesimpulan</a:t>
            </a:r>
            <a:endParaRPr lang="en-US" sz="3200" dirty="0" smtClean="0">
              <a:sym typeface="Symbol"/>
            </a:endParaRPr>
          </a:p>
          <a:p>
            <a:pPr marL="514350" indent="-514350">
              <a:buAutoNum type="arabicPeriod" startAt="5"/>
            </a:pPr>
            <a:r>
              <a:rPr lang="en-US" sz="3200" dirty="0" smtClean="0">
                <a:sym typeface="Symbol"/>
              </a:rPr>
              <a:t>{r}		</a:t>
            </a:r>
            <a:r>
              <a:rPr lang="en-US" sz="3200" dirty="0" err="1" smtClean="0">
                <a:sym typeface="Symbol"/>
              </a:rPr>
              <a:t>negasi</a:t>
            </a:r>
            <a:r>
              <a:rPr lang="en-US" sz="3200" dirty="0" smtClean="0">
                <a:sym typeface="Symbol"/>
              </a:rPr>
              <a:t> </a:t>
            </a:r>
            <a:r>
              <a:rPr lang="en-US" sz="3200" dirty="0" err="1" smtClean="0">
                <a:sym typeface="Symbol"/>
              </a:rPr>
              <a:t>kesimpulan</a:t>
            </a:r>
            <a:endParaRPr lang="en-US" sz="3200" dirty="0" smtClean="0">
              <a:sym typeface="Symbol"/>
            </a:endParaRPr>
          </a:p>
          <a:p>
            <a:pPr marL="514350" indent="-514350">
              <a:buAutoNum type="arabicPeriod" startAt="5"/>
            </a:pPr>
            <a:r>
              <a:rPr lang="en-US" sz="3200" dirty="0" smtClean="0">
                <a:sym typeface="Symbol"/>
              </a:rPr>
              <a:t>{p, q}	</a:t>
            </a:r>
            <a:r>
              <a:rPr lang="en-US" sz="3200" dirty="0" err="1" smtClean="0">
                <a:sym typeface="Symbol"/>
              </a:rPr>
              <a:t>dari</a:t>
            </a:r>
            <a:r>
              <a:rPr lang="en-US" sz="3200" dirty="0" smtClean="0">
                <a:sym typeface="Symbol"/>
              </a:rPr>
              <a:t> 1 </a:t>
            </a:r>
            <a:r>
              <a:rPr lang="en-US" sz="3200" dirty="0" err="1" smtClean="0">
                <a:sym typeface="Symbol"/>
              </a:rPr>
              <a:t>dan</a:t>
            </a:r>
            <a:r>
              <a:rPr lang="en-US" sz="3200" dirty="0" smtClean="0">
                <a:sym typeface="Symbol"/>
              </a:rPr>
              <a:t> 5</a:t>
            </a:r>
          </a:p>
          <a:p>
            <a:pPr marL="514350" indent="-514350">
              <a:buFontTx/>
              <a:buAutoNum type="arabicPeriod" startAt="5"/>
            </a:pPr>
            <a:r>
              <a:rPr lang="en-US" sz="3200" dirty="0" smtClean="0">
                <a:sym typeface="Symbol"/>
              </a:rPr>
              <a:t>{p}		</a:t>
            </a:r>
            <a:r>
              <a:rPr lang="en-US" sz="3200" dirty="0" err="1" smtClean="0">
                <a:sym typeface="Symbol"/>
              </a:rPr>
              <a:t>dari</a:t>
            </a:r>
            <a:r>
              <a:rPr lang="en-US" sz="3200" dirty="0" smtClean="0">
                <a:sym typeface="Symbol"/>
              </a:rPr>
              <a:t> 2 </a:t>
            </a:r>
            <a:r>
              <a:rPr lang="en-US" sz="3200" dirty="0" err="1" smtClean="0">
                <a:sym typeface="Symbol"/>
              </a:rPr>
              <a:t>dan</a:t>
            </a:r>
            <a:r>
              <a:rPr lang="en-US" sz="3200" dirty="0" smtClean="0">
                <a:sym typeface="Symbol"/>
              </a:rPr>
              <a:t> 4</a:t>
            </a:r>
          </a:p>
          <a:p>
            <a:pPr marL="514350" indent="-514350">
              <a:buFontTx/>
              <a:buAutoNum type="arabicPeriod" startAt="5"/>
            </a:pPr>
            <a:r>
              <a:rPr lang="en-US" sz="3200" dirty="0" smtClean="0">
                <a:sym typeface="Symbol"/>
              </a:rPr>
              <a:t>{q}		</a:t>
            </a:r>
            <a:r>
              <a:rPr lang="en-US" sz="3200" dirty="0" err="1" smtClean="0">
                <a:sym typeface="Symbol"/>
              </a:rPr>
              <a:t>dari</a:t>
            </a:r>
            <a:r>
              <a:rPr lang="en-US" sz="3200" dirty="0" smtClean="0">
                <a:sym typeface="Symbol"/>
              </a:rPr>
              <a:t> 6 </a:t>
            </a:r>
            <a:r>
              <a:rPr lang="en-US" sz="3200" dirty="0" err="1" smtClean="0">
                <a:sym typeface="Symbol"/>
              </a:rPr>
              <a:t>dan</a:t>
            </a:r>
            <a:r>
              <a:rPr lang="en-US" sz="3200" dirty="0" smtClean="0">
                <a:sym typeface="Symbol"/>
              </a:rPr>
              <a:t> 7</a:t>
            </a:r>
          </a:p>
          <a:p>
            <a:pPr marL="514350" indent="-514350">
              <a:buFontTx/>
              <a:buAutoNum type="arabicPeriod" startAt="5"/>
            </a:pPr>
            <a:r>
              <a:rPr lang="en-US" sz="3200" dirty="0" smtClean="0">
                <a:sym typeface="Symbol"/>
              </a:rPr>
              <a:t>{}			</a:t>
            </a:r>
            <a:r>
              <a:rPr lang="en-US" sz="3200" dirty="0" err="1" smtClean="0">
                <a:sym typeface="Symbol"/>
              </a:rPr>
              <a:t>dari</a:t>
            </a:r>
            <a:r>
              <a:rPr lang="en-US" sz="3200" dirty="0" smtClean="0">
                <a:sym typeface="Symbol"/>
              </a:rPr>
              <a:t> 3 </a:t>
            </a:r>
            <a:r>
              <a:rPr lang="en-US" sz="3200" dirty="0" err="1" smtClean="0">
                <a:sym typeface="Symbol"/>
              </a:rPr>
              <a:t>dan</a:t>
            </a:r>
            <a:r>
              <a:rPr lang="en-US" sz="3200" dirty="0" smtClean="0">
                <a:sym typeface="Symbol"/>
              </a:rPr>
              <a:t> 8</a:t>
            </a:r>
          </a:p>
          <a:p>
            <a:pPr marL="514350" indent="-514350"/>
            <a:r>
              <a:rPr lang="en-US" sz="3200" dirty="0" err="1" smtClean="0"/>
              <a:t>Terbukti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2320" y="285728"/>
            <a:ext cx="769452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Contoh</a:t>
            </a:r>
            <a:r>
              <a:rPr lang="en-US" sz="3200" dirty="0" smtClean="0"/>
              <a:t> 5 :</a:t>
            </a:r>
          </a:p>
          <a:p>
            <a:endParaRPr lang="en-US" sz="3200" dirty="0" smtClean="0"/>
          </a:p>
          <a:p>
            <a:r>
              <a:rPr lang="en-US" sz="3200" dirty="0" err="1" smtClean="0"/>
              <a:t>Jika</a:t>
            </a:r>
            <a:r>
              <a:rPr lang="en-US" sz="3200" dirty="0" smtClean="0"/>
              <a:t> Mary </a:t>
            </a:r>
            <a:r>
              <a:rPr lang="en-US" sz="3200" dirty="0" err="1" smtClean="0"/>
              <a:t>mencintai</a:t>
            </a:r>
            <a:r>
              <a:rPr lang="en-US" sz="3200" dirty="0" smtClean="0"/>
              <a:t> Pat, </a:t>
            </a:r>
            <a:r>
              <a:rPr lang="en-US" sz="3200" dirty="0" err="1" smtClean="0"/>
              <a:t>maka</a:t>
            </a:r>
            <a:r>
              <a:rPr lang="en-US" sz="3200" dirty="0" smtClean="0"/>
              <a:t> Mary </a:t>
            </a:r>
            <a:r>
              <a:rPr lang="en-US" sz="3200" dirty="0" err="1" smtClean="0"/>
              <a:t>mencintai</a:t>
            </a:r>
            <a:r>
              <a:rPr lang="en-US" sz="3200" dirty="0" smtClean="0"/>
              <a:t> Quincy</a:t>
            </a:r>
          </a:p>
          <a:p>
            <a:r>
              <a:rPr lang="en-US" sz="3200" dirty="0" err="1" smtClean="0"/>
              <a:t>Jika</a:t>
            </a:r>
            <a:r>
              <a:rPr lang="en-US" sz="3200" dirty="0" smtClean="0"/>
              <a:t> </a:t>
            </a:r>
            <a:r>
              <a:rPr lang="en-US" sz="3200" dirty="0" err="1" smtClean="0"/>
              <a:t>hari</a:t>
            </a:r>
            <a:r>
              <a:rPr lang="en-US" sz="3200" dirty="0" smtClean="0"/>
              <a:t> </a:t>
            </a:r>
            <a:r>
              <a:rPr lang="en-US" sz="3200" dirty="0" err="1" smtClean="0"/>
              <a:t>ini</a:t>
            </a:r>
            <a:r>
              <a:rPr lang="en-US" sz="3200" dirty="0" smtClean="0"/>
              <a:t> </a:t>
            </a:r>
            <a:r>
              <a:rPr lang="en-US" sz="3200" dirty="0" err="1" smtClean="0"/>
              <a:t>Senin</a:t>
            </a:r>
            <a:r>
              <a:rPr lang="en-US" sz="3200" dirty="0" smtClean="0"/>
              <a:t>, </a:t>
            </a:r>
            <a:r>
              <a:rPr lang="en-US" sz="3200" dirty="0" err="1" smtClean="0"/>
              <a:t>maka</a:t>
            </a:r>
            <a:r>
              <a:rPr lang="en-US" sz="3200" dirty="0" smtClean="0"/>
              <a:t> Mary </a:t>
            </a:r>
            <a:r>
              <a:rPr lang="en-US" sz="3200" dirty="0" err="1" smtClean="0"/>
              <a:t>mencintai</a:t>
            </a:r>
            <a:r>
              <a:rPr lang="en-US" sz="3200" dirty="0" smtClean="0"/>
              <a:t> Pat </a:t>
            </a:r>
            <a:r>
              <a:rPr lang="en-US" sz="3200" dirty="0" err="1" smtClean="0"/>
              <a:t>atau</a:t>
            </a:r>
            <a:r>
              <a:rPr lang="en-US" sz="3200" dirty="0" smtClean="0"/>
              <a:t> Quincy</a:t>
            </a:r>
          </a:p>
          <a:p>
            <a:r>
              <a:rPr lang="en-US" sz="3200" dirty="0" err="1" smtClean="0"/>
              <a:t>Hari</a:t>
            </a:r>
            <a:r>
              <a:rPr lang="en-US" sz="3200" dirty="0" smtClean="0"/>
              <a:t> </a:t>
            </a:r>
            <a:r>
              <a:rPr lang="en-US" sz="3200" dirty="0" err="1" smtClean="0"/>
              <a:t>ini</a:t>
            </a:r>
            <a:r>
              <a:rPr lang="en-US" sz="3200" dirty="0" smtClean="0"/>
              <a:t> </a:t>
            </a:r>
            <a:r>
              <a:rPr lang="en-US" sz="3200" dirty="0" err="1" smtClean="0"/>
              <a:t>Senin</a:t>
            </a:r>
            <a:r>
              <a:rPr lang="en-US" sz="3200" dirty="0" smtClean="0"/>
              <a:t>, </a:t>
            </a:r>
            <a:r>
              <a:rPr lang="en-US" sz="3200" dirty="0" err="1" smtClean="0"/>
              <a:t>Buktikan</a:t>
            </a:r>
            <a:r>
              <a:rPr lang="en-US" sz="3200" dirty="0" smtClean="0"/>
              <a:t> </a:t>
            </a:r>
            <a:r>
              <a:rPr lang="en-US" sz="3200" dirty="0" err="1" smtClean="0"/>
              <a:t>bahwa</a:t>
            </a:r>
            <a:r>
              <a:rPr lang="en-US" sz="3200" dirty="0" smtClean="0"/>
              <a:t> Mary </a:t>
            </a:r>
            <a:r>
              <a:rPr lang="en-US" sz="3200" dirty="0" err="1" smtClean="0"/>
              <a:t>mencintai</a:t>
            </a:r>
            <a:r>
              <a:rPr lang="en-US" sz="3200" dirty="0" smtClean="0"/>
              <a:t> Quincy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2320" y="285728"/>
            <a:ext cx="769452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Jawab</a:t>
            </a:r>
            <a:r>
              <a:rPr lang="en-US" sz="3200" dirty="0" smtClean="0"/>
              <a:t> :</a:t>
            </a:r>
          </a:p>
          <a:p>
            <a:endParaRPr lang="en-US" sz="3200" dirty="0" smtClean="0"/>
          </a:p>
          <a:p>
            <a:r>
              <a:rPr lang="en-US" sz="3200" dirty="0" smtClean="0"/>
              <a:t>p : Mary </a:t>
            </a:r>
            <a:r>
              <a:rPr lang="en-US" sz="3200" dirty="0" err="1" smtClean="0"/>
              <a:t>mencintai</a:t>
            </a:r>
            <a:r>
              <a:rPr lang="en-US" sz="3200" dirty="0" smtClean="0"/>
              <a:t> Pat</a:t>
            </a:r>
          </a:p>
          <a:p>
            <a:r>
              <a:rPr lang="en-US" sz="3200" dirty="0" smtClean="0"/>
              <a:t>q : Mary </a:t>
            </a:r>
            <a:r>
              <a:rPr lang="en-US" sz="3200" dirty="0" err="1" smtClean="0"/>
              <a:t>mencintai</a:t>
            </a:r>
            <a:r>
              <a:rPr lang="en-US" sz="3200" dirty="0" smtClean="0"/>
              <a:t> Quincy</a:t>
            </a:r>
          </a:p>
          <a:p>
            <a:r>
              <a:rPr lang="en-US" sz="3200" dirty="0" smtClean="0">
                <a:sym typeface="Symbol"/>
              </a:rPr>
              <a:t>s : </a:t>
            </a:r>
            <a:r>
              <a:rPr lang="en-US" sz="3200" dirty="0" err="1" smtClean="0">
                <a:sym typeface="Symbol"/>
              </a:rPr>
              <a:t>Hari</a:t>
            </a:r>
            <a:r>
              <a:rPr lang="en-US" sz="3200" dirty="0" smtClean="0">
                <a:sym typeface="Symbol"/>
              </a:rPr>
              <a:t> </a:t>
            </a:r>
            <a:r>
              <a:rPr lang="en-US" sz="3200" dirty="0" err="1" smtClean="0">
                <a:sym typeface="Symbol"/>
              </a:rPr>
              <a:t>ini</a:t>
            </a:r>
            <a:r>
              <a:rPr lang="en-US" sz="3200" dirty="0" smtClean="0">
                <a:sym typeface="Symbol"/>
              </a:rPr>
              <a:t> </a:t>
            </a:r>
            <a:r>
              <a:rPr lang="en-US" sz="3200" dirty="0" err="1" smtClean="0">
                <a:sym typeface="Symbol"/>
              </a:rPr>
              <a:t>Senin</a:t>
            </a:r>
            <a:endParaRPr lang="en-US" sz="3200" dirty="0" smtClean="0">
              <a:sym typeface="Symbol"/>
            </a:endParaRPr>
          </a:p>
          <a:p>
            <a:endParaRPr lang="en-US" sz="3200" dirty="0" smtClean="0">
              <a:sym typeface="Symbol"/>
            </a:endParaRPr>
          </a:p>
          <a:p>
            <a:r>
              <a:rPr lang="en-US" sz="3200" dirty="0" err="1" smtClean="0">
                <a:sym typeface="Symbol"/>
              </a:rPr>
              <a:t>Simbolnya</a:t>
            </a:r>
            <a:r>
              <a:rPr lang="en-US" sz="3200" dirty="0" smtClean="0">
                <a:sym typeface="Symbol"/>
              </a:rPr>
              <a:t> :</a:t>
            </a:r>
          </a:p>
          <a:p>
            <a:r>
              <a:rPr lang="en-US" sz="3200" dirty="0" smtClean="0">
                <a:sym typeface="Symbol"/>
              </a:rPr>
              <a:t>p  q		</a:t>
            </a:r>
            <a:r>
              <a:rPr lang="en-US" sz="3200" dirty="0" err="1" smtClean="0">
                <a:sym typeface="Symbol"/>
              </a:rPr>
              <a:t>premis</a:t>
            </a:r>
            <a:endParaRPr lang="en-US" sz="3200" dirty="0" smtClean="0">
              <a:sym typeface="Symbol"/>
            </a:endParaRPr>
          </a:p>
          <a:p>
            <a:r>
              <a:rPr lang="en-US" sz="3200" dirty="0" smtClean="0">
                <a:sym typeface="Symbol"/>
              </a:rPr>
              <a:t>s  (p  q)	</a:t>
            </a:r>
            <a:r>
              <a:rPr lang="en-US" sz="3200" dirty="0" err="1" smtClean="0">
                <a:sym typeface="Symbol"/>
              </a:rPr>
              <a:t>premis</a:t>
            </a:r>
            <a:endParaRPr lang="en-US" sz="3200" dirty="0" smtClean="0">
              <a:sym typeface="Symbol"/>
            </a:endParaRPr>
          </a:p>
          <a:p>
            <a:r>
              <a:rPr lang="en-US" sz="3200" dirty="0" smtClean="0">
                <a:sym typeface="Symbol"/>
              </a:rPr>
              <a:t>s			</a:t>
            </a:r>
            <a:r>
              <a:rPr lang="en-US" sz="3200" dirty="0" err="1" smtClean="0">
                <a:sym typeface="Symbol"/>
              </a:rPr>
              <a:t>premis</a:t>
            </a:r>
            <a:endParaRPr lang="en-US" sz="3200" dirty="0" smtClean="0">
              <a:sym typeface="Symbol"/>
            </a:endParaRPr>
          </a:p>
          <a:p>
            <a:r>
              <a:rPr lang="en-US" sz="3200" dirty="0" smtClean="0">
                <a:sym typeface="Symbol"/>
              </a:rPr>
              <a:t>q			</a:t>
            </a:r>
            <a:r>
              <a:rPr lang="en-US" sz="3200" dirty="0" err="1" smtClean="0">
                <a:sym typeface="Symbol"/>
              </a:rPr>
              <a:t>konklusi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2320" y="285728"/>
            <a:ext cx="769452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Bentuk</a:t>
            </a:r>
            <a:r>
              <a:rPr lang="en-US" sz="3200" dirty="0" smtClean="0"/>
              <a:t> </a:t>
            </a:r>
            <a:r>
              <a:rPr lang="en-US" sz="3200" dirty="0" err="1" smtClean="0"/>
              <a:t>Klausa</a:t>
            </a:r>
            <a:r>
              <a:rPr lang="en-US" sz="3200" dirty="0" smtClean="0">
                <a:sym typeface="Symbol"/>
              </a:rPr>
              <a:t> :</a:t>
            </a:r>
          </a:p>
          <a:p>
            <a:endParaRPr lang="en-US" sz="3200" dirty="0" smtClean="0">
              <a:sym typeface="Symbol"/>
            </a:endParaRPr>
          </a:p>
          <a:p>
            <a:r>
              <a:rPr lang="en-US" sz="3200" dirty="0" smtClean="0">
                <a:sym typeface="Symbol"/>
              </a:rPr>
              <a:t>p  q		</a:t>
            </a:r>
            <a:r>
              <a:rPr lang="en-US" sz="3200" dirty="0" err="1" smtClean="0">
                <a:sym typeface="Symbol"/>
              </a:rPr>
              <a:t>bentuk</a:t>
            </a:r>
            <a:r>
              <a:rPr lang="en-US" sz="3200" dirty="0" smtClean="0">
                <a:sym typeface="Symbol"/>
              </a:rPr>
              <a:t> </a:t>
            </a:r>
            <a:r>
              <a:rPr lang="en-US" sz="3200" dirty="0" err="1" smtClean="0">
                <a:sym typeface="Symbol"/>
              </a:rPr>
              <a:t>klausa</a:t>
            </a:r>
            <a:r>
              <a:rPr lang="en-US" sz="3200" dirty="0" smtClean="0">
                <a:sym typeface="Symbol"/>
              </a:rPr>
              <a:t> {p, q}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r>
              <a:rPr lang="en-US" sz="3200" dirty="0" smtClean="0">
                <a:sym typeface="Symbol"/>
              </a:rPr>
              <a:t>s  (p  q) 	</a:t>
            </a:r>
            <a:r>
              <a:rPr lang="en-US" sz="3200" dirty="0" err="1" smtClean="0">
                <a:sym typeface="Symbol"/>
              </a:rPr>
              <a:t>bentuk</a:t>
            </a:r>
            <a:r>
              <a:rPr lang="en-US" sz="3200" dirty="0" smtClean="0">
                <a:sym typeface="Symbol"/>
              </a:rPr>
              <a:t> </a:t>
            </a:r>
            <a:r>
              <a:rPr lang="en-US" sz="3200" dirty="0" err="1" smtClean="0">
                <a:sym typeface="Symbol"/>
              </a:rPr>
              <a:t>klausa</a:t>
            </a:r>
            <a:r>
              <a:rPr lang="en-US" sz="3200" dirty="0" smtClean="0">
                <a:sym typeface="Symbol"/>
              </a:rPr>
              <a:t> {s, p, q}</a:t>
            </a:r>
          </a:p>
          <a:p>
            <a:r>
              <a:rPr lang="en-US" sz="3200" dirty="0" smtClean="0">
                <a:sym typeface="Symbol"/>
              </a:rPr>
              <a:t>s			</a:t>
            </a:r>
            <a:r>
              <a:rPr lang="en-US" sz="3200" dirty="0" err="1" smtClean="0">
                <a:sym typeface="Symbol"/>
              </a:rPr>
              <a:t>bentuk</a:t>
            </a:r>
            <a:r>
              <a:rPr lang="en-US" sz="3200" dirty="0" smtClean="0">
                <a:sym typeface="Symbol"/>
              </a:rPr>
              <a:t> </a:t>
            </a:r>
            <a:r>
              <a:rPr lang="en-US" sz="3200" dirty="0" err="1" smtClean="0">
                <a:sym typeface="Symbol"/>
              </a:rPr>
              <a:t>klausa</a:t>
            </a:r>
            <a:r>
              <a:rPr lang="en-US" sz="3200" dirty="0" smtClean="0">
                <a:sym typeface="Symbol"/>
              </a:rPr>
              <a:t> {s}</a:t>
            </a:r>
          </a:p>
          <a:p>
            <a:r>
              <a:rPr lang="en-US" sz="3200" dirty="0" smtClean="0">
                <a:sym typeface="Symbol"/>
              </a:rPr>
              <a:t>q	</a:t>
            </a:r>
            <a:r>
              <a:rPr lang="en-US" sz="3200" dirty="0" err="1" smtClean="0">
                <a:sym typeface="Symbol"/>
              </a:rPr>
              <a:t>bentuk</a:t>
            </a:r>
            <a:r>
              <a:rPr lang="en-US" sz="3200" dirty="0" smtClean="0">
                <a:sym typeface="Symbol"/>
              </a:rPr>
              <a:t> </a:t>
            </a:r>
            <a:r>
              <a:rPr lang="en-US" sz="3200" dirty="0" err="1" smtClean="0">
                <a:sym typeface="Symbol"/>
              </a:rPr>
              <a:t>klausa</a:t>
            </a:r>
            <a:r>
              <a:rPr lang="en-US" sz="3200" dirty="0" smtClean="0">
                <a:sym typeface="Symbol"/>
              </a:rPr>
              <a:t> </a:t>
            </a:r>
            <a:r>
              <a:rPr lang="en-US" sz="3200" dirty="0" err="1" smtClean="0">
                <a:sym typeface="Symbol"/>
              </a:rPr>
              <a:t>dari</a:t>
            </a:r>
            <a:r>
              <a:rPr lang="en-US" sz="3200" dirty="0" smtClean="0">
                <a:sym typeface="Symbol"/>
              </a:rPr>
              <a:t> </a:t>
            </a:r>
            <a:r>
              <a:rPr lang="en-US" sz="3200" dirty="0" err="1" smtClean="0">
                <a:sym typeface="Symbol"/>
              </a:rPr>
              <a:t>negasi</a:t>
            </a:r>
            <a:r>
              <a:rPr lang="en-US" sz="3200" dirty="0" smtClean="0">
                <a:sym typeface="Symbol"/>
              </a:rPr>
              <a:t> </a:t>
            </a:r>
            <a:r>
              <a:rPr lang="en-US" sz="3200" dirty="0" err="1" smtClean="0">
                <a:sym typeface="Symbol"/>
              </a:rPr>
              <a:t>konklusi</a:t>
            </a:r>
            <a:r>
              <a:rPr lang="en-US" sz="3200" dirty="0" smtClean="0">
                <a:sym typeface="Symbol"/>
              </a:rPr>
              <a:t> {q}</a:t>
            </a:r>
          </a:p>
          <a:p>
            <a:endParaRPr lang="en-US" sz="3200" dirty="0" smtClean="0">
              <a:sym typeface="Symbol"/>
            </a:endParaRPr>
          </a:p>
          <a:p>
            <a:r>
              <a:rPr lang="en-US" sz="3200" dirty="0" err="1" smtClean="0">
                <a:sym typeface="Symbol"/>
              </a:rPr>
              <a:t>Sehingga</a:t>
            </a:r>
            <a:r>
              <a:rPr lang="en-US" sz="3200" dirty="0" smtClean="0">
                <a:sym typeface="Symbol"/>
              </a:rPr>
              <a:t> </a:t>
            </a:r>
            <a:r>
              <a:rPr lang="en-US" sz="3200" dirty="0" err="1" smtClean="0">
                <a:sym typeface="Symbol"/>
              </a:rPr>
              <a:t>bentuk</a:t>
            </a:r>
            <a:r>
              <a:rPr lang="en-US" sz="3200" dirty="0" smtClean="0">
                <a:sym typeface="Symbol"/>
              </a:rPr>
              <a:t> </a:t>
            </a:r>
            <a:r>
              <a:rPr lang="en-US" sz="3200" dirty="0" err="1" smtClean="0">
                <a:sym typeface="Symbol"/>
              </a:rPr>
              <a:t>premisnya</a:t>
            </a:r>
            <a:r>
              <a:rPr lang="en-US" sz="3200" dirty="0" smtClean="0">
                <a:sym typeface="Symbol"/>
              </a:rPr>
              <a:t> : 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2320" y="285728"/>
            <a:ext cx="76945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1.  </a:t>
            </a:r>
            <a:r>
              <a:rPr lang="en-US" sz="3200" dirty="0" smtClean="0">
                <a:sym typeface="Symbol"/>
              </a:rPr>
              <a:t>{p, q} 		</a:t>
            </a:r>
            <a:r>
              <a:rPr lang="en-US" sz="3200" dirty="0" err="1" smtClean="0">
                <a:sym typeface="Symbol"/>
              </a:rPr>
              <a:t>premis</a:t>
            </a:r>
            <a:endParaRPr lang="en-US" sz="3200" dirty="0" smtClean="0">
              <a:sym typeface="Symbol"/>
            </a:endParaRPr>
          </a:p>
          <a:p>
            <a:r>
              <a:rPr lang="en-US" sz="3200" dirty="0" smtClean="0">
                <a:sym typeface="Symbol"/>
              </a:rPr>
              <a:t>2.  {s, p, q}	</a:t>
            </a:r>
            <a:r>
              <a:rPr lang="en-US" sz="3200" dirty="0" err="1" smtClean="0">
                <a:sym typeface="Symbol"/>
              </a:rPr>
              <a:t>premis</a:t>
            </a:r>
            <a:endParaRPr lang="en-US" sz="3200" dirty="0" smtClean="0">
              <a:sym typeface="Symbol"/>
            </a:endParaRPr>
          </a:p>
          <a:p>
            <a:pPr marL="514350" indent="-514350">
              <a:buAutoNum type="arabicPeriod" startAt="3"/>
            </a:pPr>
            <a:r>
              <a:rPr lang="en-US" sz="3200" dirty="0" smtClean="0">
                <a:sym typeface="Symbol"/>
              </a:rPr>
              <a:t>{s}		</a:t>
            </a:r>
            <a:r>
              <a:rPr lang="en-US" sz="3200" dirty="0" err="1" smtClean="0">
                <a:sym typeface="Symbol"/>
              </a:rPr>
              <a:t>premis</a:t>
            </a:r>
            <a:endParaRPr lang="en-US" sz="3200" dirty="0" smtClean="0">
              <a:sym typeface="Symbol"/>
            </a:endParaRPr>
          </a:p>
          <a:p>
            <a:pPr marL="514350" indent="-514350">
              <a:buAutoNum type="arabicPeriod" startAt="3"/>
            </a:pPr>
            <a:r>
              <a:rPr lang="en-US" sz="3200" dirty="0" smtClean="0">
                <a:sym typeface="Symbol"/>
              </a:rPr>
              <a:t>{q}		</a:t>
            </a:r>
            <a:r>
              <a:rPr lang="en-US" sz="3200" dirty="0" err="1" smtClean="0">
                <a:sym typeface="Symbol"/>
              </a:rPr>
              <a:t>negasi</a:t>
            </a:r>
            <a:r>
              <a:rPr lang="en-US" sz="3200" dirty="0" smtClean="0">
                <a:sym typeface="Symbol"/>
              </a:rPr>
              <a:t> </a:t>
            </a:r>
            <a:r>
              <a:rPr lang="en-US" sz="3200" dirty="0" err="1" smtClean="0">
                <a:sym typeface="Symbol"/>
              </a:rPr>
              <a:t>Konklusi</a:t>
            </a:r>
            <a:endParaRPr lang="en-US" sz="3200" dirty="0" smtClean="0">
              <a:sym typeface="Symbol"/>
            </a:endParaRPr>
          </a:p>
          <a:p>
            <a:pPr marL="514350" indent="-514350">
              <a:buAutoNum type="arabicPeriod" startAt="3"/>
            </a:pPr>
            <a:r>
              <a:rPr lang="en-US" sz="3200" dirty="0" smtClean="0">
                <a:sym typeface="Symbol"/>
              </a:rPr>
              <a:t>{p, q}		</a:t>
            </a:r>
            <a:r>
              <a:rPr lang="en-US" sz="3200" dirty="0" err="1" smtClean="0">
                <a:sym typeface="Symbol"/>
              </a:rPr>
              <a:t>dari</a:t>
            </a:r>
            <a:r>
              <a:rPr lang="en-US" sz="3200" dirty="0" smtClean="0">
                <a:sym typeface="Symbol"/>
              </a:rPr>
              <a:t> 3 </a:t>
            </a:r>
            <a:r>
              <a:rPr lang="en-US" sz="3200" dirty="0" err="1" smtClean="0">
                <a:sym typeface="Symbol"/>
              </a:rPr>
              <a:t>dan</a:t>
            </a:r>
            <a:r>
              <a:rPr lang="en-US" sz="3200" dirty="0" smtClean="0">
                <a:sym typeface="Symbol"/>
              </a:rPr>
              <a:t> 2</a:t>
            </a:r>
          </a:p>
          <a:p>
            <a:pPr marL="514350" indent="-514350">
              <a:buAutoNum type="arabicPeriod" startAt="3"/>
            </a:pPr>
            <a:r>
              <a:rPr lang="en-US" sz="3200" dirty="0" smtClean="0">
                <a:sym typeface="Symbol"/>
              </a:rPr>
              <a:t>{q}		</a:t>
            </a:r>
            <a:r>
              <a:rPr lang="en-US" sz="3200" dirty="0" err="1" smtClean="0">
                <a:sym typeface="Symbol"/>
              </a:rPr>
              <a:t>dari</a:t>
            </a:r>
            <a:r>
              <a:rPr lang="en-US" sz="3200" dirty="0" smtClean="0">
                <a:sym typeface="Symbol"/>
              </a:rPr>
              <a:t> 1 </a:t>
            </a:r>
            <a:r>
              <a:rPr lang="en-US" sz="3200" dirty="0" err="1" smtClean="0">
                <a:sym typeface="Symbol"/>
              </a:rPr>
              <a:t>dan</a:t>
            </a:r>
            <a:r>
              <a:rPr lang="en-US" sz="3200" dirty="0" smtClean="0">
                <a:sym typeface="Symbol"/>
              </a:rPr>
              <a:t> 5</a:t>
            </a:r>
          </a:p>
          <a:p>
            <a:pPr marL="514350" indent="-514350">
              <a:buAutoNum type="arabicPeriod" startAt="3"/>
            </a:pPr>
            <a:r>
              <a:rPr lang="en-US" sz="3200" dirty="0" smtClean="0">
                <a:sym typeface="Symbol"/>
              </a:rPr>
              <a:t>{ }			</a:t>
            </a:r>
            <a:r>
              <a:rPr lang="en-US" sz="3200" dirty="0" err="1" smtClean="0">
                <a:sym typeface="Symbol"/>
              </a:rPr>
              <a:t>dari</a:t>
            </a:r>
            <a:r>
              <a:rPr lang="en-US" sz="3200" dirty="0" smtClean="0">
                <a:sym typeface="Symbol"/>
              </a:rPr>
              <a:t> 4 </a:t>
            </a:r>
            <a:r>
              <a:rPr lang="en-US" sz="3200" dirty="0" err="1" smtClean="0">
                <a:sym typeface="Symbol"/>
              </a:rPr>
              <a:t>dan</a:t>
            </a:r>
            <a:r>
              <a:rPr lang="en-US" sz="3200" dirty="0" smtClean="0">
                <a:sym typeface="Symbol"/>
              </a:rPr>
              <a:t> 6</a:t>
            </a:r>
          </a:p>
          <a:p>
            <a:pPr marL="514350" indent="-514350">
              <a:buAutoNum type="arabicPeriod" startAt="3"/>
            </a:pPr>
            <a:endParaRPr lang="en-US" sz="3200" dirty="0" smtClean="0">
              <a:sym typeface="Symbol"/>
            </a:endParaRPr>
          </a:p>
          <a:p>
            <a:r>
              <a:rPr lang="en-US" sz="3200" dirty="0" err="1" smtClean="0">
                <a:sym typeface="Symbol"/>
              </a:rPr>
              <a:t>Terbukti</a:t>
            </a:r>
            <a:r>
              <a:rPr lang="en-US" sz="3200" dirty="0" smtClean="0">
                <a:sym typeface="Symbol"/>
              </a:rPr>
              <a:t> : 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2320" y="285728"/>
            <a:ext cx="769452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Contoh</a:t>
            </a:r>
            <a:r>
              <a:rPr lang="en-US" sz="3200" dirty="0" smtClean="0"/>
              <a:t> 6 :</a:t>
            </a:r>
          </a:p>
          <a:p>
            <a:endParaRPr lang="en-US" sz="3200" dirty="0" smtClean="0"/>
          </a:p>
          <a:p>
            <a:r>
              <a:rPr lang="en-US" sz="3200" dirty="0" err="1" smtClean="0"/>
              <a:t>Jika</a:t>
            </a:r>
            <a:r>
              <a:rPr lang="en-US" sz="3200" dirty="0" smtClean="0"/>
              <a:t> </a:t>
            </a:r>
            <a:r>
              <a:rPr lang="en-US" sz="3200" dirty="0" err="1" smtClean="0"/>
              <a:t>bahan</a:t>
            </a:r>
            <a:r>
              <a:rPr lang="en-US" sz="3200" dirty="0" smtClean="0"/>
              <a:t> </a:t>
            </a:r>
            <a:r>
              <a:rPr lang="en-US" sz="3200" dirty="0" err="1" smtClean="0"/>
              <a:t>baku</a:t>
            </a:r>
            <a:r>
              <a:rPr lang="en-US" sz="3200" dirty="0" smtClean="0"/>
              <a:t> </a:t>
            </a:r>
            <a:r>
              <a:rPr lang="en-US" sz="3200" dirty="0" err="1" smtClean="0"/>
              <a:t>kedelai</a:t>
            </a:r>
            <a:r>
              <a:rPr lang="en-US" sz="3200" dirty="0" smtClean="0"/>
              <a:t> </a:t>
            </a:r>
            <a:r>
              <a:rPr lang="en-US" sz="3200" dirty="0" err="1" smtClean="0"/>
              <a:t>berasal</a:t>
            </a:r>
            <a:r>
              <a:rPr lang="en-US" sz="3200" dirty="0" smtClean="0"/>
              <a:t> </a:t>
            </a:r>
            <a:r>
              <a:rPr lang="en-US" sz="3200" dirty="0" err="1" smtClean="0"/>
              <a:t>dari</a:t>
            </a:r>
            <a:r>
              <a:rPr lang="en-US" sz="3200" dirty="0" smtClean="0"/>
              <a:t> Indonesia </a:t>
            </a:r>
            <a:r>
              <a:rPr lang="en-US" sz="3200" dirty="0" err="1" smtClean="0"/>
              <a:t>atau</a:t>
            </a:r>
            <a:r>
              <a:rPr lang="en-US" sz="3200" dirty="0" smtClean="0"/>
              <a:t> </a:t>
            </a:r>
            <a:r>
              <a:rPr lang="en-US" sz="3200" dirty="0" err="1" smtClean="0"/>
              <a:t>Amerika</a:t>
            </a:r>
            <a:r>
              <a:rPr lang="en-US" sz="3200" dirty="0" smtClean="0"/>
              <a:t>, </a:t>
            </a:r>
            <a:r>
              <a:rPr lang="en-US" sz="3200" dirty="0" err="1" smtClean="0"/>
              <a:t>maka</a:t>
            </a:r>
            <a:r>
              <a:rPr lang="en-US" sz="3200" dirty="0" smtClean="0"/>
              <a:t> </a:t>
            </a:r>
            <a:r>
              <a:rPr lang="en-US" sz="3200" dirty="0" err="1" smtClean="0"/>
              <a:t>tempe</a:t>
            </a:r>
            <a:r>
              <a:rPr lang="en-US" sz="3200" dirty="0" smtClean="0"/>
              <a:t> yang </a:t>
            </a:r>
            <a:r>
              <a:rPr lang="en-US" sz="3200" dirty="0" err="1" smtClean="0"/>
              <a:t>diproduksi</a:t>
            </a:r>
            <a:r>
              <a:rPr lang="en-US" sz="3200" dirty="0" smtClean="0"/>
              <a:t> </a:t>
            </a:r>
            <a:r>
              <a:rPr lang="en-US" sz="3200" dirty="0" err="1" smtClean="0"/>
              <a:t>pasti</a:t>
            </a:r>
            <a:r>
              <a:rPr lang="en-US" sz="3200" dirty="0" smtClean="0"/>
              <a:t> </a:t>
            </a:r>
            <a:r>
              <a:rPr lang="en-US" sz="3200" dirty="0" err="1" smtClean="0"/>
              <a:t>bermutu</a:t>
            </a:r>
            <a:r>
              <a:rPr lang="en-US" sz="3200" dirty="0" smtClean="0"/>
              <a:t> </a:t>
            </a:r>
            <a:r>
              <a:rPr lang="en-US" sz="3200" dirty="0" err="1" smtClean="0"/>
              <a:t>baik</a:t>
            </a:r>
            <a:r>
              <a:rPr lang="en-US" sz="3200" dirty="0" smtClean="0"/>
              <a:t>.</a:t>
            </a:r>
          </a:p>
          <a:p>
            <a:r>
              <a:rPr lang="en-US" sz="3200" dirty="0" err="1" smtClean="0">
                <a:sym typeface="Symbol"/>
              </a:rPr>
              <a:t>Jika</a:t>
            </a:r>
            <a:r>
              <a:rPr lang="en-US" sz="3200" dirty="0" smtClean="0">
                <a:sym typeface="Symbol"/>
              </a:rPr>
              <a:t> </a:t>
            </a:r>
            <a:r>
              <a:rPr lang="en-US" sz="3200" dirty="0" err="1" smtClean="0">
                <a:sym typeface="Symbol"/>
              </a:rPr>
              <a:t>tempe</a:t>
            </a:r>
            <a:r>
              <a:rPr lang="en-US" sz="3200" dirty="0" smtClean="0">
                <a:sym typeface="Symbol"/>
              </a:rPr>
              <a:t> yang </a:t>
            </a:r>
            <a:r>
              <a:rPr lang="en-US" sz="3200" dirty="0" err="1" smtClean="0">
                <a:sym typeface="Symbol"/>
              </a:rPr>
              <a:t>diproduksi</a:t>
            </a:r>
            <a:r>
              <a:rPr lang="en-US" sz="3200" dirty="0" smtClean="0">
                <a:sym typeface="Symbol"/>
              </a:rPr>
              <a:t> </a:t>
            </a:r>
            <a:r>
              <a:rPr lang="en-US" sz="3200" dirty="0" err="1" smtClean="0">
                <a:sym typeface="Symbol"/>
              </a:rPr>
              <a:t>bermutu</a:t>
            </a:r>
            <a:r>
              <a:rPr lang="en-US" sz="3200" dirty="0" smtClean="0">
                <a:sym typeface="Symbol"/>
              </a:rPr>
              <a:t> </a:t>
            </a:r>
            <a:r>
              <a:rPr lang="en-US" sz="3200" dirty="0" err="1" smtClean="0">
                <a:sym typeface="Symbol"/>
              </a:rPr>
              <a:t>baik</a:t>
            </a:r>
            <a:r>
              <a:rPr lang="en-US" sz="3200" dirty="0" smtClean="0">
                <a:sym typeface="Symbol"/>
              </a:rPr>
              <a:t>, </a:t>
            </a:r>
            <a:r>
              <a:rPr lang="en-US" sz="3200" dirty="0" err="1" smtClean="0">
                <a:sym typeface="Symbol"/>
              </a:rPr>
              <a:t>maka</a:t>
            </a:r>
            <a:r>
              <a:rPr lang="en-US" sz="3200" dirty="0" smtClean="0">
                <a:sym typeface="Symbol"/>
              </a:rPr>
              <a:t> </a:t>
            </a:r>
            <a:r>
              <a:rPr lang="en-US" sz="3200" dirty="0" err="1" smtClean="0">
                <a:sym typeface="Symbol"/>
              </a:rPr>
              <a:t>tempe</a:t>
            </a:r>
            <a:r>
              <a:rPr lang="en-US" sz="3200" dirty="0" smtClean="0">
                <a:sym typeface="Symbol"/>
              </a:rPr>
              <a:t> </a:t>
            </a:r>
            <a:r>
              <a:rPr lang="en-US" sz="3200" dirty="0" err="1" smtClean="0">
                <a:sym typeface="Symbol"/>
              </a:rPr>
              <a:t>tersebut</a:t>
            </a:r>
            <a:r>
              <a:rPr lang="en-US" sz="3200" dirty="0" smtClean="0">
                <a:sym typeface="Symbol"/>
              </a:rPr>
              <a:t> </a:t>
            </a:r>
            <a:r>
              <a:rPr lang="en-US" sz="3200" dirty="0" err="1" smtClean="0">
                <a:sym typeface="Symbol"/>
              </a:rPr>
              <a:t>laku</a:t>
            </a:r>
            <a:r>
              <a:rPr lang="en-US" sz="3200" dirty="0" smtClean="0">
                <a:sym typeface="Symbol"/>
              </a:rPr>
              <a:t> </a:t>
            </a:r>
            <a:r>
              <a:rPr lang="en-US" sz="3200" dirty="0" err="1" smtClean="0">
                <a:sym typeface="Symbol"/>
              </a:rPr>
              <a:t>dipasaran</a:t>
            </a:r>
            <a:r>
              <a:rPr lang="en-US" sz="3200" dirty="0" smtClean="0">
                <a:sym typeface="Symbol"/>
              </a:rPr>
              <a:t>, </a:t>
            </a:r>
            <a:r>
              <a:rPr lang="en-US" sz="3200" dirty="0" err="1" smtClean="0">
                <a:sym typeface="Symbol"/>
              </a:rPr>
              <a:t>akan</a:t>
            </a:r>
            <a:r>
              <a:rPr lang="en-US" sz="3200" dirty="0" smtClean="0">
                <a:sym typeface="Symbol"/>
              </a:rPr>
              <a:t> </a:t>
            </a:r>
            <a:r>
              <a:rPr lang="en-US" sz="3200" dirty="0" err="1" smtClean="0">
                <a:sym typeface="Symbol"/>
              </a:rPr>
              <a:t>tetapi</a:t>
            </a:r>
            <a:r>
              <a:rPr lang="en-US" sz="3200" dirty="0" smtClean="0">
                <a:sym typeface="Symbol"/>
              </a:rPr>
              <a:t> </a:t>
            </a:r>
            <a:r>
              <a:rPr lang="en-US" sz="3200" dirty="0" err="1" smtClean="0">
                <a:sym typeface="Symbol"/>
              </a:rPr>
              <a:t>kenyataanya</a:t>
            </a:r>
            <a:r>
              <a:rPr lang="en-US" sz="3200" dirty="0" smtClean="0">
                <a:sym typeface="Symbol"/>
              </a:rPr>
              <a:t> </a:t>
            </a:r>
            <a:r>
              <a:rPr lang="en-US" sz="3200" dirty="0" err="1" smtClean="0">
                <a:sym typeface="Symbol"/>
              </a:rPr>
              <a:t>tempe</a:t>
            </a:r>
            <a:r>
              <a:rPr lang="en-US" sz="3200" dirty="0" smtClean="0">
                <a:sym typeface="Symbol"/>
              </a:rPr>
              <a:t> </a:t>
            </a:r>
            <a:r>
              <a:rPr lang="en-US" sz="3200" dirty="0" err="1" smtClean="0">
                <a:sym typeface="Symbol"/>
              </a:rPr>
              <a:t>diproduksi</a:t>
            </a:r>
            <a:r>
              <a:rPr lang="en-US" sz="3200" dirty="0" smtClean="0">
                <a:sym typeface="Symbol"/>
              </a:rPr>
              <a:t> </a:t>
            </a:r>
            <a:r>
              <a:rPr lang="en-US" sz="3200" dirty="0" err="1" smtClean="0">
                <a:sym typeface="Symbol"/>
              </a:rPr>
              <a:t>tidak</a:t>
            </a:r>
            <a:r>
              <a:rPr lang="en-US" sz="3200" dirty="0" smtClean="0">
                <a:sym typeface="Symbol"/>
              </a:rPr>
              <a:t> </a:t>
            </a:r>
            <a:r>
              <a:rPr lang="en-US" sz="3200" dirty="0" err="1" smtClean="0">
                <a:sym typeface="Symbol"/>
              </a:rPr>
              <a:t>laku</a:t>
            </a:r>
            <a:r>
              <a:rPr lang="en-US" sz="3200" dirty="0" smtClean="0">
                <a:sym typeface="Symbol"/>
              </a:rPr>
              <a:t> </a:t>
            </a:r>
            <a:r>
              <a:rPr lang="en-US" sz="3200" dirty="0" err="1" smtClean="0">
                <a:sym typeface="Symbol"/>
              </a:rPr>
              <a:t>dipasaran</a:t>
            </a:r>
            <a:r>
              <a:rPr lang="en-US" sz="3200" dirty="0" smtClean="0">
                <a:sym typeface="Symbol"/>
              </a:rPr>
              <a:t>, </a:t>
            </a:r>
            <a:r>
              <a:rPr lang="en-US" sz="3200" dirty="0" err="1" smtClean="0">
                <a:sym typeface="Symbol"/>
              </a:rPr>
              <a:t>oleh</a:t>
            </a:r>
            <a:r>
              <a:rPr lang="en-US" sz="3200" dirty="0" smtClean="0">
                <a:sym typeface="Symbol"/>
              </a:rPr>
              <a:t> </a:t>
            </a:r>
            <a:r>
              <a:rPr lang="en-US" sz="3200" dirty="0" err="1" smtClean="0">
                <a:sym typeface="Symbol"/>
              </a:rPr>
              <a:t>karenanya</a:t>
            </a:r>
            <a:r>
              <a:rPr lang="en-US" sz="3200" dirty="0" smtClean="0">
                <a:sym typeface="Symbol"/>
              </a:rPr>
              <a:t>, </a:t>
            </a:r>
            <a:r>
              <a:rPr lang="en-US" sz="3200" dirty="0" err="1" smtClean="0">
                <a:sym typeface="Symbol"/>
              </a:rPr>
              <a:t>bahan</a:t>
            </a:r>
            <a:r>
              <a:rPr lang="en-US" sz="3200" dirty="0" smtClean="0">
                <a:sym typeface="Symbol"/>
              </a:rPr>
              <a:t> </a:t>
            </a:r>
            <a:r>
              <a:rPr lang="en-US" sz="3200" dirty="0" err="1" smtClean="0">
                <a:sym typeface="Symbol"/>
              </a:rPr>
              <a:t>baku</a:t>
            </a:r>
            <a:r>
              <a:rPr lang="en-US" sz="3200" dirty="0" smtClean="0">
                <a:sym typeface="Symbol"/>
              </a:rPr>
              <a:t> </a:t>
            </a:r>
            <a:r>
              <a:rPr lang="en-US" sz="3200" dirty="0" err="1" smtClean="0">
                <a:sym typeface="Symbol"/>
              </a:rPr>
              <a:t>kedelai</a:t>
            </a:r>
            <a:r>
              <a:rPr lang="en-US" sz="3200" dirty="0" smtClean="0">
                <a:sym typeface="Symbol"/>
              </a:rPr>
              <a:t> yang </a:t>
            </a:r>
            <a:r>
              <a:rPr lang="en-US" sz="3200" dirty="0" err="1" smtClean="0">
                <a:sym typeface="Symbol"/>
              </a:rPr>
              <a:t>digunakan</a:t>
            </a:r>
            <a:r>
              <a:rPr lang="en-US" sz="3200" dirty="0" smtClean="0">
                <a:sym typeface="Symbol"/>
              </a:rPr>
              <a:t> </a:t>
            </a:r>
            <a:r>
              <a:rPr lang="en-US" sz="3200" dirty="0" err="1" smtClean="0">
                <a:sym typeface="Symbol"/>
              </a:rPr>
              <a:t>bukan</a:t>
            </a:r>
            <a:r>
              <a:rPr lang="en-US" sz="3200" dirty="0" smtClean="0">
                <a:sym typeface="Symbol"/>
              </a:rPr>
              <a:t> </a:t>
            </a:r>
            <a:r>
              <a:rPr lang="en-US" sz="3200" dirty="0" err="1" smtClean="0">
                <a:sym typeface="Symbol"/>
              </a:rPr>
              <a:t>berasal</a:t>
            </a:r>
            <a:r>
              <a:rPr lang="en-US" sz="3200" dirty="0" smtClean="0">
                <a:sym typeface="Symbol"/>
              </a:rPr>
              <a:t> </a:t>
            </a:r>
            <a:r>
              <a:rPr lang="en-US" sz="3200" dirty="0" err="1" smtClean="0">
                <a:sym typeface="Symbol"/>
              </a:rPr>
              <a:t>dari</a:t>
            </a:r>
            <a:r>
              <a:rPr lang="en-US" sz="3200" dirty="0" smtClean="0">
                <a:sym typeface="Symbol"/>
              </a:rPr>
              <a:t> Indonesia</a:t>
            </a:r>
          </a:p>
          <a:p>
            <a:r>
              <a:rPr lang="en-US" sz="3200" dirty="0" err="1" smtClean="0">
                <a:sym typeface="Symbol"/>
              </a:rPr>
              <a:t>Buktikan</a:t>
            </a:r>
            <a:r>
              <a:rPr lang="en-US" sz="3200" dirty="0" smtClean="0">
                <a:sym typeface="Symbol"/>
              </a:rPr>
              <a:t> </a:t>
            </a:r>
            <a:r>
              <a:rPr lang="en-US" sz="3200" dirty="0" err="1" smtClean="0">
                <a:sym typeface="Symbol"/>
              </a:rPr>
              <a:t>dengan</a:t>
            </a:r>
            <a:r>
              <a:rPr lang="en-US" sz="3200" dirty="0" smtClean="0">
                <a:sym typeface="Symbol"/>
              </a:rPr>
              <a:t> </a:t>
            </a:r>
            <a:r>
              <a:rPr lang="en-US" sz="3200" dirty="0" err="1" smtClean="0">
                <a:sym typeface="Symbol"/>
              </a:rPr>
              <a:t>bentuk</a:t>
            </a:r>
            <a:r>
              <a:rPr lang="en-US" sz="3200" dirty="0" smtClean="0">
                <a:sym typeface="Symbol"/>
              </a:rPr>
              <a:t> </a:t>
            </a:r>
            <a:r>
              <a:rPr lang="en-US" sz="3200" dirty="0" err="1" smtClean="0">
                <a:sym typeface="Symbol"/>
              </a:rPr>
              <a:t>klausa</a:t>
            </a:r>
            <a:r>
              <a:rPr lang="en-US" sz="3200" dirty="0" smtClean="0">
                <a:sym typeface="Symbol"/>
              </a:rPr>
              <a:t>	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71538" y="357166"/>
            <a:ext cx="7593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/>
            <a:r>
              <a:rPr lang="en-US" sz="3200" dirty="0" smtClean="0">
                <a:sym typeface="Symbol"/>
              </a:rPr>
              <a:t>B. </a:t>
            </a:r>
            <a:r>
              <a:rPr lang="en-US" sz="3200" dirty="0" err="1" smtClean="0">
                <a:sym typeface="Symbol"/>
              </a:rPr>
              <a:t>Prinsip</a:t>
            </a:r>
            <a:r>
              <a:rPr lang="en-US" sz="3200" dirty="0" smtClean="0">
                <a:sym typeface="Symbol"/>
              </a:rPr>
              <a:t> </a:t>
            </a:r>
            <a:r>
              <a:rPr lang="en-US" sz="3200" dirty="0" err="1" smtClean="0">
                <a:sym typeface="Symbol"/>
              </a:rPr>
              <a:t>Resolusi</a:t>
            </a:r>
            <a:endParaRPr lang="en-US" sz="3200" dirty="0" smtClean="0">
              <a:sym typeface="Symbo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2320" y="1214422"/>
            <a:ext cx="750099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Bentuk</a:t>
            </a:r>
            <a:r>
              <a:rPr lang="en-US" sz="3200" dirty="0" smtClean="0"/>
              <a:t> </a:t>
            </a:r>
            <a:r>
              <a:rPr lang="en-US" sz="3200" dirty="0" err="1" smtClean="0"/>
              <a:t>Umum</a:t>
            </a:r>
            <a:r>
              <a:rPr lang="en-US" sz="3200" dirty="0" smtClean="0"/>
              <a:t> </a:t>
            </a:r>
            <a:r>
              <a:rPr lang="en-US" sz="3200" dirty="0" err="1" smtClean="0"/>
              <a:t>Prinsip</a:t>
            </a:r>
            <a:r>
              <a:rPr lang="en-US" sz="3200" dirty="0" smtClean="0"/>
              <a:t> </a:t>
            </a:r>
            <a:r>
              <a:rPr lang="en-US" sz="3200" dirty="0" err="1" smtClean="0"/>
              <a:t>Resolusi</a:t>
            </a:r>
            <a:r>
              <a:rPr lang="en-US" sz="3200" dirty="0" smtClean="0"/>
              <a:t> </a:t>
            </a:r>
            <a:r>
              <a:rPr lang="en-US" sz="3200" dirty="0" err="1" smtClean="0"/>
              <a:t>didefinisikan</a:t>
            </a:r>
            <a:r>
              <a:rPr lang="en-US" sz="3200" dirty="0" smtClean="0"/>
              <a:t> </a:t>
            </a:r>
            <a:r>
              <a:rPr lang="en-US" sz="3200" dirty="0" err="1" smtClean="0"/>
              <a:t>sebagai</a:t>
            </a:r>
            <a:r>
              <a:rPr lang="en-US" sz="3200" dirty="0" smtClean="0"/>
              <a:t> </a:t>
            </a:r>
            <a:r>
              <a:rPr lang="en-US" sz="3200" dirty="0" err="1" smtClean="0"/>
              <a:t>berikut</a:t>
            </a:r>
            <a:r>
              <a:rPr lang="en-US" sz="3200" dirty="0" smtClean="0"/>
              <a:t> :</a:t>
            </a:r>
          </a:p>
          <a:p>
            <a:r>
              <a:rPr lang="en-US" sz="3200" dirty="0" err="1" smtClean="0"/>
              <a:t>Jika</a:t>
            </a:r>
            <a:r>
              <a:rPr lang="en-US" sz="3200" dirty="0" smtClean="0"/>
              <a:t> </a:t>
            </a:r>
            <a:r>
              <a:rPr lang="en-US" sz="3200" dirty="0" err="1" smtClean="0"/>
              <a:t>diketahui</a:t>
            </a:r>
            <a:r>
              <a:rPr lang="en-US" sz="3200" dirty="0" smtClean="0"/>
              <a:t> </a:t>
            </a:r>
            <a:r>
              <a:rPr lang="en-US" sz="3200" dirty="0" err="1" smtClean="0"/>
              <a:t>bentuk</a:t>
            </a:r>
            <a:r>
              <a:rPr lang="en-US" sz="3200" dirty="0" smtClean="0"/>
              <a:t> </a:t>
            </a:r>
            <a:r>
              <a:rPr lang="en-US" sz="3200" dirty="0" err="1" smtClean="0"/>
              <a:t>klausa</a:t>
            </a:r>
            <a:r>
              <a:rPr lang="en-US" sz="3200" dirty="0" smtClean="0"/>
              <a:t>, </a:t>
            </a:r>
            <a:r>
              <a:rPr lang="en-US" sz="3200" dirty="0" err="1" smtClean="0"/>
              <a:t>maka</a:t>
            </a:r>
            <a:r>
              <a:rPr lang="en-US" sz="3200" dirty="0" smtClean="0"/>
              <a:t> </a:t>
            </a:r>
            <a:r>
              <a:rPr lang="en-US" sz="3200" dirty="0" err="1" smtClean="0"/>
              <a:t>dapat</a:t>
            </a:r>
            <a:r>
              <a:rPr lang="en-US" sz="3200" dirty="0" smtClean="0"/>
              <a:t> </a:t>
            </a:r>
            <a:r>
              <a:rPr lang="en-US" sz="3200" dirty="0" err="1" smtClean="0"/>
              <a:t>ditentukan</a:t>
            </a:r>
            <a:r>
              <a:rPr lang="en-US" sz="3200" dirty="0" smtClean="0"/>
              <a:t> </a:t>
            </a:r>
            <a:r>
              <a:rPr lang="en-US" sz="3200" dirty="0" err="1" smtClean="0"/>
              <a:t>bentuk</a:t>
            </a:r>
            <a:r>
              <a:rPr lang="en-US" sz="3200" dirty="0" smtClean="0"/>
              <a:t> </a:t>
            </a:r>
            <a:r>
              <a:rPr lang="en-US" sz="3200" dirty="0" err="1" smtClean="0"/>
              <a:t>klausa</a:t>
            </a:r>
            <a:r>
              <a:rPr lang="en-US" sz="3200" dirty="0" smtClean="0"/>
              <a:t>  </a:t>
            </a:r>
            <a:r>
              <a:rPr lang="en-US" sz="3200" dirty="0" err="1" smtClean="0"/>
              <a:t>conklusinya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4000" dirty="0" smtClean="0"/>
              <a:t>{</a:t>
            </a:r>
            <a:r>
              <a:rPr lang="en-US" sz="4000" dirty="0" smtClean="0">
                <a:sym typeface="Symbol"/>
              </a:rPr>
              <a:t></a:t>
            </a:r>
            <a:r>
              <a:rPr lang="en-US" sz="4000" baseline="-25000" dirty="0" smtClean="0">
                <a:sym typeface="Symbol"/>
              </a:rPr>
              <a:t>1</a:t>
            </a:r>
            <a:r>
              <a:rPr lang="en-US" sz="4000" dirty="0" smtClean="0">
                <a:sym typeface="Symbol"/>
              </a:rPr>
              <a:t>, . . . , , …. </a:t>
            </a:r>
            <a:r>
              <a:rPr lang="en-US" sz="4000" baseline="-25000" dirty="0" smtClean="0">
                <a:sym typeface="Symbol"/>
              </a:rPr>
              <a:t>n</a:t>
            </a:r>
            <a:r>
              <a:rPr lang="en-US" sz="4000" dirty="0" smtClean="0"/>
              <a:t>}</a:t>
            </a:r>
          </a:p>
          <a:p>
            <a:r>
              <a:rPr lang="en-US" sz="4000" dirty="0" smtClean="0"/>
              <a:t>{</a:t>
            </a:r>
            <a:r>
              <a:rPr lang="en-US" sz="4000" dirty="0" smtClean="0">
                <a:sym typeface="Symbol"/>
              </a:rPr>
              <a:t></a:t>
            </a:r>
            <a:r>
              <a:rPr lang="en-US" sz="4000" baseline="-25000" dirty="0" smtClean="0">
                <a:sym typeface="Symbol"/>
              </a:rPr>
              <a:t>1</a:t>
            </a:r>
            <a:r>
              <a:rPr lang="en-US" sz="4000" dirty="0" smtClean="0">
                <a:sym typeface="Symbol"/>
              </a:rPr>
              <a:t>, . . . , . . . </a:t>
            </a:r>
            <a:r>
              <a:rPr lang="en-US" sz="4000" baseline="-25000" dirty="0" smtClean="0">
                <a:sym typeface="Symbol"/>
              </a:rPr>
              <a:t>m</a:t>
            </a:r>
            <a:r>
              <a:rPr lang="en-US" sz="4000" dirty="0" smtClean="0"/>
              <a:t>}</a:t>
            </a:r>
          </a:p>
          <a:p>
            <a:endParaRPr lang="en-US" sz="2400" dirty="0" smtClean="0"/>
          </a:p>
          <a:p>
            <a:r>
              <a:rPr lang="en-US" sz="4000" dirty="0" smtClean="0"/>
              <a:t>{</a:t>
            </a:r>
            <a:r>
              <a:rPr lang="en-US" sz="4000" dirty="0" smtClean="0">
                <a:sym typeface="Symbol"/>
              </a:rPr>
              <a:t></a:t>
            </a:r>
            <a:r>
              <a:rPr lang="en-US" sz="4000" baseline="-25000" dirty="0" smtClean="0">
                <a:sym typeface="Symbol"/>
              </a:rPr>
              <a:t>1</a:t>
            </a:r>
            <a:r>
              <a:rPr lang="en-US" sz="4000" dirty="0" smtClean="0">
                <a:sym typeface="Symbol"/>
              </a:rPr>
              <a:t>, . . . ,</a:t>
            </a:r>
            <a:r>
              <a:rPr lang="en-US" sz="4000" baseline="-25000" dirty="0" smtClean="0">
                <a:sym typeface="Symbol"/>
              </a:rPr>
              <a:t>n</a:t>
            </a:r>
            <a:r>
              <a:rPr lang="en-US" sz="4000" dirty="0" smtClean="0"/>
              <a:t>, </a:t>
            </a:r>
            <a:r>
              <a:rPr lang="en-US" sz="4000" dirty="0" smtClean="0">
                <a:sym typeface="Symbol"/>
              </a:rPr>
              <a:t></a:t>
            </a:r>
            <a:r>
              <a:rPr lang="en-US" sz="4000" baseline="-25000" dirty="0" smtClean="0">
                <a:sym typeface="Symbol"/>
              </a:rPr>
              <a:t>1</a:t>
            </a:r>
            <a:r>
              <a:rPr lang="en-US" sz="4000" dirty="0" smtClean="0">
                <a:sym typeface="Symbol"/>
              </a:rPr>
              <a:t>, . . . , </a:t>
            </a:r>
            <a:r>
              <a:rPr lang="en-US" sz="4000" baseline="-25000" dirty="0" smtClean="0">
                <a:sym typeface="Symbol"/>
              </a:rPr>
              <a:t>m</a:t>
            </a:r>
            <a:r>
              <a:rPr lang="en-US" sz="4000" dirty="0" smtClean="0"/>
              <a:t>}</a:t>
            </a:r>
          </a:p>
          <a:p>
            <a:endParaRPr lang="en-US" sz="4000" dirty="0" smtClean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42976" y="5213362"/>
            <a:ext cx="464347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92320" y="285728"/>
            <a:ext cx="750099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Contoh</a:t>
            </a:r>
            <a:r>
              <a:rPr lang="en-US" sz="3200" dirty="0" smtClean="0"/>
              <a:t> 3 :</a:t>
            </a:r>
          </a:p>
          <a:p>
            <a:endParaRPr lang="en-US" sz="3200" dirty="0" smtClean="0"/>
          </a:p>
          <a:p>
            <a:r>
              <a:rPr lang="en-US" sz="3200" dirty="0" err="1" smtClean="0"/>
              <a:t>Diketahui</a:t>
            </a:r>
            <a:r>
              <a:rPr lang="en-US" sz="3200" dirty="0" smtClean="0"/>
              <a:t>  {p, q}</a:t>
            </a:r>
          </a:p>
          <a:p>
            <a:r>
              <a:rPr lang="en-US" sz="3200" dirty="0" smtClean="0"/>
              <a:t>		{</a:t>
            </a:r>
            <a:r>
              <a:rPr lang="en-US" sz="3200" dirty="0" smtClean="0">
                <a:sym typeface="Symbol"/>
              </a:rPr>
              <a:t>p, r}</a:t>
            </a:r>
          </a:p>
          <a:p>
            <a:endParaRPr lang="en-US" sz="3200" i="1" dirty="0" smtClean="0">
              <a:sym typeface="Symbol"/>
            </a:endParaRPr>
          </a:p>
          <a:p>
            <a:r>
              <a:rPr lang="en-US" sz="3200" i="1" dirty="0" err="1" smtClean="0">
                <a:sym typeface="Symbol"/>
              </a:rPr>
              <a:t>Maka</a:t>
            </a:r>
            <a:r>
              <a:rPr lang="en-US" sz="3200" i="1" dirty="0" smtClean="0">
                <a:sym typeface="Symbol"/>
              </a:rPr>
              <a:t> </a:t>
            </a:r>
            <a:r>
              <a:rPr lang="en-US" sz="3200" i="1" dirty="0" err="1" smtClean="0">
                <a:sym typeface="Symbol"/>
              </a:rPr>
              <a:t>kesimpulanya</a:t>
            </a:r>
            <a:r>
              <a:rPr lang="en-US" sz="3200" i="1" dirty="0" smtClean="0">
                <a:sym typeface="Symbol"/>
              </a:rPr>
              <a:t> </a:t>
            </a:r>
            <a:r>
              <a:rPr lang="en-US" sz="3200" dirty="0" smtClean="0">
                <a:sym typeface="Symbol"/>
              </a:rPr>
              <a:t>{q, </a:t>
            </a:r>
            <a:r>
              <a:rPr lang="en-US" sz="3200" dirty="0" smtClean="0">
                <a:sym typeface="Symbol"/>
              </a:rPr>
              <a:t>r}</a:t>
            </a:r>
          </a:p>
          <a:p>
            <a:endParaRPr lang="en-US" sz="3200" dirty="0" smtClean="0">
              <a:sym typeface="Symbol"/>
            </a:endParaRPr>
          </a:p>
          <a:p>
            <a:r>
              <a:rPr lang="en-US" sz="3200" dirty="0" err="1" smtClean="0">
                <a:sym typeface="Symbol"/>
              </a:rPr>
              <a:t>Jika</a:t>
            </a:r>
            <a:r>
              <a:rPr lang="en-US" sz="3200" dirty="0" smtClean="0">
                <a:sym typeface="Symbol"/>
              </a:rPr>
              <a:t> </a:t>
            </a:r>
            <a:r>
              <a:rPr lang="en-US" sz="3200" dirty="0" err="1" smtClean="0">
                <a:sym typeface="Symbol"/>
              </a:rPr>
              <a:t>di</a:t>
            </a:r>
            <a:r>
              <a:rPr lang="en-US" sz="3200" dirty="0" smtClean="0">
                <a:sym typeface="Symbol"/>
              </a:rPr>
              <a:t> </a:t>
            </a:r>
            <a:r>
              <a:rPr lang="en-US" sz="3200" dirty="0" err="1" smtClean="0">
                <a:sym typeface="Symbol"/>
              </a:rPr>
              <a:t>hubungkan</a:t>
            </a:r>
            <a:r>
              <a:rPr lang="en-US" sz="3200" dirty="0" smtClean="0">
                <a:sym typeface="Symbol"/>
              </a:rPr>
              <a:t> </a:t>
            </a:r>
            <a:r>
              <a:rPr lang="en-US" sz="3200" dirty="0" err="1" smtClean="0">
                <a:sym typeface="Symbol"/>
              </a:rPr>
              <a:t>dengan</a:t>
            </a:r>
            <a:r>
              <a:rPr lang="en-US" sz="3200" dirty="0" smtClean="0">
                <a:sym typeface="Symbol"/>
              </a:rPr>
              <a:t> </a:t>
            </a:r>
            <a:r>
              <a:rPr lang="en-US" sz="3200" dirty="0" err="1" smtClean="0">
                <a:sym typeface="Symbol"/>
              </a:rPr>
              <a:t>Inferensi</a:t>
            </a:r>
            <a:r>
              <a:rPr lang="en-US" sz="3200" dirty="0" smtClean="0">
                <a:sym typeface="Symbol"/>
              </a:rPr>
              <a:t> Modus </a:t>
            </a:r>
            <a:r>
              <a:rPr lang="en-US" sz="3200" dirty="0" err="1" smtClean="0">
                <a:sym typeface="Symbol"/>
              </a:rPr>
              <a:t>Ponen</a:t>
            </a:r>
            <a:r>
              <a:rPr lang="en-US" sz="3200" dirty="0" smtClean="0">
                <a:sym typeface="Symbol"/>
              </a:rPr>
              <a:t> (MP), Modus </a:t>
            </a:r>
            <a:r>
              <a:rPr lang="en-US" sz="3200" dirty="0" err="1" smtClean="0">
                <a:sym typeface="Symbol"/>
              </a:rPr>
              <a:t>Tolen</a:t>
            </a:r>
            <a:r>
              <a:rPr lang="en-US" sz="3200" dirty="0" smtClean="0">
                <a:sym typeface="Symbol"/>
              </a:rPr>
              <a:t> (MT) </a:t>
            </a:r>
            <a:r>
              <a:rPr lang="en-US" sz="3200" dirty="0" err="1" smtClean="0">
                <a:sym typeface="Symbol"/>
              </a:rPr>
              <a:t>dan</a:t>
            </a:r>
            <a:r>
              <a:rPr lang="en-US" sz="3200" dirty="0" smtClean="0">
                <a:sym typeface="Symbol"/>
              </a:rPr>
              <a:t> </a:t>
            </a:r>
            <a:r>
              <a:rPr lang="en-US" sz="3200" dirty="0" err="1" smtClean="0">
                <a:sym typeface="Symbol"/>
              </a:rPr>
              <a:t>Silogisme</a:t>
            </a:r>
            <a:r>
              <a:rPr lang="en-US" sz="3200" dirty="0" smtClean="0">
                <a:sym typeface="Symbol"/>
              </a:rPr>
              <a:t> (S), </a:t>
            </a:r>
            <a:r>
              <a:rPr lang="en-US" sz="3200" dirty="0" err="1" smtClean="0">
                <a:sym typeface="Symbol"/>
              </a:rPr>
              <a:t>maka</a:t>
            </a:r>
            <a:r>
              <a:rPr lang="en-US" sz="3200" dirty="0" smtClean="0">
                <a:sym typeface="Symbol"/>
              </a:rPr>
              <a:t> </a:t>
            </a:r>
            <a:r>
              <a:rPr lang="en-US" sz="3200" dirty="0" err="1" smtClean="0">
                <a:sym typeface="Symbol"/>
              </a:rPr>
              <a:t>dapat</a:t>
            </a:r>
            <a:r>
              <a:rPr lang="en-US" sz="3200" dirty="0" smtClean="0">
                <a:sym typeface="Symbol"/>
              </a:rPr>
              <a:t> </a:t>
            </a:r>
            <a:r>
              <a:rPr lang="en-US" sz="3200" dirty="0" err="1" smtClean="0">
                <a:sym typeface="Symbol"/>
              </a:rPr>
              <a:t>dituliskan</a:t>
            </a:r>
            <a:r>
              <a:rPr lang="en-US" sz="3200" dirty="0" smtClean="0">
                <a:sym typeface="Symbol"/>
              </a:rPr>
              <a:t> 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92320" y="285728"/>
            <a:ext cx="750099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Modus </a:t>
            </a:r>
            <a:r>
              <a:rPr lang="en-US" sz="3200" dirty="0" err="1" smtClean="0"/>
              <a:t>Ponen</a:t>
            </a:r>
            <a:r>
              <a:rPr lang="en-US" sz="3200" dirty="0" smtClean="0"/>
              <a:t> (MP)</a:t>
            </a:r>
          </a:p>
          <a:p>
            <a:r>
              <a:rPr lang="en-US" sz="3200" dirty="0" smtClean="0"/>
              <a:t>p </a:t>
            </a:r>
            <a:r>
              <a:rPr lang="en-US" sz="3200" dirty="0" smtClean="0">
                <a:sym typeface="Symbol"/>
              </a:rPr>
              <a:t> q	{p, q}</a:t>
            </a:r>
          </a:p>
          <a:p>
            <a:r>
              <a:rPr lang="en-US" sz="3200" dirty="0" smtClean="0">
                <a:sym typeface="Symbol"/>
              </a:rPr>
              <a:t>p		{p}</a:t>
            </a:r>
          </a:p>
          <a:p>
            <a:endParaRPr lang="en-US" dirty="0" smtClean="0">
              <a:sym typeface="Symbol"/>
            </a:endParaRPr>
          </a:p>
          <a:p>
            <a:r>
              <a:rPr lang="en-US" sz="3200" dirty="0" smtClean="0">
                <a:sym typeface="Symbol"/>
              </a:rPr>
              <a:t>q		{q}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smtClean="0"/>
              <a:t>		Modus </a:t>
            </a:r>
            <a:r>
              <a:rPr lang="en-US" sz="3200" dirty="0" err="1" smtClean="0"/>
              <a:t>Tolen</a:t>
            </a:r>
            <a:r>
              <a:rPr lang="en-US" sz="3200" dirty="0" smtClean="0"/>
              <a:t> (MT)</a:t>
            </a:r>
          </a:p>
          <a:p>
            <a:r>
              <a:rPr lang="en-US" sz="3200" dirty="0" smtClean="0"/>
              <a:t>		p </a:t>
            </a:r>
            <a:r>
              <a:rPr lang="en-US" sz="3200" dirty="0" smtClean="0">
                <a:sym typeface="Symbol"/>
              </a:rPr>
              <a:t> q	{p, q}</a:t>
            </a:r>
          </a:p>
          <a:p>
            <a:r>
              <a:rPr lang="en-US" sz="3200" dirty="0" smtClean="0">
                <a:sym typeface="Symbol"/>
              </a:rPr>
              <a:t>		q		{q}</a:t>
            </a:r>
          </a:p>
          <a:p>
            <a:endParaRPr lang="en-US" sz="1400" dirty="0" smtClean="0">
              <a:sym typeface="Symbol"/>
            </a:endParaRPr>
          </a:p>
          <a:p>
            <a:r>
              <a:rPr lang="en-US" sz="3200" dirty="0" smtClean="0">
                <a:sym typeface="Symbol"/>
              </a:rPr>
              <a:t>		p		{p}</a:t>
            </a:r>
          </a:p>
          <a:p>
            <a:endParaRPr lang="en-US" sz="3200" dirty="0" smtClean="0">
              <a:sym typeface="Symbol"/>
            </a:endParaRPr>
          </a:p>
          <a:p>
            <a:r>
              <a:rPr lang="en-US" sz="3200" dirty="0" smtClean="0">
                <a:sym typeface="Symbol"/>
              </a:rPr>
              <a:t>{p} </a:t>
            </a:r>
            <a:r>
              <a:rPr lang="en-US" sz="3200" dirty="0" err="1" smtClean="0">
                <a:sym typeface="Symbol"/>
              </a:rPr>
              <a:t>dan</a:t>
            </a:r>
            <a:r>
              <a:rPr lang="en-US" sz="3200" dirty="0" smtClean="0">
                <a:sym typeface="Symbol"/>
              </a:rPr>
              <a:t> {p} </a:t>
            </a:r>
            <a:r>
              <a:rPr lang="en-US" sz="3200" dirty="0" err="1" smtClean="0">
                <a:sym typeface="Symbol"/>
              </a:rPr>
              <a:t>adalah</a:t>
            </a:r>
            <a:r>
              <a:rPr lang="en-US" sz="3200" dirty="0" smtClean="0">
                <a:sym typeface="Symbol"/>
              </a:rPr>
              <a:t> { }</a:t>
            </a:r>
            <a:endParaRPr lang="en-US" sz="3200" dirty="0" smtClean="0"/>
          </a:p>
        </p:txBody>
      </p:sp>
      <p:cxnSp>
        <p:nvCxnSpPr>
          <p:cNvPr id="3" name="Straight Connector 2"/>
          <p:cNvCxnSpPr/>
          <p:nvPr/>
        </p:nvCxnSpPr>
        <p:spPr>
          <a:xfrm>
            <a:off x="1142976" y="2000240"/>
            <a:ext cx="142876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00364" y="2000240"/>
            <a:ext cx="142876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928926" y="4664228"/>
            <a:ext cx="142876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786314" y="4664228"/>
            <a:ext cx="142876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92320" y="285728"/>
            <a:ext cx="750099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Silogisme</a:t>
            </a:r>
            <a:r>
              <a:rPr lang="en-US" sz="3200" dirty="0" smtClean="0"/>
              <a:t> (S)</a:t>
            </a:r>
          </a:p>
          <a:p>
            <a:r>
              <a:rPr lang="en-US" sz="3200" dirty="0" smtClean="0"/>
              <a:t>p </a:t>
            </a:r>
            <a:r>
              <a:rPr lang="en-US" sz="3200" dirty="0" smtClean="0">
                <a:sym typeface="Symbol"/>
              </a:rPr>
              <a:t> q	{p, q}</a:t>
            </a:r>
          </a:p>
          <a:p>
            <a:r>
              <a:rPr lang="en-US" sz="3200" dirty="0" smtClean="0">
                <a:sym typeface="Symbol"/>
              </a:rPr>
              <a:t>q  r	{q, r}</a:t>
            </a:r>
          </a:p>
          <a:p>
            <a:endParaRPr lang="en-US" dirty="0" smtClean="0">
              <a:sym typeface="Symbol"/>
            </a:endParaRPr>
          </a:p>
          <a:p>
            <a:r>
              <a:rPr lang="en-US" sz="3200" dirty="0" smtClean="0">
                <a:sym typeface="Symbol"/>
              </a:rPr>
              <a:t>p  r 	{p, r}</a:t>
            </a:r>
            <a:endParaRPr lang="en-US" sz="3200" dirty="0" smtClean="0"/>
          </a:p>
          <a:p>
            <a:endParaRPr lang="en-US" sz="3200" dirty="0" smtClean="0"/>
          </a:p>
          <a:p>
            <a:r>
              <a:rPr lang="en-US" sz="3200" dirty="0" err="1" smtClean="0"/>
              <a:t>Metode</a:t>
            </a:r>
            <a:r>
              <a:rPr lang="en-US" sz="3200" dirty="0" smtClean="0"/>
              <a:t> </a:t>
            </a:r>
            <a:r>
              <a:rPr lang="en-US" sz="3200" dirty="0" err="1" smtClean="0"/>
              <a:t>umum</a:t>
            </a:r>
            <a:r>
              <a:rPr lang="en-US" sz="3200" dirty="0" smtClean="0"/>
              <a:t> </a:t>
            </a:r>
            <a:r>
              <a:rPr lang="en-US" sz="3200" dirty="0" err="1" smtClean="0"/>
              <a:t>untuk</a:t>
            </a:r>
            <a:r>
              <a:rPr lang="en-US" sz="3200" dirty="0" smtClean="0"/>
              <a:t> </a:t>
            </a:r>
            <a:r>
              <a:rPr lang="en-US" sz="3200" dirty="0" err="1" smtClean="0"/>
              <a:t>membuktikan</a:t>
            </a:r>
            <a:r>
              <a:rPr lang="en-US" sz="3200" dirty="0" smtClean="0"/>
              <a:t>  </a:t>
            </a:r>
            <a:r>
              <a:rPr lang="en-US" sz="3200" dirty="0" err="1" smtClean="0"/>
              <a:t>bahwa</a:t>
            </a:r>
            <a:r>
              <a:rPr lang="en-US" sz="3200" dirty="0" smtClean="0"/>
              <a:t> </a:t>
            </a:r>
            <a:r>
              <a:rPr lang="en-US" sz="3200" dirty="0" err="1" smtClean="0"/>
              <a:t>himpunan</a:t>
            </a:r>
            <a:r>
              <a:rPr lang="en-US" sz="3200" dirty="0" smtClean="0"/>
              <a:t> </a:t>
            </a:r>
            <a:r>
              <a:rPr lang="en-US" sz="3200" dirty="0" smtClean="0">
                <a:sym typeface="Symbol"/>
              </a:rPr>
              <a:t> </a:t>
            </a:r>
            <a:r>
              <a:rPr lang="en-US" sz="3200" dirty="0" err="1" smtClean="0">
                <a:sym typeface="Symbol"/>
              </a:rPr>
              <a:t>secara</a:t>
            </a:r>
            <a:r>
              <a:rPr lang="en-US" sz="3200" dirty="0" smtClean="0">
                <a:sym typeface="Symbol"/>
              </a:rPr>
              <a:t> </a:t>
            </a:r>
            <a:r>
              <a:rPr lang="en-US" sz="3200" dirty="0" err="1" smtClean="0">
                <a:sym typeface="Symbol"/>
              </a:rPr>
              <a:t>logis</a:t>
            </a:r>
            <a:r>
              <a:rPr lang="en-US" sz="3200" dirty="0" smtClean="0">
                <a:sym typeface="Symbol"/>
              </a:rPr>
              <a:t> </a:t>
            </a:r>
            <a:r>
              <a:rPr lang="en-US" sz="3200" dirty="0" err="1" smtClean="0">
                <a:sym typeface="Symbol"/>
              </a:rPr>
              <a:t>dalam</a:t>
            </a:r>
            <a:r>
              <a:rPr lang="en-US" sz="3200" dirty="0" smtClean="0">
                <a:sym typeface="Symbol"/>
              </a:rPr>
              <a:t> </a:t>
            </a:r>
            <a:r>
              <a:rPr lang="en-US" sz="3200" dirty="0" err="1" smtClean="0">
                <a:sym typeface="Symbol"/>
              </a:rPr>
              <a:t>bentuk</a:t>
            </a:r>
            <a:r>
              <a:rPr lang="en-US" sz="3200" dirty="0" smtClean="0">
                <a:sym typeface="Symbol"/>
              </a:rPr>
              <a:t> </a:t>
            </a:r>
            <a:r>
              <a:rPr lang="en-US" sz="3200" dirty="0" err="1" smtClean="0">
                <a:sym typeface="Symbol"/>
              </a:rPr>
              <a:t>klausul</a:t>
            </a:r>
            <a:r>
              <a:rPr lang="en-US" sz="3200" dirty="0" smtClean="0">
                <a:sym typeface="Symbol"/>
              </a:rPr>
              <a:t> </a:t>
            </a:r>
            <a:r>
              <a:rPr lang="en-US" sz="3200" dirty="0" err="1" smtClean="0">
                <a:sym typeface="Symbol"/>
              </a:rPr>
              <a:t>jika</a:t>
            </a:r>
            <a:r>
              <a:rPr lang="en-US" sz="3200" dirty="0" smtClean="0">
                <a:sym typeface="Symbol"/>
              </a:rPr>
              <a:t> </a:t>
            </a:r>
            <a:r>
              <a:rPr lang="en-US" sz="3200" dirty="0" err="1" smtClean="0">
                <a:sym typeface="Symbol"/>
              </a:rPr>
              <a:t>dapat</a:t>
            </a:r>
            <a:r>
              <a:rPr lang="en-US" sz="3200" dirty="0" smtClean="0">
                <a:sym typeface="Symbol"/>
              </a:rPr>
              <a:t> </a:t>
            </a:r>
            <a:r>
              <a:rPr lang="en-US" sz="3200" dirty="0" err="1" smtClean="0">
                <a:sym typeface="Symbol"/>
              </a:rPr>
              <a:t>dibuktikan</a:t>
            </a:r>
            <a:r>
              <a:rPr lang="en-US" sz="3200" dirty="0" smtClean="0">
                <a:sym typeface="Symbol"/>
              </a:rPr>
              <a:t> </a:t>
            </a:r>
            <a:r>
              <a:rPr lang="en-US" sz="3200" dirty="0" err="1" smtClean="0">
                <a:sym typeface="Symbol"/>
              </a:rPr>
              <a:t>sampai</a:t>
            </a:r>
            <a:r>
              <a:rPr lang="en-US" sz="3200" dirty="0" smtClean="0">
                <a:sym typeface="Symbol"/>
              </a:rPr>
              <a:t> </a:t>
            </a:r>
            <a:r>
              <a:rPr lang="en-US" sz="3200" dirty="0" err="1" smtClean="0">
                <a:sym typeface="Symbol"/>
              </a:rPr>
              <a:t>menghasilkan</a:t>
            </a:r>
            <a:r>
              <a:rPr lang="en-US" sz="3200" dirty="0" smtClean="0">
                <a:sym typeface="Symbol"/>
              </a:rPr>
              <a:t> </a:t>
            </a:r>
            <a:r>
              <a:rPr lang="en-US" sz="3200" dirty="0" err="1" smtClean="0">
                <a:sym typeface="Symbol"/>
              </a:rPr>
              <a:t>himpunan</a:t>
            </a:r>
            <a:r>
              <a:rPr lang="en-US" sz="3200" dirty="0" smtClean="0">
                <a:sym typeface="Symbol"/>
              </a:rPr>
              <a:t> </a:t>
            </a:r>
            <a:r>
              <a:rPr lang="en-US" sz="3200" dirty="0" err="1" smtClean="0">
                <a:sym typeface="Symbol"/>
              </a:rPr>
              <a:t>kosong</a:t>
            </a:r>
            <a:r>
              <a:rPr lang="en-US" sz="3200" dirty="0" smtClean="0">
                <a:sym typeface="Symbol"/>
              </a:rPr>
              <a:t> { } </a:t>
            </a:r>
          </a:p>
          <a:p>
            <a:r>
              <a:rPr lang="en-US" sz="3200" dirty="0" err="1" smtClean="0">
                <a:sym typeface="Symbol"/>
              </a:rPr>
              <a:t>Atau</a:t>
            </a:r>
            <a:r>
              <a:rPr lang="en-US" sz="3200" dirty="0" smtClean="0">
                <a:sym typeface="Symbol"/>
              </a:rPr>
              <a:t> </a:t>
            </a:r>
            <a:r>
              <a:rPr lang="en-US" sz="3200" dirty="0" err="1" smtClean="0">
                <a:sym typeface="Symbol"/>
              </a:rPr>
              <a:t>dengan</a:t>
            </a:r>
            <a:r>
              <a:rPr lang="en-US" sz="3200" dirty="0" smtClean="0">
                <a:sym typeface="Symbol"/>
              </a:rPr>
              <a:t> </a:t>
            </a:r>
            <a:r>
              <a:rPr lang="en-US" sz="3200" dirty="0" err="1" smtClean="0">
                <a:sym typeface="Symbol"/>
              </a:rPr>
              <a:t>kontradiksi</a:t>
            </a:r>
            <a:r>
              <a:rPr lang="en-US" sz="3200" dirty="0" smtClean="0">
                <a:sym typeface="Symbol"/>
              </a:rPr>
              <a:t> </a:t>
            </a:r>
            <a:r>
              <a:rPr lang="en-US" sz="3200" dirty="0" err="1" smtClean="0">
                <a:sym typeface="Symbol"/>
              </a:rPr>
              <a:t>yaitu</a:t>
            </a:r>
            <a:r>
              <a:rPr lang="en-US" sz="3200" dirty="0" smtClean="0">
                <a:sym typeface="Symbol"/>
              </a:rPr>
              <a:t> </a:t>
            </a:r>
            <a:r>
              <a:rPr lang="en-US" sz="3200" dirty="0" err="1" smtClean="0">
                <a:sym typeface="Symbol"/>
              </a:rPr>
              <a:t>menegasikan</a:t>
            </a:r>
            <a:r>
              <a:rPr lang="en-US" sz="3200" dirty="0" smtClean="0">
                <a:sym typeface="Symbol"/>
              </a:rPr>
              <a:t> </a:t>
            </a:r>
            <a:r>
              <a:rPr lang="en-US" sz="3200" dirty="0" err="1" smtClean="0">
                <a:sym typeface="Symbol"/>
              </a:rPr>
              <a:t>dari</a:t>
            </a:r>
            <a:r>
              <a:rPr lang="en-US" sz="3200" dirty="0" smtClean="0">
                <a:sym typeface="Symbol"/>
              </a:rPr>
              <a:t> </a:t>
            </a:r>
            <a:r>
              <a:rPr lang="en-US" sz="3200" dirty="0" err="1" smtClean="0">
                <a:sym typeface="Symbol"/>
              </a:rPr>
              <a:t>kesimpulan</a:t>
            </a:r>
            <a:endParaRPr lang="en-US" sz="3200" dirty="0" smtClean="0"/>
          </a:p>
          <a:p>
            <a:r>
              <a:rPr lang="en-US" sz="3200" dirty="0" smtClean="0"/>
              <a:t>		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142976" y="2000240"/>
            <a:ext cx="142876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00364" y="2000240"/>
            <a:ext cx="142876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92320" y="285728"/>
            <a:ext cx="7500990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Contoh</a:t>
            </a:r>
            <a:r>
              <a:rPr lang="en-US" sz="3200" dirty="0" smtClean="0"/>
              <a:t> 1 :</a:t>
            </a:r>
          </a:p>
          <a:p>
            <a:endParaRPr lang="en-US" sz="3200" dirty="0" smtClean="0"/>
          </a:p>
          <a:p>
            <a:r>
              <a:rPr lang="en-US" sz="3200" dirty="0" err="1" smtClean="0"/>
              <a:t>Diketahui</a:t>
            </a:r>
            <a:r>
              <a:rPr lang="en-US" sz="3200" dirty="0" smtClean="0"/>
              <a:t> </a:t>
            </a:r>
            <a:r>
              <a:rPr lang="en-US" sz="3200" dirty="0" err="1" smtClean="0"/>
              <a:t>himpunan</a:t>
            </a:r>
            <a:r>
              <a:rPr lang="en-US" sz="3200" dirty="0" smtClean="0"/>
              <a:t> </a:t>
            </a:r>
            <a:r>
              <a:rPr lang="en-US" sz="3200" dirty="0" err="1" smtClean="0"/>
              <a:t>klausul</a:t>
            </a:r>
            <a:r>
              <a:rPr lang="en-US" sz="3200" dirty="0" smtClean="0"/>
              <a:t>, </a:t>
            </a:r>
            <a:r>
              <a:rPr lang="en-US" sz="3200" dirty="0" err="1" smtClean="0"/>
              <a:t>apakah</a:t>
            </a:r>
            <a:r>
              <a:rPr lang="en-US" sz="3200" dirty="0" smtClean="0"/>
              <a:t> </a:t>
            </a:r>
            <a:r>
              <a:rPr lang="en-US" sz="3200" dirty="0" err="1" smtClean="0"/>
              <a:t>himpunan</a:t>
            </a:r>
            <a:r>
              <a:rPr lang="en-US" sz="3200" dirty="0" smtClean="0"/>
              <a:t> </a:t>
            </a:r>
            <a:r>
              <a:rPr lang="en-US" sz="3200" dirty="0" err="1" smtClean="0"/>
              <a:t>itu</a:t>
            </a:r>
            <a:r>
              <a:rPr lang="en-US" sz="3200" dirty="0" smtClean="0"/>
              <a:t> </a:t>
            </a:r>
            <a:r>
              <a:rPr lang="en-US" sz="3200" dirty="0" err="1" smtClean="0"/>
              <a:t>secara</a:t>
            </a:r>
            <a:r>
              <a:rPr lang="en-US" sz="3200" dirty="0" smtClean="0"/>
              <a:t> </a:t>
            </a:r>
            <a:r>
              <a:rPr lang="en-US" sz="3200" dirty="0" err="1" smtClean="0"/>
              <a:t>logis</a:t>
            </a:r>
            <a:r>
              <a:rPr lang="en-US" sz="3200" dirty="0" smtClean="0"/>
              <a:t> </a:t>
            </a:r>
            <a:r>
              <a:rPr lang="en-US" sz="3200" dirty="0" err="1" smtClean="0"/>
              <a:t>dalam</a:t>
            </a:r>
            <a:r>
              <a:rPr lang="en-US" sz="3200" dirty="0" smtClean="0"/>
              <a:t> </a:t>
            </a:r>
            <a:r>
              <a:rPr lang="en-US" sz="3200" dirty="0" err="1" smtClean="0"/>
              <a:t>bentuk</a:t>
            </a:r>
            <a:r>
              <a:rPr lang="en-US" sz="3200" dirty="0" smtClean="0"/>
              <a:t> </a:t>
            </a:r>
            <a:r>
              <a:rPr lang="en-US" sz="3200" dirty="0" err="1" smtClean="0"/>
              <a:t>klausul</a:t>
            </a:r>
            <a:r>
              <a:rPr lang="en-US" sz="3200" dirty="0" smtClean="0"/>
              <a:t> ? </a:t>
            </a:r>
          </a:p>
          <a:p>
            <a:pPr marL="514350" indent="-514350">
              <a:buAutoNum type="arabicPeriod"/>
            </a:pPr>
            <a:r>
              <a:rPr lang="en-US" sz="3200" dirty="0" smtClean="0"/>
              <a:t>{</a:t>
            </a:r>
            <a:r>
              <a:rPr lang="en-US" sz="3200" dirty="0" smtClean="0">
                <a:sym typeface="Symbol"/>
              </a:rPr>
              <a:t></a:t>
            </a:r>
            <a:r>
              <a:rPr lang="en-US" sz="3200" dirty="0" smtClean="0"/>
              <a:t>p,  q}		</a:t>
            </a:r>
            <a:r>
              <a:rPr lang="en-US" sz="3200" dirty="0" err="1" smtClean="0"/>
              <a:t>premis</a:t>
            </a:r>
            <a:endParaRPr lang="en-US" sz="3200" dirty="0" smtClean="0"/>
          </a:p>
          <a:p>
            <a:pPr marL="514350" indent="-514350">
              <a:buFontTx/>
              <a:buAutoNum type="arabicPeriod"/>
            </a:pPr>
            <a:r>
              <a:rPr lang="en-US" sz="3200" dirty="0" smtClean="0"/>
              <a:t>{</a:t>
            </a:r>
            <a:r>
              <a:rPr lang="en-US" sz="3200" dirty="0" smtClean="0">
                <a:sym typeface="Symbol"/>
              </a:rPr>
              <a:t></a:t>
            </a:r>
            <a:r>
              <a:rPr lang="en-US" sz="3200" dirty="0" smtClean="0"/>
              <a:t>s,  p,  q}	</a:t>
            </a:r>
            <a:r>
              <a:rPr lang="en-US" sz="3200" dirty="0" err="1" smtClean="0"/>
              <a:t>premis</a:t>
            </a:r>
            <a:endParaRPr lang="en-US" sz="3200" dirty="0" smtClean="0"/>
          </a:p>
          <a:p>
            <a:pPr marL="514350" indent="-514350">
              <a:buFontTx/>
              <a:buAutoNum type="arabicPeriod"/>
            </a:pPr>
            <a:r>
              <a:rPr lang="en-US" sz="3200" dirty="0" smtClean="0"/>
              <a:t>{s}		</a:t>
            </a:r>
            <a:r>
              <a:rPr lang="en-US" sz="3200" dirty="0" err="1" smtClean="0"/>
              <a:t>premis</a:t>
            </a:r>
            <a:endParaRPr lang="en-US" sz="3200" dirty="0" smtClean="0"/>
          </a:p>
          <a:p>
            <a:pPr marL="514350" indent="-514350">
              <a:buFontTx/>
              <a:buAutoNum type="arabicPeriod"/>
            </a:pPr>
            <a:r>
              <a:rPr lang="en-US" sz="3200" dirty="0" smtClean="0"/>
              <a:t>{</a:t>
            </a:r>
            <a:r>
              <a:rPr lang="en-US" sz="3200" dirty="0" smtClean="0">
                <a:sym typeface="Symbol"/>
              </a:rPr>
              <a:t>q}		</a:t>
            </a:r>
            <a:r>
              <a:rPr lang="en-US" sz="3200" dirty="0" err="1" smtClean="0">
                <a:sym typeface="Symbol"/>
              </a:rPr>
              <a:t>Negasi</a:t>
            </a:r>
            <a:r>
              <a:rPr lang="en-US" sz="3200" dirty="0" smtClean="0">
                <a:sym typeface="Symbol"/>
              </a:rPr>
              <a:t> </a:t>
            </a:r>
            <a:r>
              <a:rPr lang="en-US" sz="3200" dirty="0" err="1" smtClean="0">
                <a:sym typeface="Symbol"/>
              </a:rPr>
              <a:t>Kesimpulan</a:t>
            </a:r>
            <a:endParaRPr lang="en-US" sz="3200" dirty="0" smtClean="0"/>
          </a:p>
          <a:p>
            <a:pPr marL="514350" indent="-514350">
              <a:buAutoNum type="arabicPeriod"/>
            </a:pPr>
            <a:r>
              <a:rPr lang="en-US" sz="3200" dirty="0" smtClean="0"/>
              <a:t>{p,  q}		</a:t>
            </a:r>
            <a:r>
              <a:rPr lang="en-US" sz="3200" dirty="0" err="1" smtClean="0"/>
              <a:t>hasil</a:t>
            </a:r>
            <a:r>
              <a:rPr lang="en-US" sz="3200" dirty="0" smtClean="0"/>
              <a:t> </a:t>
            </a:r>
            <a:r>
              <a:rPr lang="en-US" sz="3200" dirty="0" err="1" smtClean="0"/>
              <a:t>dari</a:t>
            </a:r>
            <a:r>
              <a:rPr lang="en-US" sz="3200" dirty="0" smtClean="0"/>
              <a:t> 3 </a:t>
            </a:r>
            <a:r>
              <a:rPr lang="en-US" sz="3200" dirty="0" err="1" smtClean="0"/>
              <a:t>dan</a:t>
            </a:r>
            <a:r>
              <a:rPr lang="en-US" sz="3200" dirty="0" smtClean="0"/>
              <a:t> 2</a:t>
            </a:r>
          </a:p>
          <a:p>
            <a:pPr marL="514350" indent="-514350">
              <a:buAutoNum type="arabicPeriod"/>
            </a:pPr>
            <a:r>
              <a:rPr lang="en-US" sz="3200" dirty="0" smtClean="0"/>
              <a:t>{q}		</a:t>
            </a:r>
            <a:r>
              <a:rPr lang="en-US" sz="3200" dirty="0" err="1" smtClean="0"/>
              <a:t>hasil</a:t>
            </a:r>
            <a:r>
              <a:rPr lang="en-US" sz="3200" dirty="0" smtClean="0"/>
              <a:t> </a:t>
            </a:r>
            <a:r>
              <a:rPr lang="en-US" sz="3200" dirty="0" err="1" smtClean="0"/>
              <a:t>dari</a:t>
            </a:r>
            <a:r>
              <a:rPr lang="en-US" sz="3200" dirty="0" smtClean="0"/>
              <a:t> 5 </a:t>
            </a:r>
            <a:r>
              <a:rPr lang="en-US" sz="3200" dirty="0" err="1" smtClean="0"/>
              <a:t>dan</a:t>
            </a:r>
            <a:r>
              <a:rPr lang="en-US" sz="3200" dirty="0" smtClean="0"/>
              <a:t> 1</a:t>
            </a:r>
          </a:p>
          <a:p>
            <a:pPr marL="514350" indent="-514350">
              <a:buAutoNum type="arabicPeriod"/>
            </a:pPr>
            <a:r>
              <a:rPr lang="en-US" sz="3200" dirty="0" smtClean="0"/>
              <a:t>{ }			</a:t>
            </a:r>
            <a:r>
              <a:rPr lang="en-US" sz="3200" dirty="0" err="1" smtClean="0"/>
              <a:t>hasil</a:t>
            </a:r>
            <a:r>
              <a:rPr lang="en-US" sz="3200" dirty="0" smtClean="0"/>
              <a:t> </a:t>
            </a:r>
            <a:r>
              <a:rPr lang="en-US" sz="3200" dirty="0" err="1" smtClean="0"/>
              <a:t>dari</a:t>
            </a:r>
            <a:r>
              <a:rPr lang="en-US" sz="3200" dirty="0" smtClean="0"/>
              <a:t> 6 </a:t>
            </a:r>
            <a:r>
              <a:rPr lang="en-US" sz="3200" dirty="0" err="1" smtClean="0"/>
              <a:t>dan</a:t>
            </a:r>
            <a:r>
              <a:rPr lang="en-US" sz="3200" dirty="0" smtClean="0"/>
              <a:t> 4</a:t>
            </a:r>
          </a:p>
          <a:p>
            <a:r>
              <a:rPr lang="en-US" sz="3200" dirty="0" smtClean="0">
                <a:sym typeface="Symbol"/>
              </a:rPr>
              <a:t>	</a:t>
            </a:r>
            <a:r>
              <a:rPr lang="en-US" sz="3200" dirty="0" err="1" smtClean="0">
                <a:sym typeface="Symbol"/>
              </a:rPr>
              <a:t>Terbukti</a:t>
            </a:r>
            <a:endParaRPr lang="en-US" sz="3200" dirty="0" smtClean="0">
              <a:sym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92320" y="285728"/>
            <a:ext cx="750099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Contoh</a:t>
            </a:r>
            <a:r>
              <a:rPr lang="en-US" sz="3200" dirty="0" smtClean="0"/>
              <a:t> 2 :</a:t>
            </a:r>
          </a:p>
          <a:p>
            <a:endParaRPr lang="en-US" sz="3200" dirty="0" smtClean="0"/>
          </a:p>
          <a:p>
            <a:r>
              <a:rPr lang="en-US" sz="3200" dirty="0" err="1" smtClean="0"/>
              <a:t>Diketahui</a:t>
            </a:r>
            <a:r>
              <a:rPr lang="en-US" sz="3200" dirty="0" smtClean="0"/>
              <a:t> </a:t>
            </a:r>
            <a:r>
              <a:rPr lang="en-US" sz="3200" dirty="0" err="1" smtClean="0"/>
              <a:t>himpunan</a:t>
            </a:r>
            <a:r>
              <a:rPr lang="en-US" sz="3200" dirty="0" smtClean="0"/>
              <a:t> </a:t>
            </a:r>
            <a:r>
              <a:rPr lang="en-US" sz="3200" dirty="0" err="1" smtClean="0"/>
              <a:t>klausul</a:t>
            </a:r>
            <a:r>
              <a:rPr lang="en-US" sz="3200" dirty="0" smtClean="0"/>
              <a:t> </a:t>
            </a:r>
          </a:p>
          <a:p>
            <a:pPr marL="514350" indent="-514350">
              <a:buAutoNum type="arabicPeriod"/>
            </a:pPr>
            <a:r>
              <a:rPr lang="en-US" sz="3200" dirty="0" smtClean="0"/>
              <a:t>{p,  q}		</a:t>
            </a:r>
            <a:r>
              <a:rPr lang="en-US" sz="3200" dirty="0" err="1" smtClean="0"/>
              <a:t>premis</a:t>
            </a:r>
            <a:endParaRPr lang="en-US" sz="3200" dirty="0" smtClean="0"/>
          </a:p>
          <a:p>
            <a:pPr marL="514350" indent="-514350">
              <a:buFontTx/>
              <a:buAutoNum type="arabicPeriod"/>
            </a:pPr>
            <a:r>
              <a:rPr lang="en-US" sz="3200" dirty="0" smtClean="0"/>
              <a:t>{</a:t>
            </a:r>
            <a:r>
              <a:rPr lang="en-US" sz="3200" dirty="0" smtClean="0">
                <a:sym typeface="Symbol"/>
              </a:rPr>
              <a:t>p,</a:t>
            </a:r>
            <a:r>
              <a:rPr lang="en-US" sz="3200" dirty="0" smtClean="0"/>
              <a:t> r}		</a:t>
            </a:r>
            <a:r>
              <a:rPr lang="en-US" sz="3200" dirty="0" err="1" smtClean="0"/>
              <a:t>premis</a:t>
            </a:r>
            <a:endParaRPr lang="en-US" sz="3200" dirty="0" smtClean="0"/>
          </a:p>
          <a:p>
            <a:pPr marL="514350" indent="-514350">
              <a:buFontTx/>
              <a:buAutoNum type="arabicPeriod"/>
            </a:pPr>
            <a:r>
              <a:rPr lang="en-US" sz="3200" dirty="0" smtClean="0"/>
              <a:t>{</a:t>
            </a:r>
            <a:r>
              <a:rPr lang="en-US" sz="3200" dirty="0" smtClean="0">
                <a:sym typeface="Symbol"/>
              </a:rPr>
              <a:t>q,</a:t>
            </a:r>
            <a:r>
              <a:rPr lang="en-US" sz="3200" dirty="0" smtClean="0"/>
              <a:t> r} 		</a:t>
            </a:r>
            <a:r>
              <a:rPr lang="en-US" sz="3200" dirty="0" err="1" smtClean="0"/>
              <a:t>premis</a:t>
            </a:r>
            <a:endParaRPr lang="en-US" sz="3200" dirty="0" smtClean="0"/>
          </a:p>
          <a:p>
            <a:pPr marL="514350" indent="-514350">
              <a:buFontTx/>
              <a:buAutoNum type="arabicPeriod"/>
            </a:pPr>
            <a:r>
              <a:rPr lang="en-US" sz="3200" dirty="0" smtClean="0"/>
              <a:t>{</a:t>
            </a:r>
            <a:r>
              <a:rPr lang="en-US" sz="3200" dirty="0" smtClean="0">
                <a:sym typeface="Symbol"/>
              </a:rPr>
              <a:t>r}		</a:t>
            </a:r>
            <a:r>
              <a:rPr lang="en-US" sz="3200" dirty="0" err="1" smtClean="0">
                <a:sym typeface="Symbol"/>
              </a:rPr>
              <a:t>Negasi</a:t>
            </a:r>
            <a:r>
              <a:rPr lang="en-US" sz="3200" dirty="0" smtClean="0">
                <a:sym typeface="Symbol"/>
              </a:rPr>
              <a:t> </a:t>
            </a:r>
            <a:r>
              <a:rPr lang="en-US" sz="3200" dirty="0" err="1" smtClean="0">
                <a:sym typeface="Symbol"/>
              </a:rPr>
              <a:t>Kesimpulan</a:t>
            </a:r>
            <a:endParaRPr lang="en-US" sz="3200" dirty="0" smtClean="0"/>
          </a:p>
          <a:p>
            <a:pPr marL="514350" indent="-514350">
              <a:buAutoNum type="arabicPeriod"/>
            </a:pPr>
            <a:r>
              <a:rPr lang="en-US" sz="3200" dirty="0" smtClean="0"/>
              <a:t>{q, r}		</a:t>
            </a:r>
            <a:r>
              <a:rPr lang="en-US" sz="3200" dirty="0" err="1" smtClean="0"/>
              <a:t>hasil</a:t>
            </a:r>
            <a:r>
              <a:rPr lang="en-US" sz="3200" dirty="0" smtClean="0"/>
              <a:t> </a:t>
            </a:r>
            <a:r>
              <a:rPr lang="en-US" sz="3200" dirty="0" err="1" smtClean="0"/>
              <a:t>dari</a:t>
            </a:r>
            <a:r>
              <a:rPr lang="en-US" sz="3200" dirty="0" smtClean="0"/>
              <a:t> 1 </a:t>
            </a:r>
            <a:r>
              <a:rPr lang="en-US" sz="3200" dirty="0" err="1" smtClean="0"/>
              <a:t>dan</a:t>
            </a:r>
            <a:r>
              <a:rPr lang="en-US" sz="3200" dirty="0" smtClean="0"/>
              <a:t> 2</a:t>
            </a:r>
          </a:p>
          <a:p>
            <a:pPr marL="514350" indent="-514350">
              <a:buAutoNum type="arabicPeriod"/>
            </a:pPr>
            <a:r>
              <a:rPr lang="en-US" sz="3200" dirty="0" smtClean="0"/>
              <a:t>{r}		</a:t>
            </a:r>
            <a:r>
              <a:rPr lang="en-US" sz="3200" dirty="0" err="1" smtClean="0"/>
              <a:t>hasil</a:t>
            </a:r>
            <a:r>
              <a:rPr lang="en-US" sz="3200" dirty="0" smtClean="0"/>
              <a:t> </a:t>
            </a:r>
            <a:r>
              <a:rPr lang="en-US" sz="3200" dirty="0" err="1" smtClean="0"/>
              <a:t>dari</a:t>
            </a:r>
            <a:r>
              <a:rPr lang="en-US" sz="3200" dirty="0" smtClean="0"/>
              <a:t> 5 </a:t>
            </a:r>
            <a:r>
              <a:rPr lang="en-US" sz="3200" dirty="0" err="1" smtClean="0"/>
              <a:t>dan</a:t>
            </a:r>
            <a:r>
              <a:rPr lang="en-US" sz="3200" dirty="0" smtClean="0"/>
              <a:t> 3</a:t>
            </a:r>
          </a:p>
          <a:p>
            <a:pPr marL="514350" indent="-514350">
              <a:buAutoNum type="arabicPeriod"/>
            </a:pPr>
            <a:r>
              <a:rPr lang="en-US" sz="3200" dirty="0" smtClean="0"/>
              <a:t>{ }			</a:t>
            </a:r>
            <a:r>
              <a:rPr lang="en-US" sz="3200" dirty="0" err="1" smtClean="0"/>
              <a:t>hasil</a:t>
            </a:r>
            <a:r>
              <a:rPr lang="en-US" sz="3200" dirty="0" smtClean="0"/>
              <a:t> </a:t>
            </a:r>
            <a:r>
              <a:rPr lang="en-US" sz="3200" dirty="0" err="1" smtClean="0"/>
              <a:t>dari</a:t>
            </a:r>
            <a:r>
              <a:rPr lang="en-US" sz="3200" dirty="0" smtClean="0"/>
              <a:t> 6 </a:t>
            </a:r>
            <a:r>
              <a:rPr lang="en-US" sz="3200" dirty="0" err="1" smtClean="0"/>
              <a:t>dan</a:t>
            </a:r>
            <a:r>
              <a:rPr lang="en-US" sz="3200" dirty="0" smtClean="0"/>
              <a:t> 4</a:t>
            </a:r>
          </a:p>
          <a:p>
            <a:r>
              <a:rPr lang="en-US" sz="3200" dirty="0" smtClean="0">
                <a:sym typeface="Symbol"/>
              </a:rPr>
              <a:t>	</a:t>
            </a:r>
            <a:r>
              <a:rPr lang="en-US" sz="3200" dirty="0" err="1" smtClean="0">
                <a:sym typeface="Symbol"/>
              </a:rPr>
              <a:t>Terbukti</a:t>
            </a:r>
            <a:endParaRPr lang="en-US" sz="3200" dirty="0" smtClean="0">
              <a:sym typeface="Symbo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2320" y="285728"/>
            <a:ext cx="769452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Contoh</a:t>
            </a:r>
            <a:r>
              <a:rPr lang="en-US" sz="3200" dirty="0" smtClean="0"/>
              <a:t> 3 :</a:t>
            </a:r>
          </a:p>
          <a:p>
            <a:endParaRPr lang="en-US" sz="3200" dirty="0" smtClean="0"/>
          </a:p>
          <a:p>
            <a:r>
              <a:rPr lang="en-US" sz="3200" dirty="0" err="1" smtClean="0"/>
              <a:t>Buktikan</a:t>
            </a:r>
            <a:r>
              <a:rPr lang="en-US" sz="3200" dirty="0" smtClean="0"/>
              <a:t> </a:t>
            </a:r>
            <a:r>
              <a:rPr lang="en-US" sz="3200" dirty="0" err="1" smtClean="0"/>
              <a:t>dengan</a:t>
            </a:r>
            <a:r>
              <a:rPr lang="en-US" sz="3200" dirty="0" smtClean="0"/>
              <a:t> </a:t>
            </a:r>
            <a:r>
              <a:rPr lang="en-US" sz="3200" dirty="0" err="1" smtClean="0"/>
              <a:t>bentuk</a:t>
            </a:r>
            <a:r>
              <a:rPr lang="en-US" sz="3200" dirty="0" smtClean="0"/>
              <a:t> </a:t>
            </a:r>
            <a:r>
              <a:rPr lang="en-US" sz="3200" dirty="0" err="1" smtClean="0"/>
              <a:t>Klausa</a:t>
            </a:r>
            <a:r>
              <a:rPr lang="en-US" sz="3200" dirty="0" smtClean="0"/>
              <a:t> </a:t>
            </a:r>
            <a:r>
              <a:rPr lang="en-US" sz="3200" dirty="0" err="1" smtClean="0"/>
              <a:t>bahwa</a:t>
            </a:r>
            <a:r>
              <a:rPr lang="en-US" sz="3200" dirty="0" smtClean="0"/>
              <a:t> </a:t>
            </a:r>
            <a:r>
              <a:rPr lang="en-US" sz="3200" dirty="0" smtClean="0">
                <a:sym typeface="Symbol"/>
              </a:rPr>
              <a:t>p </a:t>
            </a:r>
            <a:r>
              <a:rPr lang="en-US" sz="3200" dirty="0" err="1" smtClean="0">
                <a:sym typeface="Symbol"/>
              </a:rPr>
              <a:t>adalah</a:t>
            </a:r>
            <a:r>
              <a:rPr lang="en-US" sz="3200" dirty="0" smtClean="0">
                <a:sym typeface="Symbol"/>
              </a:rPr>
              <a:t> </a:t>
            </a:r>
            <a:r>
              <a:rPr lang="en-US" sz="3200" dirty="0" err="1" smtClean="0">
                <a:sym typeface="Symbol"/>
              </a:rPr>
              <a:t>kesimpulan</a:t>
            </a:r>
            <a:r>
              <a:rPr lang="en-US" sz="3200" dirty="0" smtClean="0">
                <a:sym typeface="Symbol"/>
              </a:rPr>
              <a:t> </a:t>
            </a:r>
            <a:r>
              <a:rPr lang="en-US" sz="3200" dirty="0" err="1" smtClean="0">
                <a:sym typeface="Symbol"/>
              </a:rPr>
              <a:t>dari</a:t>
            </a:r>
            <a:r>
              <a:rPr lang="en-US" sz="3200" dirty="0" smtClean="0">
                <a:sym typeface="Symbol"/>
              </a:rPr>
              <a:t> </a:t>
            </a:r>
            <a:r>
              <a:rPr lang="en-US" sz="3200" dirty="0" err="1" smtClean="0">
                <a:sym typeface="Symbol"/>
              </a:rPr>
              <a:t>premis-premis</a:t>
            </a:r>
            <a:r>
              <a:rPr lang="en-US" sz="3200" dirty="0" smtClean="0">
                <a:sym typeface="Symbol"/>
              </a:rPr>
              <a:t> </a:t>
            </a:r>
          </a:p>
          <a:p>
            <a:r>
              <a:rPr lang="en-US" sz="3200" dirty="0" smtClean="0">
                <a:sym typeface="Symbol"/>
              </a:rPr>
              <a:t>p  (q  r),  r  s, </a:t>
            </a:r>
            <a:r>
              <a:rPr lang="en-US" sz="3200" dirty="0" err="1" smtClean="0">
                <a:sym typeface="Symbol"/>
              </a:rPr>
              <a:t>dan</a:t>
            </a:r>
            <a:r>
              <a:rPr lang="en-US" sz="3200" dirty="0" smtClean="0">
                <a:sym typeface="Symbol"/>
              </a:rPr>
              <a:t> (q  s)</a:t>
            </a:r>
          </a:p>
          <a:p>
            <a:endParaRPr lang="en-US" sz="3200" dirty="0" smtClean="0">
              <a:sym typeface="Symbol"/>
            </a:endParaRPr>
          </a:p>
          <a:p>
            <a:r>
              <a:rPr lang="en-US" sz="3200" dirty="0" err="1" smtClean="0">
                <a:sym typeface="Symbol"/>
              </a:rPr>
              <a:t>Jawab</a:t>
            </a:r>
            <a:r>
              <a:rPr lang="en-US" sz="3200" dirty="0" smtClean="0">
                <a:sym typeface="Symbol"/>
              </a:rPr>
              <a:t> :</a:t>
            </a:r>
            <a:r>
              <a:rPr lang="en-US" sz="3200" dirty="0" smtClean="0"/>
              <a:t> </a:t>
            </a:r>
          </a:p>
          <a:p>
            <a:r>
              <a:rPr lang="en-US" sz="3200" dirty="0" smtClean="0">
                <a:sym typeface="Symbol"/>
              </a:rPr>
              <a:t>p  (q  r)  </a:t>
            </a:r>
            <a:r>
              <a:rPr lang="en-US" sz="3200" dirty="0" err="1" smtClean="0">
                <a:sym typeface="Symbol"/>
              </a:rPr>
              <a:t>bentuk</a:t>
            </a:r>
            <a:r>
              <a:rPr lang="en-US" sz="3200" dirty="0" smtClean="0">
                <a:sym typeface="Symbol"/>
              </a:rPr>
              <a:t> </a:t>
            </a:r>
            <a:r>
              <a:rPr lang="en-US" sz="3200" dirty="0" err="1" smtClean="0">
                <a:sym typeface="Symbol"/>
              </a:rPr>
              <a:t>klausanya</a:t>
            </a:r>
            <a:r>
              <a:rPr lang="en-US" sz="3200" dirty="0" smtClean="0">
                <a:sym typeface="Symbol"/>
              </a:rPr>
              <a:t> {p, q}, {p, r}</a:t>
            </a:r>
          </a:p>
          <a:p>
            <a:r>
              <a:rPr lang="en-US" sz="3200" dirty="0" smtClean="0">
                <a:sym typeface="Symbol"/>
              </a:rPr>
              <a:t>r  s </a:t>
            </a:r>
            <a:r>
              <a:rPr lang="en-US" sz="3200" dirty="0" err="1" smtClean="0">
                <a:sym typeface="Symbol"/>
              </a:rPr>
              <a:t>bentuk</a:t>
            </a:r>
            <a:r>
              <a:rPr lang="en-US" sz="3200" dirty="0" smtClean="0">
                <a:sym typeface="Symbol"/>
              </a:rPr>
              <a:t> </a:t>
            </a:r>
            <a:r>
              <a:rPr lang="en-US" sz="3200" dirty="0" err="1" smtClean="0">
                <a:sym typeface="Symbol"/>
              </a:rPr>
              <a:t>klausanya</a:t>
            </a:r>
            <a:r>
              <a:rPr lang="en-US" sz="3200" dirty="0" smtClean="0">
                <a:sym typeface="Symbol"/>
              </a:rPr>
              <a:t> {r, s}</a:t>
            </a:r>
          </a:p>
          <a:p>
            <a:r>
              <a:rPr lang="en-US" sz="3200" dirty="0" smtClean="0">
                <a:sym typeface="Symbol"/>
              </a:rPr>
              <a:t>(q  s)  </a:t>
            </a:r>
            <a:r>
              <a:rPr lang="en-US" sz="3200" dirty="0" err="1" smtClean="0">
                <a:sym typeface="Symbol"/>
              </a:rPr>
              <a:t>bentuk</a:t>
            </a:r>
            <a:r>
              <a:rPr lang="en-US" sz="3200" dirty="0" smtClean="0">
                <a:sym typeface="Symbol"/>
              </a:rPr>
              <a:t> </a:t>
            </a:r>
            <a:r>
              <a:rPr lang="en-US" sz="3200" dirty="0" err="1" smtClean="0">
                <a:sym typeface="Symbol"/>
              </a:rPr>
              <a:t>klausanya</a:t>
            </a:r>
            <a:r>
              <a:rPr lang="en-US" sz="3200" dirty="0" smtClean="0">
                <a:sym typeface="Symbol"/>
              </a:rPr>
              <a:t> {q, s}</a:t>
            </a:r>
          </a:p>
          <a:p>
            <a:r>
              <a:rPr lang="en-US" sz="3200" dirty="0" smtClean="0">
                <a:sym typeface="Symbol"/>
              </a:rPr>
              <a:t>p  </a:t>
            </a:r>
            <a:r>
              <a:rPr lang="en-US" sz="3200" dirty="0" err="1" smtClean="0">
                <a:sym typeface="Symbol"/>
              </a:rPr>
              <a:t>bentuk</a:t>
            </a:r>
            <a:r>
              <a:rPr lang="en-US" sz="3200" dirty="0" smtClean="0">
                <a:sym typeface="Symbol"/>
              </a:rPr>
              <a:t> </a:t>
            </a:r>
            <a:r>
              <a:rPr lang="en-US" sz="3200" dirty="0" err="1" smtClean="0">
                <a:sym typeface="Symbol"/>
              </a:rPr>
              <a:t>klausanya</a:t>
            </a:r>
            <a:r>
              <a:rPr lang="en-US" sz="3200" dirty="0" smtClean="0">
                <a:sym typeface="Symbol"/>
              </a:rPr>
              <a:t> {p} 	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2320" y="285728"/>
            <a:ext cx="7694522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>
                <a:sym typeface="Symbol"/>
              </a:rPr>
              <a:t>Sehingga</a:t>
            </a:r>
            <a:r>
              <a:rPr lang="en-US" sz="3200" dirty="0" smtClean="0">
                <a:sym typeface="Symbol"/>
              </a:rPr>
              <a:t> </a:t>
            </a:r>
            <a:r>
              <a:rPr lang="en-US" sz="3200" dirty="0" err="1" smtClean="0">
                <a:sym typeface="Symbol"/>
              </a:rPr>
              <a:t>premisnya</a:t>
            </a:r>
            <a:r>
              <a:rPr lang="en-US" sz="3200" dirty="0" smtClean="0">
                <a:sym typeface="Symbol"/>
              </a:rPr>
              <a:t> </a:t>
            </a:r>
            <a:r>
              <a:rPr lang="en-US" sz="3200" dirty="0" err="1" smtClean="0">
                <a:sym typeface="Symbol"/>
              </a:rPr>
              <a:t>menjadi</a:t>
            </a:r>
            <a:r>
              <a:rPr lang="en-US" sz="3200" dirty="0" smtClean="0">
                <a:sym typeface="Symbol"/>
              </a:rPr>
              <a:t> :</a:t>
            </a:r>
          </a:p>
          <a:p>
            <a:pPr marL="514350" indent="-514350">
              <a:buAutoNum type="arabicPeriod"/>
            </a:pPr>
            <a:r>
              <a:rPr lang="en-US" sz="3200" dirty="0" smtClean="0">
                <a:sym typeface="Symbol"/>
              </a:rPr>
              <a:t>{p, q}		</a:t>
            </a:r>
            <a:r>
              <a:rPr lang="en-US" sz="3200" dirty="0" err="1" smtClean="0">
                <a:sym typeface="Symbol"/>
              </a:rPr>
              <a:t>premis</a:t>
            </a:r>
            <a:endParaRPr lang="en-US" sz="3200" dirty="0" smtClean="0">
              <a:sym typeface="Symbol"/>
            </a:endParaRPr>
          </a:p>
          <a:p>
            <a:pPr marL="514350" indent="-514350">
              <a:buAutoNum type="arabicPeriod"/>
            </a:pPr>
            <a:r>
              <a:rPr lang="en-US" sz="3200" dirty="0" smtClean="0">
                <a:sym typeface="Symbol"/>
              </a:rPr>
              <a:t>{p, r}		</a:t>
            </a:r>
            <a:r>
              <a:rPr lang="en-US" sz="3200" dirty="0" err="1" smtClean="0">
                <a:sym typeface="Symbol"/>
              </a:rPr>
              <a:t>premis</a:t>
            </a:r>
            <a:endParaRPr lang="en-US" sz="3200" dirty="0" smtClean="0">
              <a:sym typeface="Symbol"/>
            </a:endParaRPr>
          </a:p>
          <a:p>
            <a:pPr marL="514350" indent="-514350">
              <a:buAutoNum type="arabicPeriod" startAt="3"/>
            </a:pPr>
            <a:r>
              <a:rPr lang="en-US" sz="3200" dirty="0" smtClean="0">
                <a:sym typeface="Symbol"/>
              </a:rPr>
              <a:t>{r, s}		</a:t>
            </a:r>
            <a:r>
              <a:rPr lang="en-US" sz="3200" dirty="0" err="1" smtClean="0">
                <a:sym typeface="Symbol"/>
              </a:rPr>
              <a:t>premis</a:t>
            </a:r>
            <a:endParaRPr lang="en-US" sz="3200" dirty="0" smtClean="0">
              <a:sym typeface="Symbol"/>
            </a:endParaRPr>
          </a:p>
          <a:p>
            <a:pPr marL="514350" indent="-514350">
              <a:buAutoNum type="arabicPeriod" startAt="3"/>
            </a:pPr>
            <a:r>
              <a:rPr lang="en-US" sz="3200" dirty="0" smtClean="0">
                <a:sym typeface="Symbol"/>
              </a:rPr>
              <a:t>{q, s}	</a:t>
            </a:r>
            <a:r>
              <a:rPr lang="en-US" sz="3200" dirty="0" err="1" smtClean="0">
                <a:sym typeface="Symbol"/>
              </a:rPr>
              <a:t>premis</a:t>
            </a:r>
            <a:endParaRPr lang="en-US" sz="3200" dirty="0" smtClean="0">
              <a:sym typeface="Symbol"/>
            </a:endParaRPr>
          </a:p>
          <a:p>
            <a:pPr marL="514350" indent="-514350">
              <a:buAutoNum type="arabicPeriod" startAt="5"/>
            </a:pPr>
            <a:r>
              <a:rPr lang="en-US" sz="3200" dirty="0" smtClean="0">
                <a:sym typeface="Symbol"/>
              </a:rPr>
              <a:t>{p} 		</a:t>
            </a:r>
            <a:r>
              <a:rPr lang="en-US" sz="3200" dirty="0" err="1" smtClean="0">
                <a:sym typeface="Symbol"/>
              </a:rPr>
              <a:t>negasi</a:t>
            </a:r>
            <a:r>
              <a:rPr lang="en-US" sz="3200" dirty="0" smtClean="0">
                <a:sym typeface="Symbol"/>
              </a:rPr>
              <a:t> </a:t>
            </a:r>
            <a:r>
              <a:rPr lang="en-US" sz="3200" dirty="0" err="1" smtClean="0">
                <a:sym typeface="Symbol"/>
              </a:rPr>
              <a:t>kesimpulan</a:t>
            </a:r>
            <a:endParaRPr lang="en-US" sz="3200" dirty="0" smtClean="0">
              <a:sym typeface="Symbol"/>
            </a:endParaRPr>
          </a:p>
          <a:p>
            <a:pPr marL="514350" indent="-514350">
              <a:buAutoNum type="arabicPeriod" startAt="5"/>
            </a:pPr>
            <a:r>
              <a:rPr lang="en-US" sz="3200" dirty="0" smtClean="0">
                <a:sym typeface="Symbol"/>
              </a:rPr>
              <a:t>{q}		</a:t>
            </a:r>
            <a:r>
              <a:rPr lang="en-US" sz="3200" dirty="0" err="1" smtClean="0">
                <a:sym typeface="Symbol"/>
              </a:rPr>
              <a:t>dari</a:t>
            </a:r>
            <a:r>
              <a:rPr lang="en-US" sz="3200" dirty="0" smtClean="0">
                <a:sym typeface="Symbol"/>
              </a:rPr>
              <a:t> 1 </a:t>
            </a:r>
            <a:r>
              <a:rPr lang="en-US" sz="3200" dirty="0" err="1" smtClean="0">
                <a:sym typeface="Symbol"/>
              </a:rPr>
              <a:t>dan</a:t>
            </a:r>
            <a:r>
              <a:rPr lang="en-US" sz="3200" dirty="0" smtClean="0">
                <a:sym typeface="Symbol"/>
              </a:rPr>
              <a:t> 5</a:t>
            </a:r>
          </a:p>
          <a:p>
            <a:pPr marL="514350" indent="-514350">
              <a:buAutoNum type="arabicPeriod" startAt="5"/>
            </a:pPr>
            <a:r>
              <a:rPr lang="en-US" sz="3200" dirty="0" smtClean="0">
                <a:sym typeface="Symbol"/>
              </a:rPr>
              <a:t>{s}		</a:t>
            </a:r>
            <a:r>
              <a:rPr lang="en-US" sz="3200" dirty="0" err="1" smtClean="0">
                <a:sym typeface="Symbol"/>
              </a:rPr>
              <a:t>dari</a:t>
            </a:r>
            <a:r>
              <a:rPr lang="en-US" sz="3200" dirty="0" smtClean="0">
                <a:sym typeface="Symbol"/>
              </a:rPr>
              <a:t> 4 </a:t>
            </a:r>
            <a:r>
              <a:rPr lang="en-US" sz="3200" dirty="0" err="1" smtClean="0">
                <a:sym typeface="Symbol"/>
              </a:rPr>
              <a:t>dan</a:t>
            </a:r>
            <a:r>
              <a:rPr lang="en-US" sz="3200" dirty="0" smtClean="0">
                <a:sym typeface="Symbol"/>
              </a:rPr>
              <a:t> 6</a:t>
            </a:r>
          </a:p>
          <a:p>
            <a:pPr marL="514350" indent="-514350">
              <a:buFontTx/>
              <a:buAutoNum type="arabicPeriod" startAt="5"/>
            </a:pPr>
            <a:r>
              <a:rPr lang="en-US" sz="3200" dirty="0" smtClean="0">
                <a:sym typeface="Symbol"/>
              </a:rPr>
              <a:t>{r}		</a:t>
            </a:r>
            <a:r>
              <a:rPr lang="en-US" sz="3200" dirty="0" err="1" smtClean="0">
                <a:sym typeface="Symbol"/>
              </a:rPr>
              <a:t>dari</a:t>
            </a:r>
            <a:r>
              <a:rPr lang="en-US" sz="3200" dirty="0" smtClean="0">
                <a:sym typeface="Symbol"/>
              </a:rPr>
              <a:t> 3 </a:t>
            </a:r>
            <a:r>
              <a:rPr lang="en-US" sz="3200" dirty="0" err="1" smtClean="0">
                <a:sym typeface="Symbol"/>
              </a:rPr>
              <a:t>dan</a:t>
            </a:r>
            <a:r>
              <a:rPr lang="en-US" sz="3200" dirty="0" smtClean="0">
                <a:sym typeface="Symbol"/>
              </a:rPr>
              <a:t> 7</a:t>
            </a:r>
          </a:p>
          <a:p>
            <a:pPr marL="514350" indent="-514350">
              <a:buFontTx/>
              <a:buAutoNum type="arabicPeriod" startAt="5"/>
            </a:pPr>
            <a:r>
              <a:rPr lang="en-US" sz="3200" dirty="0" smtClean="0">
                <a:sym typeface="Symbol"/>
              </a:rPr>
              <a:t>{p}		</a:t>
            </a:r>
            <a:r>
              <a:rPr lang="en-US" sz="3200" dirty="0" err="1" smtClean="0">
                <a:sym typeface="Symbol"/>
              </a:rPr>
              <a:t>dari</a:t>
            </a:r>
            <a:r>
              <a:rPr lang="en-US" sz="3200" dirty="0" smtClean="0">
                <a:sym typeface="Symbol"/>
              </a:rPr>
              <a:t> 2 </a:t>
            </a:r>
            <a:r>
              <a:rPr lang="en-US" sz="3200" dirty="0" err="1" smtClean="0">
                <a:sym typeface="Symbol"/>
              </a:rPr>
              <a:t>dan</a:t>
            </a:r>
            <a:r>
              <a:rPr lang="en-US" sz="3200" dirty="0" smtClean="0">
                <a:sym typeface="Symbol"/>
              </a:rPr>
              <a:t> 8</a:t>
            </a:r>
          </a:p>
          <a:p>
            <a:pPr marL="514350" indent="-514350">
              <a:buFontTx/>
              <a:buAutoNum type="arabicPeriod" startAt="5"/>
            </a:pPr>
            <a:r>
              <a:rPr lang="en-US" sz="3200" dirty="0" smtClean="0">
                <a:sym typeface="Symbol"/>
              </a:rPr>
              <a:t>{}			</a:t>
            </a:r>
            <a:r>
              <a:rPr lang="en-US" sz="3200" dirty="0" err="1" smtClean="0">
                <a:sym typeface="Symbol"/>
              </a:rPr>
              <a:t>dari</a:t>
            </a:r>
            <a:r>
              <a:rPr lang="en-US" sz="3200" dirty="0" smtClean="0">
                <a:sym typeface="Symbol"/>
              </a:rPr>
              <a:t> 5 </a:t>
            </a:r>
            <a:r>
              <a:rPr lang="en-US" sz="3200" dirty="0" err="1" smtClean="0">
                <a:sym typeface="Symbol"/>
              </a:rPr>
              <a:t>dan</a:t>
            </a:r>
            <a:r>
              <a:rPr lang="en-US" sz="3200" dirty="0" smtClean="0">
                <a:sym typeface="Symbol"/>
              </a:rPr>
              <a:t> 9</a:t>
            </a:r>
          </a:p>
          <a:p>
            <a:pPr marL="514350" indent="-514350"/>
            <a:r>
              <a:rPr lang="en-US" sz="3200" dirty="0" err="1" smtClean="0"/>
              <a:t>Terbukti</a:t>
            </a:r>
            <a:endParaRPr lang="en-US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3062</TotalTime>
  <Words>437</Words>
  <Application>Microsoft Office PowerPoint</Application>
  <PresentationFormat>On-screen Show (4:3)</PresentationFormat>
  <Paragraphs>148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Solstice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 1 : Pendahuluan</dc:title>
  <dc:creator>Bowo</dc:creator>
  <cp:lastModifiedBy>Eko</cp:lastModifiedBy>
  <cp:revision>222</cp:revision>
  <dcterms:created xsi:type="dcterms:W3CDTF">2014-02-21T13:21:04Z</dcterms:created>
  <dcterms:modified xsi:type="dcterms:W3CDTF">2014-05-14T07:05:20Z</dcterms:modified>
</cp:coreProperties>
</file>