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447" r:id="rId2"/>
    <p:sldId id="388" r:id="rId3"/>
    <p:sldId id="391" r:id="rId4"/>
    <p:sldId id="395" r:id="rId5"/>
    <p:sldId id="393" r:id="rId6"/>
    <p:sldId id="398" r:id="rId7"/>
    <p:sldId id="401" r:id="rId8"/>
    <p:sldId id="403" r:id="rId9"/>
    <p:sldId id="405" r:id="rId10"/>
    <p:sldId id="407" r:id="rId11"/>
    <p:sldId id="409" r:id="rId12"/>
    <p:sldId id="413" r:id="rId13"/>
    <p:sldId id="415" r:id="rId14"/>
    <p:sldId id="417" r:id="rId15"/>
    <p:sldId id="419" r:id="rId16"/>
    <p:sldId id="421" r:id="rId17"/>
    <p:sldId id="423" r:id="rId18"/>
    <p:sldId id="425" r:id="rId19"/>
    <p:sldId id="427" r:id="rId20"/>
    <p:sldId id="429" r:id="rId21"/>
    <p:sldId id="431" r:id="rId22"/>
    <p:sldId id="444" r:id="rId23"/>
    <p:sldId id="445" r:id="rId24"/>
    <p:sldId id="433" r:id="rId25"/>
    <p:sldId id="435" r:id="rId26"/>
    <p:sldId id="437" r:id="rId27"/>
    <p:sldId id="439" r:id="rId28"/>
    <p:sldId id="441" r:id="rId29"/>
    <p:sldId id="443" r:id="rId30"/>
  </p:sldIdLst>
  <p:sldSz cx="9144000" cy="6858000" type="screen4x3"/>
  <p:notesSz cx="7105650" cy="1023937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307"/>
  </p:normalViewPr>
  <p:slideViewPr>
    <p:cSldViewPr>
      <p:cViewPr varScale="1">
        <p:scale>
          <a:sx n="75" d="100"/>
          <a:sy n="75" d="100"/>
        </p:scale>
        <p:origin x="1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891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r">
              <a:defRPr sz="1300"/>
            </a:lvl1pPr>
          </a:lstStyle>
          <a:p>
            <a:fld id="{09F4374B-2483-479F-808A-3C96B7A31111}" type="datetimeFigureOut">
              <a:rPr lang="id-ID" smtClean="0"/>
              <a:t>19/03/19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891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r">
              <a:defRPr sz="1300"/>
            </a:lvl1pPr>
          </a:lstStyle>
          <a:p>
            <a:fld id="{DEAC50DE-42D8-44D2-86E5-2F6BE8A1B1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093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CB89192-A887-48C8-B196-BE43E2E7FD17}" type="datetimeFigureOut">
              <a:rPr lang="id-ID" smtClean="0"/>
              <a:pPr/>
              <a:t>19/03/19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90EF-754E-7A42-9308-C249B85F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70892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Metode</a:t>
            </a:r>
            <a:r>
              <a:rPr lang="en-US" sz="4800" dirty="0"/>
              <a:t> </a:t>
            </a:r>
            <a:r>
              <a:rPr lang="en-US" sz="4800" dirty="0" err="1"/>
              <a:t>Inferensi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Kalimat</a:t>
            </a:r>
            <a:r>
              <a:rPr lang="en-US" sz="4800" dirty="0"/>
              <a:t> </a:t>
            </a:r>
            <a:r>
              <a:rPr lang="en-US" sz="4800" dirty="0" err="1"/>
              <a:t>berkuantor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223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14290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Contoh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000108"/>
            <a:ext cx="77867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>
                <a:sym typeface="Symbol"/>
              </a:rPr>
              <a:t>Budi membeli es krim atau Bapak ke kantor</a:t>
            </a:r>
          </a:p>
          <a:p>
            <a:r>
              <a:rPr lang="id-ID" sz="3200" i="1" dirty="0">
                <a:sym typeface="Symbol"/>
              </a:rPr>
              <a:t>Budi tidak membeli es krim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Bapak ke kantor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Budi membeli es krim atau Bapak ke kantor</a:t>
            </a:r>
          </a:p>
          <a:p>
            <a:r>
              <a:rPr lang="id-ID" sz="3200" i="1" dirty="0">
                <a:sym typeface="Symbol"/>
              </a:rPr>
              <a:t>Bapak tidak ke kantor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Budi membeli es krim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85728"/>
            <a:ext cx="5174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5. Silogisme Hipotesis (SH)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928670"/>
            <a:ext cx="77867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Secara simbol dinyatakan sebagai berikut :</a:t>
            </a:r>
          </a:p>
          <a:p>
            <a:r>
              <a:rPr lang="id-ID" sz="3200" dirty="0"/>
              <a:t>	</a:t>
            </a:r>
            <a:r>
              <a:rPr lang="id-ID" sz="3200" i="1" dirty="0"/>
              <a:t>p </a:t>
            </a:r>
            <a:r>
              <a:rPr lang="id-ID" sz="3200" i="1" dirty="0">
                <a:sym typeface="Symbol"/>
              </a:rPr>
              <a:t> q		premis 1		</a:t>
            </a:r>
          </a:p>
          <a:p>
            <a:r>
              <a:rPr lang="id-ID" sz="3200" i="1" dirty="0">
                <a:sym typeface="Symbol"/>
              </a:rPr>
              <a:t>	q  r		premis 2</a:t>
            </a:r>
          </a:p>
          <a:p>
            <a:r>
              <a:rPr lang="id-ID" sz="3200" i="1" dirty="0">
                <a:sym typeface="Symbol"/>
              </a:rPr>
              <a:t>	p  r 		 konklusi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Contoh :</a:t>
            </a:r>
          </a:p>
          <a:p>
            <a:r>
              <a:rPr lang="id-ID" sz="3200" dirty="0">
                <a:sym typeface="Symbol"/>
              </a:rPr>
              <a:t>Jika Toni mandi maka saya pergi kuliah</a:t>
            </a:r>
          </a:p>
          <a:p>
            <a:r>
              <a:rPr lang="id-ID" sz="3200" dirty="0">
                <a:sym typeface="Symbol"/>
              </a:rPr>
              <a:t>Jika saya pergi kuliah maka Jono tidur</a:t>
            </a:r>
          </a:p>
          <a:p>
            <a:endParaRPr lang="id-ID" sz="3200" dirty="0">
              <a:sym typeface="Symbol"/>
            </a:endParaRPr>
          </a:p>
          <a:p>
            <a:r>
              <a:rPr lang="id-ID" sz="3200" dirty="0">
                <a:sym typeface="Symbol"/>
              </a:rPr>
              <a:t>Jika Toni mandi maka Jono tidur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51720" y="249289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1538" y="357166"/>
            <a:ext cx="75936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G. Fungsi Proposisi</a:t>
            </a:r>
          </a:p>
          <a:p>
            <a:pPr algn="just"/>
            <a:endParaRPr lang="id-ID" sz="3200" dirty="0"/>
          </a:p>
          <a:p>
            <a:pPr algn="just"/>
            <a:r>
              <a:rPr lang="id-ID" sz="3200" dirty="0"/>
              <a:t>Misalkan himpunan A diberikan dan sebuah fungsi proposisi p(x) sebuah kalimat terbuka pada A adalah sebuah pernyataan</a:t>
            </a:r>
          </a:p>
          <a:p>
            <a:pPr algn="just"/>
            <a:endParaRPr lang="id-ID" sz="3200" dirty="0"/>
          </a:p>
          <a:p>
            <a:pPr algn="just"/>
            <a:r>
              <a:rPr lang="id-ID" sz="3200" dirty="0"/>
              <a:t>P(x) mempunyai sifat bahwa p(a) benar atau salah </a:t>
            </a:r>
            <a:r>
              <a:rPr lang="id-ID" sz="3200" dirty="0">
                <a:sym typeface="Symbol"/>
              </a:rPr>
              <a:t>aA.</a:t>
            </a:r>
          </a:p>
          <a:p>
            <a:pPr algn="just"/>
            <a:endParaRPr lang="id-ID" sz="3200" dirty="0">
              <a:sym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1538" y="357166"/>
            <a:ext cx="7593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Contoh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P(x) adalah x + 2 &gt; 6, p(x) fungsi proposisi pada bilangan Asli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Apakah </a:t>
            </a:r>
            <a:r>
              <a:rPr lang="id-ID" sz="3200" i="1" u="sng" dirty="0">
                <a:solidFill>
                  <a:srgbClr val="FF0000"/>
                </a:solidFill>
                <a:sym typeface="Symbol"/>
              </a:rPr>
              <a:t>setiap x </a:t>
            </a:r>
            <a:r>
              <a:rPr lang="id-ID" sz="3200" dirty="0">
                <a:sym typeface="Symbol"/>
              </a:rPr>
              <a:t>bilangan Asli p(x) bernilai benar ?, atau bernilai salah ? Atau ada </a:t>
            </a:r>
            <a:r>
              <a:rPr lang="id-ID" sz="3200" i="1" u="sng" dirty="0">
                <a:solidFill>
                  <a:srgbClr val="0000FF"/>
                </a:solidFill>
                <a:sym typeface="Symbol"/>
              </a:rPr>
              <a:t>beberapa x </a:t>
            </a:r>
            <a:r>
              <a:rPr lang="id-ID" sz="3200" dirty="0">
                <a:sym typeface="Symbol"/>
              </a:rPr>
              <a:t>bilangan Asli sehingga p(x) Benar ?  </a:t>
            </a:r>
            <a:endParaRPr lang="id-ID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1538" y="357166"/>
            <a:ext cx="75936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Jika p(x) adalah fungsi proposisi yang didefinisikan pada himpunan A, maka p(x) mungkin :</a:t>
            </a:r>
          </a:p>
          <a:p>
            <a:pPr marL="514350" indent="-514350" algn="just">
              <a:buAutoNum type="arabicPeriod"/>
            </a:pPr>
            <a:r>
              <a:rPr lang="id-ID" sz="3200" dirty="0">
                <a:sym typeface="Symbol"/>
              </a:rPr>
              <a:t>Bernilai Benar untuk Setiap x  A</a:t>
            </a:r>
          </a:p>
          <a:p>
            <a:pPr marL="514350" indent="-514350" algn="just">
              <a:buAutoNum type="arabicPeriod"/>
            </a:pPr>
            <a:r>
              <a:rPr lang="id-ID" sz="3200" dirty="0">
                <a:sym typeface="Symbol"/>
              </a:rPr>
              <a:t>Bernilai Benar untuk Beberapa x  A</a:t>
            </a:r>
          </a:p>
          <a:p>
            <a:pPr marL="514350" indent="-514350" algn="just">
              <a:buAutoNum type="arabicPeriod"/>
            </a:pPr>
            <a:r>
              <a:rPr lang="id-ID" sz="3200" dirty="0">
                <a:sym typeface="Symbol"/>
              </a:rPr>
              <a:t>Tidak ada x  A yang menjadikan p(x) bernilai Benar</a:t>
            </a:r>
            <a:endParaRPr lang="id-ID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H. Kuantor Umum </a:t>
            </a:r>
            <a:r>
              <a:rPr lang="id-ID" sz="3200" i="1" dirty="0"/>
              <a:t>(universal)</a:t>
            </a:r>
            <a:endParaRPr lang="id-ID" sz="3200" dirty="0"/>
          </a:p>
          <a:p>
            <a:pPr algn="just"/>
            <a:endParaRPr lang="id-ID" sz="3200" dirty="0"/>
          </a:p>
          <a:p>
            <a:pPr algn="just"/>
            <a:r>
              <a:rPr lang="id-ID" sz="3200" dirty="0">
                <a:sym typeface="Symbol"/>
              </a:rPr>
              <a:t>Misalkan p(x) sebuah fungsi proposisi pada himpunan A, maka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ctr"/>
            <a:r>
              <a:rPr lang="id-ID" sz="3200" dirty="0">
                <a:solidFill>
                  <a:srgbClr val="0000FF"/>
                </a:solidFill>
                <a:sym typeface="Symbol"/>
              </a:rPr>
              <a:t>(xA) p(x)  atau </a:t>
            </a:r>
            <a:r>
              <a:rPr lang="id-ID" sz="3200" baseline="-25000" dirty="0">
                <a:solidFill>
                  <a:srgbClr val="0000FF"/>
                </a:solidFill>
                <a:sym typeface="Symbol"/>
              </a:rPr>
              <a:t>x</a:t>
            </a:r>
            <a:r>
              <a:rPr lang="id-ID" sz="3200" dirty="0">
                <a:solidFill>
                  <a:srgbClr val="0000FF"/>
                </a:solidFill>
                <a:sym typeface="Symbol"/>
              </a:rPr>
              <a:t>.p(x)  atau x.p(x)</a:t>
            </a:r>
            <a:r>
              <a:rPr lang="id-ID" sz="3200" dirty="0">
                <a:sym typeface="Symbol"/>
              </a:rPr>
              <a:t> </a:t>
            </a:r>
          </a:p>
          <a:p>
            <a:pPr algn="ctr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Adalah “untuk setiap elemen x dalam A, p(x) sebuah pernyataan yang Benar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Ini disebut Kuantor Universal (</a:t>
            </a:r>
            <a:r>
              <a:rPr lang="id-ID" sz="3200" i="1" dirty="0">
                <a:sym typeface="Symbol"/>
              </a:rPr>
              <a:t>universal quantifier)</a:t>
            </a:r>
            <a:endParaRPr lang="id-ID" sz="3200" dirty="0">
              <a:sym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Contoh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Misal M menyatakan pria, maka pernyataan “semua pria adalah orang kuat” dapat ditulis dalam kuantor universalnya, yaitu :</a:t>
            </a:r>
          </a:p>
          <a:p>
            <a:pPr algn="ctr"/>
            <a:r>
              <a:rPr lang="id-ID" sz="3200" dirty="0">
                <a:solidFill>
                  <a:srgbClr val="0000FF"/>
                </a:solidFill>
                <a:sym typeface="Symbol"/>
              </a:rPr>
              <a:t>x{pria}.p(x)</a:t>
            </a:r>
          </a:p>
          <a:p>
            <a:pPr algn="ctr"/>
            <a:r>
              <a:rPr lang="id-ID" sz="3200" dirty="0">
                <a:solidFill>
                  <a:srgbClr val="0000FF"/>
                </a:solidFill>
                <a:sym typeface="Symbol"/>
              </a:rPr>
              <a:t>Jadi p(x) = x adalah orang kuat</a:t>
            </a:r>
          </a:p>
          <a:p>
            <a:endParaRPr lang="id-ID" sz="3200" dirty="0">
              <a:sym typeface="Symbol"/>
            </a:endParaRPr>
          </a:p>
          <a:p>
            <a:endParaRPr lang="id-ID" sz="3200" dirty="0">
              <a:sym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Contoh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p(x) = x tidak kekal</a:t>
            </a:r>
          </a:p>
          <a:p>
            <a:pPr algn="just"/>
            <a:r>
              <a:rPr lang="id-ID" sz="3200" dirty="0">
                <a:sym typeface="Symbol"/>
              </a:rPr>
              <a:t>Jadi jika p(manusia) = manusia tidak kekal</a:t>
            </a:r>
          </a:p>
          <a:p>
            <a:endParaRPr lang="id-ID" sz="3200" dirty="0">
              <a:sym typeface="Symbol"/>
            </a:endParaRPr>
          </a:p>
          <a:p>
            <a:r>
              <a:rPr lang="id-ID" sz="3200" dirty="0">
                <a:sym typeface="Symbol"/>
              </a:rPr>
              <a:t>x.p(x) = x{manusia}.p(x) = semua manusia tidak kekal</a:t>
            </a:r>
          </a:p>
          <a:p>
            <a:endParaRPr lang="id-ID" sz="3200" dirty="0">
              <a:sym typeface="Symbol"/>
            </a:endParaRPr>
          </a:p>
          <a:p>
            <a:r>
              <a:rPr lang="id-ID" sz="3200" dirty="0">
                <a:sym typeface="Symbol"/>
              </a:rPr>
              <a:t>x{bil Asli}.(x+3 &gt;1)  Benar atau Salah</a:t>
            </a:r>
          </a:p>
          <a:p>
            <a:r>
              <a:rPr lang="id-ID" sz="3200" dirty="0">
                <a:sym typeface="Symbol"/>
              </a:rPr>
              <a:t>x{bil Asli}.(x+3 &lt;1)  Benar atau Salah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I. Kuantor Khusus </a:t>
            </a:r>
            <a:r>
              <a:rPr lang="id-ID" sz="3200" i="1" dirty="0"/>
              <a:t>(existential)</a:t>
            </a:r>
            <a:endParaRPr lang="id-ID" sz="3200" dirty="0"/>
          </a:p>
          <a:p>
            <a:pPr algn="just"/>
            <a:endParaRPr lang="id-ID" sz="3200" dirty="0"/>
          </a:p>
          <a:p>
            <a:pPr algn="just"/>
            <a:r>
              <a:rPr lang="id-ID" sz="3200" dirty="0">
                <a:sym typeface="Symbol"/>
              </a:rPr>
              <a:t>Misalkan p(x) sebuah fungsi proposisi pada himpunan A, maka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ctr"/>
            <a:r>
              <a:rPr lang="id-ID" sz="3200" dirty="0">
                <a:solidFill>
                  <a:srgbClr val="0000FF"/>
                </a:solidFill>
                <a:sym typeface="Symbol"/>
              </a:rPr>
              <a:t>(xA) p(x)  atau </a:t>
            </a:r>
            <a:r>
              <a:rPr lang="id-ID" sz="3200" baseline="-25000" dirty="0">
                <a:solidFill>
                  <a:srgbClr val="0000FF"/>
                </a:solidFill>
                <a:sym typeface="Symbol"/>
              </a:rPr>
              <a:t>1</a:t>
            </a:r>
            <a:r>
              <a:rPr lang="id-ID" sz="3200" dirty="0">
                <a:solidFill>
                  <a:srgbClr val="0000FF"/>
                </a:solidFill>
                <a:sym typeface="Symbol"/>
              </a:rPr>
              <a:t>.p(x)  atau x.p(x)</a:t>
            </a:r>
            <a:r>
              <a:rPr lang="id-ID" sz="3200" dirty="0">
                <a:sym typeface="Symbol"/>
              </a:rPr>
              <a:t> </a:t>
            </a:r>
          </a:p>
          <a:p>
            <a:pPr algn="ctr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“terdapat elemen x dalam A, sehingga p(x) sebuah pernyataan yang Benar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Ini disebut Kuantor Khusus (existential</a:t>
            </a:r>
            <a:r>
              <a:rPr lang="id-ID" sz="3200" i="1" dirty="0">
                <a:sym typeface="Symbol"/>
              </a:rPr>
              <a:t> quantifier)</a:t>
            </a:r>
            <a:endParaRPr lang="id-ID" sz="3200" dirty="0">
              <a:sym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Contoh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(xN).(x+4&lt;7)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Benilai Benar, karena ada nilai x elemen bilangan Asli yang menjadikan x + 4 &lt; 7 yaitu {1, 2}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/>
              <a:t>Contoh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(xN).(x+6&lt;7)  ?</a:t>
            </a:r>
          </a:p>
          <a:p>
            <a:pPr algn="just"/>
            <a:endParaRPr lang="id-ID" sz="3200" dirty="0">
              <a:sym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1538" y="357166"/>
            <a:ext cx="75936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F. Metode Inferensi</a:t>
            </a:r>
          </a:p>
          <a:p>
            <a:pPr algn="just"/>
            <a:endParaRPr lang="id-ID" sz="3200" dirty="0"/>
          </a:p>
          <a:p>
            <a:pPr algn="just"/>
            <a:r>
              <a:rPr lang="id-ID" sz="3200" dirty="0"/>
              <a:t>Yaitu teknik u/ mendapatkan konklusi yg valid berdasarkan premise yang ada tanpa menggunakan Tabel Kebenaran</a:t>
            </a:r>
          </a:p>
          <a:p>
            <a:pPr algn="just"/>
            <a:endParaRPr lang="id-ID" sz="3200" dirty="0"/>
          </a:p>
          <a:p>
            <a:pPr algn="just"/>
            <a:r>
              <a:rPr lang="id-ID" sz="3200" dirty="0"/>
              <a:t>Ada beberapa Metode antara lain :</a:t>
            </a:r>
          </a:p>
          <a:p>
            <a:pPr marL="514350" indent="-514350" algn="just">
              <a:buAutoNum type="arabicPeriod"/>
            </a:pPr>
            <a:r>
              <a:rPr lang="id-ID" sz="3200" dirty="0"/>
              <a:t>Modus Ponen  (MP)	</a:t>
            </a:r>
          </a:p>
          <a:p>
            <a:pPr marL="514350" indent="-514350" algn="just">
              <a:buAutoNum type="arabicPeriod"/>
            </a:pPr>
            <a:r>
              <a:rPr lang="id-ID" sz="3200" dirty="0"/>
              <a:t>Modus Tollens  (MT)</a:t>
            </a:r>
          </a:p>
          <a:p>
            <a:pPr marL="514350" indent="-514350" algn="just">
              <a:buAutoNum type="arabicPeriod"/>
            </a:pPr>
            <a:r>
              <a:rPr lang="id-ID" sz="3200" dirty="0"/>
              <a:t>Equivalence Elimination (EE)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Contoh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(xN).(x+4&lt;7)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Benilai Benar, karena ada nilai x elemen bilangan Asli yang menjadikan x + 4 &lt; 7 yaitu {1, 2}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/>
              <a:t>Contoh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(xN).(x+6&lt;7)  ?</a:t>
            </a:r>
          </a:p>
          <a:p>
            <a:pPr algn="just"/>
            <a:endParaRPr lang="id-ID" sz="3200" dirty="0">
              <a:sym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Soal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Misalkan A={1,2,3,4,5}</a:t>
            </a:r>
          </a:p>
          <a:p>
            <a:pPr algn="just"/>
            <a:endParaRPr lang="id-ID" sz="3200" dirty="0">
              <a:sym typeface="Symbol"/>
            </a:endParaRPr>
          </a:p>
          <a:p>
            <a:pPr marL="514350" indent="-514350" algn="just">
              <a:buAutoNum type="alphaLcPeriod"/>
            </a:pPr>
            <a:r>
              <a:rPr lang="id-ID" sz="3200" dirty="0">
                <a:sym typeface="Symbol"/>
              </a:rPr>
              <a:t>(xA)(x + 3 = 10)</a:t>
            </a:r>
          </a:p>
          <a:p>
            <a:pPr marL="514350" indent="-514350" algn="just">
              <a:buFontTx/>
              <a:buAutoNum type="alphaLcPeriod"/>
            </a:pPr>
            <a:r>
              <a:rPr lang="id-ID" sz="3200" dirty="0">
                <a:sym typeface="Symbol"/>
              </a:rPr>
              <a:t>(xA)(x + 3 &lt; 5)</a:t>
            </a:r>
          </a:p>
          <a:p>
            <a:pPr marL="514350" indent="-514350" algn="just">
              <a:buAutoNum type="alphaLcPeriod"/>
            </a:pPr>
            <a:r>
              <a:rPr lang="id-ID" sz="3200" dirty="0">
                <a:sym typeface="Symbol"/>
              </a:rPr>
              <a:t>(xA)(x + 3 &lt; 10)</a:t>
            </a:r>
          </a:p>
          <a:p>
            <a:pPr marL="514350" indent="-514350" algn="just">
              <a:buFontTx/>
              <a:buAutoNum type="alphaLcPeriod"/>
            </a:pPr>
            <a:r>
              <a:rPr lang="id-ID" sz="3200" dirty="0">
                <a:sym typeface="Symbol"/>
              </a:rPr>
              <a:t>(xA)(x + 5 &gt; 5)</a:t>
            </a:r>
          </a:p>
          <a:p>
            <a:pPr marL="514350" indent="-514350" algn="just">
              <a:buFontTx/>
              <a:buAutoNum type="alphaLcPeriod"/>
            </a:pPr>
            <a:r>
              <a:rPr lang="id-ID" sz="3200" dirty="0">
                <a:sym typeface="Symbol"/>
              </a:rPr>
              <a:t>(xA)(2x + 2 &gt;10)</a:t>
            </a:r>
          </a:p>
          <a:p>
            <a:pPr marL="514350" indent="-514350" algn="just">
              <a:buFontTx/>
              <a:buAutoNum type="alphaLcPeriod"/>
            </a:pPr>
            <a:r>
              <a:rPr lang="id-ID" sz="3200" dirty="0">
                <a:sym typeface="Symbol"/>
              </a:rPr>
              <a:t>(xA)(3x + 1 &lt;16)</a:t>
            </a:r>
          </a:p>
          <a:p>
            <a:pPr marL="514350" indent="-514350" algn="just">
              <a:buAutoNum type="alphaLcPeriod"/>
            </a:pPr>
            <a:endParaRPr lang="id-ID" sz="3200" dirty="0">
              <a:sym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Negasi</a:t>
            </a:r>
            <a:r>
              <a:rPr lang="en-US" dirty="0"/>
              <a:t> </a:t>
            </a:r>
            <a:r>
              <a:rPr lang="en-US" dirty="0" err="1"/>
              <a:t>Berkuantor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x </a:t>
            </a:r>
            <a:r>
              <a:rPr lang="en-US" dirty="0" err="1"/>
              <a:t>menyatakan</a:t>
            </a:r>
            <a:r>
              <a:rPr lang="en-US" dirty="0"/>
              <a:t> orang/</a:t>
            </a:r>
            <a:r>
              <a:rPr lang="en-US" dirty="0" err="1"/>
              <a:t>benda</a:t>
            </a:r>
            <a:r>
              <a:rPr lang="en-US" dirty="0"/>
              <a:t>/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f(x)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/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pengingkaran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id-ID" dirty="0">
                <a:sym typeface="Symbol"/>
              </a:rPr>
              <a:t></a:t>
            </a:r>
            <a:r>
              <a:rPr lang="en-US" dirty="0">
                <a:sym typeface="Symbol"/>
              </a:rPr>
              <a:t>	[</a:t>
            </a:r>
            <a:r>
              <a:rPr lang="id-ID" dirty="0">
                <a:sym typeface="Symbol"/>
              </a:rPr>
              <a:t>x</a:t>
            </a:r>
            <a:r>
              <a:rPr lang="en-US" dirty="0">
                <a:sym typeface="Symbol"/>
              </a:rPr>
              <a:t> f(x)</a:t>
            </a:r>
            <a:r>
              <a:rPr lang="id-ID" dirty="0">
                <a:sym typeface="Symbol"/>
              </a:rPr>
              <a:t> </a:t>
            </a:r>
            <a:r>
              <a:rPr lang="en-US" dirty="0">
                <a:sym typeface="Symbol"/>
              </a:rPr>
              <a:t>] </a:t>
            </a:r>
            <a:r>
              <a:rPr lang="id-ID" dirty="0">
                <a:sym typeface="Symbol"/>
              </a:rPr>
              <a:t> x</a:t>
            </a:r>
            <a:r>
              <a:rPr lang="en-US" dirty="0">
                <a:sym typeface="Symbol"/>
              </a:rPr>
              <a:t> </a:t>
            </a:r>
            <a:r>
              <a:rPr lang="id-ID" dirty="0">
                <a:sym typeface="Symbol"/>
              </a:rPr>
              <a:t> </a:t>
            </a:r>
            <a:r>
              <a:rPr lang="en-US" dirty="0">
                <a:sym typeface="Symbol"/>
              </a:rPr>
              <a:t>f(x)</a:t>
            </a:r>
          </a:p>
          <a:p>
            <a:r>
              <a:rPr lang="id-ID" dirty="0">
                <a:sym typeface="Symbol"/>
              </a:rPr>
              <a:t></a:t>
            </a:r>
            <a:r>
              <a:rPr lang="en-US" dirty="0">
                <a:sym typeface="Symbol"/>
              </a:rPr>
              <a:t> [</a:t>
            </a:r>
            <a:r>
              <a:rPr lang="id-ID" dirty="0">
                <a:sym typeface="Symbol"/>
              </a:rPr>
              <a:t>x</a:t>
            </a:r>
            <a:r>
              <a:rPr lang="en-US" dirty="0">
                <a:sym typeface="Symbol"/>
              </a:rPr>
              <a:t> f(x)</a:t>
            </a:r>
            <a:r>
              <a:rPr lang="id-ID" dirty="0">
                <a:sym typeface="Symbol"/>
              </a:rPr>
              <a:t> </a:t>
            </a:r>
            <a:r>
              <a:rPr lang="en-US" dirty="0">
                <a:sym typeface="Symbol"/>
              </a:rPr>
              <a:t>]</a:t>
            </a:r>
            <a:r>
              <a:rPr lang="id-ID" dirty="0">
                <a:sym typeface="Symbol"/>
              </a:rPr>
              <a:t>   x</a:t>
            </a:r>
            <a:r>
              <a:rPr lang="en-US" dirty="0">
                <a:sym typeface="Symbol"/>
              </a:rPr>
              <a:t> </a:t>
            </a:r>
            <a:r>
              <a:rPr lang="id-ID" dirty="0">
                <a:sym typeface="Symbol"/>
              </a:rPr>
              <a:t> </a:t>
            </a:r>
            <a:r>
              <a:rPr lang="en-US" dirty="0">
                <a:sym typeface="Symbol"/>
              </a:rPr>
              <a:t>f(x)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7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Negasi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a. </a:t>
            </a:r>
            <a:r>
              <a:rPr lang="en-US" dirty="0" err="1"/>
              <a:t>Negasi</a:t>
            </a:r>
            <a:r>
              <a:rPr lang="en-US" dirty="0"/>
              <a:t> (</a:t>
            </a:r>
            <a:r>
              <a:rPr lang="en-US" dirty="0" err="1"/>
              <a:t>ingkaran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:</a:t>
            </a:r>
          </a:p>
          <a:p>
            <a:pPr marL="82296" indent="0">
              <a:buNone/>
            </a:pPr>
            <a:r>
              <a:rPr lang="en-US" dirty="0"/>
              <a:t>“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berkaki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” </a:t>
            </a:r>
          </a:p>
          <a:p>
            <a:pPr marL="82296" indent="0">
              <a:buNone/>
            </a:pPr>
            <a:r>
              <a:rPr lang="en-US" dirty="0" err="1"/>
              <a:t>Adalah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“Ada orang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berkaki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”</a:t>
            </a:r>
          </a:p>
          <a:p>
            <a:pPr marL="82296" indent="0">
              <a:buNone/>
            </a:pPr>
            <a:r>
              <a:rPr lang="en-US" dirty="0"/>
              <a:t>b. </a:t>
            </a:r>
            <a:r>
              <a:rPr lang="en-US" dirty="0" err="1"/>
              <a:t>Negasi</a:t>
            </a:r>
            <a:r>
              <a:rPr lang="en-US" dirty="0"/>
              <a:t> (</a:t>
            </a:r>
            <a:r>
              <a:rPr lang="en-US" dirty="0" err="1"/>
              <a:t>ingkaran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:</a:t>
            </a:r>
          </a:p>
          <a:p>
            <a:pPr marL="82296" indent="0">
              <a:buNone/>
            </a:pPr>
            <a:r>
              <a:rPr lang="en-US" dirty="0"/>
              <a:t>“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berkelahi</a:t>
            </a:r>
            <a:r>
              <a:rPr lang="en-US" dirty="0"/>
              <a:t>”</a:t>
            </a:r>
          </a:p>
          <a:p>
            <a:pPr marL="82296" indent="0">
              <a:buNone/>
            </a:pPr>
            <a:r>
              <a:rPr lang="en-US" dirty="0" err="1"/>
              <a:t>Adalah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“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berkelahi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1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J. Negasi Kuantor</a:t>
            </a:r>
          </a:p>
          <a:p>
            <a:pPr algn="just"/>
            <a:endParaRPr lang="id-ID" sz="3200" dirty="0"/>
          </a:p>
          <a:p>
            <a:pPr algn="just"/>
            <a:r>
              <a:rPr lang="id-ID" sz="3200" dirty="0">
                <a:sym typeface="Symbol"/>
              </a:rPr>
              <a:t>Negasi proposisi :</a:t>
            </a:r>
          </a:p>
          <a:p>
            <a:pPr algn="ctr"/>
            <a:r>
              <a:rPr lang="id-ID" sz="3200" i="1" dirty="0">
                <a:solidFill>
                  <a:srgbClr val="0000FF"/>
                </a:solidFill>
                <a:sym typeface="Symbol"/>
              </a:rPr>
              <a:t> “ semua pria adalah orang kuat ”</a:t>
            </a:r>
          </a:p>
          <a:p>
            <a:pPr algn="just"/>
            <a:r>
              <a:rPr lang="id-ID" sz="3200" dirty="0">
                <a:sym typeface="Symbol"/>
              </a:rPr>
              <a:t>Adalah :</a:t>
            </a:r>
          </a:p>
          <a:p>
            <a:pPr algn="ctr"/>
            <a:r>
              <a:rPr lang="id-ID" sz="3200" dirty="0">
                <a:sym typeface="Symbol"/>
              </a:rPr>
              <a:t>“tidak benar bahwa semua pria adalah orang kuat “</a:t>
            </a:r>
          </a:p>
          <a:p>
            <a:pPr algn="just"/>
            <a:r>
              <a:rPr lang="id-ID" sz="3200" dirty="0">
                <a:sym typeface="Symbol"/>
              </a:rPr>
              <a:t>Artinya ada pria minimal satu orang yang tidak kuat, maka ditulis :</a:t>
            </a:r>
          </a:p>
          <a:p>
            <a:pPr algn="just"/>
            <a:r>
              <a:rPr lang="id-ID" sz="3200" dirty="0">
                <a:sym typeface="Symbol"/>
              </a:rPr>
              <a:t>Jika M menyatakan himpunan pria, maka ditulis :</a:t>
            </a:r>
          </a:p>
          <a:p>
            <a:pPr algn="just"/>
            <a:r>
              <a:rPr lang="id-ID" sz="3200" dirty="0">
                <a:sym typeface="Symbol"/>
              </a:rPr>
              <a:t>(xM)(x kuat)  (xM)(x tidak kuat)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Pernyata</a:t>
            </a:r>
            <a:r>
              <a:rPr lang="en-US" sz="3200" dirty="0">
                <a:sym typeface="Symbol"/>
              </a:rPr>
              <a:t>n</a:t>
            </a:r>
            <a:r>
              <a:rPr lang="id-ID" sz="3200" dirty="0">
                <a:sym typeface="Symbol"/>
              </a:rPr>
              <a:t> ini </a:t>
            </a:r>
          </a:p>
          <a:p>
            <a:pPr algn="just"/>
            <a:r>
              <a:rPr lang="id-ID" sz="3200" dirty="0">
                <a:sym typeface="Symbol"/>
              </a:rPr>
              <a:t>(xM)(x kuat)  (xM)(x tidak kuat) dapat ditulis :</a:t>
            </a:r>
          </a:p>
          <a:p>
            <a:pPr algn="ctr"/>
            <a:r>
              <a:rPr lang="id-ID" sz="3200" dirty="0">
                <a:sym typeface="Symbol"/>
              </a:rPr>
              <a:t>(xM).p(x)  (xM).p(x)</a:t>
            </a:r>
          </a:p>
          <a:p>
            <a:pPr algn="ctr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Demikian juga :</a:t>
            </a:r>
          </a:p>
          <a:p>
            <a:pPr algn="ctr"/>
            <a:r>
              <a:rPr lang="id-ID" sz="3200" dirty="0">
                <a:sym typeface="Symbol"/>
              </a:rPr>
              <a:t>(xM).p(x)  (xM).p(x)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Dengan kata lain :</a:t>
            </a:r>
          </a:p>
          <a:p>
            <a:pPr algn="just"/>
            <a:r>
              <a:rPr lang="id-ID" sz="3200" dirty="0">
                <a:sym typeface="Symbol"/>
              </a:rPr>
              <a:t>Tidak benar bahwa untuk setiap aA.p(a) </a:t>
            </a:r>
            <a:r>
              <a:rPr lang="id-ID" sz="3200" dirty="0">
                <a:solidFill>
                  <a:srgbClr val="0000FF"/>
                </a:solidFill>
                <a:sym typeface="Symbol"/>
              </a:rPr>
              <a:t>Benar</a:t>
            </a:r>
            <a:r>
              <a:rPr lang="id-ID" sz="3200" dirty="0">
                <a:sym typeface="Symbol"/>
              </a:rPr>
              <a:t>  eqivalen dengan terdapat  aA sehingga p(a) </a:t>
            </a:r>
            <a:r>
              <a:rPr lang="id-ID" sz="3200" dirty="0">
                <a:solidFill>
                  <a:srgbClr val="0000FF"/>
                </a:solidFill>
                <a:sym typeface="Symbol"/>
              </a:rPr>
              <a:t>Salah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Contoh :</a:t>
            </a:r>
          </a:p>
          <a:p>
            <a:pPr algn="just"/>
            <a:r>
              <a:rPr lang="id-ID" sz="3200" dirty="0">
                <a:sym typeface="Symbol"/>
              </a:rPr>
              <a:t>Tidak benar bahwa terdapat aA.p(a) </a:t>
            </a:r>
            <a:r>
              <a:rPr lang="id-ID" sz="3200" dirty="0">
                <a:solidFill>
                  <a:srgbClr val="0000FF"/>
                </a:solidFill>
                <a:sym typeface="Symbol"/>
              </a:rPr>
              <a:t>Benar</a:t>
            </a:r>
            <a:r>
              <a:rPr lang="id-ID" sz="3200" dirty="0">
                <a:sym typeface="Symbol"/>
              </a:rPr>
              <a:t>  eqivalen dengan untuk setiap  aA sehingga p(a) </a:t>
            </a:r>
            <a:r>
              <a:rPr lang="id-ID" sz="3200" dirty="0">
                <a:solidFill>
                  <a:srgbClr val="0000FF"/>
                </a:solidFill>
                <a:sym typeface="Symbol"/>
              </a:rPr>
              <a:t>Salah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85728"/>
            <a:ext cx="7593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Negasi Proposisi :</a:t>
            </a:r>
          </a:p>
          <a:p>
            <a:pPr algn="just"/>
            <a:endParaRPr lang="id-ID" sz="3200" dirty="0">
              <a:solidFill>
                <a:srgbClr val="0000FF"/>
              </a:solidFill>
              <a:sym typeface="Symbol"/>
            </a:endParaRP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1. p  q		Konjungsi		p  q</a:t>
            </a: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2. p  q		Disjungsi		p  q</a:t>
            </a: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3. p  q		Implikasi		p  q</a:t>
            </a: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4. p  q		Biimplikasi	p  q</a:t>
            </a: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						p  q</a:t>
            </a: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5. q  p		Konvers		q  p</a:t>
            </a: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6. p  q	Invers		p  q</a:t>
            </a: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7. q  p	Kontraposisi	q  p</a:t>
            </a: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8. p  p		Tautologi		q  p</a:t>
            </a:r>
          </a:p>
          <a:p>
            <a:pPr algn="just"/>
            <a:r>
              <a:rPr lang="id-ID" sz="3200" dirty="0">
                <a:solidFill>
                  <a:srgbClr val="0000FF"/>
                </a:solidFill>
                <a:sym typeface="Symbol"/>
              </a:rPr>
              <a:t>9. p  p		Kontradiksi	p  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Contoh :</a:t>
            </a:r>
          </a:p>
          <a:p>
            <a:pPr algn="just"/>
            <a:r>
              <a:rPr lang="id-ID" sz="3200" dirty="0">
                <a:sym typeface="Symbol"/>
              </a:rPr>
              <a:t>Negasikan :</a:t>
            </a:r>
          </a:p>
          <a:p>
            <a:pPr marL="514350" indent="-514350" algn="just">
              <a:buAutoNum type="alphaLcPeriod"/>
            </a:pPr>
            <a:r>
              <a:rPr lang="id-ID" sz="3200" dirty="0">
                <a:sym typeface="Symbol"/>
              </a:rPr>
              <a:t>x.p(x)  y.q(y)</a:t>
            </a:r>
          </a:p>
          <a:p>
            <a:pPr marL="514350" indent="-514350" algn="just">
              <a:buAutoNum type="alphaLcPeriod"/>
            </a:pPr>
            <a:r>
              <a:rPr lang="id-ID" sz="3200" dirty="0">
                <a:sym typeface="Symbol"/>
              </a:rPr>
              <a:t>x.p(x)  y.q(y)</a:t>
            </a:r>
          </a:p>
          <a:p>
            <a:pPr marL="514350" indent="-514350" algn="just">
              <a:buAutoNum type="alphaLcPeriod"/>
            </a:pPr>
            <a:endParaRPr lang="id-ID" sz="3200" dirty="0">
              <a:sym typeface="Symbol"/>
            </a:endParaRPr>
          </a:p>
          <a:p>
            <a:pPr marL="514350" indent="-514350"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Jawab :</a:t>
            </a:r>
          </a:p>
          <a:p>
            <a:pPr algn="just"/>
            <a:r>
              <a:rPr lang="id-ID" sz="3200" dirty="0">
                <a:sym typeface="Symbol"/>
              </a:rPr>
              <a:t>a. x.p(x)  x.q(y)</a:t>
            </a:r>
          </a:p>
          <a:p>
            <a:pPr algn="just"/>
            <a:r>
              <a:rPr lang="id-ID" sz="3200" dirty="0">
                <a:sym typeface="Symbol"/>
              </a:rPr>
              <a:t>b. x.p(x)  y.q(y)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357166"/>
            <a:ext cx="75936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Soal  :</a:t>
            </a:r>
          </a:p>
          <a:p>
            <a:pPr algn="just"/>
            <a:r>
              <a:rPr lang="id-ID" sz="3200" dirty="0">
                <a:sym typeface="Symbol"/>
              </a:rPr>
              <a:t>Negasikan :</a:t>
            </a:r>
          </a:p>
          <a:p>
            <a:pPr marL="514350" indent="-514350" algn="just">
              <a:buAutoNum type="alphaLcPeriod"/>
            </a:pPr>
            <a:r>
              <a:rPr lang="id-ID" sz="3200" dirty="0">
                <a:sym typeface="Symbol"/>
              </a:rPr>
              <a:t>Jika guru tidak hadir maka beberapa siswa tidak melengkapai pekerjaan rumahnya</a:t>
            </a:r>
          </a:p>
          <a:p>
            <a:pPr marL="514350" indent="-514350" algn="just">
              <a:buAutoNum type="alphaLcPeriod"/>
            </a:pPr>
            <a:r>
              <a:rPr lang="id-ID" sz="3200" dirty="0">
                <a:sym typeface="Symbol"/>
              </a:rPr>
              <a:t>Semua siswa telah melengkapi pekerjaan rumahnya dan guru tersebut hadir</a:t>
            </a:r>
          </a:p>
          <a:p>
            <a:pPr marL="514350" indent="-514350" algn="just">
              <a:buAutoNum type="alphaLcPeriod"/>
            </a:pPr>
            <a:r>
              <a:rPr lang="id-ID" sz="3200" dirty="0">
                <a:sym typeface="Symbol"/>
              </a:rPr>
              <a:t>Beberapa siswa tidak melengkapi pekerjaan rumahnya atau guru tidak hadir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428604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1. Modus Ponens (MP)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142984"/>
            <a:ext cx="77867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Secara simbol dinyatakan sebagai berikut :</a:t>
            </a:r>
          </a:p>
          <a:p>
            <a:r>
              <a:rPr lang="id-ID" sz="3200" dirty="0"/>
              <a:t>	</a:t>
            </a:r>
            <a:r>
              <a:rPr lang="id-ID" sz="3200" i="1" dirty="0"/>
              <a:t>p </a:t>
            </a:r>
            <a:r>
              <a:rPr lang="id-ID" sz="3200" i="1" dirty="0">
                <a:sym typeface="Symbol"/>
              </a:rPr>
              <a:t> q	premis 1</a:t>
            </a:r>
          </a:p>
          <a:p>
            <a:r>
              <a:rPr lang="id-ID" sz="3200" i="1" dirty="0">
                <a:sym typeface="Symbol"/>
              </a:rPr>
              <a:t>	p		premis 2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	q		konklusi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Jika Toni mandi maka saya pergi kuliah</a:t>
            </a:r>
          </a:p>
          <a:p>
            <a:r>
              <a:rPr lang="id-ID" sz="3200" i="1" dirty="0">
                <a:sym typeface="Symbol"/>
              </a:rPr>
              <a:t>Toni mandi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Saya pergi kuliah</a:t>
            </a:r>
            <a:endParaRPr lang="id-ID" sz="32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19672" y="2924944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90986" y="5301208"/>
            <a:ext cx="6793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14290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Contoh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000108"/>
            <a:ext cx="77867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>
                <a:sym typeface="Symbol"/>
              </a:rPr>
              <a:t>Jika Budi bersalah maka ia dimasukan ke dalam penjara</a:t>
            </a:r>
          </a:p>
          <a:p>
            <a:r>
              <a:rPr lang="id-ID" sz="3200" i="1" dirty="0">
                <a:sym typeface="Symbol"/>
              </a:rPr>
              <a:t>Budi bersalah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Ia dimasukan ke dalam penjara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Jika Amir orang kaya maka ia mempunyai mobil</a:t>
            </a:r>
          </a:p>
          <a:p>
            <a:r>
              <a:rPr lang="id-ID" sz="3200" i="1" dirty="0">
                <a:sym typeface="Symbol"/>
              </a:rPr>
              <a:t>Amir orang kaya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Ia mempunyai mobil</a:t>
            </a:r>
            <a:endParaRPr lang="id-ID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428604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2. Modus Tollens (MT)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142984"/>
            <a:ext cx="77867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Secara simbol dinyatakan sebagai berikut :</a:t>
            </a:r>
          </a:p>
          <a:p>
            <a:r>
              <a:rPr lang="id-ID" sz="3200" dirty="0"/>
              <a:t>	</a:t>
            </a:r>
            <a:r>
              <a:rPr lang="id-ID" sz="3200" i="1" dirty="0"/>
              <a:t>p </a:t>
            </a:r>
            <a:r>
              <a:rPr lang="id-ID" sz="3200" i="1" dirty="0">
                <a:sym typeface="Symbol"/>
              </a:rPr>
              <a:t> q	premis 1</a:t>
            </a:r>
          </a:p>
          <a:p>
            <a:r>
              <a:rPr lang="id-ID" sz="3200" i="1" dirty="0">
                <a:sym typeface="Symbol"/>
              </a:rPr>
              <a:t>	 q		premis 2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	 p		konklusi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Jika Toni mandi maka saya pergi kuliah</a:t>
            </a:r>
          </a:p>
          <a:p>
            <a:r>
              <a:rPr lang="id-ID" sz="3200" i="1" dirty="0">
                <a:sym typeface="Symbol"/>
              </a:rPr>
              <a:t>Saya tidak pergi kuliah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Toni tidak mandi</a:t>
            </a:r>
            <a:endParaRPr lang="id-ID" sz="32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47664" y="2996952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71538" y="5229200"/>
            <a:ext cx="6236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14290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Contoh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000108"/>
            <a:ext cx="77867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>
                <a:sym typeface="Symbol"/>
              </a:rPr>
              <a:t>Jika Budi bersalah maka ia dimasukan ke dalam penjara</a:t>
            </a:r>
          </a:p>
          <a:p>
            <a:r>
              <a:rPr lang="id-ID" sz="3200" i="1" dirty="0">
                <a:sym typeface="Symbol"/>
              </a:rPr>
              <a:t>Ia tidak dimasukan ke dalam penjara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Budi tidak bersalah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Jika Amir orang kaya maka ia mempunyai mobil</a:t>
            </a:r>
          </a:p>
          <a:p>
            <a:r>
              <a:rPr lang="id-ID" sz="3200" i="1" dirty="0">
                <a:sym typeface="Symbol"/>
              </a:rPr>
              <a:t>Amir tidak mempunyai mobil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Amir bukan orang kaya</a:t>
            </a:r>
            <a:endParaRPr lang="id-ID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85728"/>
            <a:ext cx="5926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3. Equivalence Elimination (EE)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928670"/>
            <a:ext cx="77867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Secara simbol dinyatakan sebagai berikut :</a:t>
            </a:r>
          </a:p>
          <a:p>
            <a:r>
              <a:rPr lang="id-ID" sz="3200" dirty="0"/>
              <a:t>	</a:t>
            </a:r>
            <a:r>
              <a:rPr lang="id-ID" sz="3200" i="1" dirty="0"/>
              <a:t>p </a:t>
            </a:r>
            <a:r>
              <a:rPr lang="id-ID" sz="3200" i="1" dirty="0">
                <a:sym typeface="Symbol"/>
              </a:rPr>
              <a:t> q		premis 1		</a:t>
            </a:r>
          </a:p>
          <a:p>
            <a:r>
              <a:rPr lang="id-ID" sz="3200" i="1" dirty="0">
                <a:sym typeface="Symbol"/>
              </a:rPr>
              <a:t>	p  q		premis </a:t>
            </a:r>
            <a:r>
              <a:rPr lang="en-US" sz="3200" i="1" dirty="0">
                <a:sym typeface="Symbol"/>
              </a:rPr>
              <a:t>2</a:t>
            </a:r>
          </a:p>
          <a:p>
            <a:r>
              <a:rPr lang="id-ID" sz="3200" i="1" dirty="0">
                <a:sym typeface="Symbol"/>
              </a:rPr>
              <a:t>	q  p	</a:t>
            </a:r>
            <a:r>
              <a:rPr lang="en-US" sz="3200" i="1" dirty="0">
                <a:sym typeface="Symbol"/>
              </a:rPr>
              <a:t>	</a:t>
            </a:r>
            <a:r>
              <a:rPr lang="en-US" sz="3200" i="1" dirty="0" err="1">
                <a:sym typeface="Symbol"/>
              </a:rPr>
              <a:t>Konklusi</a:t>
            </a:r>
            <a:endParaRPr lang="id-ID" sz="3200" i="1" dirty="0">
              <a:sym typeface="Symbol"/>
            </a:endParaRP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Toni mandi jika dan hanya jika Ia pergi ke pasar  </a:t>
            </a:r>
          </a:p>
          <a:p>
            <a:r>
              <a:rPr lang="id-ID" sz="3200" i="1" dirty="0"/>
              <a:t>JikaToni mandi maka ia pergi ke pasar</a:t>
            </a:r>
            <a:endParaRPr lang="en-US" sz="3200" i="1" dirty="0"/>
          </a:p>
          <a:p>
            <a:endParaRPr lang="id-ID" sz="3200" i="1" dirty="0"/>
          </a:p>
          <a:p>
            <a:r>
              <a:rPr lang="id-ID" sz="3200" i="1" dirty="0"/>
              <a:t>Jika Ia pergi ke pasar maka Toni mandi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85918" y="250030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71538" y="4581128"/>
            <a:ext cx="738889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14290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Contoh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000108"/>
            <a:ext cx="778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>
                <a:sym typeface="Symbol"/>
              </a:rPr>
              <a:t>Budi membeli es krim jika dan hanya jika udara panas</a:t>
            </a:r>
          </a:p>
          <a:p>
            <a:r>
              <a:rPr lang="id-ID" sz="3200" i="1" dirty="0">
                <a:sym typeface="Symbol"/>
              </a:rPr>
              <a:t>Jika Budi membeli es krim maka udara panas</a:t>
            </a:r>
            <a:endParaRPr lang="en-US" sz="3200" i="1" dirty="0">
              <a:sym typeface="Symbol"/>
            </a:endParaRP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Jika udara panas maka Budi membeli es krim</a:t>
            </a:r>
          </a:p>
          <a:p>
            <a:endParaRPr lang="id-ID" sz="3200" i="1" dirty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85728"/>
            <a:ext cx="5174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4. Silogisme Disjungtif (SD)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928670"/>
            <a:ext cx="77867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Secara simbol dinyatakan sebagai berikut :</a:t>
            </a:r>
          </a:p>
          <a:p>
            <a:r>
              <a:rPr lang="id-ID" sz="3200" dirty="0"/>
              <a:t>	</a:t>
            </a:r>
            <a:r>
              <a:rPr lang="id-ID" sz="3200" i="1" dirty="0"/>
              <a:t>p </a:t>
            </a:r>
            <a:r>
              <a:rPr lang="id-ID" sz="3200" i="1" dirty="0">
                <a:sym typeface="Symbol"/>
              </a:rPr>
              <a:t> q		premis 1		</a:t>
            </a:r>
          </a:p>
          <a:p>
            <a:r>
              <a:rPr lang="id-ID" sz="3200" i="1" dirty="0">
                <a:sym typeface="Symbol"/>
              </a:rPr>
              <a:t>	 p		premis 2</a:t>
            </a:r>
          </a:p>
          <a:p>
            <a:r>
              <a:rPr lang="id-ID" sz="3200" i="1" dirty="0">
                <a:sym typeface="Symbol"/>
              </a:rPr>
              <a:t>	</a:t>
            </a:r>
            <a:endParaRPr lang="en-US" sz="3200" i="1" dirty="0">
              <a:sym typeface="Symbol"/>
            </a:endParaRPr>
          </a:p>
          <a:p>
            <a:r>
              <a:rPr lang="en-US" sz="3200" i="1" dirty="0">
                <a:sym typeface="Symbol"/>
              </a:rPr>
              <a:t>	</a:t>
            </a:r>
            <a:r>
              <a:rPr lang="id-ID" sz="3200" i="1" dirty="0">
                <a:sym typeface="Symbol"/>
              </a:rPr>
              <a:t>q 		 konklusi</a:t>
            </a:r>
          </a:p>
          <a:p>
            <a:endParaRPr lang="id-ID" sz="3200" i="1" dirty="0">
              <a:sym typeface="Symbol"/>
            </a:endParaRPr>
          </a:p>
          <a:p>
            <a:r>
              <a:rPr lang="id-ID" sz="3200" i="1" dirty="0">
                <a:sym typeface="Symbol"/>
              </a:rPr>
              <a:t>Atau</a:t>
            </a:r>
          </a:p>
          <a:p>
            <a:r>
              <a:rPr lang="id-ID" sz="3200" dirty="0"/>
              <a:t>	</a:t>
            </a:r>
            <a:r>
              <a:rPr lang="id-ID" sz="3200" i="1" dirty="0"/>
              <a:t>p </a:t>
            </a:r>
            <a:r>
              <a:rPr lang="id-ID" sz="3200" i="1" dirty="0">
                <a:sym typeface="Symbol"/>
              </a:rPr>
              <a:t> q		premis 1		</a:t>
            </a:r>
          </a:p>
          <a:p>
            <a:r>
              <a:rPr lang="id-ID" sz="3200" i="1" dirty="0">
                <a:sym typeface="Symbol"/>
              </a:rPr>
              <a:t>	 q		premis 2</a:t>
            </a:r>
          </a:p>
          <a:p>
            <a:r>
              <a:rPr lang="id-ID" sz="3200" i="1" dirty="0">
                <a:sym typeface="Symbol"/>
              </a:rPr>
              <a:t>	p 		 konklusi</a:t>
            </a:r>
          </a:p>
          <a:p>
            <a:endParaRPr lang="id-ID" sz="3200" i="1" dirty="0">
              <a:sym typeface="Symbo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9712" y="270892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71670" y="537860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1555</TotalTime>
  <Words>1212</Words>
  <Application>Microsoft Macintosh PowerPoint</Application>
  <PresentationFormat>On-screen Show (4:3)</PresentationFormat>
  <Paragraphs>231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Gill Sans MT</vt:lpstr>
      <vt:lpstr>Verdana</vt:lpstr>
      <vt:lpstr>Wingdings 2</vt:lpstr>
      <vt:lpstr>Solstice</vt:lpstr>
      <vt:lpstr>Metode Inferensi dan Kalimat berkuantor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Negasi Berkuantor</vt:lpstr>
      <vt:lpstr>Contoh Negasi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: Pendahuluan</dc:title>
  <dc:creator>Bowo</dc:creator>
  <cp:lastModifiedBy>Microsoft Office User</cp:lastModifiedBy>
  <cp:revision>129</cp:revision>
  <dcterms:created xsi:type="dcterms:W3CDTF">2014-02-21T13:21:04Z</dcterms:created>
  <dcterms:modified xsi:type="dcterms:W3CDTF">2019-03-18T22:41:25Z</dcterms:modified>
</cp:coreProperties>
</file>