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2" r:id="rId4"/>
    <p:sldId id="283" r:id="rId5"/>
    <p:sldId id="317" r:id="rId6"/>
    <p:sldId id="313" r:id="rId7"/>
    <p:sldId id="316" r:id="rId8"/>
    <p:sldId id="306" r:id="rId9"/>
    <p:sldId id="314" r:id="rId10"/>
    <p:sldId id="315" r:id="rId11"/>
    <p:sldId id="299" r:id="rId12"/>
    <p:sldId id="318" r:id="rId13"/>
    <p:sldId id="301" r:id="rId14"/>
    <p:sldId id="284" r:id="rId15"/>
    <p:sldId id="289" r:id="rId16"/>
    <p:sldId id="293" r:id="rId17"/>
    <p:sldId id="294" r:id="rId18"/>
    <p:sldId id="288" r:id="rId19"/>
    <p:sldId id="28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5256"/>
    <a:srgbClr val="A46360"/>
    <a:srgbClr val="FFFFFF"/>
    <a:srgbClr val="1D4999"/>
    <a:srgbClr val="BDD7EE"/>
    <a:srgbClr val="B7CCD5"/>
    <a:srgbClr val="FF4F19"/>
    <a:srgbClr val="5A7585"/>
    <a:srgbClr val="B6CCD4"/>
    <a:srgbClr val="5C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1024" autoAdjust="0"/>
  </p:normalViewPr>
  <p:slideViewPr>
    <p:cSldViewPr snapToGrid="0">
      <p:cViewPr varScale="1">
        <p:scale>
          <a:sx n="114" d="100"/>
          <a:sy n="114" d="100"/>
        </p:scale>
        <p:origin x="74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8E214-7BBF-4542-A8F0-8F57DE11AB0D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8AFD6-BFE6-439B-8BE3-10A6B4E5A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696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372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007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671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142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105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782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485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408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816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007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831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F8AFD6-BFE6-439B-8BE3-10A6B4E5A1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489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29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071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174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058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348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0D44-AF51-43C2-82BB-5BFA3780DC37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36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E489-CEF8-4FEE-9EA7-30FE329A8F7D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85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BD80-7EDD-4B94-B818-A3FE9D906BCB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0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67AC-F0AB-492C-A3D3-57275DC24471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45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7A90-E48B-4F1B-8259-D8130EE136AF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8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163C-CFE2-43F6-8F03-DA59E211B8B2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42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8AC3-9BA5-44EB-B3A7-6A6F17BACD0C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62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4A3A3-1DC3-433F-8242-3335FEDA7DEE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42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BBF1-4CA3-45DE-B3AA-00D95ACFCD00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7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6DA5-D67B-4480-B49F-B9C7CB43748F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46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A83E-7040-4236-89F6-1096AED33434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31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0F76C-D4D5-417E-B5CF-51AD5E657358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35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Capstone Design (2)</a:t>
            </a:r>
            <a:endParaRPr lang="ko-KR" altLang="en-US" sz="5400" b="1" dirty="0">
              <a:solidFill>
                <a:srgbClr val="1D49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11</a:t>
            </a:r>
            <a:r>
              <a:rPr lang="en-US" altLang="ko-KR" sz="2000" baseline="30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</a:t>
            </a:r>
            <a:r>
              <a:rPr lang="en-US" altLang="ko-KR" sz="2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week : Life Sports Total Solution</a:t>
            </a:r>
            <a:endParaRPr lang="ko-KR" altLang="en-US" sz="2000" dirty="0">
              <a:solidFill>
                <a:srgbClr val="1D49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8" name="Picture 4" descr="3e7940b83a1ff7ef1e0b40322c6cf3f3.png">
            <a:extLst>
              <a:ext uri="{FF2B5EF4-FFF2-40B4-BE49-F238E27FC236}">
                <a16:creationId xmlns:a16="http://schemas.microsoft.com/office/drawing/2014/main" id="{1EF7777D-6038-4E55-AC58-E1C09EB325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ECEDBB3-1E21-4AAF-9910-013C5A6FC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507482"/>
              </p:ext>
            </p:extLst>
          </p:nvPr>
        </p:nvGraphicFramePr>
        <p:xfrm>
          <a:off x="8849360" y="5735637"/>
          <a:ext cx="324206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60">
                  <a:extLst>
                    <a:ext uri="{9D8B030D-6E8A-4147-A177-3AD203B41FA5}">
                      <a16:colId xmlns:a16="http://schemas.microsoft.com/office/drawing/2014/main" val="1366467596"/>
                    </a:ext>
                  </a:extLst>
                </a:gridCol>
                <a:gridCol w="2114308">
                  <a:extLst>
                    <a:ext uri="{9D8B030D-6E8A-4147-A177-3AD203B41FA5}">
                      <a16:colId xmlns:a16="http://schemas.microsoft.com/office/drawing/2014/main" val="25998389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1D4999"/>
                          </a:solidFill>
                        </a:rPr>
                        <a:t>Date</a:t>
                      </a:r>
                      <a:endParaRPr lang="ko-KR" altLang="en-US" sz="1600" b="0" dirty="0">
                        <a:solidFill>
                          <a:srgbClr val="1D49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1D4999"/>
                          </a:solidFill>
                        </a:rPr>
                        <a:t>2019.05.13</a:t>
                      </a:r>
                      <a:endParaRPr lang="ko-KR" altLang="en-US" sz="1400" b="0" dirty="0">
                        <a:solidFill>
                          <a:srgbClr val="1D49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921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1D4999"/>
                          </a:solidFill>
                        </a:rPr>
                        <a:t>Presenter</a:t>
                      </a:r>
                      <a:endParaRPr lang="ko-KR" altLang="en-US" sz="1600" b="0" dirty="0">
                        <a:solidFill>
                          <a:srgbClr val="1D49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rgbClr val="1D4999"/>
                          </a:solidFill>
                        </a:rPr>
                        <a:t>공찬형</a:t>
                      </a:r>
                      <a:endParaRPr lang="ko-KR" altLang="en-US" sz="1400" b="0" dirty="0">
                        <a:solidFill>
                          <a:srgbClr val="1D49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545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1D4999"/>
                          </a:solidFill>
                        </a:rPr>
                        <a:t>Team</a:t>
                      </a:r>
                      <a:endParaRPr lang="ko-KR" altLang="en-US" sz="1600" b="0" dirty="0">
                        <a:solidFill>
                          <a:srgbClr val="1D49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err="1">
                          <a:solidFill>
                            <a:srgbClr val="1D4999"/>
                          </a:solidFill>
                        </a:rPr>
                        <a:t>공찬형</a:t>
                      </a:r>
                      <a:r>
                        <a:rPr lang="en-US" altLang="ko-KR" sz="1400" b="0" dirty="0">
                          <a:solidFill>
                            <a:srgbClr val="1D4999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rgbClr val="1D4999"/>
                          </a:solidFill>
                        </a:rPr>
                        <a:t>금강현</a:t>
                      </a:r>
                      <a:r>
                        <a:rPr lang="en-US" altLang="ko-KR" sz="1400" b="0" dirty="0">
                          <a:solidFill>
                            <a:srgbClr val="1D4999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rgbClr val="1D4999"/>
                          </a:solidFill>
                        </a:rPr>
                        <a:t>이동현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355342"/>
                  </a:ext>
                </a:extLst>
              </a:tr>
            </a:tbl>
          </a:graphicData>
        </a:graphic>
      </p:graphicFrame>
      <p:grpSp>
        <p:nvGrpSpPr>
          <p:cNvPr id="30" name="그룹 29">
            <a:extLst>
              <a:ext uri="{FF2B5EF4-FFF2-40B4-BE49-F238E27FC236}">
                <a16:creationId xmlns:a16="http://schemas.microsoft.com/office/drawing/2014/main" id="{4EBB7150-1577-4E2D-9184-93CF5304EB79}"/>
              </a:ext>
            </a:extLst>
          </p:cNvPr>
          <p:cNvGrpSpPr/>
          <p:nvPr/>
        </p:nvGrpSpPr>
        <p:grpSpPr>
          <a:xfrm>
            <a:off x="11925300" y="1188301"/>
            <a:ext cx="266700" cy="1399308"/>
            <a:chOff x="11925300" y="1603866"/>
            <a:chExt cx="266700" cy="139930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4A79AC1-BBBB-4C6B-996A-342E02A4E79A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0FFC0FA-62C7-4412-BB57-E3365FC0F7CE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D7720EA-C0CC-45D7-B751-E918016957A6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B7F9CDD-BF4A-4E89-817D-09A285D57123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336A310-870B-4AE8-9BA2-3BFE13AAF419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CBFE3B7-336A-41F0-B32A-33C3D5D5C412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72C384-69CA-4A5D-BD30-99906A1A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05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Implementation - Troubleshooting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E28EA40-5D1E-4961-879B-4F65E314B1C6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7F14EE-AD81-470B-9894-06305AF7EB42}"/>
                </a:ext>
              </a:extLst>
            </p:cNvPr>
            <p:cNvSpPr/>
            <p:nvPr/>
          </p:nvSpPr>
          <p:spPr>
            <a:xfrm>
              <a:off x="11652000" y="1603866"/>
              <a:ext cx="5400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6F64099-C4AE-4FC8-ACE8-361FFC1BFD2B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62B5896-4A8E-425A-99E0-8DA572FCB6B5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470B358-D3CC-4BC6-8F75-2C5788C46BF3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2A71A4B-F0F0-460A-9D31-73736B89C78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113B0D8-8288-494D-8B37-A29F28E68E9A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836AE1-E4A8-4F44-A109-DC928D96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81AC40-8755-4FB5-AFD1-4BD292C53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918" y="1875098"/>
            <a:ext cx="6380731" cy="30477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E5C4D9C-1609-4858-BC25-447AA07452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159" r="51771" b="57311"/>
          <a:stretch/>
        </p:blipFill>
        <p:spPr>
          <a:xfrm>
            <a:off x="3339857" y="2587609"/>
            <a:ext cx="5487404" cy="1007042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33D5337-27C8-43DD-BFF1-EB2DB1809FB9}"/>
              </a:ext>
            </a:extLst>
          </p:cNvPr>
          <p:cNvSpPr/>
          <p:nvPr/>
        </p:nvSpPr>
        <p:spPr>
          <a:xfrm>
            <a:off x="5889396" y="2776818"/>
            <a:ext cx="464339" cy="3429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932C6-9355-4C57-8831-9761147464C8}"/>
              </a:ext>
            </a:extLst>
          </p:cNvPr>
          <p:cNvSpPr txBox="1"/>
          <p:nvPr/>
        </p:nvSpPr>
        <p:spPr>
          <a:xfrm>
            <a:off x="838200" y="4123102"/>
            <a:ext cx="4049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React native maps do not work properly on virtual machines where the Play Store is not supported.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B1FD4F-D7B6-404E-BEB2-875718C0203F}"/>
              </a:ext>
            </a:extLst>
          </p:cNvPr>
          <p:cNvSpPr txBox="1"/>
          <p:nvPr/>
        </p:nvSpPr>
        <p:spPr>
          <a:xfrm>
            <a:off x="661148" y="959783"/>
            <a:ext cx="4791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&lt;React-native-maps Problem&gt;</a:t>
            </a:r>
          </a:p>
          <a:p>
            <a:endParaRPr lang="en-US" altLang="ko-KR" sz="2400" b="1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713808E-D270-48AE-940A-3D4016FFEB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638" y="3328146"/>
            <a:ext cx="1824741" cy="325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7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2A938DC-6D71-49EF-8144-E67D4CAB18E7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40634C1-F267-47BF-8B58-011137784BF3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0A60B0E-0402-4FB3-9FA2-17FBEDBE1F52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7D0C551-1AB8-46A5-8BFF-9A7D810E475B}"/>
                </a:ext>
              </a:extLst>
            </p:cNvPr>
            <p:cNvSpPr/>
            <p:nvPr/>
          </p:nvSpPr>
          <p:spPr>
            <a:xfrm>
              <a:off x="11652000" y="2080016"/>
              <a:ext cx="5400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DC19547-0F99-4AE7-97A0-3580FACB3034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EF9D26D-96AF-40F9-8067-1682975406F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4AABD10-058A-4F95-AB8E-6D94F07DB3EC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31C68F8-A34E-4308-BC97-CACC0DB57E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4339" y="1833780"/>
          <a:ext cx="5422490" cy="4528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1995">
                  <a:extLst>
                    <a:ext uri="{9D8B030D-6E8A-4147-A177-3AD203B41FA5}">
                      <a16:colId xmlns:a16="http://schemas.microsoft.com/office/drawing/2014/main" val="1265672431"/>
                    </a:ext>
                  </a:extLst>
                </a:gridCol>
                <a:gridCol w="2530495">
                  <a:extLst>
                    <a:ext uri="{9D8B030D-6E8A-4147-A177-3AD203B41FA5}">
                      <a16:colId xmlns:a16="http://schemas.microsoft.com/office/drawing/2014/main" val="2010436982"/>
                    </a:ext>
                  </a:extLst>
                </a:gridCol>
              </a:tblGrid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>
                          <a:effectLst/>
                        </a:rPr>
                        <a:t>사용자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</a:rPr>
                        <a:t>User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445323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 err="1">
                          <a:effectLst/>
                        </a:rPr>
                        <a:t>사용자별관심종목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effectLst/>
                        </a:rPr>
                        <a:t>pref_subj_per_user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595492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>
                          <a:effectLst/>
                        </a:rPr>
                        <a:t>사용자별 업적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effectLst/>
                        </a:rPr>
                        <a:t>badge_per_user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401484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>
                          <a:effectLst/>
                        </a:rPr>
                        <a:t>축구전적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effectLst/>
                        </a:rPr>
                        <a:t>soccer_record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70820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>
                          <a:solidFill>
                            <a:srgbClr val="B59F90"/>
                          </a:solidFill>
                          <a:effectLst/>
                        </a:rPr>
                        <a:t>야구전적</a:t>
                      </a:r>
                      <a:endParaRPr lang="ko-KR" altLang="en-US" sz="1500" b="1" i="0" u="none" strike="noStrike" dirty="0">
                        <a:solidFill>
                          <a:srgbClr val="B59F9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solidFill>
                            <a:srgbClr val="B59F90"/>
                          </a:solidFill>
                          <a:effectLst/>
                        </a:rPr>
                        <a:t>baseball_record</a:t>
                      </a:r>
                      <a:endParaRPr lang="en-US" sz="1500" b="1" i="0" u="none" strike="noStrike" dirty="0">
                        <a:solidFill>
                          <a:srgbClr val="B59F9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633849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>
                          <a:solidFill>
                            <a:srgbClr val="B59F90"/>
                          </a:solidFill>
                          <a:effectLst/>
                        </a:rPr>
                        <a:t>농구전적</a:t>
                      </a:r>
                      <a:endParaRPr lang="ko-KR" altLang="en-US" sz="1500" b="1" i="0" u="none" strike="noStrike" dirty="0">
                        <a:solidFill>
                          <a:srgbClr val="B59F9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solidFill>
                            <a:srgbClr val="B59F90"/>
                          </a:solidFill>
                          <a:effectLst/>
                        </a:rPr>
                        <a:t>basketball_record</a:t>
                      </a:r>
                      <a:endParaRPr lang="en-US" sz="1500" b="1" i="0" u="none" strike="noStrike" dirty="0">
                        <a:solidFill>
                          <a:srgbClr val="B59F9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035550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>
                          <a:solidFill>
                            <a:srgbClr val="B59F90"/>
                          </a:solidFill>
                          <a:effectLst/>
                        </a:rPr>
                        <a:t>배드민턴전적</a:t>
                      </a:r>
                      <a:endParaRPr lang="ko-KR" altLang="en-US" sz="1500" b="1" i="0" u="none" strike="noStrike" dirty="0">
                        <a:solidFill>
                          <a:srgbClr val="B59F9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solidFill>
                            <a:srgbClr val="B59F90"/>
                          </a:solidFill>
                          <a:effectLst/>
                        </a:rPr>
                        <a:t>badminton_record</a:t>
                      </a:r>
                      <a:endParaRPr lang="en-US" sz="1500" b="1" i="0" u="none" strike="noStrike" dirty="0">
                        <a:solidFill>
                          <a:srgbClr val="B59F9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648790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 err="1">
                          <a:effectLst/>
                        </a:rPr>
                        <a:t>사용자별선호체육관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effectLst/>
                        </a:rPr>
                        <a:t>pref_gym_per_user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052982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 err="1">
                          <a:effectLst/>
                        </a:rPr>
                        <a:t>사용자별선호체육시설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effectLst/>
                        </a:rPr>
                        <a:t>pref_fac_per_user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450680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>
                          <a:effectLst/>
                        </a:rPr>
                        <a:t>팀</a:t>
                      </a:r>
                      <a:endParaRPr lang="ko-KR" altLang="en-US" sz="1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</a:rPr>
                        <a:t>team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25827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>
                          <a:effectLst/>
                        </a:rPr>
                        <a:t>팀별 업적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effectLst/>
                        </a:rPr>
                        <a:t>badges_per_team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243941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 err="1">
                          <a:effectLst/>
                        </a:rPr>
                        <a:t>팀별선호체육관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effectLst/>
                        </a:rPr>
                        <a:t>pref_gym_per_team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561362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 err="1">
                          <a:effectLst/>
                        </a:rPr>
                        <a:t>팀별선호체육시설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effectLst/>
                        </a:rPr>
                        <a:t>pref_fac_per_team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306515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 err="1">
                          <a:effectLst/>
                        </a:rPr>
                        <a:t>팀별팀원목록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effectLst/>
                        </a:rPr>
                        <a:t>team_user_list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388487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>
                          <a:effectLst/>
                        </a:rPr>
                        <a:t>경기결과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effectLst/>
                        </a:rPr>
                        <a:t>match_result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4776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0FE7F9F-A2B4-4D90-9397-057F2CF618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96000" y="1833860"/>
          <a:ext cx="5422490" cy="36231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1995">
                  <a:extLst>
                    <a:ext uri="{9D8B030D-6E8A-4147-A177-3AD203B41FA5}">
                      <a16:colId xmlns:a16="http://schemas.microsoft.com/office/drawing/2014/main" val="4059912266"/>
                    </a:ext>
                  </a:extLst>
                </a:gridCol>
                <a:gridCol w="2530495">
                  <a:extLst>
                    <a:ext uri="{9D8B030D-6E8A-4147-A177-3AD203B41FA5}">
                      <a16:colId xmlns:a16="http://schemas.microsoft.com/office/drawing/2014/main" val="3666158249"/>
                    </a:ext>
                  </a:extLst>
                </a:gridCol>
              </a:tblGrid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>
                          <a:effectLst/>
                        </a:rPr>
                        <a:t>경기참여자명단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effectLst/>
                        </a:rPr>
                        <a:t>match_participant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614495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>
                          <a:effectLst/>
                        </a:rPr>
                        <a:t>예약경기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effectLst/>
                        </a:rPr>
                        <a:t>reserv_matches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906400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 err="1">
                          <a:effectLst/>
                        </a:rPr>
                        <a:t>오픈매칭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effectLst/>
                        </a:rPr>
                        <a:t>open_match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790038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>
                          <a:effectLst/>
                        </a:rPr>
                        <a:t>체육관 관리자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effectLst/>
                        </a:rPr>
                        <a:t>gym_admin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484617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>
                          <a:effectLst/>
                        </a:rPr>
                        <a:t>체육관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</a:rPr>
                        <a:t>gym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360341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>
                          <a:effectLst/>
                        </a:rPr>
                        <a:t>시설정보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effectLst/>
                        </a:rPr>
                        <a:t>fac_info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01178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>
                          <a:effectLst/>
                        </a:rPr>
                        <a:t>종목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</a:rPr>
                        <a:t>subject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324741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>
                          <a:solidFill>
                            <a:srgbClr val="B59F90"/>
                          </a:solidFill>
                          <a:effectLst/>
                        </a:rPr>
                        <a:t>업적</a:t>
                      </a:r>
                      <a:endParaRPr lang="ko-KR" altLang="en-US" sz="1500" b="1" i="0" u="none" strike="noStrike" dirty="0">
                        <a:solidFill>
                          <a:srgbClr val="B59F9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solidFill>
                            <a:srgbClr val="B59F90"/>
                          </a:solidFill>
                          <a:effectLst/>
                        </a:rPr>
                        <a:t>badge</a:t>
                      </a:r>
                      <a:endParaRPr lang="en-US" sz="1500" b="1" i="0" u="none" strike="noStrike" dirty="0">
                        <a:solidFill>
                          <a:srgbClr val="B59F9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9157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>
                          <a:effectLst/>
                        </a:rPr>
                        <a:t>시설 일정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effectLst/>
                        </a:rPr>
                        <a:t>fac_schedule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286046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>
                          <a:solidFill>
                            <a:srgbClr val="B59F90"/>
                          </a:solidFill>
                          <a:effectLst/>
                        </a:rPr>
                        <a:t>토너먼트 게시판</a:t>
                      </a:r>
                      <a:endParaRPr lang="ko-KR" altLang="en-US" sz="1500" b="1" i="0" u="none" strike="noStrike" dirty="0">
                        <a:solidFill>
                          <a:srgbClr val="B59F9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solidFill>
                            <a:srgbClr val="B59F90"/>
                          </a:solidFill>
                          <a:effectLst/>
                        </a:rPr>
                        <a:t>tournament_board</a:t>
                      </a:r>
                      <a:endParaRPr lang="en-US" sz="1500" b="1" i="0" u="none" strike="noStrike" dirty="0">
                        <a:solidFill>
                          <a:srgbClr val="B59F9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348043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>
                          <a:solidFill>
                            <a:srgbClr val="B59F90"/>
                          </a:solidFill>
                          <a:effectLst/>
                        </a:rPr>
                        <a:t>토너먼트</a:t>
                      </a:r>
                      <a:endParaRPr lang="ko-KR" altLang="en-US" sz="1500" b="1" i="0" u="none" strike="noStrike" dirty="0">
                        <a:solidFill>
                          <a:srgbClr val="B59F9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solidFill>
                            <a:srgbClr val="B59F90"/>
                          </a:solidFill>
                          <a:effectLst/>
                        </a:rPr>
                        <a:t>Tournament</a:t>
                      </a:r>
                      <a:endParaRPr lang="en-US" sz="1500" b="1" i="0" u="none" strike="noStrike" dirty="0">
                        <a:solidFill>
                          <a:srgbClr val="B59F9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32487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>
                          <a:solidFill>
                            <a:srgbClr val="B59F90"/>
                          </a:solidFill>
                          <a:effectLst/>
                        </a:rPr>
                        <a:t>토너먼트 일정</a:t>
                      </a:r>
                      <a:endParaRPr lang="ko-KR" altLang="en-US" sz="1500" b="1" i="0" u="none" strike="noStrike" dirty="0">
                        <a:solidFill>
                          <a:srgbClr val="B59F9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solidFill>
                            <a:srgbClr val="B59F90"/>
                          </a:solidFill>
                          <a:effectLst/>
                        </a:rPr>
                        <a:t>tournament_schedule</a:t>
                      </a:r>
                      <a:endParaRPr lang="en-US" sz="1500" b="1" i="0" u="none" strike="noStrike" dirty="0">
                        <a:solidFill>
                          <a:srgbClr val="B59F9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281896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F18079-57B9-4090-8D3C-2DD08936F802}"/>
              </a:ext>
            </a:extLst>
          </p:cNvPr>
          <p:cNvSpPr/>
          <p:nvPr/>
        </p:nvSpPr>
        <p:spPr>
          <a:xfrm>
            <a:off x="457200" y="811586"/>
            <a:ext cx="11252718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27 tables data have been generated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Soccer matches will be used for data analysis and recommendation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A3D675-F5AF-4CD1-BD77-E4B4EA516799}"/>
              </a:ext>
            </a:extLst>
          </p:cNvPr>
          <p:cNvSpPr txBox="1"/>
          <p:nvPr/>
        </p:nvSpPr>
        <p:spPr>
          <a:xfrm>
            <a:off x="457200" y="164106"/>
            <a:ext cx="1086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Implementation : DB Data Generation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045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1086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Implementation : DB Data Generation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F43044-AFDF-4462-9835-E09CA563D271}"/>
              </a:ext>
            </a:extLst>
          </p:cNvPr>
          <p:cNvSpPr/>
          <p:nvPr/>
        </p:nvSpPr>
        <p:spPr>
          <a:xfrm>
            <a:off x="457200" y="811586"/>
            <a:ext cx="11252718" cy="2824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Every gym in Seoul (207 gyms) has been registered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# of </a:t>
            </a:r>
            <a:r>
              <a:rPr lang="en-US" altLang="ko-KR" b="1" dirty="0" err="1">
                <a:solidFill>
                  <a:srgbClr val="435256"/>
                </a:solidFill>
              </a:rPr>
              <a:t>Facilites</a:t>
            </a:r>
            <a:r>
              <a:rPr lang="en-US" altLang="ko-KR" b="1" dirty="0">
                <a:solidFill>
                  <a:srgbClr val="435256"/>
                </a:solidFill>
              </a:rPr>
              <a:t> : Soccer(1~2), Basketball(1~2), Baseball(1), Badminton(2~8)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435256"/>
                </a:solidFill>
              </a:rPr>
              <a:t>Based on facility details in Seoul gym information site (</a:t>
            </a:r>
            <a:r>
              <a:rPr lang="ko-KR" altLang="en-US" dirty="0">
                <a:solidFill>
                  <a:srgbClr val="435256"/>
                </a:solidFill>
              </a:rPr>
              <a:t>서울시 정보 공개 포탈</a:t>
            </a:r>
            <a:r>
              <a:rPr lang="en-US" altLang="ko-KR" dirty="0">
                <a:solidFill>
                  <a:srgbClr val="435256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Randomly</a:t>
            </a:r>
            <a:r>
              <a:rPr lang="ko-KR" altLang="en-US" b="1" dirty="0">
                <a:solidFill>
                  <a:srgbClr val="435256"/>
                </a:solidFill>
              </a:rPr>
              <a:t> </a:t>
            </a:r>
            <a:r>
              <a:rPr lang="en-US" altLang="ko-KR" b="1" dirty="0">
                <a:solidFill>
                  <a:srgbClr val="435256"/>
                </a:solidFill>
              </a:rPr>
              <a:t>generate</a:t>
            </a:r>
            <a:r>
              <a:rPr lang="ko-KR" altLang="en-US" b="1" dirty="0">
                <a:solidFill>
                  <a:srgbClr val="435256"/>
                </a:solidFill>
              </a:rPr>
              <a:t> </a:t>
            </a:r>
            <a:r>
              <a:rPr lang="en-US" altLang="ko-KR" b="1" dirty="0">
                <a:solidFill>
                  <a:srgbClr val="435256"/>
                </a:solidFill>
              </a:rPr>
              <a:t>schedules for each facility based on probability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435256"/>
                </a:solidFill>
              </a:rPr>
              <a:t>Specific teams have regular matches on specific gyms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About 30,000 matches are generated (4/1 ~ 5/18)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About 5,000 users, 140 teams have been generated</a:t>
            </a:r>
            <a:endParaRPr lang="en-US" altLang="ko-KR" dirty="0">
              <a:solidFill>
                <a:srgbClr val="435256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E28EA40-5D1E-4961-879B-4F65E314B1C6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7F14EE-AD81-470B-9894-06305AF7EB42}"/>
                </a:ext>
              </a:extLst>
            </p:cNvPr>
            <p:cNvSpPr/>
            <p:nvPr/>
          </p:nvSpPr>
          <p:spPr>
            <a:xfrm>
              <a:off x="11652000" y="1603866"/>
              <a:ext cx="5400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6F64099-C4AE-4FC8-ACE8-361FFC1BFD2B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62B5896-4A8E-425A-99E0-8DA572FCB6B5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470B358-D3CC-4BC6-8F75-2C5788C46BF3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2A71A4B-F0F0-460A-9D31-73736B89C78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113B0D8-8288-494D-8B37-A29F28E68E9A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E648508-EC6B-4A92-81C5-44F2F8B8F722}"/>
              </a:ext>
            </a:extLst>
          </p:cNvPr>
          <p:cNvGrpSpPr/>
          <p:nvPr/>
        </p:nvGrpSpPr>
        <p:grpSpPr>
          <a:xfrm>
            <a:off x="1012265" y="3678183"/>
            <a:ext cx="10167469" cy="3049243"/>
            <a:chOff x="546847" y="3429000"/>
            <a:chExt cx="10167469" cy="3049243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513B9EA4-1AC7-4848-8549-CFA17A0ADEC3}"/>
                </a:ext>
              </a:extLst>
            </p:cNvPr>
            <p:cNvSpPr/>
            <p:nvPr/>
          </p:nvSpPr>
          <p:spPr>
            <a:xfrm>
              <a:off x="3030817" y="3429001"/>
              <a:ext cx="1990165" cy="502161"/>
            </a:xfrm>
            <a:prstGeom prst="roundRect">
              <a:avLst/>
            </a:prstGeom>
            <a:solidFill>
              <a:srgbClr val="B6CCD4"/>
            </a:solidFill>
            <a:ln w="28575">
              <a:solidFill>
                <a:srgbClr val="5A7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435256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Gym</a:t>
              </a:r>
              <a:endParaRPr lang="ko-KR" altLang="en-US" dirty="0">
                <a:solidFill>
                  <a:srgbClr val="435256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4804E45-EA3E-4A72-B4A9-704E1DE96DFD}"/>
                </a:ext>
              </a:extLst>
            </p:cNvPr>
            <p:cNvSpPr/>
            <p:nvPr/>
          </p:nvSpPr>
          <p:spPr>
            <a:xfrm>
              <a:off x="3030817" y="4276812"/>
              <a:ext cx="1990165" cy="502161"/>
            </a:xfrm>
            <a:prstGeom prst="roundRect">
              <a:avLst/>
            </a:prstGeom>
            <a:solidFill>
              <a:srgbClr val="B6CCD4"/>
            </a:solidFill>
            <a:ln w="28575">
              <a:solidFill>
                <a:srgbClr val="5A7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435256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Facility</a:t>
              </a:r>
              <a:endParaRPr lang="ko-KR" altLang="en-US" dirty="0">
                <a:solidFill>
                  <a:srgbClr val="435256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0769E167-4395-47A7-9418-605C92AC7F52}"/>
                </a:ext>
              </a:extLst>
            </p:cNvPr>
            <p:cNvSpPr/>
            <p:nvPr/>
          </p:nvSpPr>
          <p:spPr>
            <a:xfrm>
              <a:off x="3030817" y="5126447"/>
              <a:ext cx="1990165" cy="502161"/>
            </a:xfrm>
            <a:prstGeom prst="roundRect">
              <a:avLst/>
            </a:prstGeom>
            <a:solidFill>
              <a:srgbClr val="B6CCD4"/>
            </a:solidFill>
            <a:ln w="28575">
              <a:solidFill>
                <a:srgbClr val="5A7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435256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Open Match</a:t>
              </a:r>
              <a:endParaRPr lang="ko-KR" altLang="en-US" dirty="0">
                <a:solidFill>
                  <a:srgbClr val="435256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B897087-A7F0-4C02-B95B-B4FFA84A9197}"/>
                </a:ext>
              </a:extLst>
            </p:cNvPr>
            <p:cNvSpPr/>
            <p:nvPr/>
          </p:nvSpPr>
          <p:spPr>
            <a:xfrm>
              <a:off x="546847" y="5126447"/>
              <a:ext cx="1990165" cy="502161"/>
            </a:xfrm>
            <a:prstGeom prst="roundRect">
              <a:avLst/>
            </a:prstGeom>
            <a:solidFill>
              <a:srgbClr val="B6CCD4"/>
            </a:solidFill>
            <a:ln w="28575">
              <a:solidFill>
                <a:srgbClr val="5A7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435256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Reserv</a:t>
              </a:r>
              <a:r>
                <a:rPr lang="en-US" altLang="ko-KR" dirty="0">
                  <a:solidFill>
                    <a:srgbClr val="435256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Match</a:t>
              </a:r>
              <a:endParaRPr lang="ko-KR" altLang="en-US" dirty="0">
                <a:solidFill>
                  <a:srgbClr val="435256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CC1A9D3C-EDCB-46E9-8198-6804C8E23461}"/>
                </a:ext>
              </a:extLst>
            </p:cNvPr>
            <p:cNvSpPr/>
            <p:nvPr/>
          </p:nvSpPr>
          <p:spPr>
            <a:xfrm>
              <a:off x="5514787" y="5126447"/>
              <a:ext cx="1990165" cy="502161"/>
            </a:xfrm>
            <a:prstGeom prst="roundRect">
              <a:avLst/>
            </a:prstGeom>
            <a:solidFill>
              <a:srgbClr val="B6CCD4"/>
            </a:solidFill>
            <a:ln w="28575">
              <a:solidFill>
                <a:srgbClr val="5A7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435256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Tournament</a:t>
              </a:r>
              <a:endParaRPr lang="ko-KR" altLang="en-US" dirty="0">
                <a:solidFill>
                  <a:srgbClr val="435256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5DDDC9A4-5830-495F-BFAA-8B0F59B3B1D6}"/>
                </a:ext>
              </a:extLst>
            </p:cNvPr>
            <p:cNvSpPr/>
            <p:nvPr/>
          </p:nvSpPr>
          <p:spPr>
            <a:xfrm>
              <a:off x="3030817" y="5976082"/>
              <a:ext cx="1990165" cy="502161"/>
            </a:xfrm>
            <a:prstGeom prst="roundRect">
              <a:avLst/>
            </a:prstGeom>
            <a:solidFill>
              <a:srgbClr val="B6CCD4"/>
            </a:solidFill>
            <a:ln w="28575">
              <a:solidFill>
                <a:srgbClr val="5A7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435256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Match Result</a:t>
              </a:r>
              <a:endParaRPr lang="ko-KR" altLang="en-US" dirty="0">
                <a:solidFill>
                  <a:srgbClr val="435256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0137518D-EC66-482D-9F27-0EED7EC49285}"/>
                </a:ext>
              </a:extLst>
            </p:cNvPr>
            <p:cNvSpPr/>
            <p:nvPr/>
          </p:nvSpPr>
          <p:spPr>
            <a:xfrm>
              <a:off x="8724151" y="3429000"/>
              <a:ext cx="1990165" cy="502161"/>
            </a:xfrm>
            <a:prstGeom prst="roundRect">
              <a:avLst/>
            </a:prstGeom>
            <a:solidFill>
              <a:srgbClr val="B6CCD4"/>
            </a:solidFill>
            <a:ln w="28575">
              <a:solidFill>
                <a:srgbClr val="5A7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435256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User</a:t>
              </a:r>
              <a:endParaRPr lang="ko-KR" altLang="en-US" dirty="0">
                <a:solidFill>
                  <a:srgbClr val="435256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7BED39D6-574A-45D1-9AEF-030C0B0C4A8E}"/>
                </a:ext>
              </a:extLst>
            </p:cNvPr>
            <p:cNvSpPr/>
            <p:nvPr/>
          </p:nvSpPr>
          <p:spPr>
            <a:xfrm>
              <a:off x="8724151" y="4276812"/>
              <a:ext cx="1990165" cy="502161"/>
            </a:xfrm>
            <a:prstGeom prst="roundRect">
              <a:avLst/>
            </a:prstGeom>
            <a:solidFill>
              <a:srgbClr val="B6CCD4"/>
            </a:solidFill>
            <a:ln w="28575">
              <a:solidFill>
                <a:srgbClr val="5A7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435256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Team</a:t>
              </a:r>
              <a:endParaRPr lang="ko-KR" altLang="en-US" dirty="0">
                <a:solidFill>
                  <a:srgbClr val="435256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27FF6D2A-91D9-424A-A7C4-F4C6B04F3E38}"/>
                </a:ext>
              </a:extLst>
            </p:cNvPr>
            <p:cNvCxnSpPr>
              <a:stCxn id="44" idx="2"/>
              <a:endCxn id="45" idx="0"/>
            </p:cNvCxnSpPr>
            <p:nvPr/>
          </p:nvCxnSpPr>
          <p:spPr>
            <a:xfrm>
              <a:off x="4025900" y="3931162"/>
              <a:ext cx="0" cy="3456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90E46DC1-91DD-4A87-BA33-64ED81BDBF06}"/>
                </a:ext>
              </a:extLst>
            </p:cNvPr>
            <p:cNvCxnSpPr>
              <a:stCxn id="45" idx="2"/>
              <a:endCxn id="46" idx="0"/>
            </p:cNvCxnSpPr>
            <p:nvPr/>
          </p:nvCxnSpPr>
          <p:spPr>
            <a:xfrm>
              <a:off x="4025900" y="4778973"/>
              <a:ext cx="0" cy="3474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D6066057-83AC-4301-92E8-5896359E62C4}"/>
                </a:ext>
              </a:extLst>
            </p:cNvPr>
            <p:cNvCxnSpPr>
              <a:stCxn id="45" idx="2"/>
              <a:endCxn id="47" idx="0"/>
            </p:cNvCxnSpPr>
            <p:nvPr/>
          </p:nvCxnSpPr>
          <p:spPr>
            <a:xfrm rot="5400000">
              <a:off x="2610178" y="3710725"/>
              <a:ext cx="347474" cy="2483970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8A5D5BD6-7DDE-42CC-8FEE-24482F4482C1}"/>
                </a:ext>
              </a:extLst>
            </p:cNvPr>
            <p:cNvCxnSpPr>
              <a:stCxn id="45" idx="2"/>
              <a:endCxn id="48" idx="0"/>
            </p:cNvCxnSpPr>
            <p:nvPr/>
          </p:nvCxnSpPr>
          <p:spPr>
            <a:xfrm rot="16200000" flipH="1">
              <a:off x="5094148" y="3710725"/>
              <a:ext cx="347474" cy="2483970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66E2B28C-4181-48AC-A8F7-931F7614B219}"/>
                </a:ext>
              </a:extLst>
            </p:cNvPr>
            <p:cNvCxnSpPr>
              <a:stCxn id="47" idx="2"/>
              <a:endCxn id="49" idx="0"/>
            </p:cNvCxnSpPr>
            <p:nvPr/>
          </p:nvCxnSpPr>
          <p:spPr>
            <a:xfrm rot="16200000" flipH="1">
              <a:off x="2610178" y="4560360"/>
              <a:ext cx="347474" cy="2483970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F5EE2BC5-7DDF-4E22-9F1E-C18227EE8136}"/>
                </a:ext>
              </a:extLst>
            </p:cNvPr>
            <p:cNvCxnSpPr>
              <a:stCxn id="48" idx="2"/>
              <a:endCxn id="49" idx="0"/>
            </p:cNvCxnSpPr>
            <p:nvPr/>
          </p:nvCxnSpPr>
          <p:spPr>
            <a:xfrm rot="5400000">
              <a:off x="5094148" y="4560360"/>
              <a:ext cx="347474" cy="2483970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B26D1A15-E483-436E-8E5D-1DBB18F05D3C}"/>
                </a:ext>
              </a:extLst>
            </p:cNvPr>
            <p:cNvCxnSpPr>
              <a:stCxn id="46" idx="2"/>
              <a:endCxn id="49" idx="0"/>
            </p:cNvCxnSpPr>
            <p:nvPr/>
          </p:nvCxnSpPr>
          <p:spPr>
            <a:xfrm>
              <a:off x="4025900" y="5628608"/>
              <a:ext cx="0" cy="3474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95ABA1D4-A07A-4927-A834-1431BE247EEF}"/>
                </a:ext>
              </a:extLst>
            </p:cNvPr>
            <p:cNvCxnSpPr>
              <a:stCxn id="50" idx="2"/>
              <a:endCxn id="51" idx="0"/>
            </p:cNvCxnSpPr>
            <p:nvPr/>
          </p:nvCxnSpPr>
          <p:spPr>
            <a:xfrm>
              <a:off x="9719234" y="3931161"/>
              <a:ext cx="0" cy="3456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BEDE5363-ED92-4E9C-BA51-6E59AD12AD8B}"/>
                </a:ext>
              </a:extLst>
            </p:cNvPr>
            <p:cNvCxnSpPr>
              <a:stCxn id="51" idx="2"/>
              <a:endCxn id="48" idx="3"/>
            </p:cNvCxnSpPr>
            <p:nvPr/>
          </p:nvCxnSpPr>
          <p:spPr>
            <a:xfrm rot="5400000">
              <a:off x="8312816" y="3971109"/>
              <a:ext cx="598555" cy="2214282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B4DB2CCC-9BF4-42D8-A39C-316734CF661E}"/>
                </a:ext>
              </a:extLst>
            </p:cNvPr>
            <p:cNvCxnSpPr>
              <a:stCxn id="51" idx="2"/>
              <a:endCxn id="49" idx="3"/>
            </p:cNvCxnSpPr>
            <p:nvPr/>
          </p:nvCxnSpPr>
          <p:spPr>
            <a:xfrm rot="5400000">
              <a:off x="6646013" y="3153942"/>
              <a:ext cx="1448190" cy="4698252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685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E28EA40-5D1E-4961-879B-4F65E314B1C6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7F14EE-AD81-470B-9894-06305AF7EB42}"/>
                </a:ext>
              </a:extLst>
            </p:cNvPr>
            <p:cNvSpPr/>
            <p:nvPr/>
          </p:nvSpPr>
          <p:spPr>
            <a:xfrm>
              <a:off x="11652000" y="1603866"/>
              <a:ext cx="5400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6F64099-C4AE-4FC8-ACE8-361FFC1BFD2B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62B5896-4A8E-425A-99E0-8DA572FCB6B5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470B358-D3CC-4BC6-8F75-2C5788C46BF3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2A71A4B-F0F0-460A-9D31-73736B89C78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113B0D8-8288-494D-8B37-A29F28E68E9A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E0ACA49-9563-4A0A-B354-57B21F6836CB}"/>
              </a:ext>
            </a:extLst>
          </p:cNvPr>
          <p:cNvSpPr txBox="1"/>
          <p:nvPr/>
        </p:nvSpPr>
        <p:spPr>
          <a:xfrm>
            <a:off x="457200" y="164106"/>
            <a:ext cx="1086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Implementation : Hadoop Cluster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A97FBD42-1FE3-44E8-BBCE-8C58CE735455}"/>
              </a:ext>
            </a:extLst>
          </p:cNvPr>
          <p:cNvGrpSpPr/>
          <p:nvPr/>
        </p:nvGrpSpPr>
        <p:grpSpPr>
          <a:xfrm>
            <a:off x="362663" y="3620368"/>
            <a:ext cx="11466674" cy="3050715"/>
            <a:chOff x="185327" y="1037188"/>
            <a:chExt cx="11466674" cy="3050715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9FB12F5-FD37-4152-AD27-87FF658B8F8C}"/>
                </a:ext>
              </a:extLst>
            </p:cNvPr>
            <p:cNvSpPr/>
            <p:nvPr/>
          </p:nvSpPr>
          <p:spPr>
            <a:xfrm>
              <a:off x="185327" y="1037188"/>
              <a:ext cx="11466674" cy="3050715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C717D9A-BDFC-4E5D-A21E-BC6CE8EC56C5}"/>
                </a:ext>
              </a:extLst>
            </p:cNvPr>
            <p:cNvSpPr/>
            <p:nvPr/>
          </p:nvSpPr>
          <p:spPr>
            <a:xfrm>
              <a:off x="349624" y="1232326"/>
              <a:ext cx="11138079" cy="2697855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BAB0EA5-FBE9-41EA-B392-8AA4A96021EE}"/>
                </a:ext>
              </a:extLst>
            </p:cNvPr>
            <p:cNvGrpSpPr/>
            <p:nvPr/>
          </p:nvGrpSpPr>
          <p:grpSpPr>
            <a:xfrm>
              <a:off x="420242" y="2226322"/>
              <a:ext cx="1035706" cy="1035704"/>
              <a:chOff x="420242" y="2253217"/>
              <a:chExt cx="1035706" cy="1035704"/>
            </a:xfrm>
          </p:grpSpPr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5A9C864F-EC32-4DA1-A178-F207066080EA}"/>
                  </a:ext>
                </a:extLst>
              </p:cNvPr>
              <p:cNvSpPr/>
              <p:nvPr/>
            </p:nvSpPr>
            <p:spPr>
              <a:xfrm>
                <a:off x="420242" y="2253217"/>
                <a:ext cx="1035706" cy="1035704"/>
              </a:xfrm>
              <a:prstGeom prst="roundRect">
                <a:avLst>
                  <a:gd name="adj" fmla="val 11980"/>
                </a:avLst>
              </a:prstGeom>
              <a:solidFill>
                <a:srgbClr val="E9EBF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24ABF2E8-0B8F-42D1-8F34-70111AD563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" y="2282482"/>
                <a:ext cx="950258" cy="950258"/>
              </a:xfrm>
              <a:prstGeom prst="rect">
                <a:avLst/>
              </a:prstGeom>
            </p:spPr>
          </p:pic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AB989D4-7F21-41D2-A1EA-26A49511F3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55" b="30488"/>
            <a:stretch/>
          </p:blipFill>
          <p:spPr>
            <a:xfrm>
              <a:off x="5049945" y="1087055"/>
              <a:ext cx="1766048" cy="440472"/>
            </a:xfrm>
            <a:prstGeom prst="rect">
              <a:avLst/>
            </a:prstGeom>
          </p:spPr>
        </p:pic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29EC0F16-BB86-44AA-8033-75ACBA2F2D1A}"/>
                </a:ext>
              </a:extLst>
            </p:cNvPr>
            <p:cNvGrpSpPr/>
            <p:nvPr/>
          </p:nvGrpSpPr>
          <p:grpSpPr>
            <a:xfrm>
              <a:off x="1504016" y="2032843"/>
              <a:ext cx="1572932" cy="832766"/>
              <a:chOff x="1504016" y="2059738"/>
              <a:chExt cx="1572932" cy="832766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9613F6B1-E6F7-4F51-B6D4-9919DA05F7F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264" b="30396"/>
              <a:stretch/>
            </p:blipFill>
            <p:spPr>
              <a:xfrm>
                <a:off x="1504016" y="2059738"/>
                <a:ext cx="1362636" cy="536068"/>
              </a:xfrm>
              <a:prstGeom prst="rect">
                <a:avLst/>
              </a:prstGeom>
            </p:spPr>
          </p:pic>
          <p:sp>
            <p:nvSpPr>
              <p:cNvPr id="12" name="화살표: 오른쪽 11">
                <a:extLst>
                  <a:ext uri="{FF2B5EF4-FFF2-40B4-BE49-F238E27FC236}">
                    <a16:creationId xmlns:a16="http://schemas.microsoft.com/office/drawing/2014/main" id="{E19E96A4-E8E2-49A5-B18D-C83E79D401F8}"/>
                  </a:ext>
                </a:extLst>
              </p:cNvPr>
              <p:cNvSpPr/>
              <p:nvPr/>
            </p:nvSpPr>
            <p:spPr>
              <a:xfrm>
                <a:off x="1504016" y="2452033"/>
                <a:ext cx="1572932" cy="440471"/>
              </a:xfrm>
              <a:prstGeom prst="rightArrow">
                <a:avLst>
                  <a:gd name="adj1" fmla="val 45930"/>
                  <a:gd name="adj2" fmla="val 50000"/>
                </a:avLst>
              </a:prstGeom>
              <a:solidFill>
                <a:srgbClr val="61C5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Import</a:t>
                </a:r>
                <a:endPara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D549F623-A98E-413A-8750-3D1026D5DF19}"/>
                </a:ext>
              </a:extLst>
            </p:cNvPr>
            <p:cNvGrpSpPr/>
            <p:nvPr/>
          </p:nvGrpSpPr>
          <p:grpSpPr>
            <a:xfrm>
              <a:off x="3131095" y="2226322"/>
              <a:ext cx="1449114" cy="1035704"/>
              <a:chOff x="3131095" y="2253217"/>
              <a:chExt cx="1449114" cy="1035704"/>
            </a:xfrm>
          </p:grpSpPr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6AD6CEF1-CA7F-4E11-9F29-5ED7187A99DA}"/>
                  </a:ext>
                </a:extLst>
              </p:cNvPr>
              <p:cNvSpPr/>
              <p:nvPr/>
            </p:nvSpPr>
            <p:spPr>
              <a:xfrm>
                <a:off x="3131095" y="2253217"/>
                <a:ext cx="1449114" cy="1035704"/>
              </a:xfrm>
              <a:prstGeom prst="roundRect">
                <a:avLst>
                  <a:gd name="adj" fmla="val 11980"/>
                </a:avLst>
              </a:prstGeom>
              <a:solidFill>
                <a:srgbClr val="E9EBF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D02674DE-EA82-40CE-A609-13F4A0E0E224}"/>
                  </a:ext>
                </a:extLst>
              </p:cNvPr>
              <p:cNvGrpSpPr/>
              <p:nvPr/>
            </p:nvGrpSpPr>
            <p:grpSpPr>
              <a:xfrm>
                <a:off x="3170890" y="2263695"/>
                <a:ext cx="1362636" cy="813481"/>
                <a:chOff x="3439832" y="1853476"/>
                <a:chExt cx="1362636" cy="813481"/>
              </a:xfrm>
            </p:grpSpPr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F9261507-14F9-479F-B7AD-1E7FB48B03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42448" y="2245663"/>
                  <a:ext cx="421294" cy="421294"/>
                </a:xfrm>
                <a:prstGeom prst="rect">
                  <a:avLst/>
                </a:prstGeom>
              </p:spPr>
            </p:pic>
            <p:pic>
              <p:nvPicPr>
                <p:cNvPr id="34" name="그림 33">
                  <a:extLst>
                    <a:ext uri="{FF2B5EF4-FFF2-40B4-BE49-F238E27FC236}">
                      <a16:creationId xmlns:a16="http://schemas.microsoft.com/office/drawing/2014/main" id="{18E75A26-49EE-466F-8179-3702ED44D0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11811" y="2245663"/>
                  <a:ext cx="421294" cy="421294"/>
                </a:xfrm>
                <a:prstGeom prst="rect">
                  <a:avLst/>
                </a:prstGeom>
              </p:spPr>
            </p:pic>
            <p:pic>
              <p:nvPicPr>
                <p:cNvPr id="35" name="그림 34">
                  <a:extLst>
                    <a:ext uri="{FF2B5EF4-FFF2-40B4-BE49-F238E27FC236}">
                      <a16:creationId xmlns:a16="http://schemas.microsoft.com/office/drawing/2014/main" id="{3236C2BB-3B89-48C6-A587-C47648FA0C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1174" y="2245663"/>
                  <a:ext cx="421294" cy="421294"/>
                </a:xfrm>
                <a:prstGeom prst="rect">
                  <a:avLst/>
                </a:prstGeom>
              </p:spPr>
            </p:pic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F643CF4-B5ED-4705-B1CA-69BCBB5BCDB1}"/>
                    </a:ext>
                  </a:extLst>
                </p:cNvPr>
                <p:cNvSpPr txBox="1"/>
                <p:nvPr/>
              </p:nvSpPr>
              <p:spPr>
                <a:xfrm>
                  <a:off x="3439832" y="1853476"/>
                  <a:ext cx="13626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HDFS</a:t>
                  </a:r>
                  <a:endParaRPr lang="ko-KR" altLang="en-US" dirty="0"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</p:grp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0CBBCB1-CD5C-4142-B372-9A414A5CE405}"/>
                </a:ext>
              </a:extLst>
            </p:cNvPr>
            <p:cNvGrpSpPr/>
            <p:nvPr/>
          </p:nvGrpSpPr>
          <p:grpSpPr>
            <a:xfrm>
              <a:off x="4828642" y="1574691"/>
              <a:ext cx="2302351" cy="1290918"/>
              <a:chOff x="4828642" y="1601586"/>
              <a:chExt cx="2302351" cy="1290918"/>
            </a:xfrm>
          </p:grpSpPr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75558C9E-A790-4A4F-B9F6-F4CDCB661325}"/>
                  </a:ext>
                </a:extLst>
              </p:cNvPr>
              <p:cNvSpPr/>
              <p:nvPr/>
            </p:nvSpPr>
            <p:spPr>
              <a:xfrm>
                <a:off x="4909326" y="1678351"/>
                <a:ext cx="2145898" cy="1170688"/>
              </a:xfrm>
              <a:prstGeom prst="roundRect">
                <a:avLst>
                  <a:gd name="adj" fmla="val 11980"/>
                </a:avLst>
              </a:prstGeom>
              <a:solidFill>
                <a:srgbClr val="E9EBF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그림 36" descr="벡터그래픽이(가) 표시된 사진&#10;&#10;자동 생성된 설명">
                <a:extLst>
                  <a:ext uri="{FF2B5EF4-FFF2-40B4-BE49-F238E27FC236}">
                    <a16:creationId xmlns:a16="http://schemas.microsoft.com/office/drawing/2014/main" id="{5081D46D-C343-48B8-9852-272213D7E7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8642" y="1601586"/>
                <a:ext cx="1290918" cy="1290918"/>
              </a:xfrm>
              <a:prstGeom prst="rect">
                <a:avLst/>
              </a:prstGeom>
            </p:spPr>
          </p:pic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B78B42CE-623D-4223-A21E-EE3195E677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9396" y="1729742"/>
                <a:ext cx="1241597" cy="1077187"/>
              </a:xfrm>
              <a:prstGeom prst="rect">
                <a:avLst/>
              </a:prstGeom>
            </p:spPr>
          </p:pic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F431F15-59B5-4442-AE67-24018F70EB72}"/>
                </a:ext>
              </a:extLst>
            </p:cNvPr>
            <p:cNvGrpSpPr/>
            <p:nvPr/>
          </p:nvGrpSpPr>
          <p:grpSpPr>
            <a:xfrm>
              <a:off x="5106551" y="2942374"/>
              <a:ext cx="1652838" cy="806328"/>
              <a:chOff x="5106551" y="2969269"/>
              <a:chExt cx="1652838" cy="806328"/>
            </a:xfrm>
          </p:grpSpPr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CC64BF8E-5BD3-4BD5-A07E-B7AD4DAF5147}"/>
                  </a:ext>
                </a:extLst>
              </p:cNvPr>
              <p:cNvSpPr/>
              <p:nvPr/>
            </p:nvSpPr>
            <p:spPr>
              <a:xfrm>
                <a:off x="5106551" y="2986539"/>
                <a:ext cx="1652838" cy="789058"/>
              </a:xfrm>
              <a:prstGeom prst="roundRect">
                <a:avLst>
                  <a:gd name="adj" fmla="val 11980"/>
                </a:avLst>
              </a:prstGeom>
              <a:solidFill>
                <a:srgbClr val="E9EBF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E1818AC5-3544-4702-BD0E-45868AC9DA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326" b="26545"/>
              <a:stretch/>
            </p:blipFill>
            <p:spPr>
              <a:xfrm>
                <a:off x="5265730" y="2969269"/>
                <a:ext cx="1334478" cy="789058"/>
              </a:xfrm>
              <a:prstGeom prst="rect">
                <a:avLst/>
              </a:prstGeom>
            </p:spPr>
          </p:pic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912E19F-22B2-4414-80BF-959351B55863}"/>
                </a:ext>
              </a:extLst>
            </p:cNvPr>
            <p:cNvGrpSpPr/>
            <p:nvPr/>
          </p:nvGrpSpPr>
          <p:grpSpPr>
            <a:xfrm>
              <a:off x="7584233" y="2051058"/>
              <a:ext cx="1075672" cy="1418265"/>
              <a:chOff x="7584233" y="2077953"/>
              <a:chExt cx="1075672" cy="1418265"/>
            </a:xfrm>
          </p:grpSpPr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BBF243E5-0343-4EC1-9282-33E7027C867E}"/>
                  </a:ext>
                </a:extLst>
              </p:cNvPr>
              <p:cNvSpPr/>
              <p:nvPr/>
            </p:nvSpPr>
            <p:spPr>
              <a:xfrm>
                <a:off x="7584233" y="2077953"/>
                <a:ext cx="1075672" cy="1418265"/>
              </a:xfrm>
              <a:prstGeom prst="roundRect">
                <a:avLst>
                  <a:gd name="adj" fmla="val 11980"/>
                </a:avLst>
              </a:prstGeom>
              <a:solidFill>
                <a:srgbClr val="E9EBF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DB2ED0F3-D6DC-4534-9398-1DB935E0F24D}"/>
                  </a:ext>
                </a:extLst>
              </p:cNvPr>
              <p:cNvGrpSpPr/>
              <p:nvPr/>
            </p:nvGrpSpPr>
            <p:grpSpPr>
              <a:xfrm>
                <a:off x="7735616" y="2212628"/>
                <a:ext cx="808766" cy="1116882"/>
                <a:chOff x="7420200" y="2136678"/>
                <a:chExt cx="1439598" cy="1988044"/>
              </a:xfrm>
            </p:grpSpPr>
            <p:pic>
              <p:nvPicPr>
                <p:cNvPr id="56" name="그림 55">
                  <a:extLst>
                    <a:ext uri="{FF2B5EF4-FFF2-40B4-BE49-F238E27FC236}">
                      <a16:creationId xmlns:a16="http://schemas.microsoft.com/office/drawing/2014/main" id="{391D9C8C-0CE8-439F-86DE-FCB8211E51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/>
                <a:srcRect r="79929"/>
                <a:stretch/>
              </p:blipFill>
              <p:spPr>
                <a:xfrm>
                  <a:off x="7660959" y="2136678"/>
                  <a:ext cx="958081" cy="1424722"/>
                </a:xfrm>
                <a:prstGeom prst="rect">
                  <a:avLst/>
                </a:prstGeom>
              </p:spPr>
            </p:pic>
            <p:pic>
              <p:nvPicPr>
                <p:cNvPr id="57" name="그림 56">
                  <a:extLst>
                    <a:ext uri="{FF2B5EF4-FFF2-40B4-BE49-F238E27FC236}">
                      <a16:creationId xmlns:a16="http://schemas.microsoft.com/office/drawing/2014/main" id="{FD2E6180-689C-47E9-BA39-485A616939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/>
                <a:srcRect l="20694" t="21557" r="35003" b="20359"/>
                <a:stretch/>
              </p:blipFill>
              <p:spPr>
                <a:xfrm>
                  <a:off x="7420200" y="3561400"/>
                  <a:ext cx="1439598" cy="56332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FCBD390C-5936-4039-BE2A-824FDF5ECBF0}"/>
                </a:ext>
              </a:extLst>
            </p:cNvPr>
            <p:cNvGrpSpPr/>
            <p:nvPr/>
          </p:nvGrpSpPr>
          <p:grpSpPr>
            <a:xfrm>
              <a:off x="10366759" y="2226322"/>
              <a:ext cx="1035706" cy="1035704"/>
              <a:chOff x="420242" y="2253217"/>
              <a:chExt cx="1035706" cy="1035704"/>
            </a:xfrm>
          </p:grpSpPr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5601425F-7FE3-451D-8913-0CF0099D7F7F}"/>
                  </a:ext>
                </a:extLst>
              </p:cNvPr>
              <p:cNvSpPr/>
              <p:nvPr/>
            </p:nvSpPr>
            <p:spPr>
              <a:xfrm>
                <a:off x="420242" y="2253217"/>
                <a:ext cx="1035706" cy="1035704"/>
              </a:xfrm>
              <a:prstGeom prst="roundRect">
                <a:avLst>
                  <a:gd name="adj" fmla="val 11980"/>
                </a:avLst>
              </a:prstGeom>
              <a:solidFill>
                <a:srgbClr val="E9EBF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1B24EDDC-36C4-47C1-9011-36752FABD9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" y="2282482"/>
                <a:ext cx="950258" cy="950258"/>
              </a:xfrm>
              <a:prstGeom prst="rect">
                <a:avLst/>
              </a:prstGeom>
            </p:spPr>
          </p:pic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E1C8F7B3-9CED-48DF-9382-7A175AF3CDDA}"/>
                </a:ext>
              </a:extLst>
            </p:cNvPr>
            <p:cNvGrpSpPr/>
            <p:nvPr/>
          </p:nvGrpSpPr>
          <p:grpSpPr>
            <a:xfrm>
              <a:off x="8740287" y="2032843"/>
              <a:ext cx="1572932" cy="832766"/>
              <a:chOff x="1504016" y="2059738"/>
              <a:chExt cx="1572932" cy="832766"/>
            </a:xfrm>
          </p:grpSpPr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8F476C4F-1643-4BEF-9C5D-158BDCFF25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264" b="30396"/>
              <a:stretch/>
            </p:blipFill>
            <p:spPr>
              <a:xfrm>
                <a:off x="1504016" y="2059738"/>
                <a:ext cx="1362636" cy="536068"/>
              </a:xfrm>
              <a:prstGeom prst="rect">
                <a:avLst/>
              </a:prstGeom>
            </p:spPr>
          </p:pic>
          <p:sp>
            <p:nvSpPr>
              <p:cNvPr id="66" name="화살표: 오른쪽 65">
                <a:extLst>
                  <a:ext uri="{FF2B5EF4-FFF2-40B4-BE49-F238E27FC236}">
                    <a16:creationId xmlns:a16="http://schemas.microsoft.com/office/drawing/2014/main" id="{03B0A7EA-30BF-42D8-BA6A-409500B28D83}"/>
                  </a:ext>
                </a:extLst>
              </p:cNvPr>
              <p:cNvSpPr/>
              <p:nvPr/>
            </p:nvSpPr>
            <p:spPr>
              <a:xfrm>
                <a:off x="1504016" y="2452033"/>
                <a:ext cx="1572932" cy="440471"/>
              </a:xfrm>
              <a:prstGeom prst="rightArrow">
                <a:avLst>
                  <a:gd name="adj1" fmla="val 45930"/>
                  <a:gd name="adj2" fmla="val 50000"/>
                </a:avLst>
              </a:prstGeom>
              <a:solidFill>
                <a:srgbClr val="61C5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Export</a:t>
                </a:r>
                <a:endPara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6B1C4C89-E4A9-46B1-91ED-51DE08E21C3A}"/>
                </a:ext>
              </a:extLst>
            </p:cNvPr>
            <p:cNvCxnSpPr>
              <a:stCxn id="46" idx="3"/>
              <a:endCxn id="48" idx="1"/>
            </p:cNvCxnSpPr>
            <p:nvPr/>
          </p:nvCxnSpPr>
          <p:spPr>
            <a:xfrm>
              <a:off x="4580209" y="2744174"/>
              <a:ext cx="526342" cy="609999"/>
            </a:xfrm>
            <a:prstGeom prst="bentConnector3">
              <a:avLst/>
            </a:prstGeom>
            <a:ln w="19050">
              <a:solidFill>
                <a:srgbClr val="61C56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B7A529A8-9287-44D8-A184-5FFA3B2ACA0E}"/>
                </a:ext>
              </a:extLst>
            </p:cNvPr>
            <p:cNvCxnSpPr>
              <a:stCxn id="46" idx="3"/>
              <a:endCxn id="37" idx="1"/>
            </p:cNvCxnSpPr>
            <p:nvPr/>
          </p:nvCxnSpPr>
          <p:spPr>
            <a:xfrm flipV="1">
              <a:off x="4580209" y="2220150"/>
              <a:ext cx="248433" cy="524024"/>
            </a:xfrm>
            <a:prstGeom prst="bentConnector3">
              <a:avLst/>
            </a:prstGeom>
            <a:ln w="19050">
              <a:solidFill>
                <a:srgbClr val="61C56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D7A7A328-1D86-4D63-B746-C25BF0108D04}"/>
                </a:ext>
              </a:extLst>
            </p:cNvPr>
            <p:cNvCxnSpPr>
              <a:stCxn id="48" idx="3"/>
              <a:endCxn id="59" idx="1"/>
            </p:cNvCxnSpPr>
            <p:nvPr/>
          </p:nvCxnSpPr>
          <p:spPr>
            <a:xfrm flipV="1">
              <a:off x="6759389" y="2760191"/>
              <a:ext cx="824844" cy="593982"/>
            </a:xfrm>
            <a:prstGeom prst="bentConnector3">
              <a:avLst/>
            </a:prstGeom>
            <a:ln w="19050">
              <a:solidFill>
                <a:srgbClr val="61C56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C984C1E8-26EE-432B-904A-57A8A5FB51FF}"/>
                </a:ext>
              </a:extLst>
            </p:cNvPr>
            <p:cNvCxnSpPr>
              <a:stCxn id="39" idx="3"/>
              <a:endCxn id="59" idx="1"/>
            </p:cNvCxnSpPr>
            <p:nvPr/>
          </p:nvCxnSpPr>
          <p:spPr>
            <a:xfrm>
              <a:off x="7130993" y="2241441"/>
              <a:ext cx="453240" cy="518750"/>
            </a:xfrm>
            <a:prstGeom prst="bentConnector3">
              <a:avLst/>
            </a:prstGeom>
            <a:ln w="19050">
              <a:solidFill>
                <a:srgbClr val="61C56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1727FBA-8EA7-4F26-B734-552E0EE79DE2}"/>
                </a:ext>
              </a:extLst>
            </p:cNvPr>
            <p:cNvSpPr txBox="1"/>
            <p:nvPr/>
          </p:nvSpPr>
          <p:spPr>
            <a:xfrm>
              <a:off x="3145643" y="3396640"/>
              <a:ext cx="1893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61C56D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Streaming Data</a:t>
              </a:r>
              <a:endParaRPr lang="ko-KR" altLang="en-US" sz="1600" dirty="0">
                <a:solidFill>
                  <a:srgbClr val="61C56D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FE422D0-50CA-4BEA-A091-49B89576E59B}"/>
                </a:ext>
              </a:extLst>
            </p:cNvPr>
            <p:cNvSpPr txBox="1"/>
            <p:nvPr/>
          </p:nvSpPr>
          <p:spPr>
            <a:xfrm>
              <a:off x="3412465" y="1692781"/>
              <a:ext cx="13965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61C56D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Batch Data</a:t>
              </a:r>
              <a:endParaRPr lang="ko-KR" altLang="en-US" sz="1600" dirty="0">
                <a:solidFill>
                  <a:srgbClr val="61C56D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6028205-B2FE-4C4A-BB23-57F145C33272}"/>
                </a:ext>
              </a:extLst>
            </p:cNvPr>
            <p:cNvSpPr txBox="1"/>
            <p:nvPr/>
          </p:nvSpPr>
          <p:spPr>
            <a:xfrm>
              <a:off x="7299600" y="1692781"/>
              <a:ext cx="17716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61C56D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Asynchronous</a:t>
              </a:r>
              <a:endParaRPr lang="ko-KR" altLang="en-US" sz="1600" dirty="0">
                <a:solidFill>
                  <a:srgbClr val="61C56D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36C90E4-A555-4743-A030-1E05EA198F70}"/>
                </a:ext>
              </a:extLst>
            </p:cNvPr>
            <p:cNvSpPr txBox="1"/>
            <p:nvPr/>
          </p:nvSpPr>
          <p:spPr>
            <a:xfrm>
              <a:off x="6840272" y="1111119"/>
              <a:ext cx="14302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61C56D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Scheduling</a:t>
              </a:r>
              <a:endParaRPr lang="ko-KR" altLang="en-US" sz="1600" dirty="0">
                <a:solidFill>
                  <a:srgbClr val="61C56D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641E3C2-0D1D-4023-A4BF-EAD0BDA24C07}"/>
              </a:ext>
            </a:extLst>
          </p:cNvPr>
          <p:cNvSpPr/>
          <p:nvPr/>
        </p:nvSpPr>
        <p:spPr>
          <a:xfrm>
            <a:off x="457200" y="811586"/>
            <a:ext cx="11252718" cy="2808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Recommendation Function is implemented with Hadoop eco-system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Data import /export : Sqoop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435256"/>
                </a:solidFill>
              </a:rPr>
              <a:t>Periodically import / export data from RDB for data analysis to use recommendation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Analyze and process data using Hive, Impala and Spark</a:t>
            </a:r>
            <a:endParaRPr lang="en-US" altLang="ko-KR" dirty="0">
              <a:solidFill>
                <a:srgbClr val="435256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Use Kafka to </a:t>
            </a:r>
            <a:r>
              <a:rPr lang="en-US" altLang="ko-KR" b="1" dirty="0" err="1">
                <a:solidFill>
                  <a:srgbClr val="435256"/>
                </a:solidFill>
              </a:rPr>
              <a:t>asynchronize</a:t>
            </a:r>
            <a:r>
              <a:rPr lang="en-US" altLang="ko-KR" b="1" dirty="0">
                <a:solidFill>
                  <a:srgbClr val="435256"/>
                </a:solidFill>
              </a:rPr>
              <a:t> data import and data export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Use Oozie for scheduling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435256"/>
                </a:solidFill>
              </a:rPr>
              <a:t>Periodically perform the whole process and save the result on RDB</a:t>
            </a:r>
          </a:p>
        </p:txBody>
      </p:sp>
    </p:spTree>
    <p:extLst>
      <p:ext uri="{BB962C8B-B14F-4D97-AF65-F5344CB8AC3E}">
        <p14:creationId xmlns:p14="http://schemas.microsoft.com/office/powerpoint/2010/main" val="200098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E09713-FF6F-453B-BB35-399426A4D19F}"/>
              </a:ext>
            </a:extLst>
          </p:cNvPr>
          <p:cNvSpPr txBox="1"/>
          <p:nvPr/>
        </p:nvSpPr>
        <p:spPr>
          <a:xfrm>
            <a:off x="2405743" y="2921168"/>
            <a:ext cx="7380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Schedule</a:t>
            </a:r>
            <a:endParaRPr lang="ko-KR" altLang="en-US" sz="6000" dirty="0">
              <a:solidFill>
                <a:srgbClr val="1D49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8211EE3-DD55-4A74-9642-8A6C583AB308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1F808D0-AA1E-4104-B3E3-9B85838CAD7C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1527ABB-B98E-4CC0-84F6-A23612FAAEA1}"/>
                </a:ext>
              </a:extLst>
            </p:cNvPr>
            <p:cNvSpPr/>
            <p:nvPr/>
          </p:nvSpPr>
          <p:spPr>
            <a:xfrm>
              <a:off x="11652000" y="1841941"/>
              <a:ext cx="5400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D05C182-30F0-4DD3-BA0E-B963CEB27D8F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B7F1F2B-18B4-4D10-9EA1-8E6AC7CBAECA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F3B9E88-28B7-4B86-8401-3D3AD3B76262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CF1B391-63CC-40D0-83B5-39C5CF1CC733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641E9B-C329-485D-A14B-502F5F07667B}"/>
              </a:ext>
            </a:extLst>
          </p:cNvPr>
          <p:cNvGrpSpPr/>
          <p:nvPr/>
        </p:nvGrpSpPr>
        <p:grpSpPr>
          <a:xfrm>
            <a:off x="2097836" y="2761862"/>
            <a:ext cx="7996328" cy="1436058"/>
            <a:chOff x="2405743" y="2817158"/>
            <a:chExt cx="7380514" cy="132546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5647603-A278-4B28-870D-9E66D7A82B14}"/>
                </a:ext>
              </a:extLst>
            </p:cNvPr>
            <p:cNvGrpSpPr/>
            <p:nvPr/>
          </p:nvGrpSpPr>
          <p:grpSpPr>
            <a:xfrm>
              <a:off x="2405743" y="2817158"/>
              <a:ext cx="5503817" cy="1119673"/>
              <a:chOff x="2405743" y="2817158"/>
              <a:chExt cx="5503817" cy="1119673"/>
            </a:xfrm>
          </p:grpSpPr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061029AF-BE06-4773-A8F6-F93160906265}"/>
                  </a:ext>
                </a:extLst>
              </p:cNvPr>
              <p:cNvCxnSpPr/>
              <p:nvPr/>
            </p:nvCxnSpPr>
            <p:spPr>
              <a:xfrm>
                <a:off x="2405743" y="3022950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879B96A-890A-4678-9C51-10F5DE8D5E48}"/>
                  </a:ext>
                </a:extLst>
              </p:cNvPr>
              <p:cNvCxnSpPr/>
              <p:nvPr/>
            </p:nvCxnSpPr>
            <p:spPr>
              <a:xfrm>
                <a:off x="2721428" y="2817158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F19ED39-258D-4A2A-98B9-FD8BCB7B44BB}"/>
                </a:ext>
              </a:extLst>
            </p:cNvPr>
            <p:cNvGrpSpPr/>
            <p:nvPr/>
          </p:nvGrpSpPr>
          <p:grpSpPr>
            <a:xfrm>
              <a:off x="4282440" y="3022950"/>
              <a:ext cx="5503817" cy="1119673"/>
              <a:chOff x="4282440" y="3022950"/>
              <a:chExt cx="5503817" cy="1119673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34A5F576-8929-44B1-B216-2B93B4D03723}"/>
                  </a:ext>
                </a:extLst>
              </p:cNvPr>
              <p:cNvCxnSpPr/>
              <p:nvPr/>
            </p:nvCxnSpPr>
            <p:spPr>
              <a:xfrm>
                <a:off x="4282440" y="3936831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50407840-B10D-4B92-BC27-93FCE31F6208}"/>
                  </a:ext>
                </a:extLst>
              </p:cNvPr>
              <p:cNvCxnSpPr/>
              <p:nvPr/>
            </p:nvCxnSpPr>
            <p:spPr>
              <a:xfrm>
                <a:off x="9489233" y="3022950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0B9130-5D23-4531-AFBA-40C6B717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43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E4722-D806-4E4A-B43C-51E09D30076C}"/>
              </a:ext>
            </a:extLst>
          </p:cNvPr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FDDE16-A5C3-4C70-A7A1-391B75BEF3A2}"/>
              </a:ext>
            </a:extLst>
          </p:cNvPr>
          <p:cNvSpPr txBox="1"/>
          <p:nvPr/>
        </p:nvSpPr>
        <p:spPr>
          <a:xfrm>
            <a:off x="457200" y="164106"/>
            <a:ext cx="9494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 Personal Project Schedule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Picture 4" descr="3e7940b83a1ff7ef1e0b40322c6cf3f3.png">
            <a:extLst>
              <a:ext uri="{FF2B5EF4-FFF2-40B4-BE49-F238E27FC236}">
                <a16:creationId xmlns:a16="http://schemas.microsoft.com/office/drawing/2014/main" id="{EF8515B5-AE37-4F55-B810-95A2162B8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1CB576CA-7A22-4567-AD38-26C97C792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C41026C-85BE-4C63-A771-4CB7985A6138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918DE6E-B870-4182-A0E4-65B042FAFED4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C64AC58-F65B-4C7E-B933-8C63FB5BBBD6}"/>
                </a:ext>
              </a:extLst>
            </p:cNvPr>
            <p:cNvSpPr/>
            <p:nvPr/>
          </p:nvSpPr>
          <p:spPr>
            <a:xfrm>
              <a:off x="11925298" y="1841941"/>
              <a:ext cx="266701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9732990-CFCC-4C70-B72C-305785D9B91E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3EF285D-7D82-4C13-BC5D-1224F3467ED4}"/>
                </a:ext>
              </a:extLst>
            </p:cNvPr>
            <p:cNvSpPr/>
            <p:nvPr/>
          </p:nvSpPr>
          <p:spPr>
            <a:xfrm>
              <a:off x="11652000" y="2316163"/>
              <a:ext cx="5400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0F0DF2E-9A98-4363-A34F-E5B9A1E41CB7}"/>
                </a:ext>
              </a:extLst>
            </p:cNvPr>
            <p:cNvSpPr/>
            <p:nvPr/>
          </p:nvSpPr>
          <p:spPr>
            <a:xfrm>
              <a:off x="11925298" y="2552310"/>
              <a:ext cx="266702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393C67D-CC39-4BD9-9D79-0F00942444DC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4EE191B-228C-4757-909C-E5967E59B06D}"/>
              </a:ext>
            </a:extLst>
          </p:cNvPr>
          <p:cNvSpPr/>
          <p:nvPr/>
        </p:nvSpPr>
        <p:spPr>
          <a:xfrm>
            <a:off x="457200" y="861866"/>
            <a:ext cx="991239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Lee, Donghyun : DB Construction &amp; Data Analysis, Recommendation Implementation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D2CB5FC-DCD8-4CFC-B63D-628909EC81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388" y="2213608"/>
          <a:ext cx="10658652" cy="3218996"/>
        </p:xfrm>
        <a:graphic>
          <a:graphicData uri="http://schemas.openxmlformats.org/drawingml/2006/table">
            <a:tbl>
              <a:tblPr/>
              <a:tblGrid>
                <a:gridCol w="4234972">
                  <a:extLst>
                    <a:ext uri="{9D8B030D-6E8A-4147-A177-3AD203B41FA5}">
                      <a16:colId xmlns:a16="http://schemas.microsoft.com/office/drawing/2014/main" val="1957222836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2570170501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735887496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464034835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1383886227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1450582507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1333407809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2429355195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2270734689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3893232977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3506079373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1903587930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4096736357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1955114130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2188713169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390673488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3923827388"/>
                    </a:ext>
                  </a:extLst>
                </a:gridCol>
              </a:tblGrid>
              <a:tr h="2926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            Dates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March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April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June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451432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Task Descriptions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572307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Team Organization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Midterm Demonstration &amp; Presentation</a:t>
                      </a:r>
                    </a:p>
                  </a:txBody>
                  <a:tcPr marL="7620" marR="7620" marT="762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 Demonstration &amp; Presentation</a:t>
                      </a:r>
                    </a:p>
                  </a:txBody>
                  <a:tcPr marL="7620" marR="7620" marT="762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954468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 Confirmation / Write out the Proposal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868617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collection &amp; Generation / Data modeling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B1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B1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B17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B1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249261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Database Construction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481908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Hadoop Installation / CDH Cluster Construction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18801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Analysis using Hadoop Cluster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255267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 and Debugging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265655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Preparing for Final Demo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273285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Writing Manuals and Reports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50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03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E4722-D806-4E4A-B43C-51E09D30076C}"/>
              </a:ext>
            </a:extLst>
          </p:cNvPr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FDDE16-A5C3-4C70-A7A1-391B75BEF3A2}"/>
              </a:ext>
            </a:extLst>
          </p:cNvPr>
          <p:cNvSpPr txBox="1"/>
          <p:nvPr/>
        </p:nvSpPr>
        <p:spPr>
          <a:xfrm>
            <a:off x="457200" y="164106"/>
            <a:ext cx="9494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 Personal Project Schedule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Picture 4" descr="3e7940b83a1ff7ef1e0b40322c6cf3f3.png">
            <a:extLst>
              <a:ext uri="{FF2B5EF4-FFF2-40B4-BE49-F238E27FC236}">
                <a16:creationId xmlns:a16="http://schemas.microsoft.com/office/drawing/2014/main" id="{EF8515B5-AE37-4F55-B810-95A2162B8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1CB576CA-7A22-4567-AD38-26C97C792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C41026C-85BE-4C63-A771-4CB7985A6138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918DE6E-B870-4182-A0E4-65B042FAFED4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C64AC58-F65B-4C7E-B933-8C63FB5BBBD6}"/>
                </a:ext>
              </a:extLst>
            </p:cNvPr>
            <p:cNvSpPr/>
            <p:nvPr/>
          </p:nvSpPr>
          <p:spPr>
            <a:xfrm>
              <a:off x="11925298" y="1841941"/>
              <a:ext cx="266701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9732990-CFCC-4C70-B72C-305785D9B91E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3EF285D-7D82-4C13-BC5D-1224F3467ED4}"/>
                </a:ext>
              </a:extLst>
            </p:cNvPr>
            <p:cNvSpPr/>
            <p:nvPr/>
          </p:nvSpPr>
          <p:spPr>
            <a:xfrm>
              <a:off x="11652000" y="2316163"/>
              <a:ext cx="5400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0F0DF2E-9A98-4363-A34F-E5B9A1E41CB7}"/>
                </a:ext>
              </a:extLst>
            </p:cNvPr>
            <p:cNvSpPr/>
            <p:nvPr/>
          </p:nvSpPr>
          <p:spPr>
            <a:xfrm>
              <a:off x="11925298" y="2552310"/>
              <a:ext cx="266702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393C67D-CC39-4BD9-9D79-0F00942444DC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E5C078E-E3F6-496E-BEB7-4C1DA45EDF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5759" y="1900598"/>
          <a:ext cx="10515600" cy="3328308"/>
        </p:xfrm>
        <a:graphic>
          <a:graphicData uri="http://schemas.openxmlformats.org/drawingml/2006/table">
            <a:tbl>
              <a:tblPr/>
              <a:tblGrid>
                <a:gridCol w="4826000">
                  <a:extLst>
                    <a:ext uri="{9D8B030D-6E8A-4147-A177-3AD203B41FA5}">
                      <a16:colId xmlns:a16="http://schemas.microsoft.com/office/drawing/2014/main" val="314906454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09255401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20278493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27851964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02405479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25137849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82605252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10615502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3575262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0424095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850290119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66415088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43827907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49373047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8665046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9203748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083568799"/>
                    </a:ext>
                  </a:extLst>
                </a:gridCol>
              </a:tblGrid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            Dates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March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April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June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99584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Task Descriptions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706519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Team Organization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Midterm Demonstration &amp; Presentation</a:t>
                      </a:r>
                    </a:p>
                  </a:txBody>
                  <a:tcPr marL="7620" marR="7620" marT="762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 Demonstration &amp; Presentation</a:t>
                      </a:r>
                    </a:p>
                  </a:txBody>
                  <a:tcPr marL="7620" marR="7620" marT="762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353497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 Confirmation / Write out the Proposal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09773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 UI Design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17590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 Structure Construction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84861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 Implementation : Manager Web Site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B1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B17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B1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927272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 Implementation : Matching Service (App)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B1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B1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561968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 Implementation : Ranking System (App)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B1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B1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272470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 and Debugging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403538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Preparing for Final Demo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490905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Writing Manuals and Reports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67989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ECCB14-B8C5-45C6-B160-3DC76EE2A1D5}"/>
              </a:ext>
            </a:extLst>
          </p:cNvPr>
          <p:cNvSpPr/>
          <p:nvPr/>
        </p:nvSpPr>
        <p:spPr>
          <a:xfrm>
            <a:off x="457200" y="861866"/>
            <a:ext cx="895123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Gong, </a:t>
            </a:r>
            <a:r>
              <a:rPr lang="en-US" altLang="ko-KR" b="1" dirty="0" err="1">
                <a:solidFill>
                  <a:srgbClr val="435256"/>
                </a:solidFill>
              </a:rPr>
              <a:t>Chanhyung</a:t>
            </a:r>
            <a:r>
              <a:rPr lang="en-US" altLang="ko-KR" b="1" dirty="0">
                <a:solidFill>
                  <a:srgbClr val="435256"/>
                </a:solidFill>
              </a:rPr>
              <a:t> : Web Structure construction, Web &amp; app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97559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E4722-D806-4E4A-B43C-51E09D30076C}"/>
              </a:ext>
            </a:extLst>
          </p:cNvPr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FDDE16-A5C3-4C70-A7A1-391B75BEF3A2}"/>
              </a:ext>
            </a:extLst>
          </p:cNvPr>
          <p:cNvSpPr txBox="1"/>
          <p:nvPr/>
        </p:nvSpPr>
        <p:spPr>
          <a:xfrm>
            <a:off x="457200" y="164106"/>
            <a:ext cx="9494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 Personal Project Schedule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Picture 4" descr="3e7940b83a1ff7ef1e0b40322c6cf3f3.png">
            <a:extLst>
              <a:ext uri="{FF2B5EF4-FFF2-40B4-BE49-F238E27FC236}">
                <a16:creationId xmlns:a16="http://schemas.microsoft.com/office/drawing/2014/main" id="{EF8515B5-AE37-4F55-B810-95A2162B8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1CB576CA-7A22-4567-AD38-26C97C792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C41026C-85BE-4C63-A771-4CB7985A6138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918DE6E-B870-4182-A0E4-65B042FAFED4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C64AC58-F65B-4C7E-B933-8C63FB5BBBD6}"/>
                </a:ext>
              </a:extLst>
            </p:cNvPr>
            <p:cNvSpPr/>
            <p:nvPr/>
          </p:nvSpPr>
          <p:spPr>
            <a:xfrm>
              <a:off x="11925298" y="1841941"/>
              <a:ext cx="266701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9732990-CFCC-4C70-B72C-305785D9B91E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3EF285D-7D82-4C13-BC5D-1224F3467ED4}"/>
                </a:ext>
              </a:extLst>
            </p:cNvPr>
            <p:cNvSpPr/>
            <p:nvPr/>
          </p:nvSpPr>
          <p:spPr>
            <a:xfrm>
              <a:off x="11652000" y="2316163"/>
              <a:ext cx="5400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0F0DF2E-9A98-4363-A34F-E5B9A1E41CB7}"/>
                </a:ext>
              </a:extLst>
            </p:cNvPr>
            <p:cNvSpPr/>
            <p:nvPr/>
          </p:nvSpPr>
          <p:spPr>
            <a:xfrm>
              <a:off x="11925298" y="2552310"/>
              <a:ext cx="266702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393C67D-CC39-4BD9-9D79-0F00942444DC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56BC0D0-3131-4E12-8063-D520B9DCBF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1900598"/>
          <a:ext cx="10515600" cy="3566160"/>
        </p:xfrm>
        <a:graphic>
          <a:graphicData uri="http://schemas.openxmlformats.org/drawingml/2006/table">
            <a:tbl>
              <a:tblPr/>
              <a:tblGrid>
                <a:gridCol w="4826000">
                  <a:extLst>
                    <a:ext uri="{9D8B030D-6E8A-4147-A177-3AD203B41FA5}">
                      <a16:colId xmlns:a16="http://schemas.microsoft.com/office/drawing/2014/main" val="175198459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33128398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21147325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85093583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33353454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52282424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21487134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49640546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02293692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71216266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55642736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417640267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730407259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32764810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94200847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16891567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74151484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            Dates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March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April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June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1875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Task Descriptions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18368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Team Organization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Midterm Demonstration &amp; Presentation</a:t>
                      </a:r>
                    </a:p>
                  </a:txBody>
                  <a:tcPr marL="7620" marR="7620" marT="762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 Demonstration &amp; Presentation</a:t>
                      </a:r>
                    </a:p>
                  </a:txBody>
                  <a:tcPr marL="7620" marR="7620" marT="762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25779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 Confirmation / Write out the Proposal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5067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 UI Design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8861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 Structure Construction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3697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 Implementation : Manager Web Site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B1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B17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B1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8778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 Implementation : Reservation (App)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B1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B17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B1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53354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 Implementation : Matching Service (App)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B1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B1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485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 Implementation : Ranking System (App)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9F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9F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83557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 and Debugging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9341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Preparing for Final Demo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5445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Writing Manuals and Reports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637753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CFF741-0A14-4E7A-8C53-4C68D338E559}"/>
              </a:ext>
            </a:extLst>
          </p:cNvPr>
          <p:cNvSpPr/>
          <p:nvPr/>
        </p:nvSpPr>
        <p:spPr>
          <a:xfrm>
            <a:off x="457200" y="861866"/>
            <a:ext cx="90642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rgbClr val="435256"/>
                </a:solidFill>
              </a:rPr>
              <a:t>Geum</a:t>
            </a:r>
            <a:r>
              <a:rPr lang="en-US" altLang="ko-KR" b="1" dirty="0">
                <a:solidFill>
                  <a:srgbClr val="435256"/>
                </a:solidFill>
              </a:rPr>
              <a:t>, </a:t>
            </a:r>
            <a:r>
              <a:rPr lang="en-US" altLang="ko-KR" b="1" dirty="0" err="1">
                <a:solidFill>
                  <a:srgbClr val="435256"/>
                </a:solidFill>
              </a:rPr>
              <a:t>Kanghyeon</a:t>
            </a:r>
            <a:r>
              <a:rPr lang="en-US" altLang="ko-KR" b="1" dirty="0">
                <a:solidFill>
                  <a:srgbClr val="435256"/>
                </a:solidFill>
              </a:rPr>
              <a:t>  : App Structure construction, Web &amp; App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33586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E4722-D806-4E4A-B43C-51E09D30076C}"/>
              </a:ext>
            </a:extLst>
          </p:cNvPr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FDDE16-A5C3-4C70-A7A1-391B75BEF3A2}"/>
              </a:ext>
            </a:extLst>
          </p:cNvPr>
          <p:cNvSpPr txBox="1"/>
          <p:nvPr/>
        </p:nvSpPr>
        <p:spPr>
          <a:xfrm>
            <a:off x="457200" y="164106"/>
            <a:ext cx="9494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Project Schedule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Picture 4" descr="3e7940b83a1ff7ef1e0b40322c6cf3f3.png">
            <a:extLst>
              <a:ext uri="{FF2B5EF4-FFF2-40B4-BE49-F238E27FC236}">
                <a16:creationId xmlns:a16="http://schemas.microsoft.com/office/drawing/2014/main" id="{EF8515B5-AE37-4F55-B810-95A2162B8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1CB576CA-7A22-4567-AD38-26C97C792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01E241A-4A57-4ACF-ACB2-8D87D1BF3509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9B9EE68-75F5-402E-AF7C-847CB173FB1D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CC8B75E-BDFF-4651-A16D-3AF34F727F18}"/>
                </a:ext>
              </a:extLst>
            </p:cNvPr>
            <p:cNvSpPr/>
            <p:nvPr/>
          </p:nvSpPr>
          <p:spPr>
            <a:xfrm>
              <a:off x="11652000" y="1841941"/>
              <a:ext cx="5400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91E2907-6E6A-44A6-BE95-E64F029BED67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DC7B188-C957-438B-BB3C-4F60034D817C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0FBFC1B-5360-4D9A-87B1-E68EF9A7833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8957370-9AD3-420B-85FC-60242F6DE5D7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EFED26C-5616-4A67-97F6-CB4FFB1139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9782" y="1094818"/>
          <a:ext cx="11252722" cy="42138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45122">
                  <a:extLst>
                    <a:ext uri="{9D8B030D-6E8A-4147-A177-3AD203B41FA5}">
                      <a16:colId xmlns:a16="http://schemas.microsoft.com/office/drawing/2014/main" val="1127244339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428127471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3842299793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3124775975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196987388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2539752931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2082864225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1204549908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3591018084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3582694925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1529055611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4162199637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3223575315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1656488956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2060309594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781181645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1250226016"/>
                    </a:ext>
                  </a:extLst>
                </a:gridCol>
              </a:tblGrid>
              <a:tr h="22098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                                                                Dates</a:t>
                      </a:r>
                      <a:br>
                        <a:rPr lang="en-US" sz="1400" b="1" u="none" strike="noStrike" dirty="0">
                          <a:effectLst/>
                        </a:rPr>
                      </a:br>
                      <a:r>
                        <a:rPr lang="en-US" sz="1400" b="1" u="none" strike="noStrike" dirty="0">
                          <a:effectLst/>
                        </a:rPr>
                        <a:t> Task Descriptions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March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April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May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June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7054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</a:rPr>
                        <a:t>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11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18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25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1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8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15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22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29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6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13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20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27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3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10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17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8301608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Team Organization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effectLst/>
                        </a:rPr>
                        <a:t>Midterm Demonstration &amp; Presentation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vert="vert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effectLst/>
                        </a:rPr>
                        <a:t>Final Demonstration &amp; Presentation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vert="vert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9169607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Subject Confirmation / Write out the Proposal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6879296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Web UI Design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7262260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Web Structure Construction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  <a:highlight>
                            <a:srgbClr val="FF0000"/>
                          </a:highlight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396685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Data collection &amp; Generation / Data modeling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9AC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  <a:highlight>
                            <a:srgbClr val="FF0000"/>
                          </a:highlight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9AC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9AC86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9AC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20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Database Construction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  <a:highlight>
                            <a:srgbClr val="FF0000"/>
                          </a:highlight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483901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App UI Design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  <a:highlight>
                            <a:srgbClr val="FF0000"/>
                          </a:highlight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2803925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App Structure Construction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  <a:highlight>
                            <a:srgbClr val="FF0000"/>
                          </a:highlight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5711752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Implementation : Manager Web Site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C0B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C0B17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9AC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68291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Functional Implementation : Reservation (App)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C0B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C0B17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9AC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00152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Hadoop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Installation / CDH Cluster Construction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9AC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94022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Analysis using Hadoop Cluster</a:t>
                      </a:r>
                    </a:p>
                  </a:txBody>
                  <a:tcPr marL="7620" marR="7620" marT="7620" marB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79853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Functional Implementation : Matching Service (App)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9AC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C0B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95593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Functional Implementation : Ranking System (App)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9AC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9AC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7464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Test and Debugging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0558516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Preparing for Final Demo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80800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Writing Manuals and Reports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248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96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E09713-FF6F-453B-BB35-399426A4D19F}"/>
              </a:ext>
            </a:extLst>
          </p:cNvPr>
          <p:cNvSpPr txBox="1"/>
          <p:nvPr/>
        </p:nvSpPr>
        <p:spPr>
          <a:xfrm>
            <a:off x="2405743" y="2921168"/>
            <a:ext cx="7380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Q&amp;A</a:t>
            </a:r>
            <a:endParaRPr lang="ko-KR" altLang="en-US" sz="6000" dirty="0">
              <a:solidFill>
                <a:srgbClr val="1D49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8211EE3-DD55-4A74-9642-8A6C583AB308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1F808D0-AA1E-4104-B3E3-9B85838CAD7C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1527ABB-B98E-4CC0-84F6-A23612FAAEA1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D05C182-30F0-4DD3-BA0E-B963CEB27D8F}"/>
                </a:ext>
              </a:extLst>
            </p:cNvPr>
            <p:cNvSpPr/>
            <p:nvPr/>
          </p:nvSpPr>
          <p:spPr>
            <a:xfrm>
              <a:off x="11652000" y="2080016"/>
              <a:ext cx="5400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B7F1F2B-18B4-4D10-9EA1-8E6AC7CBAECA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F3B9E88-28B7-4B86-8401-3D3AD3B76262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CF1B391-63CC-40D0-83B5-39C5CF1CC733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641E9B-C329-485D-A14B-502F5F07667B}"/>
              </a:ext>
            </a:extLst>
          </p:cNvPr>
          <p:cNvGrpSpPr/>
          <p:nvPr/>
        </p:nvGrpSpPr>
        <p:grpSpPr>
          <a:xfrm>
            <a:off x="2097836" y="2761862"/>
            <a:ext cx="7996328" cy="1436058"/>
            <a:chOff x="2405743" y="2817158"/>
            <a:chExt cx="7380514" cy="132546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5647603-A278-4B28-870D-9E66D7A82B14}"/>
                </a:ext>
              </a:extLst>
            </p:cNvPr>
            <p:cNvGrpSpPr/>
            <p:nvPr/>
          </p:nvGrpSpPr>
          <p:grpSpPr>
            <a:xfrm>
              <a:off x="2405743" y="2817158"/>
              <a:ext cx="5503817" cy="1119673"/>
              <a:chOff x="2405743" y="2817158"/>
              <a:chExt cx="5503817" cy="1119673"/>
            </a:xfrm>
          </p:grpSpPr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061029AF-BE06-4773-A8F6-F93160906265}"/>
                  </a:ext>
                </a:extLst>
              </p:cNvPr>
              <p:cNvCxnSpPr/>
              <p:nvPr/>
            </p:nvCxnSpPr>
            <p:spPr>
              <a:xfrm>
                <a:off x="2405743" y="3022950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879B96A-890A-4678-9C51-10F5DE8D5E48}"/>
                  </a:ext>
                </a:extLst>
              </p:cNvPr>
              <p:cNvCxnSpPr/>
              <p:nvPr/>
            </p:nvCxnSpPr>
            <p:spPr>
              <a:xfrm>
                <a:off x="2721428" y="2817158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F19ED39-258D-4A2A-98B9-FD8BCB7B44BB}"/>
                </a:ext>
              </a:extLst>
            </p:cNvPr>
            <p:cNvGrpSpPr/>
            <p:nvPr/>
          </p:nvGrpSpPr>
          <p:grpSpPr>
            <a:xfrm>
              <a:off x="4282440" y="3022950"/>
              <a:ext cx="5503817" cy="1119673"/>
              <a:chOff x="4282440" y="3022950"/>
              <a:chExt cx="5503817" cy="1119673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34A5F576-8929-44B1-B216-2B93B4D03723}"/>
                  </a:ext>
                </a:extLst>
              </p:cNvPr>
              <p:cNvCxnSpPr/>
              <p:nvPr/>
            </p:nvCxnSpPr>
            <p:spPr>
              <a:xfrm>
                <a:off x="4282440" y="3936831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50407840-B10D-4B92-BC27-93FCE31F6208}"/>
                  </a:ext>
                </a:extLst>
              </p:cNvPr>
              <p:cNvCxnSpPr/>
              <p:nvPr/>
            </p:nvCxnSpPr>
            <p:spPr>
              <a:xfrm>
                <a:off x="9489233" y="3022950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08039B-2D8C-441E-AFCC-F543DD07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76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34609"/>
            <a:ext cx="47772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Index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69109"/>
            <a:ext cx="11252718" cy="360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sz="2400" b="1" dirty="0">
                <a:solidFill>
                  <a:srgbClr val="43525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Feedback</a:t>
            </a:r>
            <a:endParaRPr lang="en-US" altLang="ko-KR" sz="2000" dirty="0">
              <a:solidFill>
                <a:srgbClr val="435256"/>
              </a:solidFill>
              <a:latin typeface="+mn-ea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sz="2400" b="1" dirty="0">
                <a:solidFill>
                  <a:srgbClr val="43525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Implementation</a:t>
            </a:r>
          </a:p>
          <a:p>
            <a:pPr marL="342900" indent="-342900">
              <a:lnSpc>
                <a:spcPct val="250000"/>
              </a:lnSpc>
              <a:buFontTx/>
              <a:buAutoNum type="arabicPeriod"/>
            </a:pPr>
            <a:r>
              <a:rPr lang="en-US" altLang="ko-KR" sz="2400" b="1" dirty="0">
                <a:solidFill>
                  <a:srgbClr val="43525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Schedule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sz="2400" b="1" dirty="0">
                <a:solidFill>
                  <a:srgbClr val="43525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 &amp; A</a:t>
            </a:r>
          </a:p>
        </p:txBody>
      </p:sp>
      <p:pic>
        <p:nvPicPr>
          <p:cNvPr id="8" name="Picture 4" descr="3e7940b83a1ff7ef1e0b40322c6cf3f3.png">
            <a:extLst>
              <a:ext uri="{FF2B5EF4-FFF2-40B4-BE49-F238E27FC236}">
                <a16:creationId xmlns:a16="http://schemas.microsoft.com/office/drawing/2014/main" id="{B9FDE589-B3F4-426E-A742-827C150480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7AB53E10-8874-4113-942A-3D8C142DD710}"/>
              </a:ext>
            </a:extLst>
          </p:cNvPr>
          <p:cNvGrpSpPr/>
          <p:nvPr/>
        </p:nvGrpSpPr>
        <p:grpSpPr>
          <a:xfrm>
            <a:off x="11925300" y="1188301"/>
            <a:ext cx="266700" cy="1399308"/>
            <a:chOff x="11925300" y="1603866"/>
            <a:chExt cx="266700" cy="139930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06CD7E3-2C12-4D1C-9D61-D0670E9FEABC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8FBEBCA-A538-440F-94DB-AD412B860BD7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B062BC4-17AA-4F0B-8E24-0BD361F5C238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75C622C-A89C-438B-B358-EFAB2B8E0562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6A8D3F0-3E89-4FAC-81D1-3433CC6CDBF3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CA1F0D4-947F-4478-A523-107FA56C7062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63BF85C-35DB-42BF-9C04-ACACA436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0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E09713-FF6F-453B-BB35-399426A4D19F}"/>
              </a:ext>
            </a:extLst>
          </p:cNvPr>
          <p:cNvSpPr txBox="1"/>
          <p:nvPr/>
        </p:nvSpPr>
        <p:spPr>
          <a:xfrm>
            <a:off x="2405743" y="2921168"/>
            <a:ext cx="7380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Feedback</a:t>
            </a:r>
            <a:endParaRPr lang="ko-KR" altLang="en-US" sz="6000" dirty="0">
              <a:solidFill>
                <a:srgbClr val="1D49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8211EE3-DD55-4A74-9642-8A6C583AB308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1F808D0-AA1E-4104-B3E3-9B85838CAD7C}"/>
                </a:ext>
              </a:extLst>
            </p:cNvPr>
            <p:cNvSpPr/>
            <p:nvPr/>
          </p:nvSpPr>
          <p:spPr>
            <a:xfrm>
              <a:off x="11652000" y="1603866"/>
              <a:ext cx="5400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1527ABB-B98E-4CC0-84F6-A23612FAAEA1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D05C182-30F0-4DD3-BA0E-B963CEB27D8F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B7F1F2B-18B4-4D10-9EA1-8E6AC7CBAECA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F3B9E88-28B7-4B86-8401-3D3AD3B76262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CF1B391-63CC-40D0-83B5-39C5CF1CC733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641E9B-C329-485D-A14B-502F5F07667B}"/>
              </a:ext>
            </a:extLst>
          </p:cNvPr>
          <p:cNvGrpSpPr/>
          <p:nvPr/>
        </p:nvGrpSpPr>
        <p:grpSpPr>
          <a:xfrm>
            <a:off x="2097836" y="2761862"/>
            <a:ext cx="7996328" cy="1436058"/>
            <a:chOff x="2405743" y="2817158"/>
            <a:chExt cx="7380514" cy="132546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5647603-A278-4B28-870D-9E66D7A82B14}"/>
                </a:ext>
              </a:extLst>
            </p:cNvPr>
            <p:cNvGrpSpPr/>
            <p:nvPr/>
          </p:nvGrpSpPr>
          <p:grpSpPr>
            <a:xfrm>
              <a:off x="2405743" y="2817158"/>
              <a:ext cx="5503817" cy="1119673"/>
              <a:chOff x="2405743" y="2817158"/>
              <a:chExt cx="5503817" cy="1119673"/>
            </a:xfrm>
          </p:grpSpPr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061029AF-BE06-4773-A8F6-F93160906265}"/>
                  </a:ext>
                </a:extLst>
              </p:cNvPr>
              <p:cNvCxnSpPr/>
              <p:nvPr/>
            </p:nvCxnSpPr>
            <p:spPr>
              <a:xfrm>
                <a:off x="2405743" y="3022950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879B96A-890A-4678-9C51-10F5DE8D5E48}"/>
                  </a:ext>
                </a:extLst>
              </p:cNvPr>
              <p:cNvCxnSpPr/>
              <p:nvPr/>
            </p:nvCxnSpPr>
            <p:spPr>
              <a:xfrm>
                <a:off x="2721428" y="2817158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F19ED39-258D-4A2A-98B9-FD8BCB7B44BB}"/>
                </a:ext>
              </a:extLst>
            </p:cNvPr>
            <p:cNvGrpSpPr/>
            <p:nvPr/>
          </p:nvGrpSpPr>
          <p:grpSpPr>
            <a:xfrm>
              <a:off x="4282440" y="3022950"/>
              <a:ext cx="5503817" cy="1119673"/>
              <a:chOff x="4282440" y="3022950"/>
              <a:chExt cx="5503817" cy="1119673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34A5F576-8929-44B1-B216-2B93B4D03723}"/>
                  </a:ext>
                </a:extLst>
              </p:cNvPr>
              <p:cNvCxnSpPr/>
              <p:nvPr/>
            </p:nvCxnSpPr>
            <p:spPr>
              <a:xfrm>
                <a:off x="4282440" y="3936831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50407840-B10D-4B92-BC27-93FCE31F6208}"/>
                  </a:ext>
                </a:extLst>
              </p:cNvPr>
              <p:cNvCxnSpPr/>
              <p:nvPr/>
            </p:nvCxnSpPr>
            <p:spPr>
              <a:xfrm>
                <a:off x="9489233" y="3022950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00E5BAC-8A97-4EFD-9BC5-0906DA3D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1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Feedback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F43044-AFDF-4462-9835-E09CA563D271}"/>
              </a:ext>
            </a:extLst>
          </p:cNvPr>
          <p:cNvSpPr/>
          <p:nvPr/>
        </p:nvSpPr>
        <p:spPr>
          <a:xfrm>
            <a:off x="457200" y="811586"/>
            <a:ext cx="11252718" cy="3379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A463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A46360"/>
                </a:solidFill>
              </a:rPr>
              <a:t>Why Hadoop?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435256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35256"/>
                </a:solidFill>
              </a:rPr>
              <a:t>Memory growth expense is exponential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35256"/>
                </a:solidFill>
              </a:rPr>
              <a:t>The analysis process inhibits the original module performance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35256"/>
                </a:solidFill>
              </a:rPr>
              <a:t>Goal: After periodic analysis via Hadoop, data is stored in the RDB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E28EA40-5D1E-4961-879B-4F65E314B1C6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7F14EE-AD81-470B-9894-06305AF7EB42}"/>
                </a:ext>
              </a:extLst>
            </p:cNvPr>
            <p:cNvSpPr/>
            <p:nvPr/>
          </p:nvSpPr>
          <p:spPr>
            <a:xfrm>
              <a:off x="11652000" y="1603866"/>
              <a:ext cx="5400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6F64099-C4AE-4FC8-ACE8-361FFC1BFD2B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62B5896-4A8E-425A-99E0-8DA572FCB6B5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470B358-D3CC-4BC6-8F75-2C5788C46BF3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2A71A4B-F0F0-460A-9D31-73736B89C78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113B0D8-8288-494D-8B37-A29F28E68E9A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41C0B-C3F6-4D0D-886F-A0F56806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93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Feedback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F43044-AFDF-4462-9835-E09CA563D271}"/>
              </a:ext>
            </a:extLst>
          </p:cNvPr>
          <p:cNvSpPr/>
          <p:nvPr/>
        </p:nvSpPr>
        <p:spPr>
          <a:xfrm>
            <a:off x="457200" y="811586"/>
            <a:ext cx="11252718" cy="3379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A463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A46360"/>
                </a:solidFill>
              </a:rPr>
              <a:t>Why Spring &amp; React-native?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435256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35256"/>
                </a:solidFill>
              </a:rPr>
              <a:t>Choosing Spring and react-native is purely for learning purposes.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35256"/>
                </a:solidFill>
              </a:rPr>
              <a:t>Nevertheless, I think it is advantageous to reuse the Controller or Service code written in Spring in React.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E28EA40-5D1E-4961-879B-4F65E314B1C6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7F14EE-AD81-470B-9894-06305AF7EB42}"/>
                </a:ext>
              </a:extLst>
            </p:cNvPr>
            <p:cNvSpPr/>
            <p:nvPr/>
          </p:nvSpPr>
          <p:spPr>
            <a:xfrm>
              <a:off x="11652000" y="1603866"/>
              <a:ext cx="5400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6F64099-C4AE-4FC8-ACE8-361FFC1BFD2B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62B5896-4A8E-425A-99E0-8DA572FCB6B5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470B358-D3CC-4BC6-8F75-2C5788C46BF3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2A71A4B-F0F0-460A-9D31-73736B89C78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113B0D8-8288-494D-8B37-A29F28E68E9A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41C0B-C3F6-4D0D-886F-A0F56806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11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E09713-FF6F-453B-BB35-399426A4D19F}"/>
              </a:ext>
            </a:extLst>
          </p:cNvPr>
          <p:cNvSpPr txBox="1"/>
          <p:nvPr/>
        </p:nvSpPr>
        <p:spPr>
          <a:xfrm>
            <a:off x="2405743" y="2921168"/>
            <a:ext cx="7380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rgbClr val="1D4999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Implementation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1D4999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8211EE3-DD55-4A74-9642-8A6C583AB308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1F808D0-AA1E-4104-B3E3-9B85838CAD7C}"/>
                </a:ext>
              </a:extLst>
            </p:cNvPr>
            <p:cNvSpPr/>
            <p:nvPr/>
          </p:nvSpPr>
          <p:spPr>
            <a:xfrm>
              <a:off x="11652000" y="1603866"/>
              <a:ext cx="5400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1527ABB-B98E-4CC0-84F6-A23612FAAEA1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D05C182-30F0-4DD3-BA0E-B963CEB27D8F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B7F1F2B-18B4-4D10-9EA1-8E6AC7CBAECA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F3B9E88-28B7-4B86-8401-3D3AD3B76262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CF1B391-63CC-40D0-83B5-39C5CF1CC733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641E9B-C329-485D-A14B-502F5F07667B}"/>
              </a:ext>
            </a:extLst>
          </p:cNvPr>
          <p:cNvGrpSpPr/>
          <p:nvPr/>
        </p:nvGrpSpPr>
        <p:grpSpPr>
          <a:xfrm>
            <a:off x="2097836" y="2761862"/>
            <a:ext cx="7996328" cy="1436058"/>
            <a:chOff x="2405743" y="2817158"/>
            <a:chExt cx="7380514" cy="132546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5647603-A278-4B28-870D-9E66D7A82B14}"/>
                </a:ext>
              </a:extLst>
            </p:cNvPr>
            <p:cNvGrpSpPr/>
            <p:nvPr/>
          </p:nvGrpSpPr>
          <p:grpSpPr>
            <a:xfrm>
              <a:off x="2405743" y="2817158"/>
              <a:ext cx="5503817" cy="1119673"/>
              <a:chOff x="2405743" y="2817158"/>
              <a:chExt cx="5503817" cy="1119673"/>
            </a:xfrm>
          </p:grpSpPr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061029AF-BE06-4773-A8F6-F93160906265}"/>
                  </a:ext>
                </a:extLst>
              </p:cNvPr>
              <p:cNvCxnSpPr/>
              <p:nvPr/>
            </p:nvCxnSpPr>
            <p:spPr>
              <a:xfrm>
                <a:off x="2405743" y="3022950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879B96A-890A-4678-9C51-10F5DE8D5E48}"/>
                  </a:ext>
                </a:extLst>
              </p:cNvPr>
              <p:cNvCxnSpPr/>
              <p:nvPr/>
            </p:nvCxnSpPr>
            <p:spPr>
              <a:xfrm>
                <a:off x="2721428" y="2817158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F19ED39-258D-4A2A-98B9-FD8BCB7B44BB}"/>
                </a:ext>
              </a:extLst>
            </p:cNvPr>
            <p:cNvGrpSpPr/>
            <p:nvPr/>
          </p:nvGrpSpPr>
          <p:grpSpPr>
            <a:xfrm>
              <a:off x="4282440" y="3022950"/>
              <a:ext cx="5503817" cy="1119673"/>
              <a:chOff x="4282440" y="3022950"/>
              <a:chExt cx="5503817" cy="1119673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34A5F576-8929-44B1-B216-2B93B4D03723}"/>
                  </a:ext>
                </a:extLst>
              </p:cNvPr>
              <p:cNvCxnSpPr/>
              <p:nvPr/>
            </p:nvCxnSpPr>
            <p:spPr>
              <a:xfrm>
                <a:off x="4282440" y="3936831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50407840-B10D-4B92-BC27-93FCE31F6208}"/>
                  </a:ext>
                </a:extLst>
              </p:cNvPr>
              <p:cNvCxnSpPr/>
              <p:nvPr/>
            </p:nvCxnSpPr>
            <p:spPr>
              <a:xfrm>
                <a:off x="9489233" y="3022950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00E5BAC-8A97-4EFD-9BC5-0906DA3D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A4909-9F9B-4FE4-A699-9486F5179CD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812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Implementation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E28EA40-5D1E-4961-879B-4F65E314B1C6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7F14EE-AD81-470B-9894-06305AF7EB42}"/>
                </a:ext>
              </a:extLst>
            </p:cNvPr>
            <p:cNvSpPr/>
            <p:nvPr/>
          </p:nvSpPr>
          <p:spPr>
            <a:xfrm>
              <a:off x="11652000" y="1603866"/>
              <a:ext cx="5400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6F64099-C4AE-4FC8-ACE8-361FFC1BFD2B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62B5896-4A8E-425A-99E0-8DA572FCB6B5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470B358-D3CC-4BC6-8F75-2C5788C46BF3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2A71A4B-F0F0-460A-9D31-73736B89C78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113B0D8-8288-494D-8B37-A29F28E68E9A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836AE1-E4A8-4F44-A109-DC928D96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AFB588F-84C1-4E2D-9DEF-A43532808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213" y="1942268"/>
            <a:ext cx="6451642" cy="39232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9BAA6B6-71E1-411E-9B10-AE0A639C20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01" b="72718"/>
          <a:stretch/>
        </p:blipFill>
        <p:spPr>
          <a:xfrm>
            <a:off x="597978" y="1319367"/>
            <a:ext cx="5291418" cy="163475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DEC7B30-7D41-4493-A74D-3C6FA953BF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7" t="70246" b="13473"/>
          <a:stretch/>
        </p:blipFill>
        <p:spPr>
          <a:xfrm>
            <a:off x="2671129" y="4688090"/>
            <a:ext cx="7684289" cy="89805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B8A0913-A79C-4262-AE00-BDB61FE754C1}"/>
              </a:ext>
            </a:extLst>
          </p:cNvPr>
          <p:cNvSpPr txBox="1"/>
          <p:nvPr/>
        </p:nvSpPr>
        <p:spPr>
          <a:xfrm>
            <a:off x="8323729" y="1690712"/>
            <a:ext cx="38682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React-native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Reused Components</a:t>
            </a:r>
          </a:p>
          <a:p>
            <a:pPr marL="285750" indent="-285750">
              <a:buFontTx/>
              <a:buChar char="-"/>
            </a:pPr>
            <a:r>
              <a:rPr lang="en-US" altLang="ko-KR" b="1" dirty="0"/>
              <a:t>Predefined tags</a:t>
            </a:r>
          </a:p>
          <a:p>
            <a:pPr marL="285750" indent="-285750">
              <a:buFontTx/>
              <a:buChar char="-"/>
            </a:pPr>
            <a:r>
              <a:rPr lang="en-US" altLang="ko-KR" b="1" dirty="0"/>
              <a:t>Easy to make each screen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2240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Implementation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E28EA40-5D1E-4961-879B-4F65E314B1C6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7F14EE-AD81-470B-9894-06305AF7EB42}"/>
                </a:ext>
              </a:extLst>
            </p:cNvPr>
            <p:cNvSpPr/>
            <p:nvPr/>
          </p:nvSpPr>
          <p:spPr>
            <a:xfrm>
              <a:off x="11652000" y="1603866"/>
              <a:ext cx="5400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6F64099-C4AE-4FC8-ACE8-361FFC1BFD2B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62B5896-4A8E-425A-99E0-8DA572FCB6B5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470B358-D3CC-4BC6-8F75-2C5788C46BF3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2A71A4B-F0F0-460A-9D31-73736B89C78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113B0D8-8288-494D-8B37-A29F28E68E9A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836AE1-E4A8-4F44-A109-DC928D96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9DB6D2-252E-4F33-8778-52BB947565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789" y="1094819"/>
            <a:ext cx="2375511" cy="42438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87E53BE-B180-4D6E-A3D7-9B3F17010A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935" y="1094819"/>
            <a:ext cx="2375511" cy="42438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CDCF77C-E0C5-4E67-B02C-1C92AAA74A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200" y="1094818"/>
            <a:ext cx="2375511" cy="424383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CD9CE47-52CD-44EF-A421-76A82998E328}"/>
              </a:ext>
            </a:extLst>
          </p:cNvPr>
          <p:cNvSpPr txBox="1"/>
          <p:nvPr/>
        </p:nvSpPr>
        <p:spPr>
          <a:xfrm>
            <a:off x="1573306" y="2587609"/>
            <a:ext cx="1398494" cy="706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02A58D-C727-4C78-8CC3-CB282A1B98A0}"/>
              </a:ext>
            </a:extLst>
          </p:cNvPr>
          <p:cNvSpPr txBox="1"/>
          <p:nvPr/>
        </p:nvSpPr>
        <p:spPr>
          <a:xfrm>
            <a:off x="137535" y="3688026"/>
            <a:ext cx="1398494" cy="706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830358-42F9-4674-B7E6-6147B77BAD3D}"/>
              </a:ext>
            </a:extLst>
          </p:cNvPr>
          <p:cNvSpPr txBox="1"/>
          <p:nvPr/>
        </p:nvSpPr>
        <p:spPr>
          <a:xfrm>
            <a:off x="1725706" y="2740009"/>
            <a:ext cx="1398494" cy="706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AD19AB-8919-4D10-B925-C97B09E0B43D}"/>
              </a:ext>
            </a:extLst>
          </p:cNvPr>
          <p:cNvSpPr txBox="1"/>
          <p:nvPr/>
        </p:nvSpPr>
        <p:spPr>
          <a:xfrm>
            <a:off x="2091764" y="5518375"/>
            <a:ext cx="386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Select Menu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D2C1BF-9C12-4E4B-85EB-31893EC9E558}"/>
              </a:ext>
            </a:extLst>
          </p:cNvPr>
          <p:cNvSpPr txBox="1"/>
          <p:nvPr/>
        </p:nvSpPr>
        <p:spPr>
          <a:xfrm>
            <a:off x="4742329" y="5523559"/>
            <a:ext cx="386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Select Sports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BFA35C-864A-4D7C-AA41-89817F758FB6}"/>
              </a:ext>
            </a:extLst>
          </p:cNvPr>
          <p:cNvSpPr txBox="1"/>
          <p:nvPr/>
        </p:nvSpPr>
        <p:spPr>
          <a:xfrm>
            <a:off x="7668482" y="5538597"/>
            <a:ext cx="386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Select Region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964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Implementation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E28EA40-5D1E-4961-879B-4F65E314B1C6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7F14EE-AD81-470B-9894-06305AF7EB42}"/>
                </a:ext>
              </a:extLst>
            </p:cNvPr>
            <p:cNvSpPr/>
            <p:nvPr/>
          </p:nvSpPr>
          <p:spPr>
            <a:xfrm>
              <a:off x="11652000" y="1603866"/>
              <a:ext cx="5400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6F64099-C4AE-4FC8-ACE8-361FFC1BFD2B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62B5896-4A8E-425A-99E0-8DA572FCB6B5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470B358-D3CC-4BC6-8F75-2C5788C46BF3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2A71A4B-F0F0-460A-9D31-73736B89C78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113B0D8-8288-494D-8B37-A29F28E68E9A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836AE1-E4A8-4F44-A109-DC928D96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D85D62-D5F9-4A15-8C9B-100889455E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13" y="1398948"/>
            <a:ext cx="2529194" cy="45183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A86AFA2-D825-4AEB-9A80-31A1588F54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88" y="1398948"/>
            <a:ext cx="2511027" cy="44859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5020F3D-5447-4407-B8B1-B47331F44873}"/>
              </a:ext>
            </a:extLst>
          </p:cNvPr>
          <p:cNvSpPr txBox="1"/>
          <p:nvPr/>
        </p:nvSpPr>
        <p:spPr>
          <a:xfrm>
            <a:off x="7296518" y="1400442"/>
            <a:ext cx="3868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React-native-</a:t>
            </a:r>
            <a:r>
              <a:rPr lang="en-US" altLang="ko-KR" b="1" dirty="0" err="1"/>
              <a:t>calander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Used to select dates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885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</TotalTime>
  <Words>933</Words>
  <Application>Microsoft Office PowerPoint</Application>
  <PresentationFormat>와이드스크린</PresentationFormat>
  <Paragraphs>943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HY견고딕</vt:lpstr>
      <vt:lpstr>맑은 고딕</vt:lpstr>
      <vt:lpstr>Arial</vt:lpstr>
      <vt:lpstr>Wingdings</vt:lpstr>
      <vt:lpstr>Office 테마</vt:lpstr>
      <vt:lpstr>Capstone Design (2)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BDAIR&amp;D1</dc:creator>
  <cp:lastModifiedBy>VIS</cp:lastModifiedBy>
  <cp:revision>156</cp:revision>
  <dcterms:created xsi:type="dcterms:W3CDTF">2019-01-03T11:29:16Z</dcterms:created>
  <dcterms:modified xsi:type="dcterms:W3CDTF">2019-05-12T18:19:32Z</dcterms:modified>
</cp:coreProperties>
</file>