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13" r:id="rId4"/>
    <p:sldId id="330" r:id="rId5"/>
    <p:sldId id="316" r:id="rId6"/>
    <p:sldId id="320" r:id="rId7"/>
    <p:sldId id="321" r:id="rId8"/>
    <p:sldId id="314" r:id="rId9"/>
    <p:sldId id="324" r:id="rId10"/>
    <p:sldId id="325" r:id="rId11"/>
    <p:sldId id="323" r:id="rId12"/>
    <p:sldId id="326" r:id="rId13"/>
    <p:sldId id="296" r:id="rId14"/>
    <p:sldId id="298" r:id="rId15"/>
    <p:sldId id="327" r:id="rId16"/>
    <p:sldId id="300" r:id="rId17"/>
    <p:sldId id="329" r:id="rId18"/>
    <p:sldId id="284" r:id="rId19"/>
    <p:sldId id="289" r:id="rId20"/>
    <p:sldId id="293" r:id="rId21"/>
    <p:sldId id="294" r:id="rId22"/>
    <p:sldId id="288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CD4"/>
    <a:srgbClr val="FF4F19"/>
    <a:srgbClr val="FFE699"/>
    <a:srgbClr val="F40057"/>
    <a:srgbClr val="435256"/>
    <a:srgbClr val="A46360"/>
    <a:srgbClr val="FFFFFF"/>
    <a:srgbClr val="1D4999"/>
    <a:srgbClr val="BDD7EE"/>
    <a:srgbClr val="B7C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F8AFD6-BFE6-439B-8BE3-10A6B4E5A1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48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7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8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2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76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9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19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42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8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8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30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8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5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0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7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9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83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79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0D44-AF51-43C2-82BB-5BFA3780DC37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E489-CEF8-4FEE-9EA7-30FE329A8F7D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D80-7EDD-4B94-B818-A3FE9D906BC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67AC-F0AB-492C-A3D3-57275DC24471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7A90-E48B-4F1B-8259-D8130EE136AF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163C-CFE2-43F6-8F03-DA59E211B8B2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8AC3-9BA5-44EB-B3A7-6A6F17BACD0C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A3A3-1DC3-433F-8242-3335FEDA7DEE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BBF1-4CA3-45DE-B3AA-00D95ACFCD00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6DA5-D67B-4480-B49F-B9C7CB43748F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A83E-7040-4236-89F6-1096AED33434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F76C-D4D5-417E-B5CF-51AD5E657358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en-US" altLang="ko-KR" sz="2000" baseline="30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Life Sports Total Solution</a:t>
            </a:r>
            <a:endParaRPr lang="ko-KR" altLang="en-US" sz="2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3007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2019.05.20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금강현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BB7150-1577-4E2D-9184-93CF5304EB7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A79AC1-BBBB-4C6B-996A-342E02A4E7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FFC0FA-62C7-4412-BB57-E3365FC0F7C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7720EA-C0CC-45D7-B751-E918016957A6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7F9CDD-BF4A-4E89-817D-09A285D571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6A310-870B-4AE8-9BA2-3BFE13AAF41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FE3B7-336A-41F0-B32A-33C3D5D5C41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72C384-69CA-4A5D-BD30-99906A1A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7EC43D09-D88A-438B-BB33-6378A839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13" y="1143323"/>
            <a:ext cx="2821271" cy="4996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557BEC1-B8B7-45AE-AD6A-3A90F6D96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761" y="1143323"/>
            <a:ext cx="2821270" cy="49968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B9ADF1-8BE6-4316-972B-7F48B4937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511" y="1153005"/>
            <a:ext cx="2821270" cy="49968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Reservation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CE47-52CD-44EF-A421-76A82998E328}"/>
              </a:ext>
            </a:extLst>
          </p:cNvPr>
          <p:cNvSpPr txBox="1"/>
          <p:nvPr/>
        </p:nvSpPr>
        <p:spPr>
          <a:xfrm>
            <a:off x="1573306" y="2587609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D19AB-8919-4D10-B925-C97B09E0B43D}"/>
              </a:ext>
            </a:extLst>
          </p:cNvPr>
          <p:cNvSpPr txBox="1"/>
          <p:nvPr/>
        </p:nvSpPr>
        <p:spPr>
          <a:xfrm>
            <a:off x="923130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Matching Check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0B65EC-F57F-4042-8F34-BA619FC5F281}"/>
              </a:ext>
            </a:extLst>
          </p:cNvPr>
          <p:cNvSpPr txBox="1"/>
          <p:nvPr/>
        </p:nvSpPr>
        <p:spPr>
          <a:xfrm>
            <a:off x="4478761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Participant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0C3243-4AFD-4093-A270-9A357D002477}"/>
              </a:ext>
            </a:extLst>
          </p:cNvPr>
          <p:cNvSpPr txBox="1"/>
          <p:nvPr/>
        </p:nvSpPr>
        <p:spPr>
          <a:xfrm>
            <a:off x="8072391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Participant Profile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3901DB-CEB1-49C7-9249-96ECEF9CB0B4}"/>
              </a:ext>
            </a:extLst>
          </p:cNvPr>
          <p:cNvSpPr/>
          <p:nvPr/>
        </p:nvSpPr>
        <p:spPr>
          <a:xfrm>
            <a:off x="6390640" y="2987040"/>
            <a:ext cx="895812" cy="22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0319F4-6B05-47D5-8FBB-F38A1B1315CC}"/>
              </a:ext>
            </a:extLst>
          </p:cNvPr>
          <p:cNvSpPr/>
          <p:nvPr/>
        </p:nvSpPr>
        <p:spPr>
          <a:xfrm>
            <a:off x="884219" y="1678453"/>
            <a:ext cx="699247" cy="353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E7DE2F-137D-40E4-BED0-A721E33A860F}"/>
              </a:ext>
            </a:extLst>
          </p:cNvPr>
          <p:cNvSpPr/>
          <p:nvPr/>
        </p:nvSpPr>
        <p:spPr>
          <a:xfrm>
            <a:off x="874059" y="3021985"/>
            <a:ext cx="2851222" cy="4327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Team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CE47-52CD-44EF-A421-76A82998E328}"/>
              </a:ext>
            </a:extLst>
          </p:cNvPr>
          <p:cNvSpPr txBox="1"/>
          <p:nvPr/>
        </p:nvSpPr>
        <p:spPr>
          <a:xfrm>
            <a:off x="1573306" y="2587609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2A58D-C727-4C78-8CC3-CB282A1B98A0}"/>
              </a:ext>
            </a:extLst>
          </p:cNvPr>
          <p:cNvSpPr txBox="1"/>
          <p:nvPr/>
        </p:nvSpPr>
        <p:spPr>
          <a:xfrm>
            <a:off x="137535" y="3688026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D19AB-8919-4D10-B925-C97B09E0B43D}"/>
              </a:ext>
            </a:extLst>
          </p:cNvPr>
          <p:cNvSpPr txBox="1"/>
          <p:nvPr/>
        </p:nvSpPr>
        <p:spPr>
          <a:xfrm>
            <a:off x="4704244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Team Main</a:t>
            </a:r>
            <a:endParaRPr lang="ko-KR" altLang="en-US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056B29B-EDFD-4F34-8613-51CFC8E8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834" y="1141054"/>
            <a:ext cx="2821270" cy="49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2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DF660B1A-7B28-4223-AC89-57D752FF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5" y="1133163"/>
            <a:ext cx="2821270" cy="4996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E31D505-1D33-4707-8BF6-623358603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610" y="1153336"/>
            <a:ext cx="2821270" cy="49968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9FE03CF-5792-4BD8-BBD8-AC85F3CFB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360" y="1153336"/>
            <a:ext cx="2821270" cy="49968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Team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CE47-52CD-44EF-A421-76A82998E328}"/>
              </a:ext>
            </a:extLst>
          </p:cNvPr>
          <p:cNvSpPr txBox="1"/>
          <p:nvPr/>
        </p:nvSpPr>
        <p:spPr>
          <a:xfrm>
            <a:off x="1573306" y="2587609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2A58D-C727-4C78-8CC3-CB282A1B98A0}"/>
              </a:ext>
            </a:extLst>
          </p:cNvPr>
          <p:cNvSpPr txBox="1"/>
          <p:nvPr/>
        </p:nvSpPr>
        <p:spPr>
          <a:xfrm>
            <a:off x="137535" y="3688026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D19AB-8919-4D10-B925-C97B09E0B43D}"/>
              </a:ext>
            </a:extLst>
          </p:cNvPr>
          <p:cNvSpPr txBox="1"/>
          <p:nvPr/>
        </p:nvSpPr>
        <p:spPr>
          <a:xfrm>
            <a:off x="923130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Matching Check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0B65EC-F57F-4042-8F34-BA619FC5F281}"/>
              </a:ext>
            </a:extLst>
          </p:cNvPr>
          <p:cNvSpPr txBox="1"/>
          <p:nvPr/>
        </p:nvSpPr>
        <p:spPr>
          <a:xfrm>
            <a:off x="4478761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Participant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0C3243-4AFD-4093-A270-9A357D002477}"/>
              </a:ext>
            </a:extLst>
          </p:cNvPr>
          <p:cNvSpPr txBox="1"/>
          <p:nvPr/>
        </p:nvSpPr>
        <p:spPr>
          <a:xfrm>
            <a:off x="8072391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Participant Profile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48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Hadoop Cluster Construction</a:t>
            </a: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2000" y="2316163"/>
              <a:ext cx="27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AA8FA-6C1D-4BE2-B68B-D292DF6BD8D1}"/>
              </a:ext>
            </a:extLst>
          </p:cNvPr>
          <p:cNvSpPr/>
          <p:nvPr/>
        </p:nvSpPr>
        <p:spPr>
          <a:xfrm>
            <a:off x="457200" y="984306"/>
            <a:ext cx="112527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Construct Hadoop cluster using </a:t>
            </a:r>
            <a:r>
              <a:rPr lang="en-US" altLang="ko-KR" b="1" dirty="0">
                <a:solidFill>
                  <a:srgbClr val="A46360"/>
                </a:solidFill>
              </a:rPr>
              <a:t>5 EC2 instances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Use </a:t>
            </a:r>
            <a:r>
              <a:rPr lang="en-US" altLang="ko-KR" u="sng" dirty="0">
                <a:solidFill>
                  <a:srgbClr val="435256"/>
                </a:solidFill>
              </a:rPr>
              <a:t>Elastic IP</a:t>
            </a:r>
            <a:r>
              <a:rPr lang="en-US" altLang="ko-KR" dirty="0">
                <a:solidFill>
                  <a:srgbClr val="435256"/>
                </a:solidFill>
              </a:rPr>
              <a:t> to be able to connect cluster from anywhere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Use m5.xlarge instance type (RAM : 16GB, #of cores : 4)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435256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3F16095-37F3-4C6B-9D6E-411E4B4F787B}"/>
              </a:ext>
            </a:extLst>
          </p:cNvPr>
          <p:cNvGrpSpPr/>
          <p:nvPr/>
        </p:nvGrpSpPr>
        <p:grpSpPr>
          <a:xfrm>
            <a:off x="227015" y="2727962"/>
            <a:ext cx="11713088" cy="3093930"/>
            <a:chOff x="181088" y="3365237"/>
            <a:chExt cx="11713088" cy="3093930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74CFB7F1-3173-4A37-9EE4-989A70D3C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07" b="9865"/>
            <a:stretch/>
          </p:blipFill>
          <p:spPr>
            <a:xfrm>
              <a:off x="181088" y="3365237"/>
              <a:ext cx="11713088" cy="309393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BD03043-0543-499C-BCB5-B479745B03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3668" y="4985242"/>
              <a:ext cx="1527243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7156EC1-AC36-4FD5-A53B-EBBA57D6E8B9}"/>
                </a:ext>
              </a:extLst>
            </p:cNvPr>
            <p:cNvCxnSpPr>
              <a:cxnSpLocks/>
            </p:cNvCxnSpPr>
            <p:nvPr/>
          </p:nvCxnSpPr>
          <p:spPr>
            <a:xfrm>
              <a:off x="3073940" y="5294188"/>
              <a:ext cx="1536971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E61F0F7-C7D7-4449-A887-7D02C42C3689}"/>
                </a:ext>
              </a:extLst>
            </p:cNvPr>
            <p:cNvCxnSpPr>
              <a:cxnSpLocks/>
            </p:cNvCxnSpPr>
            <p:nvPr/>
          </p:nvCxnSpPr>
          <p:spPr>
            <a:xfrm>
              <a:off x="3093396" y="5605472"/>
              <a:ext cx="1517515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7480750-2A0A-466C-800A-28EF6D26EC6B}"/>
                </a:ext>
              </a:extLst>
            </p:cNvPr>
            <p:cNvCxnSpPr>
              <a:cxnSpLocks/>
            </p:cNvCxnSpPr>
            <p:nvPr/>
          </p:nvCxnSpPr>
          <p:spPr>
            <a:xfrm>
              <a:off x="3103123" y="5907030"/>
              <a:ext cx="1507788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90CFD0F-3734-4572-8719-849BF6E88CF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213" y="6228042"/>
              <a:ext cx="1546698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8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2000" y="2316163"/>
              <a:ext cx="27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AA8FA-6C1D-4BE2-B68B-D292DF6BD8D1}"/>
              </a:ext>
            </a:extLst>
          </p:cNvPr>
          <p:cNvSpPr/>
          <p:nvPr/>
        </p:nvSpPr>
        <p:spPr>
          <a:xfrm>
            <a:off x="457200" y="811586"/>
            <a:ext cx="11252718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Able to access Cloudera manager Web services </a:t>
            </a:r>
            <a:endParaRPr lang="en-US" altLang="ko-KR" b="1" dirty="0">
              <a:solidFill>
                <a:srgbClr val="A463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Cloudera manager provides useful information about managing 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Add ‘Sqoop’ service for data import / export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Configuration modification for stable cluster management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Get rid of yellow / red lights for each service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HDFS : Lack of disk size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Sqoop : Gateway(State no need)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B8215F-A117-43C5-921A-8E60402292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9"/>
          <a:stretch/>
        </p:blipFill>
        <p:spPr>
          <a:xfrm>
            <a:off x="6761295" y="2530709"/>
            <a:ext cx="5051922" cy="41468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B4D058-5943-4200-8253-CC74E6D8E23D}"/>
              </a:ext>
            </a:extLst>
          </p:cNvPr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Hadoop Cluster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587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2000" y="2316163"/>
              <a:ext cx="27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AA8FA-6C1D-4BE2-B68B-D292DF6BD8D1}"/>
              </a:ext>
            </a:extLst>
          </p:cNvPr>
          <p:cNvSpPr/>
          <p:nvPr/>
        </p:nvSpPr>
        <p:spPr>
          <a:xfrm>
            <a:off x="457200" y="811586"/>
            <a:ext cx="112527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Use HUE service (Hadoop User Interface) for using each service in Hadoop eco-system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Below is the test for printing out the list of tables in MySQL database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Right side of the screen shot show the job browser which show if the task has been completed successfully or not with the reasons of failure. </a:t>
            </a:r>
            <a:endParaRPr lang="en-US" altLang="ko-KR" dirty="0">
              <a:solidFill>
                <a:srgbClr val="A463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42538C-261F-40D7-A8D1-9BC6F5080B4C}"/>
              </a:ext>
            </a:extLst>
          </p:cNvPr>
          <p:cNvGrpSpPr/>
          <p:nvPr/>
        </p:nvGrpSpPr>
        <p:grpSpPr>
          <a:xfrm>
            <a:off x="659968" y="2524379"/>
            <a:ext cx="10307158" cy="4146261"/>
            <a:chOff x="659968" y="2524379"/>
            <a:chExt cx="10307158" cy="414626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867BD9-0CF2-4E08-8925-9A31923A5DB4}"/>
                </a:ext>
              </a:extLst>
            </p:cNvPr>
            <p:cNvGrpSpPr/>
            <p:nvPr/>
          </p:nvGrpSpPr>
          <p:grpSpPr>
            <a:xfrm>
              <a:off x="659968" y="2524379"/>
              <a:ext cx="10307158" cy="4134255"/>
              <a:chOff x="393268" y="2524379"/>
              <a:chExt cx="10307158" cy="413425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251C9CB2-F2CB-45EF-953C-6D4EAACF5C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139" r="524" b="4886"/>
              <a:stretch/>
            </p:blipFill>
            <p:spPr>
              <a:xfrm>
                <a:off x="1442818" y="2524379"/>
                <a:ext cx="9257608" cy="4134255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BBB03B9-CD86-4AC8-A8BF-8B276B9DC153}"/>
                  </a:ext>
                </a:extLst>
              </p:cNvPr>
              <p:cNvSpPr/>
              <p:nvPr/>
            </p:nvSpPr>
            <p:spPr>
              <a:xfrm>
                <a:off x="393268" y="3842426"/>
                <a:ext cx="5496128" cy="11284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list-tables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--connect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jdbc:mysql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://3.16.229.70:3306/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lifesports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--username ‘root’ –password ‘1111’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7899071-91B6-417F-9F7D-A1330EADEEFA}"/>
                  </a:ext>
                </a:extLst>
              </p:cNvPr>
              <p:cNvSpPr/>
              <p:nvPr/>
            </p:nvSpPr>
            <p:spPr>
              <a:xfrm>
                <a:off x="3589506" y="2937753"/>
                <a:ext cx="2149813" cy="340468"/>
              </a:xfrm>
              <a:prstGeom prst="rect">
                <a:avLst/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5852445-50A4-4C66-8BC5-73D45778452F}"/>
                  </a:ext>
                </a:extLst>
              </p:cNvPr>
              <p:cNvCxnSpPr/>
              <p:nvPr/>
            </p:nvCxnSpPr>
            <p:spPr>
              <a:xfrm>
                <a:off x="5739319" y="2925747"/>
                <a:ext cx="150077" cy="904673"/>
              </a:xfrm>
              <a:prstGeom prst="line">
                <a:avLst/>
              </a:prstGeom>
              <a:ln w="28575">
                <a:solidFill>
                  <a:srgbClr val="FF4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5353385-4F80-404F-96E6-A908C8122885}"/>
                  </a:ext>
                </a:extLst>
              </p:cNvPr>
              <p:cNvCxnSpPr/>
              <p:nvPr/>
            </p:nvCxnSpPr>
            <p:spPr>
              <a:xfrm flipH="1">
                <a:off x="393268" y="2937753"/>
                <a:ext cx="3196238" cy="904673"/>
              </a:xfrm>
              <a:prstGeom prst="line">
                <a:avLst/>
              </a:prstGeom>
              <a:ln w="28575">
                <a:solidFill>
                  <a:srgbClr val="FF4F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AC5C01-EA2D-4D18-9A56-88106C48B7D4}"/>
                </a:ext>
              </a:extLst>
            </p:cNvPr>
            <p:cNvSpPr/>
            <p:nvPr/>
          </p:nvSpPr>
          <p:spPr>
            <a:xfrm>
              <a:off x="7188740" y="2762655"/>
              <a:ext cx="3778386" cy="3907985"/>
            </a:xfrm>
            <a:prstGeom prst="rect">
              <a:avLst/>
            </a:prstGeom>
            <a:noFill/>
            <a:ln w="38100">
              <a:solidFill>
                <a:srgbClr val="435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EFFD60-ADAB-48D4-B3F0-3488C9A2A800}"/>
                </a:ext>
              </a:extLst>
            </p:cNvPr>
            <p:cNvSpPr txBox="1"/>
            <p:nvPr/>
          </p:nvSpPr>
          <p:spPr>
            <a:xfrm>
              <a:off x="9307750" y="4037298"/>
              <a:ext cx="1659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u="sng" dirty="0">
                  <a:solidFill>
                    <a:srgbClr val="435256"/>
                  </a:solidFill>
                </a:rPr>
                <a:t>Job browser</a:t>
              </a:r>
              <a:endParaRPr lang="ko-KR" altLang="en-US" b="1" u="sng" dirty="0">
                <a:solidFill>
                  <a:srgbClr val="435256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1B61FB-85CD-4BFC-BEA9-196B5D20C798}"/>
              </a:ext>
            </a:extLst>
          </p:cNvPr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Hadoop Cluster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156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2000" y="2316163"/>
              <a:ext cx="27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0AA8FA-6C1D-4BE2-B68B-D292DF6BD8D1}"/>
              </a:ext>
            </a:extLst>
          </p:cNvPr>
          <p:cNvSpPr/>
          <p:nvPr/>
        </p:nvSpPr>
        <p:spPr>
          <a:xfrm>
            <a:off x="457200" y="811586"/>
            <a:ext cx="1125271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Using Hue for </a:t>
            </a:r>
            <a:r>
              <a:rPr lang="en-US" altLang="ko-KR" b="1" dirty="0" err="1">
                <a:solidFill>
                  <a:srgbClr val="435256"/>
                </a:solidFill>
              </a:rPr>
              <a:t>sqoop</a:t>
            </a:r>
            <a:r>
              <a:rPr lang="en-US" altLang="ko-KR" b="1" dirty="0">
                <a:solidFill>
                  <a:srgbClr val="435256"/>
                </a:solidFill>
              </a:rPr>
              <a:t> service failed so that use CLI for getting a </a:t>
            </a:r>
            <a:r>
              <a:rPr lang="en-US" altLang="ko-KR" b="1" dirty="0" err="1">
                <a:solidFill>
                  <a:srgbClr val="435256"/>
                </a:solidFill>
              </a:rPr>
              <a:t>sqoop</a:t>
            </a:r>
            <a:r>
              <a:rPr lang="en-US" altLang="ko-KR" b="1" dirty="0">
                <a:solidFill>
                  <a:srgbClr val="435256"/>
                </a:solidFill>
              </a:rPr>
              <a:t> job result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Probably because of the permission ( Solving the problem is ongoing…)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Imports tables from MySQL to HDFS using Sqoop CLI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FF977DB-9E9A-4515-9EFE-3B6F7B1371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731"/>
          <a:stretch/>
        </p:blipFill>
        <p:spPr>
          <a:xfrm>
            <a:off x="2168260" y="2265202"/>
            <a:ext cx="7482911" cy="4270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4C7E45-A194-4B58-A416-F84C4F88AFF3}"/>
              </a:ext>
            </a:extLst>
          </p:cNvPr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Hadoop Cluster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25780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922000" y="2316163"/>
              <a:ext cx="27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70A14C-839C-4177-B940-1F363FC7F392}"/>
              </a:ext>
            </a:extLst>
          </p:cNvPr>
          <p:cNvGrpSpPr/>
          <p:nvPr/>
        </p:nvGrpSpPr>
        <p:grpSpPr>
          <a:xfrm>
            <a:off x="362663" y="2041166"/>
            <a:ext cx="11466674" cy="3050715"/>
            <a:chOff x="185327" y="1037188"/>
            <a:chExt cx="11466674" cy="305071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F0488C-35A8-44DE-9013-A067F93CD570}"/>
                </a:ext>
              </a:extLst>
            </p:cNvPr>
            <p:cNvSpPr/>
            <p:nvPr/>
          </p:nvSpPr>
          <p:spPr>
            <a:xfrm>
              <a:off x="185327" y="1037188"/>
              <a:ext cx="11466674" cy="3050715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00AAA9-0B3D-41E5-AA70-06878F444CB5}"/>
                </a:ext>
              </a:extLst>
            </p:cNvPr>
            <p:cNvSpPr/>
            <p:nvPr/>
          </p:nvSpPr>
          <p:spPr>
            <a:xfrm>
              <a:off x="349624" y="1232326"/>
              <a:ext cx="11138079" cy="2697855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141DC05-3622-49BB-8667-BE4459761E5A}"/>
                </a:ext>
              </a:extLst>
            </p:cNvPr>
            <p:cNvGrpSpPr/>
            <p:nvPr/>
          </p:nvGrpSpPr>
          <p:grpSpPr>
            <a:xfrm>
              <a:off x="420242" y="2226322"/>
              <a:ext cx="1035706" cy="1035704"/>
              <a:chOff x="420242" y="2253217"/>
              <a:chExt cx="1035706" cy="1035704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50777156-6171-4B4F-853C-F543F0AE3A85}"/>
                  </a:ext>
                </a:extLst>
              </p:cNvPr>
              <p:cNvSpPr/>
              <p:nvPr/>
            </p:nvSpPr>
            <p:spPr>
              <a:xfrm>
                <a:off x="420242" y="2253217"/>
                <a:ext cx="1035706" cy="1035704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CA477247-EB27-4CD1-9DFF-E2C67F0A0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82482"/>
                <a:ext cx="950258" cy="950258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0CEF6F-96E4-46DD-B4EB-6F71F23F4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55" b="30488"/>
            <a:stretch/>
          </p:blipFill>
          <p:spPr>
            <a:xfrm>
              <a:off x="5049945" y="1087055"/>
              <a:ext cx="1766048" cy="440472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0C5D67B-FD9B-4D62-A3DD-F9985DD92B54}"/>
                </a:ext>
              </a:extLst>
            </p:cNvPr>
            <p:cNvGrpSpPr/>
            <p:nvPr/>
          </p:nvGrpSpPr>
          <p:grpSpPr>
            <a:xfrm>
              <a:off x="1504016" y="2032843"/>
              <a:ext cx="1572932" cy="832766"/>
              <a:chOff x="1504016" y="2059738"/>
              <a:chExt cx="1572932" cy="832766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B6008B1E-BAA3-4B14-AB58-AD15D4AF2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264" b="30396"/>
              <a:stretch/>
            </p:blipFill>
            <p:spPr>
              <a:xfrm>
                <a:off x="1504016" y="2059738"/>
                <a:ext cx="1362636" cy="536068"/>
              </a:xfrm>
              <a:prstGeom prst="rect">
                <a:avLst/>
              </a:prstGeom>
            </p:spPr>
          </p:pic>
          <p:sp>
            <p:nvSpPr>
              <p:cNvPr id="66" name="화살표: 오른쪽 65">
                <a:extLst>
                  <a:ext uri="{FF2B5EF4-FFF2-40B4-BE49-F238E27FC236}">
                    <a16:creationId xmlns:a16="http://schemas.microsoft.com/office/drawing/2014/main" id="{91A6505B-752E-47BA-91D0-0F9928D0A3EB}"/>
                  </a:ext>
                </a:extLst>
              </p:cNvPr>
              <p:cNvSpPr/>
              <p:nvPr/>
            </p:nvSpPr>
            <p:spPr>
              <a:xfrm>
                <a:off x="1504016" y="2452033"/>
                <a:ext cx="1572932" cy="440471"/>
              </a:xfrm>
              <a:prstGeom prst="rightArrow">
                <a:avLst>
                  <a:gd name="adj1" fmla="val 45930"/>
                  <a:gd name="adj2" fmla="val 50000"/>
                </a:avLst>
              </a:prstGeom>
              <a:solidFill>
                <a:srgbClr val="61C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Import</a:t>
                </a:r>
                <a:endPara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BDE5F5C-7C19-4327-B742-DA94D2D318E6}"/>
                </a:ext>
              </a:extLst>
            </p:cNvPr>
            <p:cNvGrpSpPr/>
            <p:nvPr/>
          </p:nvGrpSpPr>
          <p:grpSpPr>
            <a:xfrm>
              <a:off x="3131095" y="2226322"/>
              <a:ext cx="1449114" cy="1035704"/>
              <a:chOff x="3131095" y="2253217"/>
              <a:chExt cx="1449114" cy="1035704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4F8E6A4-13B5-4455-8BF8-ADC45F3DD304}"/>
                  </a:ext>
                </a:extLst>
              </p:cNvPr>
              <p:cNvSpPr/>
              <p:nvPr/>
            </p:nvSpPr>
            <p:spPr>
              <a:xfrm>
                <a:off x="3131095" y="2253217"/>
                <a:ext cx="1449114" cy="1035704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724A428-15DA-43F3-8CD8-6EB26B2C4A6F}"/>
                  </a:ext>
                </a:extLst>
              </p:cNvPr>
              <p:cNvGrpSpPr/>
              <p:nvPr/>
            </p:nvGrpSpPr>
            <p:grpSpPr>
              <a:xfrm>
                <a:off x="3170890" y="2263695"/>
                <a:ext cx="1362636" cy="813481"/>
                <a:chOff x="3439832" y="1853476"/>
                <a:chExt cx="1362636" cy="813481"/>
              </a:xfrm>
            </p:grpSpPr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810FBF49-B5A1-42A9-B788-940BB9F14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2448" y="2245663"/>
                  <a:ext cx="421294" cy="421294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C14DAE70-DA86-46CC-A4F9-2A3FFFDF4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1811" y="2245663"/>
                  <a:ext cx="421294" cy="421294"/>
                </a:xfrm>
                <a:prstGeom prst="rect">
                  <a:avLst/>
                </a:prstGeom>
              </p:spPr>
            </p:pic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745D30C4-47E2-4A5A-8880-18B1D7E712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174" y="2245663"/>
                  <a:ext cx="421294" cy="421294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7D049A0-E259-4CBB-98C2-EB0343F8961C}"/>
                    </a:ext>
                  </a:extLst>
                </p:cNvPr>
                <p:cNvSpPr txBox="1"/>
                <p:nvPr/>
              </p:nvSpPr>
              <p:spPr>
                <a:xfrm>
                  <a:off x="3439832" y="1853476"/>
                  <a:ext cx="1362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HDFS</a:t>
                  </a:r>
                  <a:endParaRPr lang="ko-KR" altLang="en-US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A7FF05-44FC-4402-81BB-B689EA257C75}"/>
                </a:ext>
              </a:extLst>
            </p:cNvPr>
            <p:cNvGrpSpPr/>
            <p:nvPr/>
          </p:nvGrpSpPr>
          <p:grpSpPr>
            <a:xfrm>
              <a:off x="4828642" y="1574691"/>
              <a:ext cx="2302351" cy="1290918"/>
              <a:chOff x="4828642" y="1601586"/>
              <a:chExt cx="2302351" cy="1290918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DE61BC5-6F4E-4457-A585-3D2CB4F62E85}"/>
                  </a:ext>
                </a:extLst>
              </p:cNvPr>
              <p:cNvSpPr/>
              <p:nvPr/>
            </p:nvSpPr>
            <p:spPr>
              <a:xfrm>
                <a:off x="4909326" y="1678351"/>
                <a:ext cx="2145898" cy="1170688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7" name="그림 56" descr="벡터그래픽이(가) 표시된 사진&#10;&#10;자동 생성된 설명">
                <a:extLst>
                  <a:ext uri="{FF2B5EF4-FFF2-40B4-BE49-F238E27FC236}">
                    <a16:creationId xmlns:a16="http://schemas.microsoft.com/office/drawing/2014/main" id="{0F6FF280-FE06-4640-8D7D-EB4DDDE7B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8642" y="1601586"/>
                <a:ext cx="1290918" cy="1290918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30FB0FC4-74F1-4C13-8223-F86E3C801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9396" y="1729742"/>
                <a:ext cx="1241597" cy="1077187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0D01D17-AF4D-45E4-A7E7-A558682DB661}"/>
                </a:ext>
              </a:extLst>
            </p:cNvPr>
            <p:cNvGrpSpPr/>
            <p:nvPr/>
          </p:nvGrpSpPr>
          <p:grpSpPr>
            <a:xfrm>
              <a:off x="5106551" y="2942374"/>
              <a:ext cx="1652838" cy="806328"/>
              <a:chOff x="5106551" y="2969269"/>
              <a:chExt cx="1652838" cy="806328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FFC540C5-4354-4141-BC53-811AA6B8108A}"/>
                  </a:ext>
                </a:extLst>
              </p:cNvPr>
              <p:cNvSpPr/>
              <p:nvPr/>
            </p:nvSpPr>
            <p:spPr>
              <a:xfrm>
                <a:off x="5106551" y="2986539"/>
                <a:ext cx="1652838" cy="789058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F43F7903-9D60-4556-B619-CCC57177F2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26" b="26545"/>
              <a:stretch/>
            </p:blipFill>
            <p:spPr>
              <a:xfrm>
                <a:off x="5265730" y="2969269"/>
                <a:ext cx="1334478" cy="789058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04069F-AF7A-4113-A006-93738C792B3F}"/>
                </a:ext>
              </a:extLst>
            </p:cNvPr>
            <p:cNvGrpSpPr/>
            <p:nvPr/>
          </p:nvGrpSpPr>
          <p:grpSpPr>
            <a:xfrm>
              <a:off x="7584233" y="2051058"/>
              <a:ext cx="1075672" cy="1418265"/>
              <a:chOff x="7584233" y="2077953"/>
              <a:chExt cx="1075672" cy="1418265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BD06D434-8E60-4178-88FE-BAB5B4E326B5}"/>
                  </a:ext>
                </a:extLst>
              </p:cNvPr>
              <p:cNvSpPr/>
              <p:nvPr/>
            </p:nvSpPr>
            <p:spPr>
              <a:xfrm>
                <a:off x="7584233" y="2077953"/>
                <a:ext cx="1075672" cy="1418265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97AC50B-92A8-416F-971E-397FED458E3A}"/>
                  </a:ext>
                </a:extLst>
              </p:cNvPr>
              <p:cNvGrpSpPr/>
              <p:nvPr/>
            </p:nvGrpSpPr>
            <p:grpSpPr>
              <a:xfrm>
                <a:off x="7735616" y="2212628"/>
                <a:ext cx="808766" cy="1116882"/>
                <a:chOff x="7420200" y="2136678"/>
                <a:chExt cx="1439598" cy="1988044"/>
              </a:xfrm>
            </p:grpSpPr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E54199E3-B00E-47EC-A069-A6320B501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r="79929"/>
                <a:stretch/>
              </p:blipFill>
              <p:spPr>
                <a:xfrm>
                  <a:off x="7660959" y="2136678"/>
                  <a:ext cx="958081" cy="1424722"/>
                </a:xfrm>
                <a:prstGeom prst="rect">
                  <a:avLst/>
                </a:prstGeom>
              </p:spPr>
            </p:pic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CC52D23-A9A5-4C53-81DF-869C8E1DB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0694" t="21557" r="35003" b="20359"/>
                <a:stretch/>
              </p:blipFill>
              <p:spPr>
                <a:xfrm>
                  <a:off x="7420200" y="3561400"/>
                  <a:ext cx="1439598" cy="56332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EE00BED-1CE1-4453-A1A3-B3FE8CE1CF61}"/>
                </a:ext>
              </a:extLst>
            </p:cNvPr>
            <p:cNvGrpSpPr/>
            <p:nvPr/>
          </p:nvGrpSpPr>
          <p:grpSpPr>
            <a:xfrm>
              <a:off x="10366759" y="2226322"/>
              <a:ext cx="1035706" cy="1035704"/>
              <a:chOff x="420242" y="2253217"/>
              <a:chExt cx="1035706" cy="1035704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1CB11D90-8FCA-4B1D-AD9F-E13846731168}"/>
                  </a:ext>
                </a:extLst>
              </p:cNvPr>
              <p:cNvSpPr/>
              <p:nvPr/>
            </p:nvSpPr>
            <p:spPr>
              <a:xfrm>
                <a:off x="420242" y="2253217"/>
                <a:ext cx="1035706" cy="1035704"/>
              </a:xfrm>
              <a:prstGeom prst="roundRect">
                <a:avLst>
                  <a:gd name="adj" fmla="val 11980"/>
                </a:avLst>
              </a:prstGeom>
              <a:solidFill>
                <a:srgbClr val="E9EB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00D4F712-8930-48D3-A82C-431240E3F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282482"/>
                <a:ext cx="950258" cy="950258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80637A4-6816-43F7-B4B1-2479959455B5}"/>
                </a:ext>
              </a:extLst>
            </p:cNvPr>
            <p:cNvGrpSpPr/>
            <p:nvPr/>
          </p:nvGrpSpPr>
          <p:grpSpPr>
            <a:xfrm>
              <a:off x="8740287" y="2032843"/>
              <a:ext cx="1572932" cy="832766"/>
              <a:chOff x="1504016" y="2059738"/>
              <a:chExt cx="1572932" cy="832766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44C96E5-BD3A-47B5-A506-8B97CEEE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264" b="30396"/>
              <a:stretch/>
            </p:blipFill>
            <p:spPr>
              <a:xfrm>
                <a:off x="1504016" y="2059738"/>
                <a:ext cx="1362636" cy="536068"/>
              </a:xfrm>
              <a:prstGeom prst="rect">
                <a:avLst/>
              </a:prstGeom>
            </p:spPr>
          </p:pic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3FDC2EA9-E3E4-46E6-838A-969EF4AA7E85}"/>
                  </a:ext>
                </a:extLst>
              </p:cNvPr>
              <p:cNvSpPr/>
              <p:nvPr/>
            </p:nvSpPr>
            <p:spPr>
              <a:xfrm>
                <a:off x="1504016" y="2452033"/>
                <a:ext cx="1572932" cy="440471"/>
              </a:xfrm>
              <a:prstGeom prst="rightArrow">
                <a:avLst>
                  <a:gd name="adj1" fmla="val 45930"/>
                  <a:gd name="adj2" fmla="val 50000"/>
                </a:avLst>
              </a:prstGeom>
              <a:solidFill>
                <a:srgbClr val="61C5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Export</a:t>
                </a:r>
                <a:endPara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C2A61D7D-D6DB-4E3B-B6E2-87761715A639}"/>
                </a:ext>
              </a:extLst>
            </p:cNvPr>
            <p:cNvCxnSpPr>
              <a:stCxn id="59" idx="3"/>
              <a:endCxn id="54" idx="1"/>
            </p:cNvCxnSpPr>
            <p:nvPr/>
          </p:nvCxnSpPr>
          <p:spPr>
            <a:xfrm>
              <a:off x="4580209" y="2744174"/>
              <a:ext cx="526342" cy="609999"/>
            </a:xfrm>
            <a:prstGeom prst="bentConnector3">
              <a:avLst/>
            </a:prstGeom>
            <a:ln w="19050">
              <a:solidFill>
                <a:srgbClr val="61C5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47545DE7-996B-4DB1-AB9C-F2314D5C0F54}"/>
                </a:ext>
              </a:extLst>
            </p:cNvPr>
            <p:cNvCxnSpPr>
              <a:stCxn id="59" idx="3"/>
              <a:endCxn id="57" idx="1"/>
            </p:cNvCxnSpPr>
            <p:nvPr/>
          </p:nvCxnSpPr>
          <p:spPr>
            <a:xfrm flipV="1">
              <a:off x="4580209" y="2220150"/>
              <a:ext cx="248433" cy="524024"/>
            </a:xfrm>
            <a:prstGeom prst="bentConnector3">
              <a:avLst/>
            </a:prstGeom>
            <a:ln w="19050">
              <a:solidFill>
                <a:srgbClr val="61C5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F2930A5-5205-478D-85D9-3E1F0073619F}"/>
                </a:ext>
              </a:extLst>
            </p:cNvPr>
            <p:cNvCxnSpPr>
              <a:stCxn id="54" idx="3"/>
              <a:endCxn id="50" idx="1"/>
            </p:cNvCxnSpPr>
            <p:nvPr/>
          </p:nvCxnSpPr>
          <p:spPr>
            <a:xfrm flipV="1">
              <a:off x="6759389" y="2760191"/>
              <a:ext cx="824844" cy="593982"/>
            </a:xfrm>
            <a:prstGeom prst="bentConnector3">
              <a:avLst/>
            </a:prstGeom>
            <a:ln w="19050">
              <a:solidFill>
                <a:srgbClr val="61C5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49A94821-A39F-41CE-980A-CC86D4370CC1}"/>
                </a:ext>
              </a:extLst>
            </p:cNvPr>
            <p:cNvCxnSpPr>
              <a:stCxn id="58" idx="3"/>
              <a:endCxn id="50" idx="1"/>
            </p:cNvCxnSpPr>
            <p:nvPr/>
          </p:nvCxnSpPr>
          <p:spPr>
            <a:xfrm>
              <a:off x="7130993" y="2241441"/>
              <a:ext cx="453240" cy="518750"/>
            </a:xfrm>
            <a:prstGeom prst="bentConnector3">
              <a:avLst/>
            </a:prstGeom>
            <a:ln w="19050">
              <a:solidFill>
                <a:srgbClr val="61C56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A58F04-5A5C-465B-A324-12BEFFF4C0AE}"/>
                </a:ext>
              </a:extLst>
            </p:cNvPr>
            <p:cNvSpPr txBox="1"/>
            <p:nvPr/>
          </p:nvSpPr>
          <p:spPr>
            <a:xfrm>
              <a:off x="3145643" y="339664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61C56D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Streaming Data</a:t>
              </a:r>
              <a:endParaRPr lang="ko-KR" altLang="en-US" sz="1600" dirty="0">
                <a:solidFill>
                  <a:srgbClr val="61C56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BBDF22-5D0D-42DA-888C-5FFEB175FE16}"/>
                </a:ext>
              </a:extLst>
            </p:cNvPr>
            <p:cNvSpPr txBox="1"/>
            <p:nvPr/>
          </p:nvSpPr>
          <p:spPr>
            <a:xfrm>
              <a:off x="3412465" y="1692781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61C56D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Batch Data</a:t>
              </a:r>
              <a:endParaRPr lang="ko-KR" altLang="en-US" sz="1600" dirty="0">
                <a:solidFill>
                  <a:srgbClr val="61C56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BC1115-4EFF-4D13-8149-9FC9F6377931}"/>
                </a:ext>
              </a:extLst>
            </p:cNvPr>
            <p:cNvSpPr txBox="1"/>
            <p:nvPr/>
          </p:nvSpPr>
          <p:spPr>
            <a:xfrm>
              <a:off x="7299600" y="1692781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61C56D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Asynchronous</a:t>
              </a:r>
              <a:endParaRPr lang="ko-KR" altLang="en-US" sz="1600" dirty="0">
                <a:solidFill>
                  <a:srgbClr val="61C56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E4EFAB-1F4A-4077-9D60-E734F7FF654F}"/>
                </a:ext>
              </a:extLst>
            </p:cNvPr>
            <p:cNvSpPr txBox="1"/>
            <p:nvPr/>
          </p:nvSpPr>
          <p:spPr>
            <a:xfrm>
              <a:off x="6840272" y="1111119"/>
              <a:ext cx="1430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61C56D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Scheduling</a:t>
              </a:r>
              <a:endParaRPr lang="ko-KR" altLang="en-US" sz="1600" dirty="0">
                <a:solidFill>
                  <a:srgbClr val="61C56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2F6DEF-4998-4D72-8685-9C3730AD85CC}"/>
              </a:ext>
            </a:extLst>
          </p:cNvPr>
          <p:cNvSpPr/>
          <p:nvPr/>
        </p:nvSpPr>
        <p:spPr>
          <a:xfrm>
            <a:off x="284912" y="1910527"/>
            <a:ext cx="4942369" cy="3311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6D3D9F-684D-4B98-99C6-D4DFA475C2FF}"/>
              </a:ext>
            </a:extLst>
          </p:cNvPr>
          <p:cNvSpPr txBox="1"/>
          <p:nvPr/>
        </p:nvSpPr>
        <p:spPr>
          <a:xfrm>
            <a:off x="457200" y="167229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Implementation : Hadoop Cluster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12075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0B9130-5D23-4531-AFBA-40C6B717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E191B-228C-4757-909C-E5967E59B06D}"/>
              </a:ext>
            </a:extLst>
          </p:cNvPr>
          <p:cNvSpPr/>
          <p:nvPr/>
        </p:nvSpPr>
        <p:spPr>
          <a:xfrm>
            <a:off x="457200" y="861866"/>
            <a:ext cx="99123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Lee, Donghyun : DB Construction &amp; Data Analysis, Recommendation Implementation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D2CB5FC-DCD8-4CFC-B63D-628909EC8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68722"/>
              </p:ext>
            </p:extLst>
          </p:nvPr>
        </p:nvGraphicFramePr>
        <p:xfrm>
          <a:off x="663388" y="2213608"/>
          <a:ext cx="10658652" cy="3218996"/>
        </p:xfrm>
        <a:graphic>
          <a:graphicData uri="http://schemas.openxmlformats.org/drawingml/2006/table">
            <a:tbl>
              <a:tblPr/>
              <a:tblGrid>
                <a:gridCol w="4234972">
                  <a:extLst>
                    <a:ext uri="{9D8B030D-6E8A-4147-A177-3AD203B41FA5}">
                      <a16:colId xmlns:a16="http://schemas.microsoft.com/office/drawing/2014/main" val="1957222836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570170501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735887496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464034835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38388622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45058250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33340780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429355195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27073468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89323297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506079373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903587930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4096736357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1955114130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2188713169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90673488"/>
                    </a:ext>
                  </a:extLst>
                </a:gridCol>
                <a:gridCol w="401480">
                  <a:extLst>
                    <a:ext uri="{9D8B030D-6E8A-4147-A177-3AD203B41FA5}">
                      <a16:colId xmlns:a16="http://schemas.microsoft.com/office/drawing/2014/main" val="3923827388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51432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57230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54468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86861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collection &amp; Generation / Data modeling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49261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81908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Installation / CDH Cluster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18801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5526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265655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273285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123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15825A-1F5F-4432-A687-FD0C02F6B489}"/>
              </a:ext>
            </a:extLst>
          </p:cNvPr>
          <p:cNvSpPr/>
          <p:nvPr/>
        </p:nvSpPr>
        <p:spPr>
          <a:xfrm>
            <a:off x="653228" y="3972560"/>
            <a:ext cx="6631492" cy="568960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89BB3-22B4-4467-B61E-303421D48229}"/>
              </a:ext>
            </a:extLst>
          </p:cNvPr>
          <p:cNvSpPr/>
          <p:nvPr/>
        </p:nvSpPr>
        <p:spPr>
          <a:xfrm>
            <a:off x="7721600" y="3972560"/>
            <a:ext cx="2407920" cy="568960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046A20-46C9-432A-AE75-5EE5F5BB6F87}"/>
              </a:ext>
            </a:extLst>
          </p:cNvPr>
          <p:cNvSpPr/>
          <p:nvPr/>
        </p:nvSpPr>
        <p:spPr>
          <a:xfrm>
            <a:off x="10534640" y="3972560"/>
            <a:ext cx="767080" cy="568960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34609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9109"/>
            <a:ext cx="11252718" cy="268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Implementation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Schedule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b="1" dirty="0">
                <a:solidFill>
                  <a:srgbClr val="43525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Q &amp; 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B53E10-8874-4113-942A-3D8C142DD71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CD7E3-2C12-4D1C-9D61-D0670E9FEAB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FBEBCA-A538-440F-94DB-AD412B860BD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062BC4-17AA-4F0B-8E24-0BD361F5C238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C622C-A89C-438B-B358-EFAB2B8E056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8D3F0-3E89-4FAC-81D1-3433CC6CDBF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A1F0D4-947F-4478-A523-107FA56C706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3BF85C-35DB-42BF-9C04-ACACA436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5C078E-E3F6-496E-BEB7-4C1DA45E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29933"/>
              </p:ext>
            </p:extLst>
          </p:nvPr>
        </p:nvGraphicFramePr>
        <p:xfrm>
          <a:off x="825759" y="1900597"/>
          <a:ext cx="10515600" cy="3667077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3149064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9255401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027849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7851964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40547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513784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2605252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0615502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57526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424095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502901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6641508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382790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9373047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6650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203748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83568799"/>
                    </a:ext>
                  </a:extLst>
                </a:gridCol>
              </a:tblGrid>
              <a:tr h="2911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99584"/>
                  </a:ext>
                </a:extLst>
              </a:tr>
              <a:tr h="2911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6519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53497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09773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7590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84861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927272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61968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72470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Functional Implementation : Basic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998246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03538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90905"/>
                  </a:ext>
                </a:extLst>
              </a:tr>
              <a:tr h="2804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798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CCB14-B8C5-45C6-B160-3DC76EE2A1D5}"/>
              </a:ext>
            </a:extLst>
          </p:cNvPr>
          <p:cNvSpPr/>
          <p:nvPr/>
        </p:nvSpPr>
        <p:spPr>
          <a:xfrm>
            <a:off x="457200" y="861866"/>
            <a:ext cx="89512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Gong, </a:t>
            </a:r>
            <a:r>
              <a:rPr lang="en-US" altLang="ko-KR" b="1" dirty="0" err="1">
                <a:solidFill>
                  <a:srgbClr val="435256"/>
                </a:solidFill>
              </a:rPr>
              <a:t>Chanhyung</a:t>
            </a:r>
            <a:r>
              <a:rPr lang="en-US" altLang="ko-KR" b="1" dirty="0">
                <a:solidFill>
                  <a:srgbClr val="435256"/>
                </a:solidFill>
              </a:rPr>
              <a:t> : Web Structure construction, Web &amp; app implementation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BE086-340E-41CA-B670-09F7D42A839C}"/>
              </a:ext>
            </a:extLst>
          </p:cNvPr>
          <p:cNvSpPr/>
          <p:nvPr/>
        </p:nvSpPr>
        <p:spPr>
          <a:xfrm>
            <a:off x="825758" y="3891280"/>
            <a:ext cx="10515600" cy="822960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5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925298" y="2552310"/>
              <a:ext cx="266702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6BC0D0-3131-4E12-8063-D520B9DCB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13837"/>
              </p:ext>
            </p:extLst>
          </p:nvPr>
        </p:nvGraphicFramePr>
        <p:xfrm>
          <a:off x="838200" y="1900598"/>
          <a:ext cx="10515600" cy="3992198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17519845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312839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147325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5093583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3353454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2282424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487134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96405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29369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121626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5642736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1764026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304072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276481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4200847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6891567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41514846"/>
                    </a:ext>
                  </a:extLst>
                </a:gridCol>
              </a:tblGrid>
              <a:tr h="2933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87501"/>
                  </a:ext>
                </a:extLst>
              </a:tr>
              <a:tr h="2933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83687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25779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06739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8613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9737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87785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Reservation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533543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48517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079929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Functional Implementation : Basic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35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341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44576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775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FF741-0A14-4E7A-8C53-4C68D338E559}"/>
              </a:ext>
            </a:extLst>
          </p:cNvPr>
          <p:cNvSpPr/>
          <p:nvPr/>
        </p:nvSpPr>
        <p:spPr>
          <a:xfrm>
            <a:off x="457200" y="861866"/>
            <a:ext cx="90642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435256"/>
                </a:solidFill>
              </a:rPr>
              <a:t>Geum</a:t>
            </a:r>
            <a:r>
              <a:rPr lang="en-US" altLang="ko-KR" b="1" dirty="0">
                <a:solidFill>
                  <a:srgbClr val="435256"/>
                </a:solidFill>
              </a:rPr>
              <a:t>, </a:t>
            </a:r>
            <a:r>
              <a:rPr lang="en-US" altLang="ko-KR" b="1" dirty="0" err="1">
                <a:solidFill>
                  <a:srgbClr val="435256"/>
                </a:solidFill>
              </a:rPr>
              <a:t>Kanghyeon</a:t>
            </a:r>
            <a:r>
              <a:rPr lang="en-US" altLang="ko-KR" b="1" dirty="0">
                <a:solidFill>
                  <a:srgbClr val="435256"/>
                </a:solidFill>
              </a:rPr>
              <a:t>  : App Structure construction, Web &amp; App implementation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912E4B-EC16-4512-9E96-F2FD3CD75ED2}"/>
              </a:ext>
            </a:extLst>
          </p:cNvPr>
          <p:cNvSpPr/>
          <p:nvPr/>
        </p:nvSpPr>
        <p:spPr>
          <a:xfrm>
            <a:off x="825758" y="3901440"/>
            <a:ext cx="10515600" cy="1148080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1E241A-4A57-4ACF-ACB2-8D87D1BF3509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B9EE68-75F5-402E-AF7C-847CB173FB1D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C8B75E-BDFF-4651-A16D-3AF34F727F18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1E2907-6E6A-44A6-BE95-E64F029BED67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C7B188-C957-438B-BB3C-4F60034D817C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FBFC1B-5360-4D9A-87B1-E68EF9A7833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957370-9AD3-420B-85FC-60242F6DE5D7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FED26C-5616-4A67-97F6-CB4FFB11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2884"/>
              </p:ext>
            </p:extLst>
          </p:nvPr>
        </p:nvGraphicFramePr>
        <p:xfrm>
          <a:off x="369782" y="1094818"/>
          <a:ext cx="11252722" cy="4434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Midterm Demonstration &amp;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Final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collection &amp; Generation / Data modeling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Database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Implementation : Manager Web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Reservation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Installation / CDH Cluster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9402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985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Matching Service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110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</a:rPr>
                        <a:t>Functional Implementation : Basic System (App)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4F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2281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294A7C-8731-4BE3-8668-E40139DED720}"/>
              </a:ext>
            </a:extLst>
          </p:cNvPr>
          <p:cNvSpPr/>
          <p:nvPr/>
        </p:nvSpPr>
        <p:spPr>
          <a:xfrm>
            <a:off x="367180" y="3758011"/>
            <a:ext cx="11252721" cy="1100857"/>
          </a:xfrm>
          <a:prstGeom prst="rect">
            <a:avLst/>
          </a:prstGeom>
          <a:solidFill>
            <a:srgbClr val="FFE699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9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08039B-2D8C-441E-AFCC-F543DD07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1D4999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Implementation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1D4999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0E5BAC-8A97-4EFD-9BC5-0906DA3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A4909-9F9B-4FE4-A699-9486F5179CD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12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Implementation : Server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63192C-3CD2-48DB-A0E3-B59EFD53ED2F}"/>
              </a:ext>
            </a:extLst>
          </p:cNvPr>
          <p:cNvSpPr/>
          <p:nvPr/>
        </p:nvSpPr>
        <p:spPr>
          <a:xfrm>
            <a:off x="457200" y="936507"/>
            <a:ext cx="11252718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WAR file import error occurred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Decided to separate web, app 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Focus on front UI development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436E8A9-23D9-4BA3-9A46-FE3B0B50A71A}"/>
              </a:ext>
            </a:extLst>
          </p:cNvPr>
          <p:cNvGrpSpPr/>
          <p:nvPr/>
        </p:nvGrpSpPr>
        <p:grpSpPr>
          <a:xfrm>
            <a:off x="296112" y="3241903"/>
            <a:ext cx="11343844" cy="2787192"/>
            <a:chOff x="712672" y="2764383"/>
            <a:chExt cx="11343844" cy="2787192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58FB3FA-A836-440B-8263-276324023B68}"/>
                </a:ext>
              </a:extLst>
            </p:cNvPr>
            <p:cNvCxnSpPr/>
            <p:nvPr/>
          </p:nvCxnSpPr>
          <p:spPr>
            <a:xfrm>
              <a:off x="4626410" y="3505674"/>
              <a:ext cx="457200" cy="0"/>
            </a:xfrm>
            <a:prstGeom prst="straightConnector1">
              <a:avLst/>
            </a:prstGeom>
            <a:ln w="44450">
              <a:solidFill>
                <a:srgbClr val="F40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2A6E605-9034-4FD2-8DB6-4FFC53CFBDBC}"/>
                </a:ext>
              </a:extLst>
            </p:cNvPr>
            <p:cNvGrpSpPr/>
            <p:nvPr/>
          </p:nvGrpSpPr>
          <p:grpSpPr>
            <a:xfrm>
              <a:off x="4753410" y="2764383"/>
              <a:ext cx="7303106" cy="2787192"/>
              <a:chOff x="4885490" y="2764383"/>
              <a:chExt cx="7303106" cy="278719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FE5BD3A-7138-450A-9471-697822AF73F0}"/>
                  </a:ext>
                </a:extLst>
              </p:cNvPr>
              <p:cNvGrpSpPr/>
              <p:nvPr/>
            </p:nvGrpSpPr>
            <p:grpSpPr>
              <a:xfrm>
                <a:off x="4885490" y="2764383"/>
                <a:ext cx="4185920" cy="2787192"/>
                <a:chOff x="600912" y="2587609"/>
                <a:chExt cx="4185920" cy="2787192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5D7E61A6-3F4F-4B53-8439-38DC03C84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0393" y="2587609"/>
                  <a:ext cx="1546958" cy="1546958"/>
                </a:xfrm>
                <a:prstGeom prst="rect">
                  <a:avLst/>
                </a:prstGeom>
              </p:spPr>
            </p:pic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685AA1C-1758-411C-A822-53A98FAB2C4D}"/>
                    </a:ext>
                  </a:extLst>
                </p:cNvPr>
                <p:cNvSpPr/>
                <p:nvPr/>
              </p:nvSpPr>
              <p:spPr>
                <a:xfrm>
                  <a:off x="600912" y="4505011"/>
                  <a:ext cx="4185920" cy="8697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b="1" dirty="0">
                      <a:solidFill>
                        <a:srgbClr val="435256"/>
                      </a:solidFill>
                    </a:rPr>
                    <a:t>Web Server for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b="1" dirty="0">
                      <a:solidFill>
                        <a:srgbClr val="435256"/>
                      </a:solidFill>
                    </a:rPr>
                    <a:t>Administrator page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CC8AC7A-71E1-4DA5-AB94-99C44D8E331C}"/>
                  </a:ext>
                </a:extLst>
              </p:cNvPr>
              <p:cNvGrpSpPr/>
              <p:nvPr/>
            </p:nvGrpSpPr>
            <p:grpSpPr>
              <a:xfrm>
                <a:off x="8002676" y="2764383"/>
                <a:ext cx="4185920" cy="2787192"/>
                <a:chOff x="5603365" y="2587609"/>
                <a:chExt cx="4185920" cy="2787192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1600AB6B-7F7A-46A6-9FC8-800A6B48D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2846" y="2587609"/>
                  <a:ext cx="1546958" cy="1546958"/>
                </a:xfrm>
                <a:prstGeom prst="rect">
                  <a:avLst/>
                </a:prstGeom>
              </p:spPr>
            </p:pic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236FFF4-FD5D-4269-848B-720CAC647E42}"/>
                    </a:ext>
                  </a:extLst>
                </p:cNvPr>
                <p:cNvSpPr/>
                <p:nvPr/>
              </p:nvSpPr>
              <p:spPr>
                <a:xfrm>
                  <a:off x="5603365" y="4505011"/>
                  <a:ext cx="4185920" cy="8697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b="1" dirty="0">
                      <a:solidFill>
                        <a:srgbClr val="435256"/>
                      </a:solidFill>
                    </a:rPr>
                    <a:t>App Server for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b="1" dirty="0">
                      <a:solidFill>
                        <a:srgbClr val="435256"/>
                      </a:solidFill>
                    </a:rPr>
                    <a:t>Client App</a:t>
                  </a:r>
                </a:p>
              </p:txBody>
            </p:sp>
          </p:grpSp>
          <p:sp>
            <p:nvSpPr>
              <p:cNvPr id="11" name="십자형 10">
                <a:extLst>
                  <a:ext uri="{FF2B5EF4-FFF2-40B4-BE49-F238E27FC236}">
                    <a16:creationId xmlns:a16="http://schemas.microsoft.com/office/drawing/2014/main" id="{57B9C76A-D654-45D0-AA19-7F4A7F859F93}"/>
                  </a:ext>
                </a:extLst>
              </p:cNvPr>
              <p:cNvSpPr/>
              <p:nvPr/>
            </p:nvSpPr>
            <p:spPr>
              <a:xfrm>
                <a:off x="8358440" y="3248048"/>
                <a:ext cx="454293" cy="454293"/>
              </a:xfrm>
              <a:prstGeom prst="plus">
                <a:avLst>
                  <a:gd name="adj" fmla="val 44200"/>
                </a:avLst>
              </a:prstGeom>
              <a:solidFill>
                <a:srgbClr val="F400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0F340D4-8601-4F36-A4F5-2103C8965133}"/>
                </a:ext>
              </a:extLst>
            </p:cNvPr>
            <p:cNvGrpSpPr/>
            <p:nvPr/>
          </p:nvGrpSpPr>
          <p:grpSpPr>
            <a:xfrm>
              <a:off x="712672" y="2764383"/>
              <a:ext cx="4185920" cy="2371694"/>
              <a:chOff x="600912" y="2587609"/>
              <a:chExt cx="4185920" cy="2371694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279C755-0FF4-4641-BB2A-85291639B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393" y="2587609"/>
                <a:ext cx="1546958" cy="1546958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743EB13-BE05-4F9F-9DBC-2805B3B72122}"/>
                  </a:ext>
                </a:extLst>
              </p:cNvPr>
              <p:cNvSpPr/>
              <p:nvPr/>
            </p:nvSpPr>
            <p:spPr>
              <a:xfrm>
                <a:off x="600912" y="4505011"/>
                <a:ext cx="4185920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435256"/>
                    </a:solidFill>
                  </a:rPr>
                  <a:t>Web + App Server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UI Design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B0E32E6-C92D-49F2-BE4E-CD370F623A7E}"/>
              </a:ext>
            </a:extLst>
          </p:cNvPr>
          <p:cNvGrpSpPr/>
          <p:nvPr/>
        </p:nvGrpSpPr>
        <p:grpSpPr>
          <a:xfrm>
            <a:off x="717755" y="3399464"/>
            <a:ext cx="10085437" cy="2735900"/>
            <a:chOff x="717755" y="3267384"/>
            <a:chExt cx="10085437" cy="27359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BD3A3B-3223-42E2-8586-4B2B83B035AA}"/>
                </a:ext>
              </a:extLst>
            </p:cNvPr>
            <p:cNvSpPr/>
            <p:nvPr/>
          </p:nvSpPr>
          <p:spPr>
            <a:xfrm>
              <a:off x="717755" y="3267384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MainIndividual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EBF415-DEDA-4763-ADCE-AB3D195F81C8}"/>
                </a:ext>
              </a:extLst>
            </p:cNvPr>
            <p:cNvSpPr/>
            <p:nvPr/>
          </p:nvSpPr>
          <p:spPr>
            <a:xfrm>
              <a:off x="2780071" y="3267384"/>
              <a:ext cx="1759974" cy="446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ReservationStatus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C516B1B-5ACD-4D7E-89ED-EE2D98D37A89}"/>
                </a:ext>
              </a:extLst>
            </p:cNvPr>
            <p:cNvSpPr/>
            <p:nvPr/>
          </p:nvSpPr>
          <p:spPr>
            <a:xfrm>
              <a:off x="2780071" y="3973143"/>
              <a:ext cx="1759974" cy="446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MatchingStatus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33CC56-4E38-4317-85CD-6ADD745971B2}"/>
                </a:ext>
              </a:extLst>
            </p:cNvPr>
            <p:cNvSpPr/>
            <p:nvPr/>
          </p:nvSpPr>
          <p:spPr>
            <a:xfrm>
              <a:off x="2780071" y="4678902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SelectType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47248E-592B-4075-A669-B55DA6408D17}"/>
                </a:ext>
              </a:extLst>
            </p:cNvPr>
            <p:cNvSpPr/>
            <p:nvPr/>
          </p:nvSpPr>
          <p:spPr>
            <a:xfrm>
              <a:off x="4815348" y="4678902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SelectSports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E8B085-8522-4C6A-AF7C-A20A11C696C1}"/>
                </a:ext>
              </a:extLst>
            </p:cNvPr>
            <p:cNvSpPr/>
            <p:nvPr/>
          </p:nvSpPr>
          <p:spPr>
            <a:xfrm>
              <a:off x="6929283" y="4678902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SelectRegion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873F55-23D7-4AA7-BA28-1DE5D75F1D5E}"/>
                </a:ext>
              </a:extLst>
            </p:cNvPr>
            <p:cNvSpPr/>
            <p:nvPr/>
          </p:nvSpPr>
          <p:spPr>
            <a:xfrm>
              <a:off x="2780071" y="5556490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SelectPlan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929C6EC-256A-45E5-92DB-6F7B35E4834F}"/>
                </a:ext>
              </a:extLst>
            </p:cNvPr>
            <p:cNvSpPr/>
            <p:nvPr/>
          </p:nvSpPr>
          <p:spPr>
            <a:xfrm>
              <a:off x="9043218" y="4678902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FavoriteGymList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3ADA72-92C8-4D6D-984F-F3B8B8429C2C}"/>
                </a:ext>
              </a:extLst>
            </p:cNvPr>
            <p:cNvSpPr/>
            <p:nvPr/>
          </p:nvSpPr>
          <p:spPr>
            <a:xfrm>
              <a:off x="4815348" y="5556490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ReservationCheck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1360BA2-EDD5-4F7C-AE23-80471F69862F}"/>
                </a:ext>
              </a:extLst>
            </p:cNvPr>
            <p:cNvSpPr/>
            <p:nvPr/>
          </p:nvSpPr>
          <p:spPr>
            <a:xfrm>
              <a:off x="6929283" y="5556490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JoinPlayerList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46B7241-D7F4-4AD8-B922-9C34CDFDB945}"/>
                </a:ext>
              </a:extLst>
            </p:cNvPr>
            <p:cNvSpPr/>
            <p:nvPr/>
          </p:nvSpPr>
          <p:spPr>
            <a:xfrm>
              <a:off x="9043218" y="5556490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JoinPlayerDetail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308142C-CAAE-4AF2-BD6E-5E2B2306712D}"/>
                </a:ext>
              </a:extLst>
            </p:cNvPr>
            <p:cNvCxnSpPr>
              <a:cxnSpLocks/>
              <a:stCxn id="3" idx="3"/>
              <a:endCxn id="30" idx="1"/>
            </p:cNvCxnSpPr>
            <p:nvPr/>
          </p:nvCxnSpPr>
          <p:spPr>
            <a:xfrm>
              <a:off x="2477729" y="3490781"/>
              <a:ext cx="302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08C77F86-161F-4790-BC64-3E56EC96E10E}"/>
                </a:ext>
              </a:extLst>
            </p:cNvPr>
            <p:cNvCxnSpPr>
              <a:stCxn id="3" idx="3"/>
              <a:endCxn id="31" idx="1"/>
            </p:cNvCxnSpPr>
            <p:nvPr/>
          </p:nvCxnSpPr>
          <p:spPr>
            <a:xfrm>
              <a:off x="2477729" y="3490781"/>
              <a:ext cx="302342" cy="70575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344D2E50-F8F7-4D06-AD42-95D65D84E6A0}"/>
                </a:ext>
              </a:extLst>
            </p:cNvPr>
            <p:cNvCxnSpPr>
              <a:stCxn id="3" idx="3"/>
              <a:endCxn id="32" idx="1"/>
            </p:cNvCxnSpPr>
            <p:nvPr/>
          </p:nvCxnSpPr>
          <p:spPr>
            <a:xfrm>
              <a:off x="2477729" y="3490781"/>
              <a:ext cx="302342" cy="141151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1852A08-95C6-4BA4-89E3-5E39FF2B316E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4540045" y="4902299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BFC928C6-A72D-4467-8950-C0782484A219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6575322" y="4902299"/>
              <a:ext cx="353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3C6C661-0AFC-47CC-A08A-B4116CAECEE3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8689257" y="4902299"/>
              <a:ext cx="353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16BF0402-38F6-43A2-A558-595AE83F85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76235" y="2209521"/>
              <a:ext cx="430794" cy="626314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259513-6AD5-4CD7-840A-A50DB61CD80F}"/>
                </a:ext>
              </a:extLst>
            </p:cNvPr>
            <p:cNvCxnSpPr>
              <a:stCxn id="35" idx="3"/>
              <a:endCxn id="37" idx="1"/>
            </p:cNvCxnSpPr>
            <p:nvPr/>
          </p:nvCxnSpPr>
          <p:spPr>
            <a:xfrm>
              <a:off x="4540045" y="5779887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500B928-350C-4A61-B632-10CB2E47EA51}"/>
                </a:ext>
              </a:extLst>
            </p:cNvPr>
            <p:cNvCxnSpPr>
              <a:stCxn id="37" idx="3"/>
              <a:endCxn id="46" idx="1"/>
            </p:cNvCxnSpPr>
            <p:nvPr/>
          </p:nvCxnSpPr>
          <p:spPr>
            <a:xfrm>
              <a:off x="6575322" y="5779887"/>
              <a:ext cx="353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AFCB2F0-10B4-4C53-B596-26476B1CBB7B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8689257" y="5779887"/>
              <a:ext cx="353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3A02E727-EF5C-4EE6-B7DF-43E5272B402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rot="5400000">
              <a:off x="5519267" y="3266487"/>
              <a:ext cx="430794" cy="41492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2BF2DD6-1E42-4179-BC00-D812564096AA}"/>
              </a:ext>
            </a:extLst>
          </p:cNvPr>
          <p:cNvGrpSpPr/>
          <p:nvPr/>
        </p:nvGrpSpPr>
        <p:grpSpPr>
          <a:xfrm>
            <a:off x="717755" y="1795993"/>
            <a:ext cx="7892844" cy="1159091"/>
            <a:chOff x="717755" y="1188301"/>
            <a:chExt cx="7892844" cy="11590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3A323B-9DB9-41C8-94BC-09DB1860418D}"/>
                </a:ext>
              </a:extLst>
            </p:cNvPr>
            <p:cNvSpPr/>
            <p:nvPr/>
          </p:nvSpPr>
          <p:spPr>
            <a:xfrm>
              <a:off x="2780071" y="1900598"/>
              <a:ext cx="1759974" cy="446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Mypage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14998A-9A13-474B-A726-F6EDF7832E21}"/>
                </a:ext>
              </a:extLst>
            </p:cNvPr>
            <p:cNvSpPr/>
            <p:nvPr/>
          </p:nvSpPr>
          <p:spPr>
            <a:xfrm>
              <a:off x="717755" y="1188301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HeaderInfo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2CD4C2-AD4B-4E17-95FE-8BFA39E09D1A}"/>
                </a:ext>
              </a:extLst>
            </p:cNvPr>
            <p:cNvSpPr/>
            <p:nvPr/>
          </p:nvSpPr>
          <p:spPr>
            <a:xfrm>
              <a:off x="2780071" y="1188746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ysClr val="windowText" lastClr="000000"/>
                  </a:solidFill>
                </a:rPr>
                <a:t>Login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858336-E65A-49B8-9233-DE551FAB1A10}"/>
                </a:ext>
              </a:extLst>
            </p:cNvPr>
            <p:cNvSpPr/>
            <p:nvPr/>
          </p:nvSpPr>
          <p:spPr>
            <a:xfrm>
              <a:off x="4815348" y="1188746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ysClr val="windowText" lastClr="000000"/>
                  </a:solidFill>
                </a:rPr>
                <a:t>Register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BAB873-8B83-456C-AD92-886CF5307BBC}"/>
                </a:ext>
              </a:extLst>
            </p:cNvPr>
            <p:cNvSpPr/>
            <p:nvPr/>
          </p:nvSpPr>
          <p:spPr>
            <a:xfrm>
              <a:off x="6850625" y="1188746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ysClr val="windowText" lastClr="000000"/>
                  </a:solidFill>
                </a:rPr>
                <a:t>Register2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624DBB7F-CAB4-4135-B84A-B93B66395C5D}"/>
                </a:ext>
              </a:extLst>
            </p:cNvPr>
            <p:cNvCxnSpPr>
              <a:cxnSpLocks/>
              <a:stCxn id="26" idx="3"/>
              <a:endCxn id="38" idx="1"/>
            </p:cNvCxnSpPr>
            <p:nvPr/>
          </p:nvCxnSpPr>
          <p:spPr>
            <a:xfrm>
              <a:off x="2477729" y="1411698"/>
              <a:ext cx="302342" cy="712297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6601C73E-2CA5-4DA5-90AC-BF7A3E0B01BF}"/>
                </a:ext>
              </a:extLst>
            </p:cNvPr>
            <p:cNvCxnSpPr>
              <a:cxnSpLocks/>
              <a:stCxn id="26" idx="3"/>
              <a:endCxn id="42" idx="1"/>
            </p:cNvCxnSpPr>
            <p:nvPr/>
          </p:nvCxnSpPr>
          <p:spPr>
            <a:xfrm>
              <a:off x="2477729" y="1411698"/>
              <a:ext cx="302342" cy="44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8655F8E1-B7C9-49B8-9605-FC7185DAD30E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4540045" y="1412143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4C05342-947A-4BEE-A934-BC8F1F28048B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6575322" y="1412143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3E96FE7-A2D6-4B7C-95DB-3CC228912070}"/>
                </a:ext>
              </a:extLst>
            </p:cNvPr>
            <p:cNvSpPr/>
            <p:nvPr/>
          </p:nvSpPr>
          <p:spPr>
            <a:xfrm>
              <a:off x="4815348" y="1897305"/>
              <a:ext cx="1759974" cy="446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JoinedTeam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4D13860-4EAA-4561-AF9D-8795ADC6A723}"/>
                </a:ext>
              </a:extLst>
            </p:cNvPr>
            <p:cNvSpPr/>
            <p:nvPr/>
          </p:nvSpPr>
          <p:spPr>
            <a:xfrm>
              <a:off x="6850625" y="1897305"/>
              <a:ext cx="1759974" cy="446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TeamInfo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16AF598-BE22-42E9-ADC9-6A5428F93968}"/>
                </a:ext>
              </a:extLst>
            </p:cNvPr>
            <p:cNvCxnSpPr>
              <a:cxnSpLocks/>
              <a:stCxn id="38" idx="3"/>
              <a:endCxn id="114" idx="1"/>
            </p:cNvCxnSpPr>
            <p:nvPr/>
          </p:nvCxnSpPr>
          <p:spPr>
            <a:xfrm flipV="1">
              <a:off x="4540045" y="2120702"/>
              <a:ext cx="275303" cy="3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E84A72B-FED8-40F9-B6B6-CF88ECAACF5F}"/>
                </a:ext>
              </a:extLst>
            </p:cNvPr>
            <p:cNvCxnSpPr>
              <a:cxnSpLocks/>
              <a:stCxn id="114" idx="3"/>
              <a:endCxn id="115" idx="1"/>
            </p:cNvCxnSpPr>
            <p:nvPr/>
          </p:nvCxnSpPr>
          <p:spPr>
            <a:xfrm>
              <a:off x="6575322" y="2120702"/>
              <a:ext cx="2753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2259683-8FDE-4AE0-9406-C72FCFBD8FC4}"/>
              </a:ext>
            </a:extLst>
          </p:cNvPr>
          <p:cNvSpPr/>
          <p:nvPr/>
        </p:nvSpPr>
        <p:spPr>
          <a:xfrm>
            <a:off x="457200" y="997467"/>
            <a:ext cx="11252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Screen flow chart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43F9BF3-B990-4F17-8AAE-3391F4319676}"/>
              </a:ext>
            </a:extLst>
          </p:cNvPr>
          <p:cNvSpPr/>
          <p:nvPr/>
        </p:nvSpPr>
        <p:spPr>
          <a:xfrm>
            <a:off x="10110011" y="1062129"/>
            <a:ext cx="124550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35256"/>
                </a:solidFill>
              </a:rPr>
              <a:t>: Developed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35256"/>
                </a:solidFill>
              </a:rPr>
              <a:t>: Undeveloped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88DBC52-9A8D-4AD6-8E11-BBA7F71CFA68}"/>
              </a:ext>
            </a:extLst>
          </p:cNvPr>
          <p:cNvSpPr/>
          <p:nvPr/>
        </p:nvSpPr>
        <p:spPr>
          <a:xfrm>
            <a:off x="9591028" y="1205367"/>
            <a:ext cx="462292" cy="1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E494D04-3F92-4A1C-A7B8-DCF3E340E728}"/>
              </a:ext>
            </a:extLst>
          </p:cNvPr>
          <p:cNvSpPr/>
          <p:nvPr/>
        </p:nvSpPr>
        <p:spPr>
          <a:xfrm>
            <a:off x="9591028" y="1469403"/>
            <a:ext cx="462292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UI Design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2E7B1C1-FAB5-4FB3-B27C-78F0C288D3E2}"/>
              </a:ext>
            </a:extLst>
          </p:cNvPr>
          <p:cNvSpPr/>
          <p:nvPr/>
        </p:nvSpPr>
        <p:spPr>
          <a:xfrm>
            <a:off x="457200" y="3639603"/>
            <a:ext cx="11252718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435256"/>
                </a:solidFill>
              </a:rPr>
              <a:t>The total number of screens is 20, and about 7~8 will be added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435256"/>
                </a:solidFill>
              </a:rPr>
              <a:t>Only the UI has been developed and needs to connect to the 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435256"/>
                </a:solidFill>
              </a:rPr>
              <a:t>3 Entry Point : Header / Personal Main / Team 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35256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9958BF-54EF-41CC-9C5E-ABF590C5D731}"/>
              </a:ext>
            </a:extLst>
          </p:cNvPr>
          <p:cNvGrpSpPr/>
          <p:nvPr/>
        </p:nvGrpSpPr>
        <p:grpSpPr>
          <a:xfrm>
            <a:off x="717755" y="1320381"/>
            <a:ext cx="6007510" cy="1861111"/>
            <a:chOff x="717755" y="1188301"/>
            <a:chExt cx="6007510" cy="186111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4AB025-ED64-42AA-BFFA-25F2CFB1D7BD}"/>
                </a:ext>
              </a:extLst>
            </p:cNvPr>
            <p:cNvSpPr/>
            <p:nvPr/>
          </p:nvSpPr>
          <p:spPr>
            <a:xfrm>
              <a:off x="717755" y="1188301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MainTeam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D1B1D83-2F55-45D1-92AB-59E422CA49AF}"/>
                </a:ext>
              </a:extLst>
            </p:cNvPr>
            <p:cNvSpPr/>
            <p:nvPr/>
          </p:nvSpPr>
          <p:spPr>
            <a:xfrm>
              <a:off x="2780071" y="1900598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TeamGameResult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88E4603-FE62-4C40-B407-777E27DE4EE6}"/>
                </a:ext>
              </a:extLst>
            </p:cNvPr>
            <p:cNvSpPr/>
            <p:nvPr/>
          </p:nvSpPr>
          <p:spPr>
            <a:xfrm>
              <a:off x="2780071" y="1198578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TeamInfo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7DD5E4-0D05-48A2-89FC-03D4E4F8CF0B}"/>
                </a:ext>
              </a:extLst>
            </p:cNvPr>
            <p:cNvSpPr/>
            <p:nvPr/>
          </p:nvSpPr>
          <p:spPr>
            <a:xfrm>
              <a:off x="2780071" y="2602618"/>
              <a:ext cx="1759974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TeamMemberList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60BFB1-6354-4C7C-A4D4-1105B128EF40}"/>
                </a:ext>
              </a:extLst>
            </p:cNvPr>
            <p:cNvSpPr/>
            <p:nvPr/>
          </p:nvSpPr>
          <p:spPr>
            <a:xfrm>
              <a:off x="4884175" y="2602618"/>
              <a:ext cx="1841090" cy="446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TeamMemberDetail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FF160D1-A97C-43CB-BB23-3975ADA8F03E}"/>
                </a:ext>
              </a:extLst>
            </p:cNvPr>
            <p:cNvCxnSpPr>
              <a:stCxn id="39" idx="3"/>
              <a:endCxn id="45" idx="1"/>
            </p:cNvCxnSpPr>
            <p:nvPr/>
          </p:nvCxnSpPr>
          <p:spPr>
            <a:xfrm>
              <a:off x="2477729" y="1411698"/>
              <a:ext cx="302342" cy="10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39002B4-2FB3-4D7E-ACE5-B48B19CAEE1C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2477729" y="1411698"/>
              <a:ext cx="302342" cy="71229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87AE46A-BD50-4B6F-A029-9E55E9289C06}"/>
                </a:ext>
              </a:extLst>
            </p:cNvPr>
            <p:cNvCxnSpPr>
              <a:stCxn id="39" idx="3"/>
              <a:endCxn id="48" idx="1"/>
            </p:cNvCxnSpPr>
            <p:nvPr/>
          </p:nvCxnSpPr>
          <p:spPr>
            <a:xfrm>
              <a:off x="2477729" y="1411698"/>
              <a:ext cx="302342" cy="141431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AADCE6C-5F5E-45E4-928A-24170674C862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>
              <a:off x="4540045" y="2826015"/>
              <a:ext cx="3441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1CEBB9-23CB-4B8F-B177-254E28191C8A}"/>
                </a:ext>
              </a:extLst>
            </p:cNvPr>
            <p:cNvSpPr/>
            <p:nvPr/>
          </p:nvSpPr>
          <p:spPr>
            <a:xfrm>
              <a:off x="4884175" y="1900598"/>
              <a:ext cx="1759974" cy="446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ysClr val="windowText" lastClr="000000"/>
                  </a:solidFill>
                </a:rPr>
                <a:t>ResultDetail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A3FDB82-0E29-405E-AD21-C0A7479AF000}"/>
                </a:ext>
              </a:extLst>
            </p:cNvPr>
            <p:cNvCxnSpPr>
              <a:cxnSpLocks/>
              <a:stCxn id="40" idx="3"/>
              <a:endCxn id="50" idx="1"/>
            </p:cNvCxnSpPr>
            <p:nvPr/>
          </p:nvCxnSpPr>
          <p:spPr>
            <a:xfrm>
              <a:off x="4540045" y="2123995"/>
              <a:ext cx="3441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0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Main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CE47-52CD-44EF-A421-76A82998E328}"/>
              </a:ext>
            </a:extLst>
          </p:cNvPr>
          <p:cNvSpPr txBox="1"/>
          <p:nvPr/>
        </p:nvSpPr>
        <p:spPr>
          <a:xfrm>
            <a:off x="1573306" y="2587609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2A58D-C727-4C78-8CC3-CB282A1B98A0}"/>
              </a:ext>
            </a:extLst>
          </p:cNvPr>
          <p:cNvSpPr txBox="1"/>
          <p:nvPr/>
        </p:nvSpPr>
        <p:spPr>
          <a:xfrm>
            <a:off x="137535" y="3688026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D19AB-8919-4D10-B925-C97B09E0B43D}"/>
              </a:ext>
            </a:extLst>
          </p:cNvPr>
          <p:cNvSpPr txBox="1"/>
          <p:nvPr/>
        </p:nvSpPr>
        <p:spPr>
          <a:xfrm>
            <a:off x="923130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Personal Info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C61BCC-5D6C-4662-B66E-52C152109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93" y="1087898"/>
            <a:ext cx="2820787" cy="499594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BE99AFF-C085-4F33-BEFF-7D1AC3BD9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761" y="1087471"/>
            <a:ext cx="2821270" cy="4996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220206-93BF-4048-A4E3-46CC321EB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512" y="1115412"/>
            <a:ext cx="2821270" cy="49968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80B65EC-F57F-4042-8F34-BA619FC5F281}"/>
              </a:ext>
            </a:extLst>
          </p:cNvPr>
          <p:cNvSpPr txBox="1"/>
          <p:nvPr/>
        </p:nvSpPr>
        <p:spPr>
          <a:xfrm>
            <a:off x="4478761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Team Info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0C3243-4AFD-4093-A270-9A357D002477}"/>
              </a:ext>
            </a:extLst>
          </p:cNvPr>
          <p:cNvSpPr txBox="1"/>
          <p:nvPr/>
        </p:nvSpPr>
        <p:spPr>
          <a:xfrm>
            <a:off x="8072391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Login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0BE9-D78C-45D0-A030-344C7429E76F}"/>
              </a:ext>
            </a:extLst>
          </p:cNvPr>
          <p:cNvSpPr/>
          <p:nvPr/>
        </p:nvSpPr>
        <p:spPr>
          <a:xfrm>
            <a:off x="865581" y="5337310"/>
            <a:ext cx="1398494" cy="4327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A64F44-B975-4F6F-9410-E4CD494B8B70}"/>
              </a:ext>
            </a:extLst>
          </p:cNvPr>
          <p:cNvSpPr/>
          <p:nvPr/>
        </p:nvSpPr>
        <p:spPr>
          <a:xfrm>
            <a:off x="5911697" y="5337310"/>
            <a:ext cx="1398494" cy="4327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92389A7-AB30-414E-B2CC-28FF0E01728A}"/>
              </a:ext>
            </a:extLst>
          </p:cNvPr>
          <p:cNvSpPr/>
          <p:nvPr/>
        </p:nvSpPr>
        <p:spPr>
          <a:xfrm>
            <a:off x="8041911" y="1263144"/>
            <a:ext cx="492489" cy="4640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B63BA5-6830-4061-ACD5-B094A535FA7C}"/>
              </a:ext>
            </a:extLst>
          </p:cNvPr>
          <p:cNvSpPr/>
          <p:nvPr/>
        </p:nvSpPr>
        <p:spPr>
          <a:xfrm>
            <a:off x="894333" y="1650492"/>
            <a:ext cx="2820786" cy="2901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35B4F3-A041-4E34-BB07-1E4283A9CABB}"/>
              </a:ext>
            </a:extLst>
          </p:cNvPr>
          <p:cNvSpPr/>
          <p:nvPr/>
        </p:nvSpPr>
        <p:spPr>
          <a:xfrm>
            <a:off x="4485567" y="1656079"/>
            <a:ext cx="2820786" cy="21742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1AEB81-5ACD-4E98-B8EF-7FF172E332BB}"/>
              </a:ext>
            </a:extLst>
          </p:cNvPr>
          <p:cNvSpPr/>
          <p:nvPr/>
        </p:nvSpPr>
        <p:spPr>
          <a:xfrm>
            <a:off x="894333" y="4897120"/>
            <a:ext cx="2820786" cy="5408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Select Gym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1241445-0173-4D09-8CC8-E4613BCE6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" y="1094818"/>
            <a:ext cx="2401587" cy="42534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1BB8653-08F4-4915-946B-3EA46171F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91" y="1637023"/>
            <a:ext cx="2401587" cy="42534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1D13B96-7AF5-483A-B7E7-965A446FB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099" y="2188389"/>
            <a:ext cx="2401587" cy="425349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507F31F-369D-49D8-9165-7872418DF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040" y="1225750"/>
            <a:ext cx="2821270" cy="49968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74B1257-6A87-4C97-915A-9D90E8E03A2E}"/>
              </a:ext>
            </a:extLst>
          </p:cNvPr>
          <p:cNvSpPr/>
          <p:nvPr/>
        </p:nvSpPr>
        <p:spPr>
          <a:xfrm>
            <a:off x="6492531" y="3429000"/>
            <a:ext cx="914400" cy="345918"/>
          </a:xfrm>
          <a:prstGeom prst="rightArrow">
            <a:avLst>
              <a:gd name="adj1" fmla="val 39609"/>
              <a:gd name="adj2" fmla="val 70781"/>
            </a:avLst>
          </a:prstGeom>
          <a:solidFill>
            <a:srgbClr val="F4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CB67DD-A65C-4E9B-A16F-F287A53626A5}"/>
              </a:ext>
            </a:extLst>
          </p:cNvPr>
          <p:cNvGrpSpPr/>
          <p:nvPr/>
        </p:nvGrpSpPr>
        <p:grpSpPr>
          <a:xfrm>
            <a:off x="7891033" y="2029169"/>
            <a:ext cx="2923704" cy="3904271"/>
            <a:chOff x="7891033" y="2029169"/>
            <a:chExt cx="2923704" cy="390427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3DA76E-4FFC-40B7-AC2C-BE58FF60101A}"/>
                </a:ext>
              </a:extLst>
            </p:cNvPr>
            <p:cNvSpPr/>
            <p:nvPr/>
          </p:nvSpPr>
          <p:spPr>
            <a:xfrm>
              <a:off x="7891033" y="2029169"/>
              <a:ext cx="2923704" cy="4600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F9BEEB-5693-47F7-A308-3F96F4D786C9}"/>
                </a:ext>
              </a:extLst>
            </p:cNvPr>
            <p:cNvSpPr/>
            <p:nvPr/>
          </p:nvSpPr>
          <p:spPr>
            <a:xfrm>
              <a:off x="7891033" y="4827318"/>
              <a:ext cx="2923704" cy="110612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CE92409-F6ED-406C-AFE8-026CD903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52" y="1136355"/>
            <a:ext cx="2821270" cy="4996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FA32B3-BC69-401A-8C41-DCCD15B3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761" y="1153483"/>
            <a:ext cx="2821270" cy="4996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3265D31-6B31-45F8-BF54-63E2B8F2A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511" y="1136355"/>
            <a:ext cx="2821270" cy="49968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Implementation : Reservation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36AE1-E4A8-4F44-A109-DC928D96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CE47-52CD-44EF-A421-76A82998E328}"/>
              </a:ext>
            </a:extLst>
          </p:cNvPr>
          <p:cNvSpPr txBox="1"/>
          <p:nvPr/>
        </p:nvSpPr>
        <p:spPr>
          <a:xfrm>
            <a:off x="1573306" y="2587609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2A58D-C727-4C78-8CC3-CB282A1B98A0}"/>
              </a:ext>
            </a:extLst>
          </p:cNvPr>
          <p:cNvSpPr txBox="1"/>
          <p:nvPr/>
        </p:nvSpPr>
        <p:spPr>
          <a:xfrm>
            <a:off x="137535" y="3688026"/>
            <a:ext cx="1398494" cy="70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D19AB-8919-4D10-B925-C97B09E0B43D}"/>
              </a:ext>
            </a:extLst>
          </p:cNvPr>
          <p:cNvSpPr txBox="1"/>
          <p:nvPr/>
        </p:nvSpPr>
        <p:spPr>
          <a:xfrm>
            <a:off x="923130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Favorite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0B65EC-F57F-4042-8F34-BA619FC5F281}"/>
              </a:ext>
            </a:extLst>
          </p:cNvPr>
          <p:cNvSpPr txBox="1"/>
          <p:nvPr/>
        </p:nvSpPr>
        <p:spPr>
          <a:xfrm>
            <a:off x="4478761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Select Plan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0C3243-4AFD-4093-A270-9A357D002477}"/>
              </a:ext>
            </a:extLst>
          </p:cNvPr>
          <p:cNvSpPr txBox="1"/>
          <p:nvPr/>
        </p:nvSpPr>
        <p:spPr>
          <a:xfrm>
            <a:off x="8072391" y="6171684"/>
            <a:ext cx="27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Reservation Check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429C2-AA0F-4FB8-BD80-ABD195F3F0B1}"/>
              </a:ext>
            </a:extLst>
          </p:cNvPr>
          <p:cNvSpPr/>
          <p:nvPr/>
        </p:nvSpPr>
        <p:spPr>
          <a:xfrm>
            <a:off x="884218" y="1704625"/>
            <a:ext cx="2821269" cy="4646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1D0EE5-2A4D-4E76-9DBD-0553E0F432DB}"/>
              </a:ext>
            </a:extLst>
          </p:cNvPr>
          <p:cNvSpPr/>
          <p:nvPr/>
        </p:nvSpPr>
        <p:spPr>
          <a:xfrm>
            <a:off x="4868620" y="2782284"/>
            <a:ext cx="2393651" cy="5325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7B061D-2D06-474C-A765-55C83CF10484}"/>
              </a:ext>
            </a:extLst>
          </p:cNvPr>
          <p:cNvSpPr/>
          <p:nvPr/>
        </p:nvSpPr>
        <p:spPr>
          <a:xfrm>
            <a:off x="8045376" y="1684202"/>
            <a:ext cx="722704" cy="3477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31" grpId="0" animBg="1"/>
      <p:bldP spid="31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1573</Words>
  <Application>Microsoft Office PowerPoint</Application>
  <PresentationFormat>와이드스크린</PresentationFormat>
  <Paragraphs>969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HY견고딕</vt:lpstr>
      <vt:lpstr>맑은 고딕</vt:lpstr>
      <vt:lpstr>Arial</vt:lpstr>
      <vt:lpstr>Wingdings</vt:lpstr>
      <vt:lpstr>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금 강현</cp:lastModifiedBy>
  <cp:revision>181</cp:revision>
  <dcterms:created xsi:type="dcterms:W3CDTF">2019-01-03T11:29:16Z</dcterms:created>
  <dcterms:modified xsi:type="dcterms:W3CDTF">2019-05-19T17:58:47Z</dcterms:modified>
</cp:coreProperties>
</file>