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4" r:id="rId4"/>
    <p:sldId id="269" r:id="rId5"/>
    <p:sldId id="283" r:id="rId6"/>
    <p:sldId id="280" r:id="rId7"/>
    <p:sldId id="285" r:id="rId8"/>
    <p:sldId id="305" r:id="rId9"/>
    <p:sldId id="286" r:id="rId10"/>
    <p:sldId id="306" r:id="rId11"/>
    <p:sldId id="2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CD5"/>
    <a:srgbClr val="F8CBAD"/>
    <a:srgbClr val="B9AC86"/>
    <a:srgbClr val="FF4F19"/>
    <a:srgbClr val="FFF2CC"/>
    <a:srgbClr val="EAEFF7"/>
    <a:srgbClr val="C0B17F"/>
    <a:srgbClr val="949FA3"/>
    <a:srgbClr val="826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1321" autoAdjust="0"/>
  </p:normalViewPr>
  <p:slideViewPr>
    <p:cSldViewPr snapToGrid="0">
      <p:cViewPr varScale="1">
        <p:scale>
          <a:sx n="79" d="100"/>
          <a:sy n="79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r7\Downloads\&#52572;&#44540;_1&#45380;&#44036;_&#52404;&#50977;&#54876;&#46041;&#50640;_&#51204;&#54784;_&#52280;&#44032;&#54616;&#51648;_&#50506;&#51008;_&#51060;&#50976;__1&#49692;&#50948;__201903102215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ar7\Downloads\&#44508;&#52825;&#51201;_&#52404;&#50977;&#54876;&#46041;_&#52280;&#50668;&#50984;_&#51452;_2&#54924;_&#51060;&#49345;__&#50672;&#46020;&#48324;_&#48708;&#44368;_2019031021505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>
                <a:effectLst/>
              </a:rPr>
              <a:t>Reasons for not participating in physical activity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347961260707974E-2"/>
          <c:y val="0.21789986211350834"/>
          <c:w val="0.39354117672513511"/>
          <c:h val="0.6866854735942140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26-4226-999D-0C7E01E9AF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26-4226-999D-0C7E01E9AF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26-4226-999D-0C7E01E9AF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26-4226-999D-0C7E01E9AF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26-4226-999D-0C7E01E9AF1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26-4226-999D-0C7E01E9AF1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C26-4226-999D-0C7E01E9AF1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C26-4226-999D-0C7E01E9AF1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C26-4226-999D-0C7E01E9AF1D}"/>
              </c:ext>
            </c:extLst>
          </c:dPt>
          <c:dLbls>
            <c:dLbl>
              <c:idx val="0"/>
              <c:layout>
                <c:manualLayout>
                  <c:x val="-9.8525057544725111E-2"/>
                  <c:y val="1.64927821522309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26-4226-999D-0C7E01E9AF1D}"/>
                </c:ext>
              </c:extLst>
            </c:dLbl>
            <c:dLbl>
              <c:idx val="4"/>
              <c:layout>
                <c:manualLayout>
                  <c:x val="4.5127879940815893E-2"/>
                  <c:y val="2.36407958153134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C26-4226-999D-0C7E01E9AF1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DC26-4226-999D-0C7E01E9AF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Sheet1!$C$8:$C$16</c:f>
              <c:strCache>
                <c:ptCount val="9"/>
                <c:pt idx="0">
                  <c:v>Lack of time</c:v>
                </c:pt>
                <c:pt idx="1">
                  <c:v>Health problem</c:v>
                </c:pt>
                <c:pt idx="2">
                  <c:v>Lack of interest in physical activity</c:v>
                </c:pt>
                <c:pt idx="3">
                  <c:v>Low accessibility to sports facilities</c:v>
                </c:pt>
                <c:pt idx="4">
                  <c:v>Feeling a burden on expense</c:v>
                </c:pt>
                <c:pt idx="5">
                  <c:v>Lack of information</c:v>
                </c:pt>
                <c:pt idx="6">
                  <c:v>Absense of Company</c:v>
                </c:pt>
                <c:pt idx="7">
                  <c:v>Lack of PE Program</c:v>
                </c:pt>
                <c:pt idx="8">
                  <c:v>etc</c:v>
                </c:pt>
              </c:strCache>
            </c:strRef>
          </c:cat>
          <c:val>
            <c:numRef>
              <c:f>Sheet1!$D$8:$D$16</c:f>
              <c:numCache>
                <c:formatCode>General</c:formatCode>
                <c:ptCount val="9"/>
                <c:pt idx="0">
                  <c:v>47.4</c:v>
                </c:pt>
                <c:pt idx="1">
                  <c:v>15.3</c:v>
                </c:pt>
                <c:pt idx="2">
                  <c:v>9</c:v>
                </c:pt>
                <c:pt idx="3">
                  <c:v>6.2</c:v>
                </c:pt>
                <c:pt idx="4">
                  <c:v>3.5</c:v>
                </c:pt>
                <c:pt idx="5">
                  <c:v>2.7</c:v>
                </c:pt>
                <c:pt idx="6">
                  <c:v>1.9</c:v>
                </c:pt>
                <c:pt idx="7">
                  <c:v>1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C26-4226-999D-0C7E01E9AF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883311114328843"/>
          <c:y val="0.20499343832020997"/>
          <c:w val="0.55848458067662277"/>
          <c:h val="0.743763123359580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 dirty="0"/>
              <a:t>Regular Physical Activity Participation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데이터!$G$3</c:f>
              <c:strCache>
                <c:ptCount val="1"/>
                <c:pt idx="0">
                  <c:v>10s</c:v>
                </c:pt>
              </c:strCache>
            </c:strRef>
          </c:tx>
          <c:spPr>
            <a:solidFill>
              <a:srgbClr val="E3EAEB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데이터!$H$3:$J$3</c:f>
              <c:numCache>
                <c:formatCode>#,##0.0</c:formatCode>
                <c:ptCount val="3"/>
                <c:pt idx="0">
                  <c:v>27.4</c:v>
                </c:pt>
                <c:pt idx="1">
                  <c:v>38.9</c:v>
                </c:pt>
                <c:pt idx="2">
                  <c:v>36.200000000000003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E-489B-A161-A4BC1E5A7EF6}"/>
            </c:ext>
          </c:extLst>
        </c:ser>
        <c:ser>
          <c:idx val="1"/>
          <c:order val="1"/>
          <c:tx>
            <c:strRef>
              <c:f>데이터!$G$4</c:f>
              <c:strCache>
                <c:ptCount val="1"/>
                <c:pt idx="0">
                  <c:v>20s</c:v>
                </c:pt>
              </c:strCache>
            </c:strRef>
          </c:tx>
          <c:spPr>
            <a:solidFill>
              <a:srgbClr val="B6CCD4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데이터!$H$4:$J$4</c:f>
              <c:numCache>
                <c:formatCode>#,##0.0</c:formatCode>
                <c:ptCount val="3"/>
                <c:pt idx="0">
                  <c:v>30.3</c:v>
                </c:pt>
                <c:pt idx="1">
                  <c:v>47.2</c:v>
                </c:pt>
                <c:pt idx="2" formatCode="#,##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AE-489B-A161-A4BC1E5A7EF6}"/>
            </c:ext>
          </c:extLst>
        </c:ser>
        <c:ser>
          <c:idx val="2"/>
          <c:order val="2"/>
          <c:tx>
            <c:strRef>
              <c:f>데이터!$G$5</c:f>
              <c:strCache>
                <c:ptCount val="1"/>
                <c:pt idx="0">
                  <c:v>30s</c:v>
                </c:pt>
              </c:strCache>
            </c:strRef>
          </c:tx>
          <c:spPr>
            <a:solidFill>
              <a:srgbClr val="5A7585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데이터!$H$5:$J$5</c:f>
              <c:numCache>
                <c:formatCode>#,##0.0</c:formatCode>
                <c:ptCount val="3"/>
                <c:pt idx="0">
                  <c:v>32.1</c:v>
                </c:pt>
                <c:pt idx="1">
                  <c:v>40.299999999999997</c:v>
                </c:pt>
                <c:pt idx="2">
                  <c:v>42.3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AE-489B-A161-A4BC1E5A7EF6}"/>
            </c:ext>
          </c:extLst>
        </c:ser>
        <c:ser>
          <c:idx val="3"/>
          <c:order val="3"/>
          <c:tx>
            <c:strRef>
              <c:f>데이터!$G$6</c:f>
              <c:strCache>
                <c:ptCount val="1"/>
                <c:pt idx="0">
                  <c:v>40s</c:v>
                </c:pt>
              </c:strCache>
            </c:strRef>
          </c:tx>
          <c:spPr>
            <a:solidFill>
              <a:srgbClr val="0168BA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데이터!$H$6:$J$6</c:f>
              <c:numCache>
                <c:formatCode>#,##0.0</c:formatCode>
                <c:ptCount val="3"/>
                <c:pt idx="0">
                  <c:v>38.5</c:v>
                </c:pt>
                <c:pt idx="1">
                  <c:v>44.3</c:v>
                </c:pt>
                <c:pt idx="2">
                  <c:v>48.3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AE-489B-A161-A4BC1E5A7EF6}"/>
            </c:ext>
          </c:extLst>
        </c:ser>
        <c:ser>
          <c:idx val="4"/>
          <c:order val="4"/>
          <c:tx>
            <c:strRef>
              <c:f>데이터!$G$7</c:f>
              <c:strCache>
                <c:ptCount val="1"/>
                <c:pt idx="0">
                  <c:v>50s</c:v>
                </c:pt>
              </c:strCache>
            </c:strRef>
          </c:tx>
          <c:spPr>
            <a:solidFill>
              <a:srgbClr val="435256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데이터!$H$7:$J$7</c:f>
              <c:numCache>
                <c:formatCode>#,##0.0</c:formatCode>
                <c:ptCount val="3"/>
                <c:pt idx="0">
                  <c:v>41.4</c:v>
                </c:pt>
                <c:pt idx="1">
                  <c:v>45.9</c:v>
                </c:pt>
                <c:pt idx="2">
                  <c:v>47.9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AE-489B-A161-A4BC1E5A7EF6}"/>
            </c:ext>
          </c:extLst>
        </c:ser>
        <c:ser>
          <c:idx val="5"/>
          <c:order val="5"/>
          <c:tx>
            <c:strRef>
              <c:f>데이터!$G$8</c:f>
              <c:strCache>
                <c:ptCount val="1"/>
                <c:pt idx="0">
                  <c:v>60s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데이터!$H$8:$J$8</c:f>
              <c:numCache>
                <c:formatCode>#,##0.0</c:formatCode>
                <c:ptCount val="3"/>
                <c:pt idx="0">
                  <c:v>39.799999999999997</c:v>
                </c:pt>
                <c:pt idx="1">
                  <c:v>48.1</c:v>
                </c:pt>
                <c:pt idx="2" formatCode="#,##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AE-489B-A161-A4BC1E5A7EF6}"/>
            </c:ext>
          </c:extLst>
        </c:ser>
        <c:ser>
          <c:idx val="6"/>
          <c:order val="6"/>
          <c:tx>
            <c:strRef>
              <c:f>데이터!$G$9</c:f>
              <c:strCache>
                <c:ptCount val="1"/>
                <c:pt idx="0">
                  <c:v>Over 70s</c:v>
                </c:pt>
              </c:strCache>
            </c:strRef>
          </c:tx>
          <c:spPr>
            <a:solidFill>
              <a:srgbClr val="A46360"/>
            </a:solidFill>
            <a:ln>
              <a:noFill/>
            </a:ln>
            <a:effectLst/>
          </c:spPr>
          <c:invertIfNegative val="0"/>
          <c:cat>
            <c:strRef>
              <c:f>데이터!$H$2:$J$2</c:f>
              <c:strCache>
                <c:ptCount val="3"/>
                <c:pt idx="0">
                  <c:v>2012</c:v>
                </c:pt>
                <c:pt idx="1">
                  <c:v>2014</c:v>
                </c:pt>
                <c:pt idx="2">
                  <c:v>2015</c:v>
                </c:pt>
              </c:strCache>
            </c:strRef>
          </c:cat>
          <c:val>
            <c:numRef>
              <c:f>데이터!$H$9:$J$9</c:f>
              <c:numCache>
                <c:formatCode>#,##0.0</c:formatCode>
                <c:ptCount val="3"/>
                <c:pt idx="0">
                  <c:v>37.1</c:v>
                </c:pt>
                <c:pt idx="1">
                  <c:v>39.4</c:v>
                </c:pt>
                <c:pt idx="2">
                  <c:v>44.6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AE-489B-A161-A4BC1E5A7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8783896"/>
        <c:axId val="578781600"/>
      </c:barChart>
      <c:catAx>
        <c:axId val="57878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8781600"/>
        <c:crosses val="autoZero"/>
        <c:auto val="1"/>
        <c:lblAlgn val="ctr"/>
        <c:lblOffset val="100"/>
        <c:noMultiLvlLbl val="0"/>
      </c:catAx>
      <c:valAx>
        <c:axId val="578781600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8783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8E214-7BBF-4542-A8F0-8F57DE11AB0D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AFD6-BFE6-439B-8BE3-10A6B4E5A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9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F8AFD6-BFE6-439B-8BE3-10A6B4E5A1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83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7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0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1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0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02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4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8AFD6-BFE6-439B-8BE3-10A6B4E5A1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8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EBC0-504E-49DB-B54B-D57CEE618FD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4909-9F9B-4FE4-A699-9486F5179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Capstone Design (2)</a:t>
            </a:r>
            <a:endParaRPr lang="ko-KR" altLang="en-US" sz="54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</a:t>
            </a:r>
            <a:r>
              <a:rPr lang="en-US" altLang="ko-KR" sz="2000" baseline="30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</a:t>
            </a:r>
            <a:r>
              <a:rPr lang="en-US" altLang="ko-KR" sz="2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week : Life Sports Total Solution</a:t>
            </a:r>
            <a:endParaRPr lang="ko-KR" altLang="en-US" sz="2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8" name="Picture 4" descr="3e7940b83a1ff7ef1e0b40322c6cf3f3.png">
            <a:extLst>
              <a:ext uri="{FF2B5EF4-FFF2-40B4-BE49-F238E27FC236}">
                <a16:creationId xmlns:a16="http://schemas.microsoft.com/office/drawing/2014/main" id="{1EF7777D-6038-4E55-AC58-E1C09EB32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ECEDBB3-1E21-4AAF-9910-013C5A6F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25161"/>
              </p:ext>
            </p:extLst>
          </p:nvPr>
        </p:nvGraphicFramePr>
        <p:xfrm>
          <a:off x="8849360" y="5735637"/>
          <a:ext cx="324206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1366467596"/>
                    </a:ext>
                  </a:extLst>
                </a:gridCol>
                <a:gridCol w="2114308">
                  <a:extLst>
                    <a:ext uri="{9D8B030D-6E8A-4147-A177-3AD203B41FA5}">
                      <a16:colId xmlns:a16="http://schemas.microsoft.com/office/drawing/2014/main" val="2599838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Date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2019.06.03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92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Presenter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공찬형</a:t>
                      </a:r>
                      <a:endParaRPr lang="ko-KR" altLang="en-US" sz="14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45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1D4999"/>
                          </a:solidFill>
                        </a:rPr>
                        <a:t>Team</a:t>
                      </a:r>
                      <a:endParaRPr lang="ko-KR" altLang="en-US" sz="1600" b="0" dirty="0">
                        <a:solidFill>
                          <a:srgbClr val="1D49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공찬형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rgbClr val="1D4999"/>
                          </a:solidFill>
                        </a:rPr>
                        <a:t>금강현</a:t>
                      </a:r>
                      <a:r>
                        <a:rPr lang="en-US" altLang="ko-KR" sz="1400" b="0" dirty="0">
                          <a:solidFill>
                            <a:srgbClr val="1D4999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rgbClr val="1D4999"/>
                          </a:solidFill>
                        </a:rPr>
                        <a:t>이동현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355342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4EBB7150-1577-4E2D-9184-93CF5304EB79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A79AC1-BBBB-4C6B-996A-342E02A4E79A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0FFC0FA-62C7-4412-BB57-E3365FC0F7CE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7720EA-C0CC-45D7-B751-E918016957A6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B7F9CDD-BF4A-4E89-817D-09A285D5712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36A310-870B-4AE8-9BA2-3BFE13AAF41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BFE3B7-336A-41F0-B32A-33C3D5D5C41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Demo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A38F781-35F2-43A8-B652-6C3CF3436696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83F0A33-A39E-45CE-AE67-DDEC0764B39A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E168A90-5405-49E4-992B-00D5B6D33546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96729A2-69E7-496C-BC48-74C0C4A8711D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AC25E7C-B879-4104-8296-EF27E884EC5E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25E300-AA5C-45DF-BA20-C8FCCD9D768D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8AA980D-C87C-4122-8AFA-BC4E2ADEF2C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7F17F382-7141-41B7-A3E2-DC73E15C5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004" y="905069"/>
            <a:ext cx="5881992" cy="58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8666" y="2720876"/>
            <a:ext cx="9494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  <a:endParaRPr lang="ko-KR" altLang="en-US" sz="7200" b="1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4777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62386"/>
            <a:ext cx="11252718" cy="279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Overview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Problem Recognition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Just focus on the game itself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ea"/>
                <a:ea typeface="HY견고딕" panose="02030600000101010101" pitchFamily="18" charset="-127"/>
              </a:rPr>
              <a:t>Play the game like ‘a Game’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Schedule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Demo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&amp; A</a:t>
            </a:r>
          </a:p>
        </p:txBody>
      </p:sp>
      <p:pic>
        <p:nvPicPr>
          <p:cNvPr id="8" name="Picture 4" descr="3e7940b83a1ff7ef1e0b40322c6cf3f3.png">
            <a:extLst>
              <a:ext uri="{FF2B5EF4-FFF2-40B4-BE49-F238E27FC236}">
                <a16:creationId xmlns:a16="http://schemas.microsoft.com/office/drawing/2014/main" id="{B9FDE589-B3F4-426E-A742-827C15048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B53E10-8874-4113-942A-3D8C142DD710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6CD7E3-2C12-4D1C-9D61-D0670E9FEAB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FBEBCA-A538-440F-94DB-AD412B860BD7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B062BC4-17AA-4F0B-8E24-0BD361F5C238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5C622C-A89C-438B-B358-EFAB2B8E0562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6A8D3F0-3E89-4FAC-81D1-3433CC6CDBF3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A1F0D4-947F-4478-A523-107FA56C7062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0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1D4999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Project Overview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1D4999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9497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FB6F4074-F5BD-4F95-911D-2CEF292058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909310" y="1655824"/>
          <a:ext cx="6008370" cy="344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Overview 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Problem Recognition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190CB7A-0F22-4176-B0AB-FC793AFDE00F}"/>
              </a:ext>
            </a:extLst>
          </p:cNvPr>
          <p:cNvSpPr txBox="1"/>
          <p:nvPr/>
        </p:nvSpPr>
        <p:spPr>
          <a:xfrm>
            <a:off x="211208" y="5068170"/>
            <a:ext cx="1170647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</a:rPr>
              <a:t>There is an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</a:rPr>
              <a:t>increasing trend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</a:rPr>
              <a:t>in participation in sports throughout the age range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47%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 of the population who do not participate in sports is</a:t>
            </a:r>
            <a:r>
              <a:rPr lang="ko-KR" altLang="en-US" sz="160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 </a:t>
            </a:r>
            <a:r>
              <a:rPr lang="en-US" altLang="ko-KR" sz="160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because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of a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lack of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About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17% </a:t>
            </a:r>
            <a:r>
              <a:rPr lang="en-US" altLang="ko-KR" sz="1600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of the population who do not participate in sports is associated with </a:t>
            </a:r>
            <a:r>
              <a:rPr lang="en-US" altLang="ko-KR" sz="1600" b="1" dirty="0">
                <a:solidFill>
                  <a:srgbClr val="435256"/>
                </a:solidFill>
                <a:latin typeface="+mj-lt"/>
                <a:ea typeface="HY견고딕" panose="02030600000101010101" pitchFamily="18" charset="-127"/>
              </a:rPr>
              <a:t>physical activity infrastructure</a:t>
            </a:r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97DD3CCB-6B24-482D-83D2-2842288ACA9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11208" y="1657261"/>
          <a:ext cx="5563246" cy="344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666DE8-FD30-48BC-9BA5-B5D9F8ACD280}"/>
              </a:ext>
            </a:extLst>
          </p:cNvPr>
          <p:cNvCxnSpPr/>
          <p:nvPr/>
        </p:nvCxnSpPr>
        <p:spPr>
          <a:xfrm flipV="1">
            <a:off x="797668" y="2509269"/>
            <a:ext cx="4679004" cy="1488332"/>
          </a:xfrm>
          <a:prstGeom prst="straightConnector1">
            <a:avLst/>
          </a:prstGeom>
          <a:ln w="152400" cap="rnd">
            <a:solidFill>
              <a:srgbClr val="FF0000">
                <a:alpha val="70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7F0D18D-B7C5-416C-8971-1DAB2B16CA6B}"/>
              </a:ext>
            </a:extLst>
          </p:cNvPr>
          <p:cNvGrpSpPr/>
          <p:nvPr/>
        </p:nvGrpSpPr>
        <p:grpSpPr>
          <a:xfrm>
            <a:off x="7294880" y="2388557"/>
            <a:ext cx="1275080" cy="2384175"/>
            <a:chOff x="7294880" y="1630267"/>
            <a:chExt cx="1275080" cy="2384175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78023BB-E1FD-45BD-BEE2-3B8A50A900AB}"/>
                </a:ext>
              </a:extLst>
            </p:cNvPr>
            <p:cNvSpPr/>
            <p:nvPr/>
          </p:nvSpPr>
          <p:spPr>
            <a:xfrm>
              <a:off x="7294880" y="1630267"/>
              <a:ext cx="1209041" cy="2384175"/>
            </a:xfrm>
            <a:custGeom>
              <a:avLst/>
              <a:gdLst>
                <a:gd name="connsiteX0" fmla="*/ 9020 w 1209041"/>
                <a:gd name="connsiteY0" fmla="*/ 0 h 2384175"/>
                <a:gd name="connsiteX1" fmla="*/ 1209041 w 1209041"/>
                <a:gd name="connsiteY1" fmla="*/ 1200021 h 2384175"/>
                <a:gd name="connsiteX2" fmla="*/ 250866 w 1209041"/>
                <a:gd name="connsiteY2" fmla="*/ 2375662 h 2384175"/>
                <a:gd name="connsiteX3" fmla="*/ 195086 w 1209041"/>
                <a:gd name="connsiteY3" fmla="*/ 2384175 h 2384175"/>
                <a:gd name="connsiteX4" fmla="*/ 0 w 1209041"/>
                <a:gd name="connsiteY4" fmla="*/ 1204373 h 2384175"/>
                <a:gd name="connsiteX5" fmla="*/ 0 w 1209041"/>
                <a:gd name="connsiteY5" fmla="*/ 456 h 2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9041" h="2384175">
                  <a:moveTo>
                    <a:pt x="9020" y="0"/>
                  </a:moveTo>
                  <a:cubicBezTo>
                    <a:pt x="671773" y="0"/>
                    <a:pt x="1209041" y="537268"/>
                    <a:pt x="1209041" y="1200021"/>
                  </a:cubicBezTo>
                  <a:cubicBezTo>
                    <a:pt x="1209041" y="1779930"/>
                    <a:pt x="797695" y="2263764"/>
                    <a:pt x="250866" y="2375662"/>
                  </a:cubicBezTo>
                  <a:lnTo>
                    <a:pt x="195086" y="2384175"/>
                  </a:lnTo>
                  <a:lnTo>
                    <a:pt x="0" y="1204373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F7D2EB-D0E5-4235-A7F0-A93A91A9A4B4}"/>
                </a:ext>
              </a:extLst>
            </p:cNvPr>
            <p:cNvSpPr txBox="1"/>
            <p:nvPr/>
          </p:nvSpPr>
          <p:spPr>
            <a:xfrm>
              <a:off x="8092440" y="1665562"/>
              <a:ext cx="477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0000"/>
                  </a:solidFill>
                </a:rPr>
                <a:t>47%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EE20ECD-E9C1-4CC9-A0C1-D2C102FFA444}"/>
              </a:ext>
            </a:extLst>
          </p:cNvPr>
          <p:cNvGrpSpPr/>
          <p:nvPr/>
        </p:nvGrpSpPr>
        <p:grpSpPr>
          <a:xfrm>
            <a:off x="5735387" y="2769429"/>
            <a:ext cx="1559494" cy="1064103"/>
            <a:chOff x="5735387" y="2011139"/>
            <a:chExt cx="1559494" cy="1064103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5951B48-3288-422A-A123-862BD33DED47}"/>
                </a:ext>
              </a:extLst>
            </p:cNvPr>
            <p:cNvSpPr/>
            <p:nvPr/>
          </p:nvSpPr>
          <p:spPr>
            <a:xfrm>
              <a:off x="6122286" y="2011139"/>
              <a:ext cx="1172595" cy="1064103"/>
            </a:xfrm>
            <a:custGeom>
              <a:avLst/>
              <a:gdLst>
                <a:gd name="connsiteX0" fmla="*/ 320056 w 1172595"/>
                <a:gd name="connsiteY0" fmla="*/ 0 h 1064103"/>
                <a:gd name="connsiteX1" fmla="*/ 1172595 w 1172595"/>
                <a:gd name="connsiteY1" fmla="*/ 813342 h 1064103"/>
                <a:gd name="connsiteX2" fmla="*/ 27610 w 1172595"/>
                <a:gd name="connsiteY2" fmla="*/ 1064103 h 1064103"/>
                <a:gd name="connsiteX3" fmla="*/ 24209 w 1172595"/>
                <a:gd name="connsiteY3" fmla="*/ 1050878 h 1064103"/>
                <a:gd name="connsiteX4" fmla="*/ 0 w 1172595"/>
                <a:gd name="connsiteY4" fmla="*/ 810729 h 1064103"/>
                <a:gd name="connsiteX5" fmla="*/ 272104 w 1172595"/>
                <a:gd name="connsiteY5" fmla="*/ 52761 h 106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595" h="1064103">
                  <a:moveTo>
                    <a:pt x="320056" y="0"/>
                  </a:moveTo>
                  <a:lnTo>
                    <a:pt x="1172595" y="813342"/>
                  </a:lnTo>
                  <a:lnTo>
                    <a:pt x="27610" y="1064103"/>
                  </a:lnTo>
                  <a:lnTo>
                    <a:pt x="24209" y="1050878"/>
                  </a:lnTo>
                  <a:cubicBezTo>
                    <a:pt x="8336" y="973308"/>
                    <a:pt x="0" y="892992"/>
                    <a:pt x="0" y="810729"/>
                  </a:cubicBezTo>
                  <a:cubicBezTo>
                    <a:pt x="0" y="522809"/>
                    <a:pt x="102115" y="258739"/>
                    <a:pt x="272104" y="52761"/>
                  </a:cubicBezTo>
                  <a:close/>
                </a:path>
              </a:pathLst>
            </a:custGeom>
            <a:solidFill>
              <a:srgbClr val="00B0F0">
                <a:alpha val="70000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FF251C-8E83-4192-86FF-84E5BEFED13E}"/>
                </a:ext>
              </a:extLst>
            </p:cNvPr>
            <p:cNvSpPr txBox="1"/>
            <p:nvPr/>
          </p:nvSpPr>
          <p:spPr>
            <a:xfrm>
              <a:off x="5735387" y="2374135"/>
              <a:ext cx="477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0B0F0"/>
                  </a:solidFill>
                </a:rPr>
                <a:t>17%</a:t>
              </a:r>
              <a:endParaRPr lang="ko-KR" altLang="en-US" sz="11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12EAA6-A528-4A53-A79E-C420FE93BBBB}"/>
              </a:ext>
            </a:extLst>
          </p:cNvPr>
          <p:cNvSpPr txBox="1"/>
          <p:nvPr/>
        </p:nvSpPr>
        <p:spPr>
          <a:xfrm>
            <a:off x="9812074" y="5068170"/>
            <a:ext cx="212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Reference : KOSIS</a:t>
            </a:r>
            <a:endParaRPr lang="ko-KR" altLang="en-US" sz="1400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6327146-CD4F-495E-8406-E6639D991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211208" y="816615"/>
            <a:ext cx="1172519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</a:rPr>
              <a:t>Reservation procedure is </a:t>
            </a:r>
            <a:r>
              <a:rPr lang="en-US" altLang="ko-KR" sz="1600" b="1" dirty="0">
                <a:solidFill>
                  <a:srgbClr val="435256"/>
                </a:solidFill>
              </a:rPr>
              <a:t>too complicated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435256"/>
                </a:solidFill>
              </a:rPr>
              <a:t>Difficult to gather the </a:t>
            </a:r>
            <a:r>
              <a:rPr lang="en-US" altLang="ko-KR" sz="1600" b="1" dirty="0">
                <a:solidFill>
                  <a:srgbClr val="435256"/>
                </a:solidFill>
              </a:rPr>
              <a:t>number of players </a:t>
            </a:r>
            <a:r>
              <a:rPr lang="en-US" altLang="ko-KR" sz="1600" dirty="0">
                <a:solidFill>
                  <a:srgbClr val="435256"/>
                </a:solidFill>
              </a:rPr>
              <a:t>for the game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5F89871-0D49-4E23-9848-8629931EC23A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7681BF-3A96-4FED-A636-617504115AB8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E07CDE-E9B8-436E-9E88-98EC4593A61D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CFCA51F-BBDC-402C-BCFA-67B6C64B82F1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46460EE-E7E7-4BF7-A053-FDB3460E6B6C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32CEE80-0A2F-4F56-9D08-6B0641B4D89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99CAEA7-D5C2-4CAB-B1D8-32E0FAC524B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49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3000" b="1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Overwiew</a:t>
            </a:r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Project Concept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3593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A46360"/>
                </a:solidFill>
              </a:rPr>
              <a:t>Just focus on the game itself.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Making a </a:t>
            </a:r>
            <a:r>
              <a:rPr lang="en-US" altLang="ko-KR" b="1" u="sng" dirty="0">
                <a:solidFill>
                  <a:srgbClr val="435256"/>
                </a:solidFill>
              </a:rPr>
              <a:t>regular reservation</a:t>
            </a:r>
            <a:r>
              <a:rPr lang="en-US" altLang="ko-KR" b="1" dirty="0">
                <a:solidFill>
                  <a:srgbClr val="435256"/>
                </a:solidFill>
              </a:rPr>
              <a:t> and participating the </a:t>
            </a:r>
            <a:r>
              <a:rPr lang="en-US" altLang="ko-KR" b="1" u="sng" dirty="0">
                <a:solidFill>
                  <a:srgbClr val="435256"/>
                </a:solidFill>
              </a:rPr>
              <a:t>Open Matching</a:t>
            </a:r>
            <a:r>
              <a:rPr lang="en-US" altLang="ko-KR" b="1" dirty="0">
                <a:solidFill>
                  <a:srgbClr val="435256"/>
                </a:solidFill>
              </a:rPr>
              <a:t> by using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Team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Recommendation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Recommend </a:t>
            </a:r>
            <a:r>
              <a:rPr lang="en-US" altLang="ko-KR" u="sng" dirty="0">
                <a:solidFill>
                  <a:srgbClr val="435256"/>
                </a:solidFill>
              </a:rPr>
              <a:t>the best team you could join</a:t>
            </a:r>
            <a:r>
              <a:rPr lang="en-US" altLang="ko-KR" dirty="0">
                <a:solidFill>
                  <a:srgbClr val="435256"/>
                </a:solidFill>
              </a:rPr>
              <a:t> by analyzing your profile and records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Recommend </a:t>
            </a:r>
            <a:r>
              <a:rPr lang="en-US" altLang="ko-KR" u="sng" dirty="0">
                <a:solidFill>
                  <a:srgbClr val="435256"/>
                </a:solidFill>
              </a:rPr>
              <a:t>the best opponent to compete with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u="sng" dirty="0">
                <a:solidFill>
                  <a:srgbClr val="435256"/>
                </a:solidFill>
              </a:rPr>
              <a:t>Balanced matching</a:t>
            </a:r>
            <a:r>
              <a:rPr lang="en-US" altLang="ko-KR" dirty="0">
                <a:solidFill>
                  <a:srgbClr val="435256"/>
                </a:solidFill>
              </a:rPr>
              <a:t> through the data collected (Open Matching)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43525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8EA40-5D1E-4961-879B-4F65E314B1C6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F14EE-AD81-470B-9894-06305AF7EB42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F64099-C4AE-4FC8-ACE8-361FFC1BFD2B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2B5896-4A8E-425A-99E0-8DA572FCB6B5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70B358-D3CC-4BC6-8F75-2C5788C46BF3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A71A4B-F0F0-460A-9D31-73736B89C78B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13B0D8-8288-494D-8B37-A29F28E68E9A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4E8A7E-C6E6-4594-A099-6C6F39CA5A94}"/>
              </a:ext>
            </a:extLst>
          </p:cNvPr>
          <p:cNvGrpSpPr/>
          <p:nvPr/>
        </p:nvGrpSpPr>
        <p:grpSpPr>
          <a:xfrm>
            <a:off x="5765184" y="3964507"/>
            <a:ext cx="6185775" cy="2999347"/>
            <a:chOff x="507091" y="3810074"/>
            <a:chExt cx="6185775" cy="3091471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2E0851B-865F-4DC1-8690-D042C2C2795E}"/>
                </a:ext>
              </a:extLst>
            </p:cNvPr>
            <p:cNvSpPr/>
            <p:nvPr/>
          </p:nvSpPr>
          <p:spPr>
            <a:xfrm>
              <a:off x="507091" y="3902198"/>
              <a:ext cx="6185775" cy="433886"/>
            </a:xfrm>
            <a:custGeom>
              <a:avLst/>
              <a:gdLst>
                <a:gd name="connsiteX0" fmla="*/ 390649 w 6185775"/>
                <a:gd name="connsiteY0" fmla="*/ 0 h 433886"/>
                <a:gd name="connsiteX1" fmla="*/ 5795126 w 6185775"/>
                <a:gd name="connsiteY1" fmla="*/ 0 h 433886"/>
                <a:gd name="connsiteX2" fmla="*/ 6185775 w 6185775"/>
                <a:gd name="connsiteY2" fmla="*/ 390649 h 433886"/>
                <a:gd name="connsiteX3" fmla="*/ 6185775 w 6185775"/>
                <a:gd name="connsiteY3" fmla="*/ 433886 h 433886"/>
                <a:gd name="connsiteX4" fmla="*/ 0 w 6185775"/>
                <a:gd name="connsiteY4" fmla="*/ 433886 h 433886"/>
                <a:gd name="connsiteX5" fmla="*/ 0 w 6185775"/>
                <a:gd name="connsiteY5" fmla="*/ 390649 h 433886"/>
                <a:gd name="connsiteX6" fmla="*/ 390649 w 6185775"/>
                <a:gd name="connsiteY6" fmla="*/ 0 h 4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5775" h="433886">
                  <a:moveTo>
                    <a:pt x="390649" y="0"/>
                  </a:moveTo>
                  <a:lnTo>
                    <a:pt x="5795126" y="0"/>
                  </a:lnTo>
                  <a:cubicBezTo>
                    <a:pt x="6010875" y="0"/>
                    <a:pt x="6185775" y="174900"/>
                    <a:pt x="6185775" y="390649"/>
                  </a:cubicBezTo>
                  <a:lnTo>
                    <a:pt x="6185775" y="433886"/>
                  </a:lnTo>
                  <a:lnTo>
                    <a:pt x="0" y="433886"/>
                  </a:lnTo>
                  <a:lnTo>
                    <a:pt x="0" y="390649"/>
                  </a:lnTo>
                  <a:cubicBezTo>
                    <a:pt x="0" y="174900"/>
                    <a:pt x="174900" y="0"/>
                    <a:pt x="390649" y="0"/>
                  </a:cubicBezTo>
                  <a:close/>
                </a:path>
              </a:pathLst>
            </a:custGeom>
            <a:solidFill>
              <a:srgbClr val="1D4999"/>
            </a:solidFill>
            <a:ln w="28575">
              <a:solidFill>
                <a:srgbClr val="1D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D0B2944-7237-45B2-89E6-E0F5A7FDFEE4}"/>
                </a:ext>
              </a:extLst>
            </p:cNvPr>
            <p:cNvSpPr/>
            <p:nvPr/>
          </p:nvSpPr>
          <p:spPr>
            <a:xfrm>
              <a:off x="507091" y="4340545"/>
              <a:ext cx="6185775" cy="2561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4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Team Name : star7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Team’s main subject : Soccer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Team Score : 145 / 157 (92%)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Recent Records :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A1889A-6106-4477-9E63-969C09CB1CFA}"/>
                </a:ext>
              </a:extLst>
            </p:cNvPr>
            <p:cNvGrpSpPr/>
            <p:nvPr/>
          </p:nvGrpSpPr>
          <p:grpSpPr>
            <a:xfrm>
              <a:off x="1022881" y="3810074"/>
              <a:ext cx="244704" cy="432528"/>
              <a:chOff x="1022881" y="3810074"/>
              <a:chExt cx="244704" cy="43252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76D7222-D775-4ECF-9A8D-56816008C895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9F31237B-3803-4F17-A90A-804384B7F3FE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A380898-55E0-49C8-AEB1-ED895F488E95}"/>
                </a:ext>
              </a:extLst>
            </p:cNvPr>
            <p:cNvGrpSpPr/>
            <p:nvPr/>
          </p:nvGrpSpPr>
          <p:grpSpPr>
            <a:xfrm>
              <a:off x="6104059" y="3810074"/>
              <a:ext cx="244704" cy="432528"/>
              <a:chOff x="1022881" y="3810074"/>
              <a:chExt cx="244704" cy="432528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6AAFDE28-FE50-4874-9C0C-18A16B3DF5FD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D46141E-DA51-41B3-BB60-76BC9E45CCE0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3A2D96F-9BD9-4C77-AC7D-B74621EA540B}"/>
                </a:ext>
              </a:extLst>
            </p:cNvPr>
            <p:cNvGrpSpPr/>
            <p:nvPr/>
          </p:nvGrpSpPr>
          <p:grpSpPr>
            <a:xfrm>
              <a:off x="3477626" y="3810074"/>
              <a:ext cx="244704" cy="432528"/>
              <a:chOff x="1022881" y="3810074"/>
              <a:chExt cx="244704" cy="43252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86055C9-FAA8-4928-8A0B-82F646D55F63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481164CC-2EB7-46EB-B94C-D78FD1ABAC6F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F7C2E7E-AE30-430A-9767-FD8C868AE88A}"/>
                </a:ext>
              </a:extLst>
            </p:cNvPr>
            <p:cNvGrpSpPr/>
            <p:nvPr/>
          </p:nvGrpSpPr>
          <p:grpSpPr>
            <a:xfrm>
              <a:off x="4810572" y="3810074"/>
              <a:ext cx="244704" cy="432528"/>
              <a:chOff x="1022881" y="3810074"/>
              <a:chExt cx="244704" cy="432528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DA69240-A19D-44A2-BD0C-AF0C145C9D10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CA192AE7-9E25-4476-A2A2-D378176993E0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8E643EE-0C09-4FC1-BEC9-6D0B64481848}"/>
                </a:ext>
              </a:extLst>
            </p:cNvPr>
            <p:cNvGrpSpPr/>
            <p:nvPr/>
          </p:nvGrpSpPr>
          <p:grpSpPr>
            <a:xfrm>
              <a:off x="2193103" y="3810074"/>
              <a:ext cx="244704" cy="432528"/>
              <a:chOff x="1022881" y="3810074"/>
              <a:chExt cx="244704" cy="432528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26CC219-7937-4FDA-9CD9-412D34393268}"/>
                  </a:ext>
                </a:extLst>
              </p:cNvPr>
              <p:cNvSpPr/>
              <p:nvPr/>
            </p:nvSpPr>
            <p:spPr>
              <a:xfrm>
                <a:off x="1022881" y="3997898"/>
                <a:ext cx="244704" cy="2447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EDDEA24-2AAA-4606-B38E-0E7AE5186A7F}"/>
                  </a:ext>
                </a:extLst>
              </p:cNvPr>
              <p:cNvSpPr/>
              <p:nvPr/>
            </p:nvSpPr>
            <p:spPr>
              <a:xfrm>
                <a:off x="1088083" y="3810074"/>
                <a:ext cx="114300" cy="320892"/>
              </a:xfrm>
              <a:prstGeom prst="roundRect">
                <a:avLst>
                  <a:gd name="adj" fmla="val 50000"/>
                </a:avLst>
              </a:prstGeom>
              <a:solidFill>
                <a:srgbClr val="5C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C2D1164-8109-4D59-8FC0-BF0746BDC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40695"/>
              </p:ext>
            </p:extLst>
          </p:nvPr>
        </p:nvGraphicFramePr>
        <p:xfrm>
          <a:off x="5852473" y="5737207"/>
          <a:ext cx="597179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895">
                  <a:extLst>
                    <a:ext uri="{9D8B030D-6E8A-4147-A177-3AD203B41FA5}">
                      <a16:colId xmlns:a16="http://schemas.microsoft.com/office/drawing/2014/main" val="3029162487"/>
                    </a:ext>
                  </a:extLst>
                </a:gridCol>
                <a:gridCol w="2985895">
                  <a:extLst>
                    <a:ext uri="{9D8B030D-6E8A-4147-A177-3AD203B41FA5}">
                      <a16:colId xmlns:a16="http://schemas.microsoft.com/office/drawing/2014/main" val="378148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ABC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 : 2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92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Korea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 : 1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8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star7 vs ABC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 : 0 (win)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4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53031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5F2F841D-9C3C-4B3D-B79D-EA0E83F1F6D6}"/>
              </a:ext>
            </a:extLst>
          </p:cNvPr>
          <p:cNvSpPr/>
          <p:nvPr/>
        </p:nvSpPr>
        <p:spPr>
          <a:xfrm>
            <a:off x="10736125" y="4643989"/>
            <a:ext cx="928399" cy="928399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</a:rPr>
              <a:t>S</a:t>
            </a:r>
            <a:endParaRPr lang="ko-KR" altLang="en-US" sz="4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164106"/>
            <a:ext cx="10864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3000" b="1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Overwiew</a:t>
            </a:r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Project Concept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4" descr="3e7940b83a1ff7ef1e0b40322c6cf3f3.png">
            <a:extLst>
              <a:ext uri="{FF2B5EF4-FFF2-40B4-BE49-F238E27FC236}">
                <a16:creationId xmlns:a16="http://schemas.microsoft.com/office/drawing/2014/main" id="{E3FCCD31-8456-4067-BE00-DEF048707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0">
            <a:extLst>
              <a:ext uri="{FF2B5EF4-FFF2-40B4-BE49-F238E27FC236}">
                <a16:creationId xmlns:a16="http://schemas.microsoft.com/office/drawing/2014/main" id="{DD94EC41-490E-4DD6-9C8E-47C7E99E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F43044-AFDF-4462-9835-E09CA563D271}"/>
              </a:ext>
            </a:extLst>
          </p:cNvPr>
          <p:cNvSpPr/>
          <p:nvPr/>
        </p:nvSpPr>
        <p:spPr>
          <a:xfrm>
            <a:off x="457200" y="811586"/>
            <a:ext cx="11252718" cy="3178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A46360"/>
                </a:solidFill>
              </a:rPr>
              <a:t>Play the game like ‘a Game.’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Badge Achievement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Sign up </a:t>
            </a:r>
            <a:r>
              <a:rPr lang="en-US" altLang="ko-KR" dirty="0">
                <a:solidFill>
                  <a:srgbClr val="435256"/>
                </a:solidFill>
                <a:sym typeface="Wingdings" panose="05000000000000000000" pitchFamily="2" charset="2"/>
              </a:rPr>
              <a:t> Profile Registration  Joining team  Placement test  Matches…</a:t>
            </a:r>
            <a:endParaRPr lang="en-US" altLang="ko-KR" dirty="0">
              <a:solidFill>
                <a:srgbClr val="43525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3525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35256"/>
                </a:solidFill>
              </a:rPr>
              <a:t>Ranking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Gym Occupation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435256"/>
                </a:solidFill>
              </a:rPr>
              <a:t>MMR(Match Making Rating)</a:t>
            </a:r>
            <a:endParaRPr lang="en-US" altLang="ko-KR" b="1" dirty="0">
              <a:solidFill>
                <a:srgbClr val="435256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A38F781-35F2-43A8-B652-6C3CF3436696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83F0A33-A39E-45CE-AE67-DDEC0764B39A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E168A90-5405-49E4-992B-00D5B6D33546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96729A2-69E7-496C-BC48-74C0C4A8711D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AC25E7C-B879-4104-8296-EF27E884EC5E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25E300-AA5C-45DF-BA20-C8FCCD9D768D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8AA980D-C87C-4122-8AFA-BC4E2ADEF2C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CE35A3-99B5-4FAF-A4B0-C6A2FA128EDF}"/>
              </a:ext>
            </a:extLst>
          </p:cNvPr>
          <p:cNvGrpSpPr/>
          <p:nvPr/>
        </p:nvGrpSpPr>
        <p:grpSpPr>
          <a:xfrm>
            <a:off x="1160585" y="4205613"/>
            <a:ext cx="9870830" cy="1908895"/>
            <a:chOff x="1160585" y="4280714"/>
            <a:chExt cx="9870830" cy="19088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4E22BE4-F715-4730-A596-C4CE820684FE}"/>
                </a:ext>
              </a:extLst>
            </p:cNvPr>
            <p:cNvGrpSpPr/>
            <p:nvPr/>
          </p:nvGrpSpPr>
          <p:grpSpPr>
            <a:xfrm>
              <a:off x="1160585" y="4280714"/>
              <a:ext cx="9401747" cy="1275625"/>
              <a:chOff x="761092" y="3786082"/>
              <a:chExt cx="9401747" cy="1275625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1FBA8FC2-575E-4ED7-91CD-5F8868743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0387" y="3786082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2F88DBE-C0CD-4D9B-A840-76B03CA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1853" y="3786082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4BA99585-C916-4B15-8E71-AA9A2D22A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092" y="3786082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B9597117-D943-48E1-BA5E-1B81E05DE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6000" y="3786082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DD295D36-6553-420E-8A72-EE9540A59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7226" y="3786082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그림 30" descr="벡터그래픽이(가) 표시된 사진&#10;&#10;자동 생성된 설명">
                <a:extLst>
                  <a:ext uri="{FF2B5EF4-FFF2-40B4-BE49-F238E27FC236}">
                    <a16:creationId xmlns:a16="http://schemas.microsoft.com/office/drawing/2014/main" id="{092E830D-53A0-4CB7-9A40-AF003558D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2839" y="380170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3AD14E27-F46F-4B88-B0AA-E9DDEF141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1613" y="3801707"/>
                <a:ext cx="1260000" cy="1260000"/>
              </a:xfrm>
              <a:prstGeom prst="rect">
                <a:avLst/>
              </a:prstGeom>
            </p:spPr>
          </p:pic>
        </p:grp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3F33BC60-42DF-4962-92C9-C342111D7C64}"/>
                </a:ext>
              </a:extLst>
            </p:cNvPr>
            <p:cNvSpPr/>
            <p:nvPr/>
          </p:nvSpPr>
          <p:spPr>
            <a:xfrm>
              <a:off x="1160585" y="5480308"/>
              <a:ext cx="9870830" cy="339969"/>
            </a:xfrm>
            <a:prstGeom prst="rightArrow">
              <a:avLst>
                <a:gd name="adj1" fmla="val 100000"/>
                <a:gd name="adj2" fmla="val 174076"/>
              </a:avLst>
            </a:prstGeom>
            <a:gradFill flip="none" rotWithShape="1">
              <a:gsLst>
                <a:gs pos="0">
                  <a:srgbClr val="B6CCD4"/>
                </a:gs>
                <a:gs pos="48000">
                  <a:srgbClr val="E3EAEB"/>
                </a:gs>
                <a:gs pos="100000">
                  <a:srgbClr val="FFFFF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593C3C-6D5A-40DA-A313-94A1E797AAF1}"/>
                </a:ext>
              </a:extLst>
            </p:cNvPr>
            <p:cNvSpPr txBox="1"/>
            <p:nvPr/>
          </p:nvSpPr>
          <p:spPr>
            <a:xfrm>
              <a:off x="9021597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3400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DCEAC4-9738-4391-9730-7DDDEB217754}"/>
                </a:ext>
              </a:extLst>
            </p:cNvPr>
            <p:cNvSpPr txBox="1"/>
            <p:nvPr/>
          </p:nvSpPr>
          <p:spPr>
            <a:xfrm>
              <a:off x="1160585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6F555C-14D5-4A7F-A9F4-5DD6010473A2}"/>
                </a:ext>
              </a:extLst>
            </p:cNvPr>
            <p:cNvSpPr txBox="1"/>
            <p:nvPr/>
          </p:nvSpPr>
          <p:spPr>
            <a:xfrm>
              <a:off x="2033350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130</a:t>
              </a:r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42DAA4-94D6-4679-938E-4D10470D68A6}"/>
                </a:ext>
              </a:extLst>
            </p:cNvPr>
            <p:cNvSpPr txBox="1"/>
            <p:nvPr/>
          </p:nvSpPr>
          <p:spPr>
            <a:xfrm>
              <a:off x="3394111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1800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2D8D2A-1ADA-4717-BB90-1ADB054FBBC3}"/>
                </a:ext>
              </a:extLst>
            </p:cNvPr>
            <p:cNvSpPr txBox="1"/>
            <p:nvPr/>
          </p:nvSpPr>
          <p:spPr>
            <a:xfrm>
              <a:off x="4754872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2200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C87830-BECA-46F1-AE52-3BE7A5F2F793}"/>
                </a:ext>
              </a:extLst>
            </p:cNvPr>
            <p:cNvSpPr txBox="1"/>
            <p:nvPr/>
          </p:nvSpPr>
          <p:spPr>
            <a:xfrm>
              <a:off x="6115633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2600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620553-43D9-48E9-9304-71241EC5A813}"/>
                </a:ext>
              </a:extLst>
            </p:cNvPr>
            <p:cNvSpPr txBox="1"/>
            <p:nvPr/>
          </p:nvSpPr>
          <p:spPr>
            <a:xfrm>
              <a:off x="7568615" y="5820277"/>
              <a:ext cx="7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3000</a:t>
              </a:r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B2F9C9-54CE-46FD-A599-CB59E0DC8EED}"/>
              </a:ext>
            </a:extLst>
          </p:cNvPr>
          <p:cNvGrpSpPr/>
          <p:nvPr/>
        </p:nvGrpSpPr>
        <p:grpSpPr>
          <a:xfrm>
            <a:off x="7851106" y="2903719"/>
            <a:ext cx="3006882" cy="932562"/>
            <a:chOff x="7489378" y="1837081"/>
            <a:chExt cx="3655619" cy="113376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5679800-6E11-400D-A2F8-6001C516E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36" y="1837081"/>
              <a:ext cx="1133761" cy="1133761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A9BFA57-D8DC-4721-BB4B-93331F24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0307" y="1837081"/>
              <a:ext cx="1133761" cy="1133761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7C0944F-81FC-4938-821B-DE2B2C8E1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378" y="1837081"/>
              <a:ext cx="1133761" cy="1133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0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Project Schedule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652000" y="1841941"/>
              <a:ext cx="5400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97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6E4722-D806-4E4A-B43C-51E09D30076C}"/>
              </a:ext>
            </a:extLst>
          </p:cNvPr>
          <p:cNvCxnSpPr/>
          <p:nvPr/>
        </p:nvCxnSpPr>
        <p:spPr>
          <a:xfrm>
            <a:off x="457200" y="811586"/>
            <a:ext cx="11252718" cy="0"/>
          </a:xfrm>
          <a:prstGeom prst="line">
            <a:avLst/>
          </a:prstGeom>
          <a:ln w="47625" cap="rnd">
            <a:solidFill>
              <a:schemeClr val="tx2">
                <a:lumMod val="50000"/>
              </a:schemeClr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DDE16-A5C3-4C70-A7A1-391B75BEF3A2}"/>
              </a:ext>
            </a:extLst>
          </p:cNvPr>
          <p:cNvSpPr txBox="1"/>
          <p:nvPr/>
        </p:nvSpPr>
        <p:spPr>
          <a:xfrm>
            <a:off x="457200" y="164106"/>
            <a:ext cx="94946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Project Schedule</a:t>
            </a:r>
            <a:endParaRPr lang="ko-KR" altLang="en-US" sz="3000" b="1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Picture 4" descr="3e7940b83a1ff7ef1e0b40322c6cf3f3.png">
            <a:extLst>
              <a:ext uri="{FF2B5EF4-FFF2-40B4-BE49-F238E27FC236}">
                <a16:creationId xmlns:a16="http://schemas.microsoft.com/office/drawing/2014/main" id="{EF8515B5-AE37-4F55-B810-95A2162B8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16280" r="15188" b="20172"/>
          <a:stretch/>
        </p:blipFill>
        <p:spPr bwMode="auto">
          <a:xfrm>
            <a:off x="11487703" y="62146"/>
            <a:ext cx="651029" cy="37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CB576CA-7A22-4567-AD38-26C97C79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FED26C-5616-4A67-97F6-CB4FFB11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89300"/>
              </p:ext>
            </p:extLst>
          </p:nvPr>
        </p:nvGraphicFramePr>
        <p:xfrm>
          <a:off x="369782" y="1094818"/>
          <a:ext cx="11252722" cy="4434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5122">
                  <a:extLst>
                    <a:ext uri="{9D8B030D-6E8A-4147-A177-3AD203B41FA5}">
                      <a16:colId xmlns:a16="http://schemas.microsoft.com/office/drawing/2014/main" val="1127244339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2812747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842299793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12477597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9698738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53975293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828642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04549908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9101808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58269492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529055611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4162199637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322357531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656488956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2060309594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781181645"/>
                    </a:ext>
                  </a:extLst>
                </a:gridCol>
                <a:gridCol w="406725">
                  <a:extLst>
                    <a:ext uri="{9D8B030D-6E8A-4147-A177-3AD203B41FA5}">
                      <a16:colId xmlns:a16="http://schemas.microsoft.com/office/drawing/2014/main" val="1250226016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                                                                Dates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 Task Descriptions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April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705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>
                          <a:effectLst/>
                        </a:rPr>
                        <a:t>13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30160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Team Organization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Midterm Demonstration &amp; Presentation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effectLst/>
                        </a:rPr>
                        <a:t>Final Demonstration &amp; Presentation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vert="vert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6960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Subject Confirmation / Write out the Proposal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7929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622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Web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39668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collection &amp; Generation / Data modeling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42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Database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390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UI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392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App Structure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highlight>
                            <a:srgbClr val="FF0000"/>
                          </a:highlight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1175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Functional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Implementation : Manager Web Site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829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Reservation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0015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Installation / CDH Cluster Construction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9402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Analysis using Hadoop Cluster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985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Matching Service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955933"/>
                  </a:ext>
                </a:extLst>
              </a:tr>
              <a:tr h="110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Functional Implementation : Ranking System (App)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74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effectLst/>
                        </a:rPr>
                        <a:t>Functional Implementation : Basic System (App)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2281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Test and Debugging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8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Preparing for Final Demo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7CC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0800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Writing Manuals and Reports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6C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48992"/>
                  </a:ext>
                </a:extLst>
              </a:tr>
            </a:tbl>
          </a:graphicData>
        </a:graphic>
      </p:graphicFrame>
      <p:sp>
        <p:nvSpPr>
          <p:cNvPr id="21" name="슬라이드 번호 개체 틀 1">
            <a:extLst>
              <a:ext uri="{FF2B5EF4-FFF2-40B4-BE49-F238E27FC236}">
                <a16:creationId xmlns:a16="http://schemas.microsoft.com/office/drawing/2014/main" id="{082C55E7-6A65-44DD-AC7D-B1B6E2A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2814"/>
            <a:ext cx="2743200" cy="365125"/>
          </a:xfrm>
        </p:spPr>
        <p:txBody>
          <a:bodyPr/>
          <a:lstStyle/>
          <a:p>
            <a:fld id="{B65A4909-9F9B-4FE4-A699-9486F5179CD7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7B9A200-1A22-42F0-910D-BBB11CA27456}"/>
              </a:ext>
            </a:extLst>
          </p:cNvPr>
          <p:cNvGrpSpPr/>
          <p:nvPr/>
        </p:nvGrpSpPr>
        <p:grpSpPr>
          <a:xfrm>
            <a:off x="11925300" y="1188301"/>
            <a:ext cx="266700" cy="1399308"/>
            <a:chOff x="11925300" y="1603866"/>
            <a:chExt cx="266700" cy="139930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9B14EE5-A946-4240-8F9F-624F8F4CEB71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F3A1039-FA81-4D21-ADF2-1E202C0CC192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82A4D5-3A50-4D7E-8154-C730A241FD44}"/>
                </a:ext>
              </a:extLst>
            </p:cNvPr>
            <p:cNvSpPr/>
            <p:nvPr/>
          </p:nvSpPr>
          <p:spPr>
            <a:xfrm>
              <a:off x="11925300" y="2080016"/>
              <a:ext cx="2667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D5676F-44CE-4D8F-94BB-36B0EDF8D9A5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301D05-8AC5-45FA-AF63-347B84BBAB59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57A40A8-CE6B-4789-B086-B564F14D6AF4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4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09713-FF6F-453B-BB35-399426A4D19F}"/>
              </a:ext>
            </a:extLst>
          </p:cNvPr>
          <p:cNvSpPr txBox="1"/>
          <p:nvPr/>
        </p:nvSpPr>
        <p:spPr>
          <a:xfrm>
            <a:off x="2405743" y="2921168"/>
            <a:ext cx="7380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1D4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Demo</a:t>
            </a:r>
            <a:endParaRPr lang="ko-KR" altLang="en-US" sz="6000" dirty="0">
              <a:solidFill>
                <a:srgbClr val="1D49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211EE3-DD55-4A74-9642-8A6C583AB308}"/>
              </a:ext>
            </a:extLst>
          </p:cNvPr>
          <p:cNvGrpSpPr/>
          <p:nvPr/>
        </p:nvGrpSpPr>
        <p:grpSpPr>
          <a:xfrm>
            <a:off x="11652000" y="1188301"/>
            <a:ext cx="540000" cy="1399308"/>
            <a:chOff x="11652000" y="1603866"/>
            <a:chExt cx="540000" cy="139930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1F808D0-AA1E-4104-B3E3-9B85838CAD7C}"/>
                </a:ext>
              </a:extLst>
            </p:cNvPr>
            <p:cNvSpPr/>
            <p:nvPr/>
          </p:nvSpPr>
          <p:spPr>
            <a:xfrm>
              <a:off x="11925300" y="1603866"/>
              <a:ext cx="266700" cy="210647"/>
            </a:xfrm>
            <a:prstGeom prst="rect">
              <a:avLst/>
            </a:prstGeom>
            <a:solidFill>
              <a:srgbClr val="E3E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1527ABB-B98E-4CC0-84F6-A23612FAAEA1}"/>
                </a:ext>
              </a:extLst>
            </p:cNvPr>
            <p:cNvSpPr/>
            <p:nvPr/>
          </p:nvSpPr>
          <p:spPr>
            <a:xfrm>
              <a:off x="11925300" y="1841941"/>
              <a:ext cx="266700" cy="210647"/>
            </a:xfrm>
            <a:prstGeom prst="rect">
              <a:avLst/>
            </a:prstGeom>
            <a:solidFill>
              <a:srgbClr val="B6CC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D05C182-30F0-4DD3-BA0E-B963CEB27D8F}"/>
                </a:ext>
              </a:extLst>
            </p:cNvPr>
            <p:cNvSpPr/>
            <p:nvPr/>
          </p:nvSpPr>
          <p:spPr>
            <a:xfrm>
              <a:off x="11652000" y="2080016"/>
              <a:ext cx="540000" cy="210647"/>
            </a:xfrm>
            <a:prstGeom prst="rect">
              <a:avLst/>
            </a:prstGeom>
            <a:solidFill>
              <a:srgbClr val="5A7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F1F2B-18B4-4D10-9EA1-8E6AC7CBAECA}"/>
                </a:ext>
              </a:extLst>
            </p:cNvPr>
            <p:cNvSpPr/>
            <p:nvPr/>
          </p:nvSpPr>
          <p:spPr>
            <a:xfrm>
              <a:off x="11925300" y="2316163"/>
              <a:ext cx="266700" cy="210647"/>
            </a:xfrm>
            <a:prstGeom prst="rect">
              <a:avLst/>
            </a:prstGeom>
            <a:solidFill>
              <a:srgbClr val="435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3B9E88-28B7-4B86-8401-3D3AD3B76262}"/>
                </a:ext>
              </a:extLst>
            </p:cNvPr>
            <p:cNvSpPr/>
            <p:nvPr/>
          </p:nvSpPr>
          <p:spPr>
            <a:xfrm>
              <a:off x="11925300" y="2552310"/>
              <a:ext cx="266700" cy="210647"/>
            </a:xfrm>
            <a:prstGeom prst="rect">
              <a:avLst/>
            </a:prstGeom>
            <a:solidFill>
              <a:srgbClr val="A46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F1B391-63CC-40D0-83B5-39C5CF1CC733}"/>
                </a:ext>
              </a:extLst>
            </p:cNvPr>
            <p:cNvSpPr/>
            <p:nvPr/>
          </p:nvSpPr>
          <p:spPr>
            <a:xfrm>
              <a:off x="11925300" y="2792527"/>
              <a:ext cx="266700" cy="210647"/>
            </a:xfrm>
            <a:prstGeom prst="rect">
              <a:avLst/>
            </a:prstGeom>
            <a:solidFill>
              <a:srgbClr val="F5F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641E9B-C329-485D-A14B-502F5F07667B}"/>
              </a:ext>
            </a:extLst>
          </p:cNvPr>
          <p:cNvGrpSpPr/>
          <p:nvPr/>
        </p:nvGrpSpPr>
        <p:grpSpPr>
          <a:xfrm>
            <a:off x="2097836" y="2761862"/>
            <a:ext cx="7996328" cy="1436058"/>
            <a:chOff x="2405743" y="2817158"/>
            <a:chExt cx="7380514" cy="132546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5647603-A278-4B28-870D-9E66D7A82B14}"/>
                </a:ext>
              </a:extLst>
            </p:cNvPr>
            <p:cNvGrpSpPr/>
            <p:nvPr/>
          </p:nvGrpSpPr>
          <p:grpSpPr>
            <a:xfrm>
              <a:off x="2405743" y="2817158"/>
              <a:ext cx="5503817" cy="1119673"/>
              <a:chOff x="2405743" y="2817158"/>
              <a:chExt cx="5503817" cy="1119673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061029AF-BE06-4773-A8F6-F93160906265}"/>
                  </a:ext>
                </a:extLst>
              </p:cNvPr>
              <p:cNvCxnSpPr/>
              <p:nvPr/>
            </p:nvCxnSpPr>
            <p:spPr>
              <a:xfrm>
                <a:off x="2405743" y="3022950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879B96A-890A-4678-9C51-10F5DE8D5E48}"/>
                  </a:ext>
                </a:extLst>
              </p:cNvPr>
              <p:cNvCxnSpPr/>
              <p:nvPr/>
            </p:nvCxnSpPr>
            <p:spPr>
              <a:xfrm>
                <a:off x="2721428" y="2817158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19ED39-258D-4A2A-98B9-FD8BCB7B44BB}"/>
                </a:ext>
              </a:extLst>
            </p:cNvPr>
            <p:cNvGrpSpPr/>
            <p:nvPr/>
          </p:nvGrpSpPr>
          <p:grpSpPr>
            <a:xfrm>
              <a:off x="4282440" y="3022950"/>
              <a:ext cx="5503817" cy="1119673"/>
              <a:chOff x="4282440" y="3022950"/>
              <a:chExt cx="5503817" cy="1119673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34A5F576-8929-44B1-B216-2B93B4D03723}"/>
                  </a:ext>
                </a:extLst>
              </p:cNvPr>
              <p:cNvCxnSpPr/>
              <p:nvPr/>
            </p:nvCxnSpPr>
            <p:spPr>
              <a:xfrm>
                <a:off x="4282440" y="3936831"/>
                <a:ext cx="5503817" cy="0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0407840-B10D-4B92-BC27-93FCE31F6208}"/>
                  </a:ext>
                </a:extLst>
              </p:cNvPr>
              <p:cNvCxnSpPr/>
              <p:nvPr/>
            </p:nvCxnSpPr>
            <p:spPr>
              <a:xfrm>
                <a:off x="9489233" y="3022950"/>
                <a:ext cx="0" cy="1119673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942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436</Words>
  <Application>Microsoft Office PowerPoint</Application>
  <PresentationFormat>와이드스크린</PresentationFormat>
  <Paragraphs>328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Wingdings</vt:lpstr>
      <vt:lpstr>Office 테마</vt:lpstr>
      <vt:lpstr>Capstone Design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BDAIR&amp;D1</dc:creator>
  <cp:lastModifiedBy>Donghyun Lee</cp:lastModifiedBy>
  <cp:revision>145</cp:revision>
  <dcterms:created xsi:type="dcterms:W3CDTF">2019-01-03T11:29:16Z</dcterms:created>
  <dcterms:modified xsi:type="dcterms:W3CDTF">2019-06-02T23:26:03Z</dcterms:modified>
</cp:coreProperties>
</file>