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2" r:id="rId4"/>
    <p:sldId id="283" r:id="rId5"/>
    <p:sldId id="280" r:id="rId6"/>
    <p:sldId id="284" r:id="rId7"/>
    <p:sldId id="281" r:id="rId8"/>
    <p:sldId id="285" r:id="rId9"/>
    <p:sldId id="288" r:id="rId10"/>
    <p:sldId id="286" r:id="rId11"/>
    <p:sldId id="299" r:id="rId12"/>
    <p:sldId id="295" r:id="rId13"/>
    <p:sldId id="296" r:id="rId14"/>
    <p:sldId id="287" r:id="rId15"/>
    <p:sldId id="289" r:id="rId16"/>
    <p:sldId id="293" r:id="rId17"/>
    <p:sldId id="294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19"/>
    <a:srgbClr val="1D4999"/>
    <a:srgbClr val="5A7585"/>
    <a:srgbClr val="B7CCD5"/>
    <a:srgbClr val="435256"/>
    <a:srgbClr val="A46360"/>
    <a:srgbClr val="B6CCD4"/>
    <a:srgbClr val="5C546A"/>
    <a:srgbClr val="BE510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031" autoAdjust="0"/>
  </p:normalViewPr>
  <p:slideViewPr>
    <p:cSldViewPr snapToGrid="0">
      <p:cViewPr varScale="1">
        <p:scale>
          <a:sx n="103" d="100"/>
          <a:sy n="103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8E214-7BBF-4542-A8F0-8F57DE11AB0D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AFD6-BFE6-439B-8BE3-10A6B4E5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9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7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Tx/>
              <a:buChar char="-"/>
            </a:pPr>
            <a:r>
              <a:rPr lang="en-US" altLang="ko-KR" sz="1200" dirty="0"/>
              <a:t>Schedule – For Month, For Week </a:t>
            </a:r>
            <a:r>
              <a:rPr lang="ko-KR" altLang="en-US" sz="1200" dirty="0"/>
              <a:t>페이지 개발</a:t>
            </a:r>
            <a:endParaRPr lang="en-US" altLang="ko-KR" sz="12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altLang="ko-KR" sz="1200" dirty="0" err="1"/>
              <a:t>FullCalendar</a:t>
            </a:r>
            <a:r>
              <a:rPr lang="en-US" altLang="ko-KR" sz="1200" dirty="0"/>
              <a:t> Library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200" dirty="0"/>
              <a:t>월별</a:t>
            </a:r>
            <a:r>
              <a:rPr lang="en-US" altLang="ko-KR" sz="1200" dirty="0"/>
              <a:t>, </a:t>
            </a:r>
            <a:r>
              <a:rPr lang="ko-KR" altLang="en-US" sz="1200" dirty="0"/>
              <a:t>주별 일정 등록 및 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 기능 구현</a:t>
            </a:r>
            <a:endParaRPr lang="en-US" altLang="ko-KR" sz="12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200" dirty="0"/>
              <a:t>색깔 별 일정 구분 기능 추가</a:t>
            </a:r>
            <a:endParaRPr lang="en-US" altLang="ko-KR" sz="105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altLang="ko-KR" sz="1200" dirty="0"/>
              <a:t>jQuery </a:t>
            </a:r>
            <a:r>
              <a:rPr lang="ko-KR" altLang="en-US" sz="1200" dirty="0"/>
              <a:t>사용하여 페이지 동적 변동을 적용</a:t>
            </a:r>
            <a:endParaRPr lang="en-US" altLang="ko-KR" sz="1200" dirty="0"/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200" dirty="0"/>
              <a:t>추후 디테일한 입력 항목 추가 예정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5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Base Structure Developed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Servlet configure : </a:t>
            </a:r>
            <a:r>
              <a:rPr lang="en-US" altLang="ko-KR" dirty="0" err="1"/>
              <a:t>RequestMapping</a:t>
            </a:r>
            <a:r>
              <a:rPr lang="ko-KR" altLang="en-US" dirty="0"/>
              <a:t>을 위한 기본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Maven configure : </a:t>
            </a:r>
            <a:r>
              <a:rPr lang="ko-KR" altLang="en-US" dirty="0"/>
              <a:t>배포 및 외부 라이브러리 사용을 위한 </a:t>
            </a:r>
            <a:r>
              <a:rPr lang="en-US" altLang="ko-KR" dirty="0"/>
              <a:t>Maven Pom.xml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Interceptor Implementation : </a:t>
            </a:r>
            <a:r>
              <a:rPr lang="ko-KR" altLang="en-US" dirty="0"/>
              <a:t>로그인 세션 유지 및 페이지 권한 설정을 위한 </a:t>
            </a:r>
            <a:r>
              <a:rPr lang="en-US" altLang="ko-KR" dirty="0"/>
              <a:t>Pre-Post Interceptor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Controller Implementation : Dispatch</a:t>
            </a:r>
            <a:r>
              <a:rPr lang="ko-KR" altLang="en-US" dirty="0"/>
              <a:t>된 </a:t>
            </a:r>
            <a:r>
              <a:rPr lang="en-US" altLang="ko-KR" dirty="0"/>
              <a:t>Request</a:t>
            </a:r>
            <a:r>
              <a:rPr lang="ko-KR" altLang="en-US" dirty="0"/>
              <a:t>를 분기하여 처리하기 위한 </a:t>
            </a:r>
            <a:r>
              <a:rPr lang="en-US" altLang="ko-KR" dirty="0"/>
              <a:t>Method</a:t>
            </a:r>
            <a:r>
              <a:rPr lang="ko-KR" altLang="en-US" dirty="0"/>
              <a:t>를 선언 및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Business Logic Implementation(Service Layer) : Controller</a:t>
            </a:r>
            <a:r>
              <a:rPr lang="ko-KR" altLang="en-US" dirty="0"/>
              <a:t>가 이용할 서비스 모듈 </a:t>
            </a:r>
            <a:r>
              <a:rPr lang="en-US" altLang="ko-KR" dirty="0"/>
              <a:t>(</a:t>
            </a:r>
            <a:r>
              <a:rPr lang="ko-KR" altLang="en-US" dirty="0"/>
              <a:t>데이터베이스로 자료를 읽거나</a:t>
            </a:r>
            <a:r>
              <a:rPr lang="en-US" altLang="ko-KR" dirty="0"/>
              <a:t>, </a:t>
            </a:r>
            <a:r>
              <a:rPr lang="ko-KR" altLang="en-US" dirty="0"/>
              <a:t>해당 자료를 통한 연산 등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Database Connection(</a:t>
            </a:r>
            <a:r>
              <a:rPr lang="en-US" altLang="ko-KR" dirty="0" err="1"/>
              <a:t>Mybatis</a:t>
            </a:r>
            <a:r>
              <a:rPr lang="en-US" altLang="ko-KR" dirty="0"/>
              <a:t> – </a:t>
            </a:r>
            <a:r>
              <a:rPr lang="en-US" altLang="ko-KR" dirty="0" err="1"/>
              <a:t>MySql</a:t>
            </a:r>
            <a:r>
              <a:rPr lang="en-US" altLang="ko-KR" dirty="0"/>
              <a:t>) : </a:t>
            </a:r>
            <a:r>
              <a:rPr lang="ko-KR" altLang="en-US" dirty="0"/>
              <a:t>데이터베이스 쿼리 처리를 위한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. </a:t>
            </a:r>
            <a:r>
              <a:rPr lang="ko-KR" altLang="en-US" dirty="0"/>
              <a:t>기초 쿼리 구현 및 데이터베이스 접근을 위한 </a:t>
            </a:r>
            <a:r>
              <a:rPr lang="en-US" altLang="ko-KR" dirty="0"/>
              <a:t>DAO</a:t>
            </a:r>
            <a:r>
              <a:rPr lang="ko-KR" altLang="en-US" dirty="0"/>
              <a:t>객체 구현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View Resolver (JSP, JSTL) : Spring MVC</a:t>
            </a:r>
            <a:r>
              <a:rPr lang="ko-KR" altLang="en-US" dirty="0"/>
              <a:t>에 따른 </a:t>
            </a:r>
            <a:r>
              <a:rPr lang="en-US" altLang="ko-KR" dirty="0"/>
              <a:t>View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JSP, JSTL</a:t>
            </a:r>
            <a:r>
              <a:rPr lang="ko-KR" altLang="en-US" dirty="0"/>
              <a:t>를 이용하여 페이지 개발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87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41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05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82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85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8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0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04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4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2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1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08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02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4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5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5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8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2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6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EBC0-504E-49DB-B54B-D57CEE618FD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5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Capstone Design (2)</a:t>
            </a:r>
            <a:endParaRPr lang="ko-KR" altLang="en-US" sz="5400" b="1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000" baseline="30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</a:t>
            </a:r>
            <a:r>
              <a:rPr lang="en-US" altLang="ko-KR" sz="2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week : Life Sports Total Solution</a:t>
            </a:r>
            <a:endParaRPr lang="ko-KR" altLang="en-US" sz="2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8" name="Picture 4" descr="3e7940b83a1ff7ef1e0b40322c6cf3f3.png">
            <a:extLst>
              <a:ext uri="{FF2B5EF4-FFF2-40B4-BE49-F238E27FC236}">
                <a16:creationId xmlns:a16="http://schemas.microsoft.com/office/drawing/2014/main" id="{1EF7777D-6038-4E55-AC58-E1C09EB32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ECEDBB3-1E21-4AAF-9910-013C5A6F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719654"/>
              </p:ext>
            </p:extLst>
          </p:nvPr>
        </p:nvGraphicFramePr>
        <p:xfrm>
          <a:off x="8849360" y="5735637"/>
          <a:ext cx="324206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val="1366467596"/>
                    </a:ext>
                  </a:extLst>
                </a:gridCol>
                <a:gridCol w="2114308">
                  <a:extLst>
                    <a:ext uri="{9D8B030D-6E8A-4147-A177-3AD203B41FA5}">
                      <a16:colId xmlns:a16="http://schemas.microsoft.com/office/drawing/2014/main" val="2599838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Date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2019.04.01</a:t>
                      </a:r>
                      <a:endParaRPr lang="ko-KR" altLang="en-US" sz="14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921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Presenter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1D4999"/>
                          </a:solidFill>
                        </a:rPr>
                        <a:t>이동현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545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Team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공찬형</a:t>
                      </a:r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금강현</a:t>
                      </a:r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1D4999"/>
                          </a:solidFill>
                        </a:rPr>
                        <a:t>이동현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355342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4EBB7150-1577-4E2D-9184-93CF5304EB79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A79AC1-BBBB-4C6B-996A-342E02A4E79A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0FFC0FA-62C7-4412-BB57-E3365FC0F7CE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D7720EA-C0CC-45D7-B751-E918016957A6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B7F9CDD-BF4A-4E89-817D-09A285D5712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36A310-870B-4AE8-9BA2-3BFE13AAF419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CBFE3B7-336A-41F0-B32A-33C3D5D5C41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60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Implementation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652000" y="2316163"/>
              <a:ext cx="54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942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표 171">
            <a:extLst>
              <a:ext uri="{FF2B5EF4-FFF2-40B4-BE49-F238E27FC236}">
                <a16:creationId xmlns:a16="http://schemas.microsoft.com/office/drawing/2014/main" id="{A99B95C4-071F-4DB1-A85D-65C9C6283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17618"/>
              </p:ext>
            </p:extLst>
          </p:nvPr>
        </p:nvGraphicFramePr>
        <p:xfrm>
          <a:off x="4055803" y="1065707"/>
          <a:ext cx="3667186" cy="5543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7825">
                  <a:extLst>
                    <a:ext uri="{9D8B030D-6E8A-4147-A177-3AD203B41FA5}">
                      <a16:colId xmlns:a16="http://schemas.microsoft.com/office/drawing/2014/main" val="2975256216"/>
                    </a:ext>
                  </a:extLst>
                </a:gridCol>
                <a:gridCol w="1809361">
                  <a:extLst>
                    <a:ext uri="{9D8B030D-6E8A-4147-A177-3AD203B41FA5}">
                      <a16:colId xmlns:a16="http://schemas.microsoft.com/office/drawing/2014/main" val="3225710819"/>
                    </a:ext>
                  </a:extLst>
                </a:gridCol>
              </a:tblGrid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사용자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User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261016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사용자별관심종목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pref_sub_per_user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4136313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사용자별 업적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badges_per_user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101805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축구전적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soccer_record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7063058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야구전적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baseball_record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0637929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농구전적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basketball_record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644343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배드민턴전적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badminton_record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4962313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사용자별선호체육관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pref_gym_per_user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1304237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사용자별선호체육시설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pref_fac_per_user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5217384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531141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팀별 업적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badges_per_team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4115122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팀별선호체육관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pref_gym_per_team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4755982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팀별선호체육시설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pref_fac_per_team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9139266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팀별사용자목록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team_user_list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8048531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경기결과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match_result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8519881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경기참여자명단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match_participant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7547445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예약경기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reserv_matches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7603347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오픈매칭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open_match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077034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체육관 관리자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gym_manager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7719044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체육관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gym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95505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체육관내 시설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gym_facility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7678018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시설정보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fac_info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7018413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종목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subject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8430769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업적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badge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6342086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248509"/>
            <a:ext cx="1086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Implementation : DB Construction</a:t>
            </a:r>
            <a:endParaRPr lang="ko-KR" altLang="en-US" sz="24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938DC-6D71-49EF-8144-E67D4CAB18E7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0634C1-F267-47BF-8B58-011137784BF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A60B0E-0402-4FB3-9FA2-17FBEDBE1F5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D0C551-1AB8-46A5-8BFF-9A7D810E475B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C19547-0F99-4AE7-97A0-3580FACB3034}"/>
                </a:ext>
              </a:extLst>
            </p:cNvPr>
            <p:cNvSpPr/>
            <p:nvPr/>
          </p:nvSpPr>
          <p:spPr>
            <a:xfrm>
              <a:off x="11652000" y="2316163"/>
              <a:ext cx="54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F9D26D-96AF-40F9-8067-1682975406F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AABD10-058A-4F95-AB8E-6D94F07DB3E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3D3589-D2FB-4E15-BB2E-06C3B12EFC23}"/>
              </a:ext>
            </a:extLst>
          </p:cNvPr>
          <p:cNvSpPr/>
          <p:nvPr/>
        </p:nvSpPr>
        <p:spPr>
          <a:xfrm>
            <a:off x="3811943" y="1735493"/>
            <a:ext cx="4058817" cy="952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05CE65-7E44-4F82-9514-27048BFA6A85}"/>
              </a:ext>
            </a:extLst>
          </p:cNvPr>
          <p:cNvSpPr/>
          <p:nvPr/>
        </p:nvSpPr>
        <p:spPr>
          <a:xfrm>
            <a:off x="3811943" y="3135086"/>
            <a:ext cx="4058817" cy="1165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C08E6D-2AA8-4735-816B-91FDF35E7E0F}"/>
              </a:ext>
            </a:extLst>
          </p:cNvPr>
          <p:cNvSpPr/>
          <p:nvPr/>
        </p:nvSpPr>
        <p:spPr>
          <a:xfrm>
            <a:off x="3811943" y="4301008"/>
            <a:ext cx="4058817" cy="924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1C3C27-0594-4D42-B72B-EE185373C861}"/>
              </a:ext>
            </a:extLst>
          </p:cNvPr>
          <p:cNvSpPr/>
          <p:nvPr/>
        </p:nvSpPr>
        <p:spPr>
          <a:xfrm>
            <a:off x="3811943" y="5215815"/>
            <a:ext cx="4058817" cy="924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248509"/>
            <a:ext cx="1086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Implementation : Web Page - Scheduling</a:t>
            </a:r>
            <a:endParaRPr lang="ko-KR" altLang="en-US" sz="24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938DC-6D71-49EF-8144-E67D4CAB18E7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0634C1-F267-47BF-8B58-011137784BF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A60B0E-0402-4FB3-9FA2-17FBEDBE1F5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D0C551-1AB8-46A5-8BFF-9A7D810E475B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C19547-0F99-4AE7-97A0-3580FACB3034}"/>
                </a:ext>
              </a:extLst>
            </p:cNvPr>
            <p:cNvSpPr/>
            <p:nvPr/>
          </p:nvSpPr>
          <p:spPr>
            <a:xfrm>
              <a:off x="11652000" y="2316163"/>
              <a:ext cx="54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F9D26D-96AF-40F9-8067-1682975406F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AABD10-058A-4F95-AB8E-6D94F07DB3E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230F6F-5842-43A2-8454-6B2EE88002FE}"/>
              </a:ext>
            </a:extLst>
          </p:cNvPr>
          <p:cNvSpPr/>
          <p:nvPr/>
        </p:nvSpPr>
        <p:spPr>
          <a:xfrm>
            <a:off x="457200" y="811586"/>
            <a:ext cx="11252718" cy="2999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Monthly / Weekly Gym scheduling page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Able to register, modify, delete schedule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Distinct schedule by color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435256"/>
                </a:solidFill>
              </a:rPr>
              <a:t>FullCalander</a:t>
            </a:r>
            <a:r>
              <a:rPr lang="en-US" altLang="ko-KR" sz="1600" b="1" dirty="0">
                <a:solidFill>
                  <a:srgbClr val="435256"/>
                </a:solidFill>
              </a:rPr>
              <a:t> Library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Dynamic page variation applied using jQuery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43525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43525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43525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AC5BCA-587C-47E6-B90B-4A9CC57293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04" t="10735" r="15413"/>
          <a:stretch/>
        </p:blipFill>
        <p:spPr>
          <a:xfrm>
            <a:off x="684245" y="2872222"/>
            <a:ext cx="5791200" cy="37233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3BC62D-D3F4-4D96-A4E1-2724765B50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66" t="7730" r="18422"/>
          <a:stretch/>
        </p:blipFill>
        <p:spPr>
          <a:xfrm>
            <a:off x="6588093" y="2722874"/>
            <a:ext cx="5229516" cy="38860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84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248509"/>
            <a:ext cx="1086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Implementation : Spring Base Structure Development</a:t>
            </a:r>
          </a:p>
          <a:p>
            <a:endParaRPr lang="ko-KR" altLang="en-US" sz="24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938DC-6D71-49EF-8144-E67D4CAB18E7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0634C1-F267-47BF-8B58-011137784BF3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A60B0E-0402-4FB3-9FA2-17FBEDBE1F5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D0C551-1AB8-46A5-8BFF-9A7D810E475B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C19547-0F99-4AE7-97A0-3580FACB3034}"/>
                </a:ext>
              </a:extLst>
            </p:cNvPr>
            <p:cNvSpPr/>
            <p:nvPr/>
          </p:nvSpPr>
          <p:spPr>
            <a:xfrm>
              <a:off x="11652000" y="2316163"/>
              <a:ext cx="5400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F9D26D-96AF-40F9-8067-1682975406F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AABD10-058A-4F95-AB8E-6D94F07DB3E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Spring DispatcherServlet">
            <a:extLst>
              <a:ext uri="{FF2B5EF4-FFF2-40B4-BE49-F238E27FC236}">
                <a16:creationId xmlns:a16="http://schemas.microsoft.com/office/drawing/2014/main" id="{618F27F1-2994-4682-85D5-899F3627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50" y="3576971"/>
            <a:ext cx="5276850" cy="3152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7FB1D2-A5F1-4C89-BAC1-56B99A80C97A}"/>
              </a:ext>
            </a:extLst>
          </p:cNvPr>
          <p:cNvSpPr txBox="1"/>
          <p:nvPr/>
        </p:nvSpPr>
        <p:spPr>
          <a:xfrm>
            <a:off x="457200" y="1188301"/>
            <a:ext cx="11030503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en-US" altLang="ko-KR" b="1" dirty="0"/>
              <a:t>Servlet configure : </a:t>
            </a:r>
            <a:r>
              <a:rPr lang="en-US" altLang="ko-KR" dirty="0"/>
              <a:t>Build cardinal servlet structure for accept client request, called Request Mapping.</a:t>
            </a: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en-US" altLang="ko-KR" b="1" dirty="0"/>
              <a:t>Maven configure :</a:t>
            </a:r>
            <a:r>
              <a:rPr lang="en-US" altLang="ko-KR" dirty="0"/>
              <a:t> Configure pom.xml for using external library and distributing source code with Apache Maven.</a:t>
            </a: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en-US" altLang="ko-KR" b="1" dirty="0"/>
              <a:t>Interceptor Implementation :</a:t>
            </a:r>
            <a:r>
              <a:rPr lang="en-US" altLang="ko-KR" dirty="0"/>
              <a:t> Implementing Pre and Post Interceptor for remaining login session or restrict some unauthorized request.</a:t>
            </a: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en-US" altLang="ko-KR" b="1" dirty="0"/>
              <a:t>Controller Implementation : </a:t>
            </a:r>
            <a:r>
              <a:rPr lang="en-US" altLang="ko-KR" dirty="0"/>
              <a:t>Implement methods that manage requests separated by dispatcher.</a:t>
            </a: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en-US" altLang="ko-KR" b="1" dirty="0"/>
              <a:t>Business Logic Implementation(Service Layer) Database Connection(</a:t>
            </a:r>
            <a:r>
              <a:rPr lang="en-US" altLang="ko-KR" b="1" dirty="0" err="1"/>
              <a:t>Mybatis</a:t>
            </a:r>
            <a:r>
              <a:rPr lang="en-US" altLang="ko-KR" b="1" dirty="0"/>
              <a:t> – </a:t>
            </a:r>
            <a:r>
              <a:rPr lang="en-US" altLang="ko-KR" b="1" dirty="0" err="1"/>
              <a:t>MySql</a:t>
            </a:r>
            <a:r>
              <a:rPr lang="en-US" altLang="ko-KR" b="1" dirty="0"/>
              <a:t>) </a:t>
            </a: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en-US" altLang="ko-KR" b="1" dirty="0"/>
              <a:t>View Resolver (JSP, JSTL)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9084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270550"/>
            <a:ext cx="7380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Personal Project Schedule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652000" y="2552310"/>
              <a:ext cx="5400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111245"/>
            <a:ext cx="7996328" cy="2293675"/>
            <a:chOff x="2405743" y="2817158"/>
            <a:chExt cx="7380514" cy="211703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814520"/>
              <a:ext cx="5503817" cy="1119673"/>
              <a:chOff x="4282440" y="381452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472840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81452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41026C-85BE-4C63-A771-4CB7985A613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18DE6E-B870-4182-A0E4-65B042FAFED4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64AC58-F65B-4C7E-B933-8C63FB5BBBD6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732990-CFCC-4C70-B72C-305785D9B91E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EF285D-7D82-4C13-BC5D-1224F3467ED4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F0DF2E-9A98-4363-A34F-E5B9A1E41CB7}"/>
                </a:ext>
              </a:extLst>
            </p:cNvPr>
            <p:cNvSpPr/>
            <p:nvPr/>
          </p:nvSpPr>
          <p:spPr>
            <a:xfrm>
              <a:off x="11652000" y="2552310"/>
              <a:ext cx="5400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93C67D-CC39-4BD9-9D79-0F00942444D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37F469F-9E8F-4B8A-9A1C-DBF7923C5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01421"/>
              </p:ext>
            </p:extLst>
          </p:nvPr>
        </p:nvGraphicFramePr>
        <p:xfrm>
          <a:off x="838197" y="1900598"/>
          <a:ext cx="10515605" cy="3236617"/>
        </p:xfrm>
        <a:graphic>
          <a:graphicData uri="http://schemas.openxmlformats.org/drawingml/2006/table">
            <a:tbl>
              <a:tblPr/>
              <a:tblGrid>
                <a:gridCol w="4324597">
                  <a:extLst>
                    <a:ext uri="{9D8B030D-6E8A-4147-A177-3AD203B41FA5}">
                      <a16:colId xmlns:a16="http://schemas.microsoft.com/office/drawing/2014/main" val="43975694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1616451509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2691863447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2229680062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771113706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693212817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1849814325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1268374456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847146934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3990141739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2369150837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322878656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4260742306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2097056557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1751386633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793195539"/>
                    </a:ext>
                  </a:extLst>
                </a:gridCol>
                <a:gridCol w="386938">
                  <a:extLst>
                    <a:ext uri="{9D8B030D-6E8A-4147-A177-3AD203B41FA5}">
                      <a16:colId xmlns:a16="http://schemas.microsoft.com/office/drawing/2014/main" val="537810997"/>
                    </a:ext>
                  </a:extLst>
                </a:gridCol>
              </a:tblGrid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10733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388111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6828" marR="6828" marT="6828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6828" marR="6828" marT="6828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741003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260891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collection &amp; Generation / Data modeling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459400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 Construction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808613"/>
                  </a:ext>
                </a:extLst>
              </a:tr>
              <a:tr h="266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Installation / CDH Cluster Construction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939894"/>
                  </a:ext>
                </a:extLst>
              </a:tr>
              <a:tr h="266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Analysis using Hadoop Cluster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57973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Matching Service (App)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066430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Ranking System (App)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813099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441469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094521"/>
                  </a:ext>
                </a:extLst>
              </a:tr>
              <a:tr h="2458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030778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EE191B-228C-4757-909C-E5967E59B06D}"/>
              </a:ext>
            </a:extLst>
          </p:cNvPr>
          <p:cNvSpPr/>
          <p:nvPr/>
        </p:nvSpPr>
        <p:spPr>
          <a:xfrm>
            <a:off x="457200" y="861866"/>
            <a:ext cx="991239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Lee, Donghyun : DB Construction &amp; Data Analysis, Recommendation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470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41026C-85BE-4C63-A771-4CB7985A613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18DE6E-B870-4182-A0E4-65B042FAFED4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64AC58-F65B-4C7E-B933-8C63FB5BBBD6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732990-CFCC-4C70-B72C-305785D9B91E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EF285D-7D82-4C13-BC5D-1224F3467ED4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F0DF2E-9A98-4363-A34F-E5B9A1E41CB7}"/>
                </a:ext>
              </a:extLst>
            </p:cNvPr>
            <p:cNvSpPr/>
            <p:nvPr/>
          </p:nvSpPr>
          <p:spPr>
            <a:xfrm>
              <a:off x="11652000" y="2552310"/>
              <a:ext cx="5400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93C67D-CC39-4BD9-9D79-0F00942444D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E5C078E-E3F6-496E-BEB7-4C1DA45ED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299450"/>
              </p:ext>
            </p:extLst>
          </p:nvPr>
        </p:nvGraphicFramePr>
        <p:xfrm>
          <a:off x="825759" y="1900598"/>
          <a:ext cx="10515600" cy="3328308"/>
        </p:xfrm>
        <a:graphic>
          <a:graphicData uri="http://schemas.openxmlformats.org/drawingml/2006/table">
            <a:tbl>
              <a:tblPr/>
              <a:tblGrid>
                <a:gridCol w="4826000">
                  <a:extLst>
                    <a:ext uri="{9D8B030D-6E8A-4147-A177-3AD203B41FA5}">
                      <a16:colId xmlns:a16="http://schemas.microsoft.com/office/drawing/2014/main" val="314906454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9255401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027849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7851964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2405479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2513784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82605252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10615502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3575262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424095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85029011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66415088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43827907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9373047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866504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9203748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83568799"/>
                    </a:ext>
                  </a:extLst>
                </a:gridCol>
              </a:tblGrid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99584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706519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353497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09773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UI Design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17590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Structure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84861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Manager Web Site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927272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Matching Service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561968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Ranking System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272470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403538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490905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67989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ECCB14-B8C5-45C6-B160-3DC76EE2A1D5}"/>
              </a:ext>
            </a:extLst>
          </p:cNvPr>
          <p:cNvSpPr/>
          <p:nvPr/>
        </p:nvSpPr>
        <p:spPr>
          <a:xfrm>
            <a:off x="457200" y="861866"/>
            <a:ext cx="895123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Gong, </a:t>
            </a:r>
            <a:r>
              <a:rPr lang="en-US" altLang="ko-KR" b="1" dirty="0" err="1">
                <a:solidFill>
                  <a:srgbClr val="435256"/>
                </a:solidFill>
              </a:rPr>
              <a:t>Chanhyung</a:t>
            </a:r>
            <a:r>
              <a:rPr lang="en-US" altLang="ko-KR" b="1" dirty="0">
                <a:solidFill>
                  <a:srgbClr val="435256"/>
                </a:solidFill>
              </a:rPr>
              <a:t> : Web Structure construction, Web &amp; app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755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Personal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41026C-85BE-4C63-A771-4CB7985A613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18DE6E-B870-4182-A0E4-65B042FAFED4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64AC58-F65B-4C7E-B933-8C63FB5BBBD6}"/>
                </a:ext>
              </a:extLst>
            </p:cNvPr>
            <p:cNvSpPr/>
            <p:nvPr/>
          </p:nvSpPr>
          <p:spPr>
            <a:xfrm>
              <a:off x="11925298" y="1841941"/>
              <a:ext cx="266701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732990-CFCC-4C70-B72C-305785D9B91E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EF285D-7D82-4C13-BC5D-1224F3467ED4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F0DF2E-9A98-4363-A34F-E5B9A1E41CB7}"/>
                </a:ext>
              </a:extLst>
            </p:cNvPr>
            <p:cNvSpPr/>
            <p:nvPr/>
          </p:nvSpPr>
          <p:spPr>
            <a:xfrm>
              <a:off x="11652000" y="2552310"/>
              <a:ext cx="5400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93C67D-CC39-4BD9-9D79-0F00942444DC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6BC0D0-3131-4E12-8063-D520B9DCB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42649"/>
              </p:ext>
            </p:extLst>
          </p:nvPr>
        </p:nvGraphicFramePr>
        <p:xfrm>
          <a:off x="838200" y="1900598"/>
          <a:ext cx="10515600" cy="3566160"/>
        </p:xfrm>
        <a:graphic>
          <a:graphicData uri="http://schemas.openxmlformats.org/drawingml/2006/table">
            <a:tbl>
              <a:tblPr/>
              <a:tblGrid>
                <a:gridCol w="4826000">
                  <a:extLst>
                    <a:ext uri="{9D8B030D-6E8A-4147-A177-3AD203B41FA5}">
                      <a16:colId xmlns:a16="http://schemas.microsoft.com/office/drawing/2014/main" val="175198459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33128398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1147325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85093583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33353454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52282424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1487134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4964054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2293692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7121626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55642736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17640267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3040725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32764810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94200847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16891567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415148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Dates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April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875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 Descriptions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836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Organization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Midterm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Demonstration &amp; Presentation</a:t>
                      </a:r>
                    </a:p>
                  </a:txBody>
                  <a:tcPr marL="7620" marR="7620" marT="762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2577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 Confirmation / Write out the Proposal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067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UI Design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8861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Structure Construction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3697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Manager Web Site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8778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Reservation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5335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Matching Service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4485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 Implementation : Ranking System (App)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8355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and Debugging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9341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Preparing for Final Demo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5445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Manuals and Reports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3775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FF741-0A14-4E7A-8C53-4C68D338E559}"/>
              </a:ext>
            </a:extLst>
          </p:cNvPr>
          <p:cNvSpPr/>
          <p:nvPr/>
        </p:nvSpPr>
        <p:spPr>
          <a:xfrm>
            <a:off x="457200" y="861866"/>
            <a:ext cx="879426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Kum, </a:t>
            </a:r>
            <a:r>
              <a:rPr lang="en-US" altLang="ko-KR" b="1" dirty="0" err="1">
                <a:solidFill>
                  <a:srgbClr val="435256"/>
                </a:solidFill>
              </a:rPr>
              <a:t>Kanghyun</a:t>
            </a:r>
            <a:r>
              <a:rPr lang="en-US" altLang="ko-KR" b="1" dirty="0">
                <a:solidFill>
                  <a:srgbClr val="435256"/>
                </a:solidFill>
              </a:rPr>
              <a:t>  : App Structure construction, Web &amp; App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358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8666" y="2720876"/>
            <a:ext cx="9494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  <a:endParaRPr lang="ko-KR" altLang="en-US" sz="7200" b="1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4777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62386"/>
            <a:ext cx="11252718" cy="483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Concept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Just focus on the game itself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  <a:ea typeface="HY견고딕" panose="02030600000101010101" pitchFamily="18" charset="-127"/>
              </a:rPr>
              <a:t>Play the game like ‘a Game’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Feedback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My Favorite gym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Ranking System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Play a match against a rival of a similar level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Schedule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Implementation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DB Construction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Web page : Scheduling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Spring Base Structure Development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Personal Project </a:t>
            </a:r>
            <a:r>
              <a:rPr lang="en-US" altLang="ko-KR" sz="1600" b="1" dirty="0" err="1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Scehdule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</a:p>
        </p:txBody>
      </p:sp>
      <p:pic>
        <p:nvPicPr>
          <p:cNvPr id="8" name="Picture 4" descr="3e7940b83a1ff7ef1e0b40322c6cf3f3.png">
            <a:extLst>
              <a:ext uri="{FF2B5EF4-FFF2-40B4-BE49-F238E27FC236}">
                <a16:creationId xmlns:a16="http://schemas.microsoft.com/office/drawing/2014/main" id="{B9FDE589-B3F4-426E-A742-827C15048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B53E10-8874-4113-942A-3D8C142DD710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6CD7E3-2C12-4D1C-9D61-D0670E9FEAB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FBEBCA-A538-440F-94DB-AD412B860BD7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B062BC4-17AA-4F0B-8E24-0BD361F5C238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C622C-A89C-438B-B358-EFAB2B8E0562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A8D3F0-3E89-4FAC-81D1-3433CC6CDBF3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CA1F0D4-947F-4478-A523-107FA56C706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90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Concept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17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Project Concept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3184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A46360"/>
                </a:solidFill>
              </a:rPr>
              <a:t>Just focus on the game itself.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Making a </a:t>
            </a:r>
            <a:r>
              <a:rPr lang="en-US" altLang="ko-KR" sz="1600" b="1" u="sng" dirty="0">
                <a:solidFill>
                  <a:srgbClr val="435256"/>
                </a:solidFill>
              </a:rPr>
              <a:t>regular reservation</a:t>
            </a:r>
            <a:r>
              <a:rPr lang="en-US" altLang="ko-KR" sz="1600" b="1" dirty="0">
                <a:solidFill>
                  <a:srgbClr val="435256"/>
                </a:solidFill>
              </a:rPr>
              <a:t> and participating the </a:t>
            </a:r>
            <a:r>
              <a:rPr lang="en-US" altLang="ko-KR" sz="1600" b="1" u="sng" dirty="0">
                <a:solidFill>
                  <a:srgbClr val="435256"/>
                </a:solidFill>
              </a:rPr>
              <a:t>Open Matching</a:t>
            </a:r>
            <a:r>
              <a:rPr lang="en-US" altLang="ko-KR" sz="1600" b="1" dirty="0">
                <a:solidFill>
                  <a:srgbClr val="435256"/>
                </a:solidFill>
              </a:rPr>
              <a:t> by using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Team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Recommendation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Recommend </a:t>
            </a:r>
            <a:r>
              <a:rPr lang="en-US" altLang="ko-KR" sz="1600" u="sng" dirty="0">
                <a:solidFill>
                  <a:srgbClr val="435256"/>
                </a:solidFill>
              </a:rPr>
              <a:t>the best team you could join</a:t>
            </a:r>
            <a:r>
              <a:rPr lang="en-US" altLang="ko-KR" sz="1600" dirty="0">
                <a:solidFill>
                  <a:srgbClr val="435256"/>
                </a:solidFill>
              </a:rPr>
              <a:t> by analyzing your profile and records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Recommend </a:t>
            </a:r>
            <a:r>
              <a:rPr lang="en-US" altLang="ko-KR" sz="1600" u="sng" dirty="0">
                <a:solidFill>
                  <a:srgbClr val="435256"/>
                </a:solidFill>
              </a:rPr>
              <a:t>the best opponent to compete with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u="sng" dirty="0">
                <a:solidFill>
                  <a:srgbClr val="435256"/>
                </a:solidFill>
              </a:rPr>
              <a:t>Balanced matching</a:t>
            </a:r>
            <a:r>
              <a:rPr lang="en-US" altLang="ko-KR" sz="1600" dirty="0">
                <a:solidFill>
                  <a:srgbClr val="435256"/>
                </a:solidFill>
              </a:rPr>
              <a:t> through the data collected (Open Matching)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435256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4E8A7E-C6E6-4594-A099-6C6F39CA5A94}"/>
              </a:ext>
            </a:extLst>
          </p:cNvPr>
          <p:cNvGrpSpPr/>
          <p:nvPr/>
        </p:nvGrpSpPr>
        <p:grpSpPr>
          <a:xfrm>
            <a:off x="5765184" y="3964507"/>
            <a:ext cx="6185775" cy="2999347"/>
            <a:chOff x="507091" y="3810074"/>
            <a:chExt cx="6185775" cy="3091471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2E0851B-865F-4DC1-8690-D042C2C2795E}"/>
                </a:ext>
              </a:extLst>
            </p:cNvPr>
            <p:cNvSpPr/>
            <p:nvPr/>
          </p:nvSpPr>
          <p:spPr>
            <a:xfrm>
              <a:off x="507091" y="3902198"/>
              <a:ext cx="6185775" cy="433886"/>
            </a:xfrm>
            <a:custGeom>
              <a:avLst/>
              <a:gdLst>
                <a:gd name="connsiteX0" fmla="*/ 390649 w 6185775"/>
                <a:gd name="connsiteY0" fmla="*/ 0 h 433886"/>
                <a:gd name="connsiteX1" fmla="*/ 5795126 w 6185775"/>
                <a:gd name="connsiteY1" fmla="*/ 0 h 433886"/>
                <a:gd name="connsiteX2" fmla="*/ 6185775 w 6185775"/>
                <a:gd name="connsiteY2" fmla="*/ 390649 h 433886"/>
                <a:gd name="connsiteX3" fmla="*/ 6185775 w 6185775"/>
                <a:gd name="connsiteY3" fmla="*/ 433886 h 433886"/>
                <a:gd name="connsiteX4" fmla="*/ 0 w 6185775"/>
                <a:gd name="connsiteY4" fmla="*/ 433886 h 433886"/>
                <a:gd name="connsiteX5" fmla="*/ 0 w 6185775"/>
                <a:gd name="connsiteY5" fmla="*/ 390649 h 433886"/>
                <a:gd name="connsiteX6" fmla="*/ 390649 w 6185775"/>
                <a:gd name="connsiteY6" fmla="*/ 0 h 4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5775" h="433886">
                  <a:moveTo>
                    <a:pt x="390649" y="0"/>
                  </a:moveTo>
                  <a:lnTo>
                    <a:pt x="5795126" y="0"/>
                  </a:lnTo>
                  <a:cubicBezTo>
                    <a:pt x="6010875" y="0"/>
                    <a:pt x="6185775" y="174900"/>
                    <a:pt x="6185775" y="390649"/>
                  </a:cubicBezTo>
                  <a:lnTo>
                    <a:pt x="6185775" y="433886"/>
                  </a:lnTo>
                  <a:lnTo>
                    <a:pt x="0" y="433886"/>
                  </a:lnTo>
                  <a:lnTo>
                    <a:pt x="0" y="390649"/>
                  </a:lnTo>
                  <a:cubicBezTo>
                    <a:pt x="0" y="174900"/>
                    <a:pt x="174900" y="0"/>
                    <a:pt x="390649" y="0"/>
                  </a:cubicBezTo>
                  <a:close/>
                </a:path>
              </a:pathLst>
            </a:custGeom>
            <a:solidFill>
              <a:srgbClr val="1D4999"/>
            </a:solidFill>
            <a:ln w="28575">
              <a:solidFill>
                <a:srgbClr val="1D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D0B2944-7237-45B2-89E6-E0F5A7FDFEE4}"/>
                </a:ext>
              </a:extLst>
            </p:cNvPr>
            <p:cNvSpPr/>
            <p:nvPr/>
          </p:nvSpPr>
          <p:spPr>
            <a:xfrm>
              <a:off x="507091" y="4340545"/>
              <a:ext cx="6185775" cy="2561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Team Name : star7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Team’s main subject : Soccer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Team Score : 145 / 157 (92%)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Recent Records :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5A1889A-6106-4477-9E63-969C09CB1CFA}"/>
                </a:ext>
              </a:extLst>
            </p:cNvPr>
            <p:cNvGrpSpPr/>
            <p:nvPr/>
          </p:nvGrpSpPr>
          <p:grpSpPr>
            <a:xfrm>
              <a:off x="1022881" y="3810074"/>
              <a:ext cx="244704" cy="432528"/>
              <a:chOff x="1022881" y="3810074"/>
              <a:chExt cx="244704" cy="432528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76D7222-D775-4ECF-9A8D-56816008C895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9F31237B-3803-4F17-A90A-804384B7F3FE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A380898-55E0-49C8-AEB1-ED895F488E95}"/>
                </a:ext>
              </a:extLst>
            </p:cNvPr>
            <p:cNvGrpSpPr/>
            <p:nvPr/>
          </p:nvGrpSpPr>
          <p:grpSpPr>
            <a:xfrm>
              <a:off x="6104059" y="3810074"/>
              <a:ext cx="244704" cy="432528"/>
              <a:chOff x="1022881" y="3810074"/>
              <a:chExt cx="244704" cy="432528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6AAFDE28-FE50-4874-9C0C-18A16B3DF5FD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5D46141E-DA51-41B3-BB60-76BC9E45CCE0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3A2D96F-9BD9-4C77-AC7D-B74621EA540B}"/>
                </a:ext>
              </a:extLst>
            </p:cNvPr>
            <p:cNvGrpSpPr/>
            <p:nvPr/>
          </p:nvGrpSpPr>
          <p:grpSpPr>
            <a:xfrm>
              <a:off x="3477626" y="3810074"/>
              <a:ext cx="244704" cy="432528"/>
              <a:chOff x="1022881" y="3810074"/>
              <a:chExt cx="244704" cy="43252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86055C9-FAA8-4928-8A0B-82F646D55F63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481164CC-2EB7-46EB-B94C-D78FD1ABAC6F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F7C2E7E-AE30-430A-9767-FD8C868AE88A}"/>
                </a:ext>
              </a:extLst>
            </p:cNvPr>
            <p:cNvGrpSpPr/>
            <p:nvPr/>
          </p:nvGrpSpPr>
          <p:grpSpPr>
            <a:xfrm>
              <a:off x="4810572" y="3810074"/>
              <a:ext cx="244704" cy="432528"/>
              <a:chOff x="1022881" y="3810074"/>
              <a:chExt cx="244704" cy="432528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BDA69240-A19D-44A2-BD0C-AF0C145C9D10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CA192AE7-9E25-4476-A2A2-D378176993E0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8E643EE-0C09-4FC1-BEC9-6D0B64481848}"/>
                </a:ext>
              </a:extLst>
            </p:cNvPr>
            <p:cNvGrpSpPr/>
            <p:nvPr/>
          </p:nvGrpSpPr>
          <p:grpSpPr>
            <a:xfrm>
              <a:off x="2193103" y="3810074"/>
              <a:ext cx="244704" cy="432528"/>
              <a:chOff x="1022881" y="3810074"/>
              <a:chExt cx="244704" cy="432528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26CC219-7937-4FDA-9CD9-412D34393268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EDDEA24-2AAA-4606-B38E-0E7AE5186A7F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C2D1164-8109-4D59-8FC0-BF0746BDC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40695"/>
              </p:ext>
            </p:extLst>
          </p:nvPr>
        </p:nvGraphicFramePr>
        <p:xfrm>
          <a:off x="5852473" y="5737207"/>
          <a:ext cx="597179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895">
                  <a:extLst>
                    <a:ext uri="{9D8B030D-6E8A-4147-A177-3AD203B41FA5}">
                      <a16:colId xmlns:a16="http://schemas.microsoft.com/office/drawing/2014/main" val="3029162487"/>
                    </a:ext>
                  </a:extLst>
                </a:gridCol>
                <a:gridCol w="2985895">
                  <a:extLst>
                    <a:ext uri="{9D8B030D-6E8A-4147-A177-3AD203B41FA5}">
                      <a16:colId xmlns:a16="http://schemas.microsoft.com/office/drawing/2014/main" val="378148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star7 vs ABC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 : 2 (win)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92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star7 vs Korea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 : 1 (win)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8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star7 vs ABC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 : 0 (win)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53031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5F2F841D-9C3C-4B3D-B79D-EA0E83F1F6D6}"/>
              </a:ext>
            </a:extLst>
          </p:cNvPr>
          <p:cNvSpPr/>
          <p:nvPr/>
        </p:nvSpPr>
        <p:spPr>
          <a:xfrm>
            <a:off x="10736125" y="4643989"/>
            <a:ext cx="928399" cy="928399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</a:rPr>
              <a:t>S</a:t>
            </a:r>
            <a:endParaRPr lang="ko-KR" altLang="en-US" sz="4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93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Project Concept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2445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A46360"/>
                </a:solidFill>
              </a:rPr>
              <a:t>Play the game like ‘a Game.’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Ranking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Gym Occupation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MMR(Match Making Rating)</a:t>
            </a:r>
            <a:endParaRPr lang="en-US" altLang="ko-KR" sz="1600" u="sng" dirty="0">
              <a:solidFill>
                <a:srgbClr val="43525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</a:rPr>
              <a:t>Badge Achievement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435256"/>
                </a:solidFill>
              </a:rPr>
              <a:t>Sign up </a:t>
            </a:r>
            <a:r>
              <a:rPr lang="en-US" altLang="ko-KR" sz="1600" dirty="0">
                <a:solidFill>
                  <a:srgbClr val="435256"/>
                </a:solidFill>
                <a:sym typeface="Wingdings" panose="05000000000000000000" pitchFamily="2" charset="2"/>
              </a:rPr>
              <a:t> Profile Registration  Joining team  Placement test  Matches…</a:t>
            </a:r>
            <a:endParaRPr lang="en-US" altLang="ko-KR" sz="1600" dirty="0">
              <a:solidFill>
                <a:srgbClr val="435256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A38F781-35F2-43A8-B652-6C3CF3436696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83F0A33-A39E-45CE-AE67-DDEC0764B39A}"/>
                </a:ext>
              </a:extLst>
            </p:cNvPr>
            <p:cNvSpPr/>
            <p:nvPr/>
          </p:nvSpPr>
          <p:spPr>
            <a:xfrm>
              <a:off x="11652000" y="1603866"/>
              <a:ext cx="5400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E168A90-5405-49E4-992B-00D5B6D33546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96729A2-69E7-496C-BC48-74C0C4A8711D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AC25E7C-B879-4104-8296-EF27E884EC5E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25E300-AA5C-45DF-BA20-C8FCCD9D768D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8AA980D-C87C-4122-8AFA-BC4E2ADEF2C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AC972ACF-1C7B-4637-A6C9-2A4E37730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238" y="4026370"/>
            <a:ext cx="3573022" cy="23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Feedback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652000" y="1841941"/>
              <a:ext cx="5400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1143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Feedback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My Favorite Gym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435256"/>
                </a:solidFill>
              </a:rPr>
              <a:t>Ranking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Gym Occupation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435256"/>
                </a:solidFill>
              </a:rPr>
              <a:t>MMR(Match Making Rating)</a:t>
            </a:r>
            <a:endParaRPr lang="en-US" altLang="ko-KR" sz="2000" u="sng" dirty="0">
              <a:solidFill>
                <a:srgbClr val="435256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73FB839-B002-4FBA-9239-749194DE98DB}"/>
              </a:ext>
            </a:extLst>
          </p:cNvPr>
          <p:cNvGrpSpPr/>
          <p:nvPr/>
        </p:nvGrpSpPr>
        <p:grpSpPr>
          <a:xfrm>
            <a:off x="0" y="1285827"/>
            <a:ext cx="266700" cy="1399308"/>
            <a:chOff x="11925300" y="1603866"/>
            <a:chExt cx="266700" cy="139930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EB101D4-7C96-4414-9A7F-2C26BADB583F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FA2DD6E-4A8D-4CA3-B665-9BB8CC8767D3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2E8325-A8F6-47C0-AB84-9FB8CDC6ADFA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40FF388-4601-4016-8393-8000B3EDF108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0297484-1CC6-44CF-B8B5-77FAF9058514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8848809-F7B1-464D-8280-5ED07D823C56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EBE8992-18A5-409D-90F8-4002D5E1BF1E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D66F224-74B4-4956-A7CC-0F2E3B94F839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D33CF1B-E37F-42C3-9BA8-C645AA319F2D}"/>
                </a:ext>
              </a:extLst>
            </p:cNvPr>
            <p:cNvSpPr/>
            <p:nvPr/>
          </p:nvSpPr>
          <p:spPr>
            <a:xfrm>
              <a:off x="11652000" y="1841941"/>
              <a:ext cx="5400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F0C7CF-47DB-451E-82BD-AF49F2BB7AC3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AA187D8-B287-4AEF-87C9-0DD42BF72DFF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C5DF661-639E-4314-B274-9EC0085A9477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F639285-1464-48E4-9E93-6204ECD639C0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5" name="그림 154">
            <a:extLst>
              <a:ext uri="{FF2B5EF4-FFF2-40B4-BE49-F238E27FC236}">
                <a16:creationId xmlns:a16="http://schemas.microsoft.com/office/drawing/2014/main" id="{EBE44C01-D521-4BBA-9E2E-482F850D1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238" y="4026370"/>
            <a:ext cx="3573022" cy="2389376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59CA5A17-FEAE-46B0-8442-D22C0E993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29" y="1085132"/>
            <a:ext cx="3015440" cy="2759980"/>
          </a:xfrm>
          <a:prstGeom prst="rect">
            <a:avLst/>
          </a:prstGeom>
        </p:spPr>
      </p:pic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7ACC19F9-30A8-425D-B751-95F7B7F377EB}"/>
              </a:ext>
            </a:extLst>
          </p:cNvPr>
          <p:cNvGrpSpPr/>
          <p:nvPr/>
        </p:nvGrpSpPr>
        <p:grpSpPr>
          <a:xfrm>
            <a:off x="1076417" y="3317033"/>
            <a:ext cx="5388952" cy="3185026"/>
            <a:chOff x="1076417" y="3230720"/>
            <a:chExt cx="5388952" cy="3185026"/>
          </a:xfrm>
        </p:grpSpPr>
        <p:pic>
          <p:nvPicPr>
            <p:cNvPr id="1026" name="Picture 2" descr="The Elo Rating System">
              <a:extLst>
                <a:ext uri="{FF2B5EF4-FFF2-40B4-BE49-F238E27FC236}">
                  <a16:creationId xmlns:a16="http://schemas.microsoft.com/office/drawing/2014/main" id="{C8561481-3434-42FC-A069-5CF28FC12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417" y="3230720"/>
              <a:ext cx="5388952" cy="277781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92A680B-26DA-4684-BADA-B538C3212C0C}"/>
                </a:ext>
              </a:extLst>
            </p:cNvPr>
            <p:cNvSpPr txBox="1"/>
            <p:nvPr/>
          </p:nvSpPr>
          <p:spPr>
            <a:xfrm>
              <a:off x="2217346" y="6046414"/>
              <a:ext cx="3107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&lt;Chess Elo Rating System&gt;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1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Schedule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97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How to Implement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1E241A-4A57-4ACF-ACB2-8D87D1BF3509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B9EE68-75F5-402E-AF7C-847CB173FB1D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C8B75E-BDFF-4651-A16D-3AF34F727F18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91E2907-6E6A-44A6-BE95-E64F029BED67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DC7B188-C957-438B-BB3C-4F60034D817C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FBFC1B-5360-4D9A-87B1-E68EF9A7833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8957370-9AD3-420B-85FC-60242F6DE5D7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EFED26C-5616-4A67-97F6-CB4FFB11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29884"/>
              </p:ext>
            </p:extLst>
          </p:nvPr>
        </p:nvGraphicFramePr>
        <p:xfrm>
          <a:off x="399278" y="1094818"/>
          <a:ext cx="11252722" cy="42138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5122">
                  <a:extLst>
                    <a:ext uri="{9D8B030D-6E8A-4147-A177-3AD203B41FA5}">
                      <a16:colId xmlns:a16="http://schemas.microsoft.com/office/drawing/2014/main" val="1127244339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2812747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842299793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12477597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9698738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53975293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828642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0454990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9101808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826949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52905561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162199637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22357531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656488956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6030959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78118164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50226016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                                                                Dates</a:t>
                      </a:r>
                      <a:br>
                        <a:rPr lang="en-US" sz="1400" b="1" u="none" strike="noStrike" dirty="0">
                          <a:effectLst/>
                        </a:rPr>
                      </a:br>
                      <a:r>
                        <a:rPr lang="en-US" sz="1400" b="1" u="none" strike="noStrike" dirty="0">
                          <a:effectLst/>
                        </a:rPr>
                        <a:t> Task Descriptions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March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April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May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June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705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22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6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301608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Team Organization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effectLst/>
                        </a:rPr>
                        <a:t>Midterm Demonstration &amp; Presentation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effectLst/>
                        </a:rPr>
                        <a:t>Final Demonstration &amp; Presentation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16960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Subject Confirmation / Write out the Proposal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879296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26226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39668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collection &amp; Generation / Data modeling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642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Database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48390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0392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71175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Implementation : Manager Web Site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76829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Reservation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900152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Installation / CDH Cluster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59402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Analysis using Hadoop Cluster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77985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Matching Service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59559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Ranking System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767464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Test and Debugging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55851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Preparing for Final Demo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0800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Writing Manuals and Reports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4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96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1116</Words>
  <Application>Microsoft Office PowerPoint</Application>
  <PresentationFormat>와이드스크린</PresentationFormat>
  <Paragraphs>964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HY견고딕</vt:lpstr>
      <vt:lpstr>맑은 고딕</vt:lpstr>
      <vt:lpstr>Arial</vt:lpstr>
      <vt:lpstr>Wingdings</vt:lpstr>
      <vt:lpstr>Office 테마</vt:lpstr>
      <vt:lpstr>Capstone Design (2)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BDAIR&amp;D1</dc:creator>
  <cp:lastModifiedBy>Donghyun Lee</cp:lastModifiedBy>
  <cp:revision>126</cp:revision>
  <dcterms:created xsi:type="dcterms:W3CDTF">2019-01-03T11:29:16Z</dcterms:created>
  <dcterms:modified xsi:type="dcterms:W3CDTF">2019-03-31T18:50:54Z</dcterms:modified>
</cp:coreProperties>
</file>