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2" r:id="rId4"/>
    <p:sldId id="283" r:id="rId5"/>
    <p:sldId id="280" r:id="rId6"/>
    <p:sldId id="285" r:id="rId7"/>
    <p:sldId id="288" r:id="rId8"/>
    <p:sldId id="286" r:id="rId9"/>
    <p:sldId id="299" r:id="rId10"/>
    <p:sldId id="300" r:id="rId11"/>
    <p:sldId id="301" r:id="rId12"/>
    <p:sldId id="302" r:id="rId13"/>
    <p:sldId id="295" r:id="rId14"/>
    <p:sldId id="303" r:id="rId15"/>
    <p:sldId id="296" r:id="rId16"/>
    <p:sldId id="287" r:id="rId17"/>
    <p:sldId id="289" r:id="rId18"/>
    <p:sldId id="293" r:id="rId19"/>
    <p:sldId id="294" r:id="rId20"/>
    <p:sldId id="27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B9AC86"/>
    <a:srgbClr val="C0B17F"/>
    <a:srgbClr val="B7CCD5"/>
    <a:srgbClr val="FF4F19"/>
    <a:srgbClr val="949FA3"/>
    <a:srgbClr val="826300"/>
    <a:srgbClr val="FFFFFF"/>
    <a:srgbClr val="86ABB8"/>
    <a:srgbClr val="B6C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321" autoAdjust="0"/>
  </p:normalViewPr>
  <p:slideViewPr>
    <p:cSldViewPr snapToGrid="0">
      <p:cViewPr varScale="1">
        <p:scale>
          <a:sx n="78" d="100"/>
          <a:sy n="78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8E214-7BBF-4542-A8F0-8F57DE11AB0D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8AFD6-BFE6-439B-8BE3-10A6B4E5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9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72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19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FontTx/>
              <a:buChar char="-"/>
            </a:pPr>
            <a:r>
              <a:rPr lang="en-US" altLang="ko-KR" sz="1200" dirty="0"/>
              <a:t>Schedule – For Month, For Week </a:t>
            </a:r>
            <a:r>
              <a:rPr lang="ko-KR" altLang="en-US" sz="1200" dirty="0"/>
              <a:t>페이지 개발</a:t>
            </a:r>
            <a:endParaRPr lang="en-US" altLang="ko-KR" sz="1200" dirty="0"/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altLang="ko-KR" sz="1200" dirty="0" err="1"/>
              <a:t>FullCalendar</a:t>
            </a:r>
            <a:r>
              <a:rPr lang="en-US" altLang="ko-KR" sz="1200" dirty="0"/>
              <a:t> Library </a:t>
            </a:r>
            <a:r>
              <a:rPr lang="ko-KR" altLang="en-US" sz="1200" dirty="0"/>
              <a:t>사용</a:t>
            </a:r>
            <a:endParaRPr lang="en-US" altLang="ko-KR" sz="1200" dirty="0"/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200" dirty="0"/>
              <a:t>월별</a:t>
            </a:r>
            <a:r>
              <a:rPr lang="en-US" altLang="ko-KR" sz="1200" dirty="0"/>
              <a:t>, </a:t>
            </a:r>
            <a:r>
              <a:rPr lang="ko-KR" altLang="en-US" sz="1200" dirty="0"/>
              <a:t>주별 일정 등록 및 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 기능 구현</a:t>
            </a:r>
            <a:endParaRPr lang="en-US" altLang="ko-KR" sz="1200" dirty="0"/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200" dirty="0"/>
              <a:t>색깔 별 일정 구분 기능 추가</a:t>
            </a:r>
            <a:endParaRPr lang="en-US" altLang="ko-KR" sz="1050" dirty="0"/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altLang="ko-KR" sz="1200" dirty="0"/>
              <a:t>jQuery </a:t>
            </a:r>
            <a:r>
              <a:rPr lang="ko-KR" altLang="en-US" sz="1200" dirty="0"/>
              <a:t>사용하여 페이지 동적 변동을 적용</a:t>
            </a:r>
            <a:endParaRPr lang="en-US" altLang="ko-KR" sz="1200" dirty="0"/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200" dirty="0"/>
              <a:t>추후 디테일한 입력 항목 추가 예정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5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FontTx/>
              <a:buChar char="-"/>
            </a:pPr>
            <a:r>
              <a:rPr lang="en-US" altLang="ko-KR" sz="1200" dirty="0"/>
              <a:t>Schedule – For Month, For Week </a:t>
            </a:r>
            <a:r>
              <a:rPr lang="ko-KR" altLang="en-US" sz="1200" dirty="0"/>
              <a:t>페이지 개발</a:t>
            </a:r>
            <a:endParaRPr lang="en-US" altLang="ko-KR" sz="1200" dirty="0"/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altLang="ko-KR" sz="1200" dirty="0" err="1"/>
              <a:t>FullCalendar</a:t>
            </a:r>
            <a:r>
              <a:rPr lang="en-US" altLang="ko-KR" sz="1200" dirty="0"/>
              <a:t> Library </a:t>
            </a:r>
            <a:r>
              <a:rPr lang="ko-KR" altLang="en-US" sz="1200" dirty="0"/>
              <a:t>사용</a:t>
            </a:r>
            <a:endParaRPr lang="en-US" altLang="ko-KR" sz="1200" dirty="0"/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200" dirty="0"/>
              <a:t>월별</a:t>
            </a:r>
            <a:r>
              <a:rPr lang="en-US" altLang="ko-KR" sz="1200" dirty="0"/>
              <a:t>, </a:t>
            </a:r>
            <a:r>
              <a:rPr lang="ko-KR" altLang="en-US" sz="1200" dirty="0"/>
              <a:t>주별 일정 등록 및 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 기능 구현</a:t>
            </a:r>
            <a:endParaRPr lang="en-US" altLang="ko-KR" sz="1200" dirty="0"/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200" dirty="0"/>
              <a:t>색깔 별 일정 구분 기능 추가</a:t>
            </a:r>
            <a:endParaRPr lang="en-US" altLang="ko-KR" sz="1050" dirty="0"/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altLang="ko-KR" sz="1200" dirty="0"/>
              <a:t>jQuery </a:t>
            </a:r>
            <a:r>
              <a:rPr lang="ko-KR" altLang="en-US" sz="1200" dirty="0"/>
              <a:t>사용하여 페이지 동적 변동을 적용</a:t>
            </a:r>
            <a:endParaRPr lang="en-US" altLang="ko-KR" sz="1200" dirty="0"/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200" dirty="0"/>
              <a:t>추후 디테일한 입력 항목 추가 예정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827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Base Structure Developed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Servlet configure : </a:t>
            </a:r>
            <a:r>
              <a:rPr lang="en-US" altLang="ko-KR" dirty="0" err="1"/>
              <a:t>RequestMapping</a:t>
            </a:r>
            <a:r>
              <a:rPr lang="ko-KR" altLang="en-US" dirty="0"/>
              <a:t>을 위한 기본 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Maven configure : </a:t>
            </a:r>
            <a:r>
              <a:rPr lang="ko-KR" altLang="en-US" dirty="0"/>
              <a:t>배포 및 외부 라이브러리 사용을 위한 </a:t>
            </a:r>
            <a:r>
              <a:rPr lang="en-US" altLang="ko-KR" dirty="0"/>
              <a:t>Maven Pom.xml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Interceptor Implementation : </a:t>
            </a:r>
            <a:r>
              <a:rPr lang="ko-KR" altLang="en-US" dirty="0"/>
              <a:t>로그인 세션 유지 및 페이지 권한 설정을 위한 </a:t>
            </a:r>
            <a:r>
              <a:rPr lang="en-US" altLang="ko-KR" dirty="0"/>
              <a:t>Pre-Post Interceptor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Controller Implementation : Dispatch</a:t>
            </a:r>
            <a:r>
              <a:rPr lang="ko-KR" altLang="en-US" dirty="0"/>
              <a:t>된 </a:t>
            </a:r>
            <a:r>
              <a:rPr lang="en-US" altLang="ko-KR" dirty="0"/>
              <a:t>Request</a:t>
            </a:r>
            <a:r>
              <a:rPr lang="ko-KR" altLang="en-US" dirty="0"/>
              <a:t>를 분기하여 처리하기 위한 </a:t>
            </a:r>
            <a:r>
              <a:rPr lang="en-US" altLang="ko-KR" dirty="0"/>
              <a:t>Method</a:t>
            </a:r>
            <a:r>
              <a:rPr lang="ko-KR" altLang="en-US" dirty="0"/>
              <a:t>를 선언 및 구현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Business Logic Implementation(Service Layer) : Controller</a:t>
            </a:r>
            <a:r>
              <a:rPr lang="ko-KR" altLang="en-US" dirty="0"/>
              <a:t>가 이용할 서비스 모듈 </a:t>
            </a:r>
            <a:r>
              <a:rPr lang="en-US" altLang="ko-KR" dirty="0"/>
              <a:t>(</a:t>
            </a:r>
            <a:r>
              <a:rPr lang="ko-KR" altLang="en-US" dirty="0"/>
              <a:t>데이터베이스로 자료를 읽거나</a:t>
            </a:r>
            <a:r>
              <a:rPr lang="en-US" altLang="ko-KR" dirty="0"/>
              <a:t>, </a:t>
            </a:r>
            <a:r>
              <a:rPr lang="ko-KR" altLang="en-US" dirty="0"/>
              <a:t>해당 자료를 통한 연산 등</a:t>
            </a:r>
            <a:r>
              <a:rPr lang="en-US" altLang="ko-KR" dirty="0"/>
              <a:t>)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Database Connection(</a:t>
            </a:r>
            <a:r>
              <a:rPr lang="en-US" altLang="ko-KR" dirty="0" err="1"/>
              <a:t>Mybatis</a:t>
            </a:r>
            <a:r>
              <a:rPr lang="en-US" altLang="ko-KR" dirty="0"/>
              <a:t> – </a:t>
            </a:r>
            <a:r>
              <a:rPr lang="en-US" altLang="ko-KR" dirty="0" err="1"/>
              <a:t>MySql</a:t>
            </a:r>
            <a:r>
              <a:rPr lang="en-US" altLang="ko-KR" dirty="0"/>
              <a:t>) : </a:t>
            </a:r>
            <a:r>
              <a:rPr lang="ko-KR" altLang="en-US" dirty="0"/>
              <a:t>데이터베이스 쿼리 처리를 위한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. </a:t>
            </a:r>
            <a:r>
              <a:rPr lang="ko-KR" altLang="en-US" dirty="0"/>
              <a:t>기초 쿼리 구현 및 데이터베이스 접근을 위한 </a:t>
            </a:r>
            <a:r>
              <a:rPr lang="en-US" altLang="ko-KR" dirty="0"/>
              <a:t>DAO</a:t>
            </a:r>
            <a:r>
              <a:rPr lang="ko-KR" altLang="en-US" dirty="0"/>
              <a:t>객체 구현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View Resolver (JSP, JSTL) : Spring MVC</a:t>
            </a:r>
            <a:r>
              <a:rPr lang="ko-KR" altLang="en-US" dirty="0"/>
              <a:t>에 따른 </a:t>
            </a:r>
            <a:r>
              <a:rPr lang="en-US" altLang="ko-KR" dirty="0"/>
              <a:t>View </a:t>
            </a:r>
            <a:r>
              <a:rPr lang="ko-KR" altLang="en-US" dirty="0"/>
              <a:t>구현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JSP, JSTL</a:t>
            </a:r>
            <a:r>
              <a:rPr lang="ko-KR" altLang="en-US" dirty="0"/>
              <a:t>를 이용하여 페이지 개발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87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41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05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82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85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8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0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04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1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08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902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348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94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09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3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5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5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8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2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2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2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7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6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1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EBC0-504E-49DB-B54B-D57CEE618FD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5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Capstone Design (2)</a:t>
            </a:r>
            <a:endParaRPr lang="ko-KR" altLang="en-US" sz="5400" b="1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en-US" altLang="ko-KR" sz="2000" baseline="30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</a:t>
            </a:r>
            <a:r>
              <a:rPr lang="en-US" altLang="ko-KR" sz="2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week : Life Sports Total Solution</a:t>
            </a:r>
            <a:endParaRPr lang="ko-KR" altLang="en-US" sz="2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8" name="Picture 4" descr="3e7940b83a1ff7ef1e0b40322c6cf3f3.png">
            <a:extLst>
              <a:ext uri="{FF2B5EF4-FFF2-40B4-BE49-F238E27FC236}">
                <a16:creationId xmlns:a16="http://schemas.microsoft.com/office/drawing/2014/main" id="{1EF7777D-6038-4E55-AC58-E1C09EB32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ECEDBB3-1E21-4AAF-9910-013C5A6FC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35651"/>
              </p:ext>
            </p:extLst>
          </p:nvPr>
        </p:nvGraphicFramePr>
        <p:xfrm>
          <a:off x="8849360" y="5735637"/>
          <a:ext cx="324206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>
                  <a:extLst>
                    <a:ext uri="{9D8B030D-6E8A-4147-A177-3AD203B41FA5}">
                      <a16:colId xmlns:a16="http://schemas.microsoft.com/office/drawing/2014/main" val="1366467596"/>
                    </a:ext>
                  </a:extLst>
                </a:gridCol>
                <a:gridCol w="2114308">
                  <a:extLst>
                    <a:ext uri="{9D8B030D-6E8A-4147-A177-3AD203B41FA5}">
                      <a16:colId xmlns:a16="http://schemas.microsoft.com/office/drawing/2014/main" val="2599838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1D4999"/>
                          </a:solidFill>
                        </a:rPr>
                        <a:t>Date</a:t>
                      </a:r>
                      <a:endParaRPr lang="ko-KR" altLang="en-US" sz="16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1D4999"/>
                          </a:solidFill>
                        </a:rPr>
                        <a:t>2019.04.29</a:t>
                      </a:r>
                      <a:endParaRPr lang="ko-KR" altLang="en-US" sz="14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921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1D4999"/>
                          </a:solidFill>
                        </a:rPr>
                        <a:t>Presenter</a:t>
                      </a:r>
                      <a:endParaRPr lang="ko-KR" altLang="en-US" sz="16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1D4999"/>
                          </a:solidFill>
                        </a:rPr>
                        <a:t>이동현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545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1D4999"/>
                          </a:solidFill>
                        </a:rPr>
                        <a:t>Team</a:t>
                      </a:r>
                      <a:endParaRPr lang="ko-KR" altLang="en-US" sz="16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>
                          <a:solidFill>
                            <a:srgbClr val="1D4999"/>
                          </a:solidFill>
                        </a:rPr>
                        <a:t>공찬형</a:t>
                      </a:r>
                      <a:r>
                        <a:rPr lang="en-US" altLang="ko-KR" sz="1400" b="0" dirty="0">
                          <a:solidFill>
                            <a:srgbClr val="1D4999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rgbClr val="1D4999"/>
                          </a:solidFill>
                        </a:rPr>
                        <a:t>금강현</a:t>
                      </a:r>
                      <a:r>
                        <a:rPr lang="en-US" altLang="ko-KR" sz="1400" b="0" dirty="0">
                          <a:solidFill>
                            <a:srgbClr val="1D4999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rgbClr val="1D4999"/>
                          </a:solidFill>
                        </a:rPr>
                        <a:t>이동현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355342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4EBB7150-1577-4E2D-9184-93CF5304EB79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A79AC1-BBBB-4C6B-996A-342E02A4E79A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0FFC0FA-62C7-4412-BB57-E3365FC0F7CE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D7720EA-C0CC-45D7-B751-E918016957A6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B7F9CDD-BF4A-4E89-817D-09A285D5712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336A310-870B-4AE8-9BA2-3BFE13AAF419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CBFE3B7-336A-41F0-B32A-33C3D5D5C412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605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248509"/>
            <a:ext cx="1086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Implementation : DB Data Generation</a:t>
            </a:r>
            <a:endParaRPr lang="ko-KR" altLang="en-US" sz="24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A938DC-6D71-49EF-8144-E67D4CAB18E7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40634C1-F267-47BF-8B58-011137784BF3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A60B0E-0402-4FB3-9FA2-17FBEDBE1F52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D0C551-1AB8-46A5-8BFF-9A7D810E475B}"/>
                </a:ext>
              </a:extLst>
            </p:cNvPr>
            <p:cNvSpPr/>
            <p:nvPr/>
          </p:nvSpPr>
          <p:spPr>
            <a:xfrm>
              <a:off x="11652000" y="2080016"/>
              <a:ext cx="5400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DC19547-0F99-4AE7-97A0-3580FACB3034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F9D26D-96AF-40F9-8067-1682975406F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4AABD10-058A-4F95-AB8E-6D94F07DB3E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39AAC0B-0B08-4529-9842-D88568FAF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53" y="3742893"/>
            <a:ext cx="11329065" cy="196719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9A2112-688D-4FD2-B59A-0B2BF3460F65}"/>
              </a:ext>
            </a:extLst>
          </p:cNvPr>
          <p:cNvSpPr/>
          <p:nvPr/>
        </p:nvSpPr>
        <p:spPr>
          <a:xfrm>
            <a:off x="380853" y="3235895"/>
            <a:ext cx="1140541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User table (503 rows) : Contain user information / PWD Encrypted (AES Algorithm)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712DE1-C5AF-4AF1-B70B-C330EA580C3D}"/>
              </a:ext>
            </a:extLst>
          </p:cNvPr>
          <p:cNvSpPr/>
          <p:nvPr/>
        </p:nvSpPr>
        <p:spPr>
          <a:xfrm>
            <a:off x="2065020" y="4113844"/>
            <a:ext cx="2065020" cy="1596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AA8DEF-6765-4757-9B98-0BC176C9C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585977"/>
            <a:ext cx="3249187" cy="163067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FD5697-0958-4086-9C72-E0BC17A9839F}"/>
              </a:ext>
            </a:extLst>
          </p:cNvPr>
          <p:cNvSpPr/>
          <p:nvPr/>
        </p:nvSpPr>
        <p:spPr>
          <a:xfrm>
            <a:off x="380853" y="1066478"/>
            <a:ext cx="1140541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Subject table (4 rows) : 4 subjects are supported.</a:t>
            </a:r>
          </a:p>
        </p:txBody>
      </p:sp>
    </p:spTree>
    <p:extLst>
      <p:ext uri="{BB962C8B-B14F-4D97-AF65-F5344CB8AC3E}">
        <p14:creationId xmlns:p14="http://schemas.microsoft.com/office/powerpoint/2010/main" val="42688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248509"/>
            <a:ext cx="1086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Implementation : DB Data Generation</a:t>
            </a:r>
            <a:endParaRPr lang="ko-KR" altLang="en-US" sz="24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A938DC-6D71-49EF-8144-E67D4CAB18E7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40634C1-F267-47BF-8B58-011137784BF3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A60B0E-0402-4FB3-9FA2-17FBEDBE1F52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D0C551-1AB8-46A5-8BFF-9A7D810E475B}"/>
                </a:ext>
              </a:extLst>
            </p:cNvPr>
            <p:cNvSpPr/>
            <p:nvPr/>
          </p:nvSpPr>
          <p:spPr>
            <a:xfrm>
              <a:off x="11652000" y="2080016"/>
              <a:ext cx="5400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DC19547-0F99-4AE7-97A0-3580FACB3034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F9D26D-96AF-40F9-8067-1682975406F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4AABD10-058A-4F95-AB8E-6D94F07DB3E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3452396-44A6-42F6-A342-546E1414F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53" y="4463398"/>
            <a:ext cx="11405412" cy="199130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57E810-5F63-4071-A03C-B650A5184BDA}"/>
              </a:ext>
            </a:extLst>
          </p:cNvPr>
          <p:cNvSpPr/>
          <p:nvPr/>
        </p:nvSpPr>
        <p:spPr>
          <a:xfrm>
            <a:off x="380853" y="3960950"/>
            <a:ext cx="1140541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Gym table (211 rows) : Contain whole gyms in Seoul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9A2112-688D-4FD2-B59A-0B2BF3460F65}"/>
              </a:ext>
            </a:extLst>
          </p:cNvPr>
          <p:cNvSpPr/>
          <p:nvPr/>
        </p:nvSpPr>
        <p:spPr>
          <a:xfrm>
            <a:off x="380853" y="1398948"/>
            <a:ext cx="1140541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Gym admin table (224 rows) : Contain gym admin information / PWD Encrypted (AES Algorithm)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0EF983-8633-4C88-9C4E-4BC55B07B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869578"/>
            <a:ext cx="11096625" cy="189547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8E4D97-B04D-404D-ABF7-CEEC39A0140C}"/>
              </a:ext>
            </a:extLst>
          </p:cNvPr>
          <p:cNvSpPr/>
          <p:nvPr/>
        </p:nvSpPr>
        <p:spPr>
          <a:xfrm>
            <a:off x="2468143" y="1869578"/>
            <a:ext cx="2733122" cy="1895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56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248509"/>
            <a:ext cx="1086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Implementation : DB Data Generation</a:t>
            </a:r>
            <a:endParaRPr lang="ko-KR" altLang="en-US" sz="24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A938DC-6D71-49EF-8144-E67D4CAB18E7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40634C1-F267-47BF-8B58-011137784BF3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A60B0E-0402-4FB3-9FA2-17FBEDBE1F52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D0C551-1AB8-46A5-8BFF-9A7D810E475B}"/>
                </a:ext>
              </a:extLst>
            </p:cNvPr>
            <p:cNvSpPr/>
            <p:nvPr/>
          </p:nvSpPr>
          <p:spPr>
            <a:xfrm>
              <a:off x="11652000" y="2080016"/>
              <a:ext cx="5400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DC19547-0F99-4AE7-97A0-3580FACB3034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F9D26D-96AF-40F9-8067-1682975406F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4AABD10-058A-4F95-AB8E-6D94F07DB3E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57E810-5F63-4071-A03C-B650A5184BDA}"/>
              </a:ext>
            </a:extLst>
          </p:cNvPr>
          <p:cNvSpPr/>
          <p:nvPr/>
        </p:nvSpPr>
        <p:spPr>
          <a:xfrm>
            <a:off x="380853" y="3513355"/>
            <a:ext cx="1140541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rgbClr val="435256"/>
                </a:solidFill>
              </a:rPr>
              <a:t>Fac_schedule</a:t>
            </a:r>
            <a:r>
              <a:rPr lang="en-US" altLang="ko-KR" dirty="0">
                <a:solidFill>
                  <a:srgbClr val="435256"/>
                </a:solidFill>
              </a:rPr>
              <a:t> table (91 rows) : Contains schedules for each facilities)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9A2112-688D-4FD2-B59A-0B2BF3460F65}"/>
              </a:ext>
            </a:extLst>
          </p:cNvPr>
          <p:cNvSpPr/>
          <p:nvPr/>
        </p:nvSpPr>
        <p:spPr>
          <a:xfrm>
            <a:off x="380853" y="877838"/>
            <a:ext cx="1140541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rgbClr val="435256"/>
                </a:solidFill>
              </a:rPr>
              <a:t>Fac_info</a:t>
            </a:r>
            <a:r>
              <a:rPr lang="en-US" altLang="ko-KR" dirty="0">
                <a:solidFill>
                  <a:srgbClr val="435256"/>
                </a:solidFill>
              </a:rPr>
              <a:t> table (738 rows) : Contains facility information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E68208-8E4A-4651-8081-CDD280F2F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332130"/>
            <a:ext cx="8867775" cy="218122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951850-EF9B-42C3-9186-4FCD2E17993D}"/>
              </a:ext>
            </a:extLst>
          </p:cNvPr>
          <p:cNvSpPr/>
          <p:nvPr/>
        </p:nvSpPr>
        <p:spPr>
          <a:xfrm>
            <a:off x="380853" y="6341562"/>
            <a:ext cx="1092532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435256"/>
                </a:solidFill>
              </a:rPr>
              <a:t>Total rows in </a:t>
            </a:r>
            <a:r>
              <a:rPr lang="en-US" altLang="ko-KR" dirty="0" err="1">
                <a:solidFill>
                  <a:srgbClr val="435256"/>
                </a:solidFill>
              </a:rPr>
              <a:t>fac_schedule</a:t>
            </a:r>
            <a:r>
              <a:rPr lang="en-US" altLang="ko-KR" dirty="0">
                <a:solidFill>
                  <a:srgbClr val="435256"/>
                </a:solidFill>
              </a:rPr>
              <a:t> table expected : 738 x 90 = 66420 rows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7A6AF9D-2928-4B0E-AEF3-195AB3D87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98035"/>
              </p:ext>
            </p:extLst>
          </p:nvPr>
        </p:nvGraphicFramePr>
        <p:xfrm>
          <a:off x="9487667" y="2125386"/>
          <a:ext cx="2135905" cy="1395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538">
                  <a:extLst>
                    <a:ext uri="{9D8B030D-6E8A-4147-A177-3AD203B41FA5}">
                      <a16:colId xmlns:a16="http://schemas.microsoft.com/office/drawing/2014/main" val="2906946033"/>
                    </a:ext>
                  </a:extLst>
                </a:gridCol>
                <a:gridCol w="1740367">
                  <a:extLst>
                    <a:ext uri="{9D8B030D-6E8A-4147-A177-3AD203B41FA5}">
                      <a16:colId xmlns:a16="http://schemas.microsoft.com/office/drawing/2014/main" val="2112153475"/>
                    </a:ext>
                  </a:extLst>
                </a:gridCol>
              </a:tblGrid>
              <a:tr h="31431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</a:rPr>
                        <a:t>Facility Schedule Types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62" marR="10262" marT="10262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62" marR="10262" marT="10262" marB="0" anchor="ctr"/>
                </a:tc>
                <a:extLst>
                  <a:ext uri="{0D108BD9-81ED-4DB2-BD59-A6C34878D82A}">
                    <a16:rowId xmlns:a16="http://schemas.microsoft.com/office/drawing/2014/main" val="2135255322"/>
                  </a:ext>
                </a:extLst>
              </a:tr>
              <a:tr h="275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62" marR="10262" marT="10262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</a:rPr>
                        <a:t>Reserved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62" marR="10262" marT="10262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704476"/>
                  </a:ext>
                </a:extLst>
              </a:tr>
              <a:tr h="235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62" marR="10262" marT="10262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</a:rPr>
                        <a:t>Open match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62" marR="10262" marT="10262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703953"/>
                  </a:ext>
                </a:extLst>
              </a:tr>
              <a:tr h="2757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62" marR="10262" marT="10262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</a:rPr>
                        <a:t>Closed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62" marR="10262" marT="10262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266191"/>
                  </a:ext>
                </a:extLst>
              </a:tr>
              <a:tr h="2757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62" marR="10262" marT="10262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</a:rPr>
                        <a:t>Tournament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62" marR="10262" marT="10262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25349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80245487-23B3-4149-87A8-BAAAD8667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965749"/>
            <a:ext cx="108204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4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248509"/>
            <a:ext cx="1086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Implementation : Web Page Encoding Problem</a:t>
            </a:r>
            <a:endParaRPr lang="ko-KR" altLang="en-US" sz="24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A938DC-6D71-49EF-8144-E67D4CAB18E7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40634C1-F267-47BF-8B58-011137784BF3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A60B0E-0402-4FB3-9FA2-17FBEDBE1F52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D0C551-1AB8-46A5-8BFF-9A7D810E475B}"/>
                </a:ext>
              </a:extLst>
            </p:cNvPr>
            <p:cNvSpPr/>
            <p:nvPr/>
          </p:nvSpPr>
          <p:spPr>
            <a:xfrm>
              <a:off x="11652000" y="2080016"/>
              <a:ext cx="5400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DC19547-0F99-4AE7-97A0-3580FACB3034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F9D26D-96AF-40F9-8067-1682975406F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4AABD10-058A-4F95-AB8E-6D94F07DB3E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230F6F-5842-43A2-8454-6B2EE88002FE}"/>
              </a:ext>
            </a:extLst>
          </p:cNvPr>
          <p:cNvSpPr/>
          <p:nvPr/>
        </p:nvSpPr>
        <p:spPr>
          <a:xfrm>
            <a:off x="457200" y="811586"/>
            <a:ext cx="1125271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Cannot print Korean character on web page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Set encoding properties on each </a:t>
            </a:r>
            <a:r>
              <a:rPr lang="en-US" altLang="ko-KR" dirty="0" err="1">
                <a:solidFill>
                  <a:srgbClr val="435256"/>
                </a:solidFill>
              </a:rPr>
              <a:t>jsp</a:t>
            </a:r>
            <a:r>
              <a:rPr lang="en-US" altLang="ko-KR" dirty="0">
                <a:solidFill>
                  <a:srgbClr val="435256"/>
                </a:solidFill>
              </a:rPr>
              <a:t> file / ajax / Spring controller / DB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53A3D7-E7E9-4CFF-8815-D0F0205BF5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30" b="20954"/>
          <a:stretch/>
        </p:blipFill>
        <p:spPr>
          <a:xfrm>
            <a:off x="791497" y="2123747"/>
            <a:ext cx="8474055" cy="5948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477B34-AF5A-44A7-A780-775F0941A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96" y="3117761"/>
            <a:ext cx="5451987" cy="34663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9E6D0A-CC29-4C3F-8034-007FA1FCDBAE}"/>
              </a:ext>
            </a:extLst>
          </p:cNvPr>
          <p:cNvSpPr/>
          <p:nvPr/>
        </p:nvSpPr>
        <p:spPr>
          <a:xfrm>
            <a:off x="457200" y="1707155"/>
            <a:ext cx="1125271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JSP file</a:t>
            </a:r>
            <a:endParaRPr lang="en-US" altLang="ko-KR" dirty="0">
              <a:solidFill>
                <a:srgbClr val="435256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328EEE-EC51-495E-BA73-545A4E7CA092}"/>
              </a:ext>
            </a:extLst>
          </p:cNvPr>
          <p:cNvSpPr/>
          <p:nvPr/>
        </p:nvSpPr>
        <p:spPr>
          <a:xfrm>
            <a:off x="457200" y="2635800"/>
            <a:ext cx="1125271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AJAX</a:t>
            </a:r>
            <a:endParaRPr lang="en-US" altLang="ko-KR" dirty="0">
              <a:solidFill>
                <a:srgbClr val="43525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27CADF-B1C0-4F90-87BA-E3EB1ADF428A}"/>
              </a:ext>
            </a:extLst>
          </p:cNvPr>
          <p:cNvSpPr/>
          <p:nvPr/>
        </p:nvSpPr>
        <p:spPr>
          <a:xfrm>
            <a:off x="1243930" y="4741527"/>
            <a:ext cx="4939700" cy="2188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248509"/>
            <a:ext cx="1086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Implementation : Web Page Encoding Problem</a:t>
            </a:r>
            <a:endParaRPr lang="ko-KR" altLang="en-US" sz="24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A938DC-6D71-49EF-8144-E67D4CAB18E7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40634C1-F267-47BF-8B58-011137784BF3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A60B0E-0402-4FB3-9FA2-17FBEDBE1F52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D0C551-1AB8-46A5-8BFF-9A7D810E475B}"/>
                </a:ext>
              </a:extLst>
            </p:cNvPr>
            <p:cNvSpPr/>
            <p:nvPr/>
          </p:nvSpPr>
          <p:spPr>
            <a:xfrm>
              <a:off x="11652000" y="2080016"/>
              <a:ext cx="5400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DC19547-0F99-4AE7-97A0-3580FACB3034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F9D26D-96AF-40F9-8067-1682975406F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4AABD10-058A-4F95-AB8E-6D94F07DB3E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9E6D0A-CC29-4C3F-8034-007FA1FCDBAE}"/>
              </a:ext>
            </a:extLst>
          </p:cNvPr>
          <p:cNvSpPr/>
          <p:nvPr/>
        </p:nvSpPr>
        <p:spPr>
          <a:xfrm>
            <a:off x="457200" y="855981"/>
            <a:ext cx="1125271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Spring Controller</a:t>
            </a:r>
            <a:endParaRPr lang="en-US" altLang="ko-KR" dirty="0">
              <a:solidFill>
                <a:srgbClr val="435256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328EEE-EC51-495E-BA73-545A4E7CA092}"/>
              </a:ext>
            </a:extLst>
          </p:cNvPr>
          <p:cNvSpPr/>
          <p:nvPr/>
        </p:nvSpPr>
        <p:spPr>
          <a:xfrm>
            <a:off x="457200" y="2539852"/>
            <a:ext cx="1125271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Database(MySQL)</a:t>
            </a:r>
            <a:endParaRPr lang="en-US" altLang="ko-KR" dirty="0">
              <a:solidFill>
                <a:srgbClr val="435256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EB18EF4-3067-4969-BAE4-B386F06C7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34" y="1354667"/>
            <a:ext cx="10051413" cy="12329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CB4A51D-3BF6-4BA1-9FB5-1536C9E68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137" y="3429000"/>
            <a:ext cx="4815863" cy="234862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0A374F4-FA66-4452-B6BD-0D1D300088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21"/>
          <a:stretch/>
        </p:blipFill>
        <p:spPr>
          <a:xfrm>
            <a:off x="540000" y="3055564"/>
            <a:ext cx="6105474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2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248509"/>
            <a:ext cx="1086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Implementation : Hadoop Cluster Construction</a:t>
            </a:r>
          </a:p>
          <a:p>
            <a:endParaRPr lang="ko-KR" altLang="en-US" sz="24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A938DC-6D71-49EF-8144-E67D4CAB18E7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40634C1-F267-47BF-8B58-011137784BF3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A60B0E-0402-4FB3-9FA2-17FBEDBE1F52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D0C551-1AB8-46A5-8BFF-9A7D810E475B}"/>
                </a:ext>
              </a:extLst>
            </p:cNvPr>
            <p:cNvSpPr/>
            <p:nvPr/>
          </p:nvSpPr>
          <p:spPr>
            <a:xfrm>
              <a:off x="11652000" y="2080016"/>
              <a:ext cx="5400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DC19547-0F99-4AE7-97A0-3580FACB3034}"/>
                </a:ext>
              </a:extLst>
            </p:cNvPr>
            <p:cNvSpPr/>
            <p:nvPr/>
          </p:nvSpPr>
          <p:spPr>
            <a:xfrm>
              <a:off x="11922000" y="2316163"/>
              <a:ext cx="2700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F9D26D-96AF-40F9-8067-1682975406F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4AABD10-058A-4F95-AB8E-6D94F07DB3E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0AA8FA-6C1D-4BE2-B68B-D292DF6BD8D1}"/>
              </a:ext>
            </a:extLst>
          </p:cNvPr>
          <p:cNvSpPr/>
          <p:nvPr/>
        </p:nvSpPr>
        <p:spPr>
          <a:xfrm>
            <a:off x="457200" y="811586"/>
            <a:ext cx="11252718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Necessary to implement ‘Recommendation Function’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Import / Export data from RDB(MySQL) and analyze data adapting Lambda Architecture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Data Import / Export : Sqoop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Data analysis : Hive, Impala, Spark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rgbClr val="435256"/>
                </a:solidFill>
              </a:rPr>
              <a:t>Schduling</a:t>
            </a:r>
            <a:r>
              <a:rPr lang="en-US" altLang="ko-KR" dirty="0">
                <a:solidFill>
                  <a:srgbClr val="435256"/>
                </a:solidFill>
              </a:rPr>
              <a:t> : Oozie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7C957F4-0CEE-43F4-B092-379B9DE5FAF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30191" y="2927871"/>
            <a:ext cx="10557512" cy="37313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084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270550"/>
            <a:ext cx="7380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Personal Project Schedule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925298" y="1841941"/>
              <a:ext cx="266701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652000" y="2316163"/>
              <a:ext cx="5400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925298" y="2552310"/>
              <a:ext cx="266702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111245"/>
            <a:ext cx="7996328" cy="2293675"/>
            <a:chOff x="2405743" y="2817158"/>
            <a:chExt cx="7380514" cy="211703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814520"/>
              <a:ext cx="5503817" cy="1119673"/>
              <a:chOff x="4282440" y="381452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472840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81452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7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Personal Project Schedule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41026C-85BE-4C63-A771-4CB7985A613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18DE6E-B870-4182-A0E4-65B042FAFED4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C64AC58-F65B-4C7E-B933-8C63FB5BBBD6}"/>
                </a:ext>
              </a:extLst>
            </p:cNvPr>
            <p:cNvSpPr/>
            <p:nvPr/>
          </p:nvSpPr>
          <p:spPr>
            <a:xfrm>
              <a:off x="11925298" y="1841941"/>
              <a:ext cx="266701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9732990-CFCC-4C70-B72C-305785D9B91E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EF285D-7D82-4C13-BC5D-1224F3467ED4}"/>
                </a:ext>
              </a:extLst>
            </p:cNvPr>
            <p:cNvSpPr/>
            <p:nvPr/>
          </p:nvSpPr>
          <p:spPr>
            <a:xfrm>
              <a:off x="11652000" y="2316163"/>
              <a:ext cx="5400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F0DF2E-9A98-4363-A34F-E5B9A1E41CB7}"/>
                </a:ext>
              </a:extLst>
            </p:cNvPr>
            <p:cNvSpPr/>
            <p:nvPr/>
          </p:nvSpPr>
          <p:spPr>
            <a:xfrm>
              <a:off x="11925298" y="2552310"/>
              <a:ext cx="266702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93C67D-CC39-4BD9-9D79-0F00942444D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37F469F-9E8F-4B8A-9A1C-DBF7923C5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18374"/>
              </p:ext>
            </p:extLst>
          </p:nvPr>
        </p:nvGraphicFramePr>
        <p:xfrm>
          <a:off x="838197" y="1900598"/>
          <a:ext cx="10515605" cy="3236617"/>
        </p:xfrm>
        <a:graphic>
          <a:graphicData uri="http://schemas.openxmlformats.org/drawingml/2006/table">
            <a:tbl>
              <a:tblPr/>
              <a:tblGrid>
                <a:gridCol w="4324597">
                  <a:extLst>
                    <a:ext uri="{9D8B030D-6E8A-4147-A177-3AD203B41FA5}">
                      <a16:colId xmlns:a16="http://schemas.microsoft.com/office/drawing/2014/main" val="43975694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1616451509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2691863447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2229680062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771113706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693212817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1849814325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1268374456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847146934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3990141739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2369150837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322878656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4260742306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2097056557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1751386633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793195539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537810997"/>
                    </a:ext>
                  </a:extLst>
                </a:gridCol>
              </a:tblGrid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Dates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March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April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May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June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10733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Task Descriptions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388111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 Organization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Midterm Demonstration &amp; Presentation</a:t>
                      </a:r>
                    </a:p>
                  </a:txBody>
                  <a:tcPr marL="6828" marR="6828" marT="6828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Demonstration &amp; Presentation</a:t>
                      </a:r>
                    </a:p>
                  </a:txBody>
                  <a:tcPr marL="6828" marR="6828" marT="6828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741003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 Confirmation / Write out the Proposal 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260891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collection &amp; Generation / Data modeling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459400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 Construction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808613"/>
                  </a:ext>
                </a:extLst>
              </a:tr>
              <a:tr h="2663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 Installation / CDH Cluster Construction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9894"/>
                  </a:ext>
                </a:extLst>
              </a:tr>
              <a:tr h="2663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Analysis using Hadoop Cluster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557973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Matching Service (App)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066430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Ranking System (App)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813099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and Debugging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441469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Preparing for Final Demo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094521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Writing Manuals and Reports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030778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EE191B-228C-4757-909C-E5967E59B06D}"/>
              </a:ext>
            </a:extLst>
          </p:cNvPr>
          <p:cNvSpPr/>
          <p:nvPr/>
        </p:nvSpPr>
        <p:spPr>
          <a:xfrm>
            <a:off x="457200" y="861866"/>
            <a:ext cx="991239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Lee, Donghyun : DB Construction &amp; Data Analysis, Recommendation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4703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Personal Project Schedule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41026C-85BE-4C63-A771-4CB7985A613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18DE6E-B870-4182-A0E4-65B042FAFED4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C64AC58-F65B-4C7E-B933-8C63FB5BBBD6}"/>
                </a:ext>
              </a:extLst>
            </p:cNvPr>
            <p:cNvSpPr/>
            <p:nvPr/>
          </p:nvSpPr>
          <p:spPr>
            <a:xfrm>
              <a:off x="11925298" y="1841941"/>
              <a:ext cx="266701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9732990-CFCC-4C70-B72C-305785D9B91E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EF285D-7D82-4C13-BC5D-1224F3467ED4}"/>
                </a:ext>
              </a:extLst>
            </p:cNvPr>
            <p:cNvSpPr/>
            <p:nvPr/>
          </p:nvSpPr>
          <p:spPr>
            <a:xfrm>
              <a:off x="11652000" y="2316163"/>
              <a:ext cx="5400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F0DF2E-9A98-4363-A34F-E5B9A1E41CB7}"/>
                </a:ext>
              </a:extLst>
            </p:cNvPr>
            <p:cNvSpPr/>
            <p:nvPr/>
          </p:nvSpPr>
          <p:spPr>
            <a:xfrm>
              <a:off x="11925298" y="2552310"/>
              <a:ext cx="266702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93C67D-CC39-4BD9-9D79-0F00942444D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E5C078E-E3F6-496E-BEB7-4C1DA45ED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0718"/>
              </p:ext>
            </p:extLst>
          </p:nvPr>
        </p:nvGraphicFramePr>
        <p:xfrm>
          <a:off x="825759" y="1900598"/>
          <a:ext cx="10515600" cy="3328308"/>
        </p:xfrm>
        <a:graphic>
          <a:graphicData uri="http://schemas.openxmlformats.org/drawingml/2006/table">
            <a:tbl>
              <a:tblPr/>
              <a:tblGrid>
                <a:gridCol w="4826000">
                  <a:extLst>
                    <a:ext uri="{9D8B030D-6E8A-4147-A177-3AD203B41FA5}">
                      <a16:colId xmlns:a16="http://schemas.microsoft.com/office/drawing/2014/main" val="314906454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09255401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2027849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27851964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02405479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2513784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82605252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10615502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3575262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0424095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85029011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66415088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43827907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9373047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8665046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9203748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083568799"/>
                    </a:ext>
                  </a:extLst>
                </a:gridCol>
              </a:tblGrid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Dates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April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99584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Task Descriptions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706519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 Organization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Midterm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353497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 Confirmation / Write out the Proposal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09773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UI Design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17590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Structure Construction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84861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Manager Web Site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927272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Matching Service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561968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Ranking System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272470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and Debugging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403538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Preparing for Final Demo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490905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Writing Manuals and Reports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67989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ECCB14-B8C5-45C6-B160-3DC76EE2A1D5}"/>
              </a:ext>
            </a:extLst>
          </p:cNvPr>
          <p:cNvSpPr/>
          <p:nvPr/>
        </p:nvSpPr>
        <p:spPr>
          <a:xfrm>
            <a:off x="457200" y="861866"/>
            <a:ext cx="895123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Gong, </a:t>
            </a:r>
            <a:r>
              <a:rPr lang="en-US" altLang="ko-KR" b="1" dirty="0" err="1">
                <a:solidFill>
                  <a:srgbClr val="435256"/>
                </a:solidFill>
              </a:rPr>
              <a:t>Chanhyung</a:t>
            </a:r>
            <a:r>
              <a:rPr lang="en-US" altLang="ko-KR" b="1" dirty="0">
                <a:solidFill>
                  <a:srgbClr val="435256"/>
                </a:solidFill>
              </a:rPr>
              <a:t> : Web Structure construction, Web &amp; app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7559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Personal Project Schedule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41026C-85BE-4C63-A771-4CB7985A613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18DE6E-B870-4182-A0E4-65B042FAFED4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C64AC58-F65B-4C7E-B933-8C63FB5BBBD6}"/>
                </a:ext>
              </a:extLst>
            </p:cNvPr>
            <p:cNvSpPr/>
            <p:nvPr/>
          </p:nvSpPr>
          <p:spPr>
            <a:xfrm>
              <a:off x="11925298" y="1841941"/>
              <a:ext cx="266701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9732990-CFCC-4C70-B72C-305785D9B91E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EF285D-7D82-4C13-BC5D-1224F3467ED4}"/>
                </a:ext>
              </a:extLst>
            </p:cNvPr>
            <p:cNvSpPr/>
            <p:nvPr/>
          </p:nvSpPr>
          <p:spPr>
            <a:xfrm>
              <a:off x="11652000" y="2316163"/>
              <a:ext cx="5400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F0DF2E-9A98-4363-A34F-E5B9A1E41CB7}"/>
                </a:ext>
              </a:extLst>
            </p:cNvPr>
            <p:cNvSpPr/>
            <p:nvPr/>
          </p:nvSpPr>
          <p:spPr>
            <a:xfrm>
              <a:off x="11925298" y="2552310"/>
              <a:ext cx="266702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93C67D-CC39-4BD9-9D79-0F00942444D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6BC0D0-3131-4E12-8063-D520B9DCB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912152"/>
              </p:ext>
            </p:extLst>
          </p:nvPr>
        </p:nvGraphicFramePr>
        <p:xfrm>
          <a:off x="838200" y="1900598"/>
          <a:ext cx="10515600" cy="3566160"/>
        </p:xfrm>
        <a:graphic>
          <a:graphicData uri="http://schemas.openxmlformats.org/drawingml/2006/table">
            <a:tbl>
              <a:tblPr/>
              <a:tblGrid>
                <a:gridCol w="4826000">
                  <a:extLst>
                    <a:ext uri="{9D8B030D-6E8A-4147-A177-3AD203B41FA5}">
                      <a16:colId xmlns:a16="http://schemas.microsoft.com/office/drawing/2014/main" val="175198459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33128398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21147325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85093583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33353454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52282424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21487134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49640546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02293692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71216266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55642736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417640267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73040725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32764810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94200847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16891567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7415148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Dates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April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1875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Task Descriptions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1836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 Organization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Midterm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2577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 Confirmation / Write out the Proposal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5067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UI Design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8861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Structure Construction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3697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Manager Web Site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8778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Reservation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5335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Matching Service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485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Ranking System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8355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and Debugging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9341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Preparing for Final Demo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5445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Writing Manuals and Reports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3775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CFF741-0A14-4E7A-8C53-4C68D338E559}"/>
              </a:ext>
            </a:extLst>
          </p:cNvPr>
          <p:cNvSpPr/>
          <p:nvPr/>
        </p:nvSpPr>
        <p:spPr>
          <a:xfrm>
            <a:off x="457200" y="861866"/>
            <a:ext cx="90642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rgbClr val="435256"/>
                </a:solidFill>
              </a:rPr>
              <a:t>Geum</a:t>
            </a:r>
            <a:r>
              <a:rPr lang="en-US" altLang="ko-KR" b="1" dirty="0">
                <a:solidFill>
                  <a:srgbClr val="435256"/>
                </a:solidFill>
              </a:rPr>
              <a:t>, </a:t>
            </a:r>
            <a:r>
              <a:rPr lang="en-US" altLang="ko-KR" b="1" dirty="0" err="1">
                <a:solidFill>
                  <a:srgbClr val="435256"/>
                </a:solidFill>
              </a:rPr>
              <a:t>Kanghyeon</a:t>
            </a:r>
            <a:r>
              <a:rPr lang="en-US" altLang="ko-KR" b="1" dirty="0">
                <a:solidFill>
                  <a:srgbClr val="435256"/>
                </a:solidFill>
              </a:rPr>
              <a:t>  : App Structure construction, Web &amp; App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358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4777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62386"/>
            <a:ext cx="11252718" cy="395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 Concept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Just focus on the game itself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+mn-ea"/>
                <a:ea typeface="HY견고딕" panose="02030600000101010101" pitchFamily="18" charset="-127"/>
              </a:rPr>
              <a:t>Play the game like ‘a Game’</a:t>
            </a:r>
            <a:endParaRPr lang="en-US" altLang="ko-KR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 Schedule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Implementation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Database data generation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Web page : Encoding problem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Hadoop Cluster Construction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Personal Project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Scehdule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 &amp; A</a:t>
            </a:r>
          </a:p>
        </p:txBody>
      </p:sp>
      <p:pic>
        <p:nvPicPr>
          <p:cNvPr id="8" name="Picture 4" descr="3e7940b83a1ff7ef1e0b40322c6cf3f3.png">
            <a:extLst>
              <a:ext uri="{FF2B5EF4-FFF2-40B4-BE49-F238E27FC236}">
                <a16:creationId xmlns:a16="http://schemas.microsoft.com/office/drawing/2014/main" id="{B9FDE589-B3F4-426E-A742-827C15048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7AB53E10-8874-4113-942A-3D8C142DD710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06CD7E3-2C12-4D1C-9D61-D0670E9FEAB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8FBEBCA-A538-440F-94DB-AD412B860BD7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B062BC4-17AA-4F0B-8E24-0BD361F5C238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5C622C-A89C-438B-B358-EFAB2B8E0562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6A8D3F0-3E89-4FAC-81D1-3433CC6CDBF3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CA1F0D4-947F-4478-A523-107FA56C7062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90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8666" y="2720876"/>
            <a:ext cx="9494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 &amp; A</a:t>
            </a:r>
            <a:endParaRPr lang="ko-KR" altLang="en-US" sz="7200" b="1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2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 Concept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171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Project Concept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F43044-AFDF-4462-9835-E09CA563D271}"/>
              </a:ext>
            </a:extLst>
          </p:cNvPr>
          <p:cNvSpPr/>
          <p:nvPr/>
        </p:nvSpPr>
        <p:spPr>
          <a:xfrm>
            <a:off x="457200" y="811586"/>
            <a:ext cx="11252718" cy="3593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A46360"/>
                </a:solidFill>
              </a:rPr>
              <a:t>Just focus on the game itself.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Making a </a:t>
            </a:r>
            <a:r>
              <a:rPr lang="en-US" altLang="ko-KR" b="1" u="sng" dirty="0">
                <a:solidFill>
                  <a:srgbClr val="435256"/>
                </a:solidFill>
              </a:rPr>
              <a:t>regular reservation</a:t>
            </a:r>
            <a:r>
              <a:rPr lang="en-US" altLang="ko-KR" b="1" dirty="0">
                <a:solidFill>
                  <a:srgbClr val="435256"/>
                </a:solidFill>
              </a:rPr>
              <a:t> and participating the </a:t>
            </a:r>
            <a:r>
              <a:rPr lang="en-US" altLang="ko-KR" b="1" u="sng" dirty="0">
                <a:solidFill>
                  <a:srgbClr val="435256"/>
                </a:solidFill>
              </a:rPr>
              <a:t>Open Matching</a:t>
            </a:r>
            <a:r>
              <a:rPr lang="en-US" altLang="ko-KR" b="1" dirty="0">
                <a:solidFill>
                  <a:srgbClr val="435256"/>
                </a:solidFill>
              </a:rPr>
              <a:t> by using 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Team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Recommendation 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Recommend </a:t>
            </a:r>
            <a:r>
              <a:rPr lang="en-US" altLang="ko-KR" u="sng" dirty="0">
                <a:solidFill>
                  <a:srgbClr val="435256"/>
                </a:solidFill>
              </a:rPr>
              <a:t>the best team you could join</a:t>
            </a:r>
            <a:r>
              <a:rPr lang="en-US" altLang="ko-KR" dirty="0">
                <a:solidFill>
                  <a:srgbClr val="435256"/>
                </a:solidFill>
              </a:rPr>
              <a:t> by analyzing your profile and records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Recommend </a:t>
            </a:r>
            <a:r>
              <a:rPr lang="en-US" altLang="ko-KR" u="sng" dirty="0">
                <a:solidFill>
                  <a:srgbClr val="435256"/>
                </a:solidFill>
              </a:rPr>
              <a:t>the best opponent to compete with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u="sng" dirty="0">
                <a:solidFill>
                  <a:srgbClr val="435256"/>
                </a:solidFill>
              </a:rPr>
              <a:t>Balanced matching</a:t>
            </a:r>
            <a:r>
              <a:rPr lang="en-US" altLang="ko-KR" dirty="0">
                <a:solidFill>
                  <a:srgbClr val="435256"/>
                </a:solidFill>
              </a:rPr>
              <a:t> through the data collected (Open Matching)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solidFill>
                <a:srgbClr val="435256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34E8A7E-C6E6-4594-A099-6C6F39CA5A94}"/>
              </a:ext>
            </a:extLst>
          </p:cNvPr>
          <p:cNvGrpSpPr/>
          <p:nvPr/>
        </p:nvGrpSpPr>
        <p:grpSpPr>
          <a:xfrm>
            <a:off x="5765184" y="3964507"/>
            <a:ext cx="6185775" cy="2999347"/>
            <a:chOff x="507091" y="3810074"/>
            <a:chExt cx="6185775" cy="3091471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2E0851B-865F-4DC1-8690-D042C2C2795E}"/>
                </a:ext>
              </a:extLst>
            </p:cNvPr>
            <p:cNvSpPr/>
            <p:nvPr/>
          </p:nvSpPr>
          <p:spPr>
            <a:xfrm>
              <a:off x="507091" y="3902198"/>
              <a:ext cx="6185775" cy="433886"/>
            </a:xfrm>
            <a:custGeom>
              <a:avLst/>
              <a:gdLst>
                <a:gd name="connsiteX0" fmla="*/ 390649 w 6185775"/>
                <a:gd name="connsiteY0" fmla="*/ 0 h 433886"/>
                <a:gd name="connsiteX1" fmla="*/ 5795126 w 6185775"/>
                <a:gd name="connsiteY1" fmla="*/ 0 h 433886"/>
                <a:gd name="connsiteX2" fmla="*/ 6185775 w 6185775"/>
                <a:gd name="connsiteY2" fmla="*/ 390649 h 433886"/>
                <a:gd name="connsiteX3" fmla="*/ 6185775 w 6185775"/>
                <a:gd name="connsiteY3" fmla="*/ 433886 h 433886"/>
                <a:gd name="connsiteX4" fmla="*/ 0 w 6185775"/>
                <a:gd name="connsiteY4" fmla="*/ 433886 h 433886"/>
                <a:gd name="connsiteX5" fmla="*/ 0 w 6185775"/>
                <a:gd name="connsiteY5" fmla="*/ 390649 h 433886"/>
                <a:gd name="connsiteX6" fmla="*/ 390649 w 6185775"/>
                <a:gd name="connsiteY6" fmla="*/ 0 h 4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5775" h="433886">
                  <a:moveTo>
                    <a:pt x="390649" y="0"/>
                  </a:moveTo>
                  <a:lnTo>
                    <a:pt x="5795126" y="0"/>
                  </a:lnTo>
                  <a:cubicBezTo>
                    <a:pt x="6010875" y="0"/>
                    <a:pt x="6185775" y="174900"/>
                    <a:pt x="6185775" y="390649"/>
                  </a:cubicBezTo>
                  <a:lnTo>
                    <a:pt x="6185775" y="433886"/>
                  </a:lnTo>
                  <a:lnTo>
                    <a:pt x="0" y="433886"/>
                  </a:lnTo>
                  <a:lnTo>
                    <a:pt x="0" y="390649"/>
                  </a:lnTo>
                  <a:cubicBezTo>
                    <a:pt x="0" y="174900"/>
                    <a:pt x="174900" y="0"/>
                    <a:pt x="390649" y="0"/>
                  </a:cubicBezTo>
                  <a:close/>
                </a:path>
              </a:pathLst>
            </a:custGeom>
            <a:solidFill>
              <a:srgbClr val="1D4999"/>
            </a:solidFill>
            <a:ln w="28575">
              <a:solidFill>
                <a:srgbClr val="1D4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D0B2944-7237-45B2-89E6-E0F5A7FDFEE4}"/>
                </a:ext>
              </a:extLst>
            </p:cNvPr>
            <p:cNvSpPr/>
            <p:nvPr/>
          </p:nvSpPr>
          <p:spPr>
            <a:xfrm>
              <a:off x="507091" y="4340545"/>
              <a:ext cx="6185775" cy="2561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4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Team Name : star7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Team’s main subject : Soccer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Team Score : 145 / 157 (92%)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Recent Records :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5A1889A-6106-4477-9E63-969C09CB1CFA}"/>
                </a:ext>
              </a:extLst>
            </p:cNvPr>
            <p:cNvGrpSpPr/>
            <p:nvPr/>
          </p:nvGrpSpPr>
          <p:grpSpPr>
            <a:xfrm>
              <a:off x="1022881" y="3810074"/>
              <a:ext cx="244704" cy="432528"/>
              <a:chOff x="1022881" y="3810074"/>
              <a:chExt cx="244704" cy="432528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76D7222-D775-4ECF-9A8D-56816008C895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9F31237B-3803-4F17-A90A-804384B7F3FE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A380898-55E0-49C8-AEB1-ED895F488E95}"/>
                </a:ext>
              </a:extLst>
            </p:cNvPr>
            <p:cNvGrpSpPr/>
            <p:nvPr/>
          </p:nvGrpSpPr>
          <p:grpSpPr>
            <a:xfrm>
              <a:off x="6104059" y="3810074"/>
              <a:ext cx="244704" cy="432528"/>
              <a:chOff x="1022881" y="3810074"/>
              <a:chExt cx="244704" cy="432528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6AAFDE28-FE50-4874-9C0C-18A16B3DF5FD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5D46141E-DA51-41B3-BB60-76BC9E45CCE0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3A2D96F-9BD9-4C77-AC7D-B74621EA540B}"/>
                </a:ext>
              </a:extLst>
            </p:cNvPr>
            <p:cNvGrpSpPr/>
            <p:nvPr/>
          </p:nvGrpSpPr>
          <p:grpSpPr>
            <a:xfrm>
              <a:off x="3477626" y="3810074"/>
              <a:ext cx="244704" cy="432528"/>
              <a:chOff x="1022881" y="3810074"/>
              <a:chExt cx="244704" cy="43252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86055C9-FAA8-4928-8A0B-82F646D55F63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481164CC-2EB7-46EB-B94C-D78FD1ABAC6F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F7C2E7E-AE30-430A-9767-FD8C868AE88A}"/>
                </a:ext>
              </a:extLst>
            </p:cNvPr>
            <p:cNvGrpSpPr/>
            <p:nvPr/>
          </p:nvGrpSpPr>
          <p:grpSpPr>
            <a:xfrm>
              <a:off x="4810572" y="3810074"/>
              <a:ext cx="244704" cy="432528"/>
              <a:chOff x="1022881" y="3810074"/>
              <a:chExt cx="244704" cy="432528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BDA69240-A19D-44A2-BD0C-AF0C145C9D10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CA192AE7-9E25-4476-A2A2-D378176993E0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8E643EE-0C09-4FC1-BEC9-6D0B64481848}"/>
                </a:ext>
              </a:extLst>
            </p:cNvPr>
            <p:cNvGrpSpPr/>
            <p:nvPr/>
          </p:nvGrpSpPr>
          <p:grpSpPr>
            <a:xfrm>
              <a:off x="2193103" y="3810074"/>
              <a:ext cx="244704" cy="432528"/>
              <a:chOff x="1022881" y="3810074"/>
              <a:chExt cx="244704" cy="432528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26CC219-7937-4FDA-9CD9-412D34393268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EDDEA24-2AAA-4606-B38E-0E7AE5186A7F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C2D1164-8109-4D59-8FC0-BF0746BDC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240695"/>
              </p:ext>
            </p:extLst>
          </p:nvPr>
        </p:nvGraphicFramePr>
        <p:xfrm>
          <a:off x="5852473" y="5737207"/>
          <a:ext cx="597179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895">
                  <a:extLst>
                    <a:ext uri="{9D8B030D-6E8A-4147-A177-3AD203B41FA5}">
                      <a16:colId xmlns:a16="http://schemas.microsoft.com/office/drawing/2014/main" val="3029162487"/>
                    </a:ext>
                  </a:extLst>
                </a:gridCol>
                <a:gridCol w="2985895">
                  <a:extLst>
                    <a:ext uri="{9D8B030D-6E8A-4147-A177-3AD203B41FA5}">
                      <a16:colId xmlns:a16="http://schemas.microsoft.com/office/drawing/2014/main" val="3781482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star7 vs ABC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 : 2 (win)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92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star7 vs Korea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 : 1 (win)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8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star7 vs ABC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 : 0 (win)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553031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5F2F841D-9C3C-4B3D-B79D-EA0E83F1F6D6}"/>
              </a:ext>
            </a:extLst>
          </p:cNvPr>
          <p:cNvSpPr/>
          <p:nvPr/>
        </p:nvSpPr>
        <p:spPr>
          <a:xfrm>
            <a:off x="10736125" y="4643989"/>
            <a:ext cx="928399" cy="928399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</a:rPr>
              <a:t>S</a:t>
            </a:r>
            <a:endParaRPr lang="ko-KR" altLang="en-US" sz="4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93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Project Concept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F43044-AFDF-4462-9835-E09CA563D271}"/>
              </a:ext>
            </a:extLst>
          </p:cNvPr>
          <p:cNvSpPr/>
          <p:nvPr/>
        </p:nvSpPr>
        <p:spPr>
          <a:xfrm>
            <a:off x="457200" y="811586"/>
            <a:ext cx="11252718" cy="276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A46360"/>
                </a:solidFill>
              </a:rPr>
              <a:t>Play the game like ‘a Game.’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Ranking 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Gym Occupation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MMR(Match Making Rating)</a:t>
            </a:r>
            <a:endParaRPr lang="en-US" altLang="ko-KR" u="sng" dirty="0">
              <a:solidFill>
                <a:srgbClr val="43525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Badge Achievement 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Sign up </a:t>
            </a:r>
            <a:r>
              <a:rPr lang="en-US" altLang="ko-KR" dirty="0">
                <a:solidFill>
                  <a:srgbClr val="435256"/>
                </a:solidFill>
                <a:sym typeface="Wingdings" panose="05000000000000000000" pitchFamily="2" charset="2"/>
              </a:rPr>
              <a:t> Profile Registration  Joining team  Placement test  Matches…</a:t>
            </a:r>
            <a:endParaRPr lang="en-US" altLang="ko-KR" dirty="0">
              <a:solidFill>
                <a:srgbClr val="435256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A38F781-35F2-43A8-B652-6C3CF343669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83F0A33-A39E-45CE-AE67-DDEC0764B39A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E168A90-5405-49E4-992B-00D5B6D33546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96729A2-69E7-496C-BC48-74C0C4A8711D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AC25E7C-B879-4104-8296-EF27E884EC5E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825E300-AA5C-45DF-BA20-C8FCCD9D768D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8AA980D-C87C-4122-8AFA-BC4E2ADEF2C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2" name="그림 81">
            <a:extLst>
              <a:ext uri="{FF2B5EF4-FFF2-40B4-BE49-F238E27FC236}">
                <a16:creationId xmlns:a16="http://schemas.microsoft.com/office/drawing/2014/main" id="{AC972ACF-1C7B-4637-A6C9-2A4E37730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238" y="4026370"/>
            <a:ext cx="3573022" cy="23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1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 Schedule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652000" y="1841941"/>
              <a:ext cx="5400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976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Project Schedule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01E241A-4A57-4ACF-ACB2-8D87D1BF3509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9B9EE68-75F5-402E-AF7C-847CB173FB1D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C8B75E-BDFF-4651-A16D-3AF34F727F18}"/>
                </a:ext>
              </a:extLst>
            </p:cNvPr>
            <p:cNvSpPr/>
            <p:nvPr/>
          </p:nvSpPr>
          <p:spPr>
            <a:xfrm>
              <a:off x="11652000" y="1841941"/>
              <a:ext cx="5400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91E2907-6E6A-44A6-BE95-E64F029BED67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DC7B188-C957-438B-BB3C-4F60034D817C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FBFC1B-5360-4D9A-87B1-E68EF9A7833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8957370-9AD3-420B-85FC-60242F6DE5D7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EFED26C-5616-4A67-97F6-CB4FFB113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58891"/>
              </p:ext>
            </p:extLst>
          </p:nvPr>
        </p:nvGraphicFramePr>
        <p:xfrm>
          <a:off x="369782" y="1094818"/>
          <a:ext cx="11252722" cy="42138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45122">
                  <a:extLst>
                    <a:ext uri="{9D8B030D-6E8A-4147-A177-3AD203B41FA5}">
                      <a16:colId xmlns:a16="http://schemas.microsoft.com/office/drawing/2014/main" val="1127244339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42812747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842299793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12477597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96987388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53975293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08286422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204549908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591018084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58269492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52905561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4162199637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22357531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656488956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060309594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78118164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250226016"/>
                    </a:ext>
                  </a:extLst>
                </a:gridCol>
              </a:tblGrid>
              <a:tr h="22098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                                                                Dates</a:t>
                      </a:r>
                      <a:br>
                        <a:rPr lang="en-US" sz="1400" b="1" u="none" strike="noStrike" dirty="0">
                          <a:effectLst/>
                        </a:rPr>
                      </a:br>
                      <a:r>
                        <a:rPr lang="en-US" sz="1400" b="1" u="none" strike="noStrike" dirty="0">
                          <a:effectLst/>
                        </a:rPr>
                        <a:t> Task Descriptions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March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April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May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June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705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25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22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29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6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3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301608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Team Organization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</a:rPr>
                        <a:t>Midterm Demonstration &amp; Presentation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vert="vert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effectLst/>
                        </a:rPr>
                        <a:t>Final Demonstration &amp; Presentation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vert="vert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16960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Subject Confirmation / Write out the Proposal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879296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Web UI Design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262260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Web Structure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396685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collection &amp; Generation / Data modeling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2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Database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483901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App UI Design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80392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App Structure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5711752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Implementation : Manager Web Site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0B17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829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Functional Implementation : Reservation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0B17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00152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Installation / CDH Cluster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94022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Analysis using Hadoop Cluster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779853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Functional Implementation : Matching Service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0B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95593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Functional Implementation : Ranking System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4767464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Test and Debugging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558516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Preparing for Final Demo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80800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Writing Manuals and Reports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48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96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Implementation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652000" y="2080016"/>
              <a:ext cx="5400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942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248509"/>
            <a:ext cx="1086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Implementation : DB Data Generation</a:t>
            </a:r>
            <a:endParaRPr lang="ko-KR" altLang="en-US" sz="24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A938DC-6D71-49EF-8144-E67D4CAB18E7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40634C1-F267-47BF-8B58-011137784BF3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A60B0E-0402-4FB3-9FA2-17FBEDBE1F52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D0C551-1AB8-46A5-8BFF-9A7D810E475B}"/>
                </a:ext>
              </a:extLst>
            </p:cNvPr>
            <p:cNvSpPr/>
            <p:nvPr/>
          </p:nvSpPr>
          <p:spPr>
            <a:xfrm>
              <a:off x="11652000" y="2080016"/>
              <a:ext cx="5400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DC19547-0F99-4AE7-97A0-3580FACB3034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F9D26D-96AF-40F9-8067-1682975406F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4AABD10-058A-4F95-AB8E-6D94F07DB3E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31C68F8-A34E-4308-BC97-CACC0DB57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08247"/>
              </p:ext>
            </p:extLst>
          </p:nvPr>
        </p:nvGraphicFramePr>
        <p:xfrm>
          <a:off x="554339" y="952671"/>
          <a:ext cx="5422490" cy="4528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1995">
                  <a:extLst>
                    <a:ext uri="{9D8B030D-6E8A-4147-A177-3AD203B41FA5}">
                      <a16:colId xmlns:a16="http://schemas.microsoft.com/office/drawing/2014/main" val="1265672431"/>
                    </a:ext>
                  </a:extLst>
                </a:gridCol>
                <a:gridCol w="2530495">
                  <a:extLst>
                    <a:ext uri="{9D8B030D-6E8A-4147-A177-3AD203B41FA5}">
                      <a16:colId xmlns:a16="http://schemas.microsoft.com/office/drawing/2014/main" val="2010436982"/>
                    </a:ext>
                  </a:extLst>
                </a:gridCol>
              </a:tblGrid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사용자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User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445323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 err="1">
                          <a:effectLst/>
                        </a:rPr>
                        <a:t>사용자별관심종목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pref_subj_per_user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7595492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사용자별 업적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badge_per_user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5401484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축구전적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soccer_record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9570820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>
                          <a:effectLst/>
                        </a:rPr>
                        <a:t>야구전적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baseball_record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633849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농구전적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basketball_record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11035550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배드민턴전적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badminton_record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0648790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 err="1">
                          <a:effectLst/>
                        </a:rPr>
                        <a:t>사용자별선호체육관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pref_gym_per_user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69052982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 err="1">
                          <a:effectLst/>
                        </a:rPr>
                        <a:t>사용자별선호체육시설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pref_fac_per_user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86450680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>
                          <a:effectLst/>
                        </a:rPr>
                        <a:t>팀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team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825827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팀별 업적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badges_per_team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4243941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 err="1">
                          <a:effectLst/>
                        </a:rPr>
                        <a:t>팀별선호체육관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pref_gym_per_team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09561362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 err="1">
                          <a:effectLst/>
                        </a:rPr>
                        <a:t>팀별선호체육시설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pref_fac_per_team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2306515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 err="1">
                          <a:effectLst/>
                        </a:rPr>
                        <a:t>팀별팀원목록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team_user_list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65388487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경기결과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match_result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4776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0FE7F9F-A2B4-4D90-9397-057F2CF61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94963"/>
              </p:ext>
            </p:extLst>
          </p:nvPr>
        </p:nvGraphicFramePr>
        <p:xfrm>
          <a:off x="6096000" y="952670"/>
          <a:ext cx="5422490" cy="3623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1995">
                  <a:extLst>
                    <a:ext uri="{9D8B030D-6E8A-4147-A177-3AD203B41FA5}">
                      <a16:colId xmlns:a16="http://schemas.microsoft.com/office/drawing/2014/main" val="4059912266"/>
                    </a:ext>
                  </a:extLst>
                </a:gridCol>
                <a:gridCol w="2530495">
                  <a:extLst>
                    <a:ext uri="{9D8B030D-6E8A-4147-A177-3AD203B41FA5}">
                      <a16:colId xmlns:a16="http://schemas.microsoft.com/office/drawing/2014/main" val="3666158249"/>
                    </a:ext>
                  </a:extLst>
                </a:gridCol>
              </a:tblGrid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경기참여자명단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match_participant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21614495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예약경기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reserv_matches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9906400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 err="1">
                          <a:effectLst/>
                        </a:rPr>
                        <a:t>오픈매칭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open_match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3790038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체육관 관리자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gym_admin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84617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체육관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gym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360341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시설정보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fac_info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01178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종목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subject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324741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업적</a:t>
                      </a:r>
                      <a:endParaRPr lang="ko-KR" altLang="en-US" sz="15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badge</a:t>
                      </a:r>
                      <a:endParaRPr lang="en-US" sz="15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9157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시설 일정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fac_schedule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86046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토너먼트 게시판</a:t>
                      </a:r>
                      <a:endParaRPr lang="ko-KR" altLang="en-US" sz="15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tournament_board</a:t>
                      </a:r>
                      <a:endParaRPr lang="en-US" sz="15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48043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토너먼트</a:t>
                      </a:r>
                      <a:endParaRPr lang="ko-KR" altLang="en-US" sz="15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Tournament</a:t>
                      </a:r>
                      <a:endParaRPr lang="en-US" sz="15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2487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토너먼트 일정</a:t>
                      </a:r>
                      <a:endParaRPr lang="ko-KR" altLang="en-US" sz="15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tournament_schedule</a:t>
                      </a:r>
                      <a:endParaRPr lang="en-US" sz="15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5" marR="9845" marT="9845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28189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BE1DCC-2FEB-472A-BE22-6D205ECE900C}"/>
              </a:ext>
            </a:extLst>
          </p:cNvPr>
          <p:cNvSpPr/>
          <p:nvPr/>
        </p:nvSpPr>
        <p:spPr>
          <a:xfrm>
            <a:off x="6113237" y="4575818"/>
            <a:ext cx="5388015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# of tables : 27 tables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Data generated tables : 10 (37% completed)</a:t>
            </a:r>
          </a:p>
        </p:txBody>
      </p:sp>
    </p:spTree>
    <p:extLst>
      <p:ext uri="{BB962C8B-B14F-4D97-AF65-F5344CB8AC3E}">
        <p14:creationId xmlns:p14="http://schemas.microsoft.com/office/powerpoint/2010/main" val="363045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1247</Words>
  <Application>Microsoft Office PowerPoint</Application>
  <PresentationFormat>와이드스크린</PresentationFormat>
  <Paragraphs>988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HY견고딕</vt:lpstr>
      <vt:lpstr>맑은 고딕</vt:lpstr>
      <vt:lpstr>Arial</vt:lpstr>
      <vt:lpstr>Wingdings</vt:lpstr>
      <vt:lpstr>Office 테마</vt:lpstr>
      <vt:lpstr>Capstone Design (2)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BDAIR&amp;D1</dc:creator>
  <cp:lastModifiedBy>Donghyun Lee</cp:lastModifiedBy>
  <cp:revision>139</cp:revision>
  <dcterms:created xsi:type="dcterms:W3CDTF">2019-01-03T11:29:16Z</dcterms:created>
  <dcterms:modified xsi:type="dcterms:W3CDTF">2019-04-28T08:22:38Z</dcterms:modified>
</cp:coreProperties>
</file>