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79" r:id="rId4"/>
    <p:sldId id="257" r:id="rId5"/>
    <p:sldId id="258" r:id="rId6"/>
    <p:sldId id="260" r:id="rId7"/>
    <p:sldId id="262" r:id="rId8"/>
    <p:sldId id="269" r:id="rId9"/>
    <p:sldId id="268" r:id="rId10"/>
    <p:sldId id="270" r:id="rId11"/>
    <p:sldId id="266" r:id="rId12"/>
    <p:sldId id="274" r:id="rId13"/>
    <p:sldId id="267" r:id="rId14"/>
    <p:sldId id="264" r:id="rId15"/>
    <p:sldId id="263" r:id="rId16"/>
    <p:sldId id="271" r:id="rId17"/>
    <p:sldId id="281" r:id="rId18"/>
    <p:sldId id="283" r:id="rId19"/>
    <p:sldId id="286" r:id="rId20"/>
    <p:sldId id="282" r:id="rId21"/>
    <p:sldId id="280" r:id="rId22"/>
    <p:sldId id="275" r:id="rId23"/>
    <p:sldId id="272" r:id="rId24"/>
    <p:sldId id="276" r:id="rId25"/>
    <p:sldId id="277" r:id="rId26"/>
    <p:sldId id="273" r:id="rId27"/>
    <p:sldId id="285" r:id="rId28"/>
    <p:sldId id="278" r:id="rId29"/>
    <p:sldId id="284"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94660"/>
  </p:normalViewPr>
  <p:slideViewPr>
    <p:cSldViewPr snapToGrid="0">
      <p:cViewPr varScale="1">
        <p:scale>
          <a:sx n="70" d="100"/>
          <a:sy n="70" d="100"/>
        </p:scale>
        <p:origin x="6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8A6DB-97C7-46E0-B742-7F6EB0D34D5A}" type="datetimeFigureOut">
              <a:rPr lang="zh-CN" altLang="en-US" smtClean="0"/>
              <a:t>2018/7/15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07FB9-B4BB-4957-B7E6-AB1643D84E01}" type="slidenum">
              <a:rPr lang="zh-CN" altLang="en-US" smtClean="0"/>
              <a:t>‹#›</a:t>
            </a:fld>
            <a:endParaRPr lang="zh-CN" altLang="en-US"/>
          </a:p>
        </p:txBody>
      </p:sp>
    </p:spTree>
    <p:extLst>
      <p:ext uri="{BB962C8B-B14F-4D97-AF65-F5344CB8AC3E}">
        <p14:creationId xmlns:p14="http://schemas.microsoft.com/office/powerpoint/2010/main" val="1289352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007FB9-B4BB-4957-B7E6-AB1643D84E01}" type="slidenum">
              <a:rPr lang="zh-CN" altLang="en-US" smtClean="0"/>
              <a:t>24</a:t>
            </a:fld>
            <a:endParaRPr lang="zh-CN" altLang="en-US"/>
          </a:p>
        </p:txBody>
      </p:sp>
    </p:spTree>
    <p:extLst>
      <p:ext uri="{BB962C8B-B14F-4D97-AF65-F5344CB8AC3E}">
        <p14:creationId xmlns:p14="http://schemas.microsoft.com/office/powerpoint/2010/main" val="2538028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3060620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395785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1402757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313693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404861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261109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334844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278336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769518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229659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930E7ED-6D57-4568-B6FF-823BC76196F7}" type="datetimeFigureOut">
              <a:rPr lang="zh-CN" altLang="en-US" smtClean="0"/>
              <a:t>2018/7/15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331441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0E7ED-6D57-4568-B6FF-823BC76196F7}" type="datetimeFigureOut">
              <a:rPr lang="zh-CN" altLang="en-US" smtClean="0"/>
              <a:t>2018/7/15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12264-1112-403B-968A-2C1540F616CC}" type="slidenum">
              <a:rPr lang="zh-CN" altLang="en-US" smtClean="0"/>
              <a:t>‹#›</a:t>
            </a:fld>
            <a:endParaRPr lang="zh-CN" altLang="en-US"/>
          </a:p>
        </p:txBody>
      </p:sp>
    </p:spTree>
    <p:extLst>
      <p:ext uri="{BB962C8B-B14F-4D97-AF65-F5344CB8AC3E}">
        <p14:creationId xmlns:p14="http://schemas.microsoft.com/office/powerpoint/2010/main" val="2097906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舰群游戏企划</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809269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cstate="print">
            <a:extLst>
              <a:ext uri="{28A0092B-C50C-407E-A947-70E740481C1C}">
                <a14:useLocalDpi xmlns:a14="http://schemas.microsoft.com/office/drawing/2010/main" val="0"/>
              </a:ext>
            </a:extLst>
          </a:blip>
          <a:srcRect l="12368" t="14846" r="13140" b="29587"/>
          <a:stretch/>
        </p:blipFill>
        <p:spPr>
          <a:xfrm>
            <a:off x="-464235" y="1252023"/>
            <a:ext cx="13095847" cy="4220309"/>
          </a:xfrm>
          <a:prstGeom prst="rect">
            <a:avLst/>
          </a:prstGeom>
        </p:spPr>
      </p:pic>
    </p:spTree>
    <p:extLst>
      <p:ext uri="{BB962C8B-B14F-4D97-AF65-F5344CB8AC3E}">
        <p14:creationId xmlns:p14="http://schemas.microsoft.com/office/powerpoint/2010/main" val="321226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19110" y="1570545"/>
            <a:ext cx="6096000" cy="1938992"/>
          </a:xfrm>
          <a:prstGeom prst="rect">
            <a:avLst/>
          </a:prstGeom>
        </p:spPr>
        <p:txBody>
          <a:bodyPr>
            <a:spAutoFit/>
          </a:bodyPr>
          <a:lstStyle/>
          <a:p>
            <a:r>
              <a:rPr lang="zh-CN" altLang="en-US" sz="2400" kern="0" dirty="0" smtClean="0">
                <a:latin typeface="Times New Roman" panose="02020603050405020304" pitchFamily="18" charset="0"/>
                <a:cs typeface="宋体" panose="02010600030101010101" pitchFamily="2" charset="-122"/>
              </a:rPr>
              <a:t>含有三个附属岛屿，拥有着绝对的制海权</a:t>
            </a:r>
            <a:endParaRPr lang="en-US" altLang="zh-CN" sz="2400" kern="0" dirty="0" smtClean="0">
              <a:latin typeface="Times New Roman" panose="02020603050405020304" pitchFamily="18" charset="0"/>
              <a:cs typeface="宋体" panose="02010600030101010101" pitchFamily="2" charset="-122"/>
            </a:endParaRPr>
          </a:p>
          <a:p>
            <a:r>
              <a:rPr lang="zh-CN" altLang="zh-CN" sz="2400" kern="0" dirty="0" smtClean="0">
                <a:latin typeface="Times New Roman" panose="02020603050405020304" pitchFamily="18" charset="0"/>
                <a:cs typeface="宋体" panose="02010600030101010101" pitchFamily="2" charset="-122"/>
              </a:rPr>
              <a:t>有点</a:t>
            </a:r>
            <a:r>
              <a:rPr lang="zh-CN" altLang="zh-CN" sz="2400" kern="0" dirty="0">
                <a:latin typeface="Times New Roman" panose="02020603050405020304" pitchFamily="18" charset="0"/>
                <a:cs typeface="宋体" panose="02010600030101010101" pitchFamily="2" charset="-122"/>
              </a:rPr>
              <a:t>魔炮那种科技程度</a:t>
            </a:r>
            <a:endParaRPr lang="zh-CN" altLang="zh-CN" sz="2400" kern="100" dirty="0">
              <a:latin typeface="Times New Roman" panose="02020603050405020304" pitchFamily="18" charset="0"/>
            </a:endParaRPr>
          </a:p>
          <a:p>
            <a:r>
              <a:rPr lang="zh-CN" altLang="zh-CN" sz="2400" kern="0" dirty="0" smtClean="0">
                <a:latin typeface="Times New Roman" panose="02020603050405020304" pitchFamily="18" charset="0"/>
                <a:cs typeface="宋体" panose="02010600030101010101" pitchFamily="2" charset="-122"/>
              </a:rPr>
              <a:t>用</a:t>
            </a:r>
            <a:r>
              <a:rPr lang="zh-CN" altLang="zh-CN" sz="2400" kern="0" dirty="0">
                <a:latin typeface="Times New Roman" panose="02020603050405020304" pitchFamily="18" charset="0"/>
                <a:cs typeface="宋体" panose="02010600030101010101" pitchFamily="2" charset="-122"/>
              </a:rPr>
              <a:t>现代科技，直接航空母舰搭载强袭魔女</a:t>
            </a:r>
            <a:endParaRPr lang="zh-CN" altLang="zh-CN" sz="2400" kern="100" dirty="0">
              <a:latin typeface="Times New Roman" panose="02020603050405020304" pitchFamily="18" charset="0"/>
            </a:endParaRPr>
          </a:p>
          <a:p>
            <a:r>
              <a:rPr lang="zh-CN" altLang="zh-CN" sz="2400" kern="0" dirty="0" smtClean="0">
                <a:latin typeface="Times New Roman" panose="02020603050405020304" pitchFamily="18" charset="0"/>
                <a:cs typeface="宋体" panose="02010600030101010101" pitchFamily="2" charset="-122"/>
              </a:rPr>
              <a:t>身体素质</a:t>
            </a:r>
            <a:r>
              <a:rPr lang="zh-CN" altLang="zh-CN" sz="2400" kern="0" dirty="0">
                <a:latin typeface="Times New Roman" panose="02020603050405020304" pitchFamily="18" charset="0"/>
                <a:cs typeface="宋体" panose="02010600030101010101" pitchFamily="2" charset="-122"/>
              </a:rPr>
              <a:t>好</a:t>
            </a:r>
            <a:endParaRPr lang="zh-CN" altLang="zh-CN" sz="2400" kern="100" dirty="0">
              <a:latin typeface="Times New Roman" panose="02020603050405020304" pitchFamily="18" charset="0"/>
            </a:endParaRPr>
          </a:p>
          <a:p>
            <a:r>
              <a:rPr lang="zh-CN" altLang="zh-CN" sz="2400" kern="0" dirty="0" smtClean="0">
                <a:latin typeface="Times New Roman" panose="02020603050405020304" pitchFamily="18" charset="0"/>
                <a:cs typeface="宋体" panose="02010600030101010101" pitchFamily="2" charset="-122"/>
              </a:rPr>
              <a:t>人口比</a:t>
            </a:r>
            <a:r>
              <a:rPr lang="zh-CN" altLang="zh-CN" sz="2400" dirty="0">
                <a:latin typeface="Times New Roman" panose="02020603050405020304" pitchFamily="18" charset="0"/>
                <a:cs typeface="宋体" panose="02010600030101010101" pitchFamily="2" charset="-122"/>
              </a:rPr>
              <a:t>多米利亚诺共和</a:t>
            </a:r>
            <a:r>
              <a:rPr lang="zh-CN" altLang="zh-CN" sz="2400" dirty="0" smtClean="0">
                <a:latin typeface="Times New Roman" panose="02020603050405020304" pitchFamily="18" charset="0"/>
                <a:cs typeface="宋体" panose="02010600030101010101" pitchFamily="2" charset="-122"/>
              </a:rPr>
              <a:t>联邦</a:t>
            </a:r>
            <a:r>
              <a:rPr lang="zh-CN" altLang="zh-CN" sz="2400" kern="0" dirty="0" smtClean="0">
                <a:latin typeface="Times New Roman" panose="02020603050405020304" pitchFamily="18" charset="0"/>
                <a:cs typeface="宋体" panose="02010600030101010101" pitchFamily="2" charset="-122"/>
              </a:rPr>
              <a:t>少</a:t>
            </a:r>
            <a:endParaRPr lang="zh-CN" altLang="zh-CN" sz="2400" kern="100" dirty="0">
              <a:latin typeface="Times New Roman" panose="02020603050405020304" pitchFamily="18" charset="0"/>
            </a:endParaRPr>
          </a:p>
        </p:txBody>
      </p:sp>
      <p:sp>
        <p:nvSpPr>
          <p:cNvPr id="5" name="矩形 4"/>
          <p:cNvSpPr/>
          <p:nvPr/>
        </p:nvSpPr>
        <p:spPr>
          <a:xfrm>
            <a:off x="6419110" y="985770"/>
            <a:ext cx="5128327" cy="584775"/>
          </a:xfrm>
          <a:prstGeom prst="rect">
            <a:avLst/>
          </a:prstGeom>
        </p:spPr>
        <p:txBody>
          <a:bodyPr wrap="none">
            <a:spAutoFit/>
          </a:bodyPr>
          <a:lstStyle/>
          <a:p>
            <a:r>
              <a:rPr lang="zh-CN" altLang="zh-CN" sz="3200" b="1" kern="0" dirty="0">
                <a:solidFill>
                  <a:schemeClr val="accent2">
                    <a:lumMod val="60000"/>
                    <a:lumOff val="40000"/>
                  </a:schemeClr>
                </a:solidFill>
                <a:latin typeface="Times New Roman" panose="02020603050405020304" pitchFamily="18" charset="0"/>
                <a:cs typeface="宋体" panose="02010600030101010101" pitchFamily="2" charset="-122"/>
              </a:rPr>
              <a:t>萨布利威奇共和国</a:t>
            </a:r>
            <a:r>
              <a:rPr lang="zh-CN" altLang="en-US" sz="3200" b="1" kern="0" dirty="0">
                <a:solidFill>
                  <a:schemeClr val="accent2">
                    <a:lumMod val="60000"/>
                    <a:lumOff val="40000"/>
                  </a:schemeClr>
                </a:solidFill>
                <a:latin typeface="Times New Roman" panose="02020603050405020304" pitchFamily="18" charset="0"/>
                <a:cs typeface="宋体" panose="02010600030101010101" pitchFamily="2" charset="-122"/>
              </a:rPr>
              <a:t>（兽耳）</a:t>
            </a:r>
            <a:endParaRPr lang="zh-CN" altLang="en-US" sz="3200" b="1" dirty="0">
              <a:solidFill>
                <a:schemeClr val="accent2">
                  <a:lumMod val="60000"/>
                  <a:lumOff val="40000"/>
                </a:schemeClr>
              </a:solidFill>
            </a:endParaRPr>
          </a:p>
        </p:txBody>
      </p:sp>
      <p:sp>
        <p:nvSpPr>
          <p:cNvPr id="6" name="矩形 5"/>
          <p:cNvSpPr/>
          <p:nvPr/>
        </p:nvSpPr>
        <p:spPr>
          <a:xfrm>
            <a:off x="504967" y="4969512"/>
            <a:ext cx="6096000" cy="1938992"/>
          </a:xfrm>
          <a:prstGeom prst="rect">
            <a:avLst/>
          </a:prstGeom>
        </p:spPr>
        <p:txBody>
          <a:bodyPr>
            <a:spAutoFit/>
          </a:bodyPr>
          <a:lstStyle/>
          <a:p>
            <a:r>
              <a:rPr lang="zh-CN" altLang="zh-CN" sz="2400" kern="0" dirty="0">
                <a:latin typeface="Times New Roman" panose="02020603050405020304" pitchFamily="18" charset="0"/>
                <a:cs typeface="宋体" panose="02010600030101010101" pitchFamily="2" charset="-122"/>
              </a:rPr>
              <a:t>这个卖点是独立市</a:t>
            </a:r>
            <a:endParaRPr lang="zh-CN" altLang="zh-CN" sz="2400" kern="100" dirty="0">
              <a:latin typeface="Times New Roman" panose="02020603050405020304" pitchFamily="18" charset="0"/>
            </a:endParaRPr>
          </a:p>
          <a:p>
            <a:r>
              <a:rPr lang="zh-CN" altLang="zh-CN" sz="2400" kern="0" dirty="0">
                <a:latin typeface="Times New Roman" panose="02020603050405020304" pitchFamily="18" charset="0"/>
                <a:cs typeface="宋体" panose="02010600030101010101" pitchFamily="2" charset="-122"/>
              </a:rPr>
              <a:t>中立区全部是岛</a:t>
            </a:r>
            <a:endParaRPr lang="zh-CN" altLang="zh-CN" sz="2400" kern="100" dirty="0">
              <a:latin typeface="Times New Roman" panose="02020603050405020304" pitchFamily="18" charset="0"/>
            </a:endParaRPr>
          </a:p>
          <a:p>
            <a:r>
              <a:rPr lang="zh-CN" altLang="zh-CN" sz="2400" kern="0" dirty="0">
                <a:latin typeface="Times New Roman" panose="02020603050405020304" pitchFamily="18" charset="0"/>
                <a:cs typeface="宋体" panose="02010600030101010101" pitchFamily="2" charset="-122"/>
              </a:rPr>
              <a:t>大板块全部被占领</a:t>
            </a:r>
            <a:endParaRPr lang="zh-CN" altLang="zh-CN" sz="2400" kern="100" dirty="0">
              <a:latin typeface="Times New Roman" panose="02020603050405020304" pitchFamily="18" charset="0"/>
            </a:endParaRPr>
          </a:p>
          <a:p>
            <a:r>
              <a:rPr lang="zh-CN" altLang="zh-CN" sz="2400" kern="0" dirty="0">
                <a:latin typeface="Times New Roman" panose="02020603050405020304" pitchFamily="18" charset="0"/>
                <a:cs typeface="宋体" panose="02010600030101010101" pitchFamily="2" charset="-122"/>
              </a:rPr>
              <a:t>钦点去修那个磁场发生器</a:t>
            </a:r>
            <a:endParaRPr lang="zh-CN" altLang="zh-CN" sz="2400" kern="100" dirty="0">
              <a:latin typeface="Times New Roman" panose="02020603050405020304" pitchFamily="18" charset="0"/>
            </a:endParaRPr>
          </a:p>
          <a:p>
            <a:r>
              <a:rPr lang="zh-CN" altLang="zh-CN" sz="2400" kern="0" dirty="0">
                <a:latin typeface="Times New Roman" panose="02020603050405020304" pitchFamily="18" charset="0"/>
                <a:cs typeface="宋体" panose="02010600030101010101" pitchFamily="2" charset="-122"/>
              </a:rPr>
              <a:t>而且和红色政权联系紧密</a:t>
            </a:r>
            <a:endParaRPr lang="zh-CN" altLang="zh-CN" sz="2400" kern="100" dirty="0">
              <a:latin typeface="Times New Roman" panose="02020603050405020304" pitchFamily="18" charset="0"/>
            </a:endParaRPr>
          </a:p>
        </p:txBody>
      </p:sp>
      <p:sp>
        <p:nvSpPr>
          <p:cNvPr id="7" name="矩形 6"/>
          <p:cNvSpPr/>
          <p:nvPr/>
        </p:nvSpPr>
        <p:spPr>
          <a:xfrm>
            <a:off x="394266" y="4097599"/>
            <a:ext cx="5871573" cy="584775"/>
          </a:xfrm>
          <a:prstGeom prst="rect">
            <a:avLst/>
          </a:prstGeom>
        </p:spPr>
        <p:txBody>
          <a:bodyPr wrap="square">
            <a:spAutoFit/>
          </a:bodyPr>
          <a:lstStyle/>
          <a:p>
            <a:r>
              <a:rPr lang="en-US" altLang="zh-CN" sz="3200" b="1" dirty="0"/>
              <a:t>Shen </a:t>
            </a:r>
            <a:r>
              <a:rPr lang="en-US" altLang="zh-CN" sz="3200" b="1" dirty="0" err="1"/>
              <a:t>Xhen</a:t>
            </a:r>
            <a:r>
              <a:rPr lang="en-US" altLang="zh-CN" sz="3200" b="1" dirty="0"/>
              <a:t> </a:t>
            </a:r>
            <a:r>
              <a:rPr lang="zh-CN" altLang="zh-CN" sz="3200" b="1" dirty="0" smtClean="0"/>
              <a:t>市</a:t>
            </a:r>
            <a:r>
              <a:rPr lang="en-US" altLang="zh-CN" sz="3200" b="1" dirty="0" smtClean="0"/>
              <a:t>  </a:t>
            </a:r>
            <a:r>
              <a:rPr lang="zh-CN" altLang="zh-CN" sz="3200" b="1" dirty="0" smtClean="0"/>
              <a:t>现代化</a:t>
            </a:r>
            <a:r>
              <a:rPr lang="zh-CN" altLang="zh-CN" sz="3200" b="1" dirty="0"/>
              <a:t>国家</a:t>
            </a:r>
            <a:endParaRPr lang="zh-CN" altLang="en-US" sz="3200" b="1" dirty="0"/>
          </a:p>
        </p:txBody>
      </p:sp>
      <p:sp>
        <p:nvSpPr>
          <p:cNvPr id="8" name="矩形 7"/>
          <p:cNvSpPr/>
          <p:nvPr/>
        </p:nvSpPr>
        <p:spPr>
          <a:xfrm>
            <a:off x="5451437" y="5067783"/>
            <a:ext cx="6096000" cy="646331"/>
          </a:xfrm>
          <a:prstGeom prst="rect">
            <a:avLst/>
          </a:prstGeom>
        </p:spPr>
        <p:txBody>
          <a:bodyPr>
            <a:spAutoFit/>
          </a:bodyPr>
          <a:lstStyle/>
          <a:p>
            <a:r>
              <a:rPr lang="zh-CN" altLang="en-US" b="1" i="1" kern="0" dirty="0" smtClean="0">
                <a:latin typeface="Times New Roman" panose="02020603050405020304" pitchFamily="18" charset="0"/>
                <a:cs typeface="宋体" panose="02010600030101010101" pitchFamily="2" charset="-122"/>
              </a:rPr>
              <a:t>时空的说法：“</a:t>
            </a:r>
            <a:r>
              <a:rPr lang="zh-CN" altLang="zh-CN" b="1" i="1" kern="0" dirty="0" smtClean="0">
                <a:latin typeface="Times New Roman" panose="02020603050405020304" pitchFamily="18" charset="0"/>
                <a:cs typeface="宋体" panose="02010600030101010101" pitchFamily="2" charset="-122"/>
              </a:rPr>
              <a:t>如果</a:t>
            </a:r>
            <a:r>
              <a:rPr lang="zh-CN" altLang="zh-CN" b="1" i="1" kern="0" dirty="0">
                <a:latin typeface="Times New Roman" panose="02020603050405020304" pitchFamily="18" charset="0"/>
                <a:cs typeface="宋体" panose="02010600030101010101" pitchFamily="2" charset="-122"/>
              </a:rPr>
              <a:t>说老大哥那边士兵是端着一把加特林叼着烟</a:t>
            </a:r>
            <a:r>
              <a:rPr lang="zh-CN" altLang="zh-CN" b="1" i="1" kern="0" dirty="0" smtClean="0">
                <a:latin typeface="Times New Roman" panose="02020603050405020304" pitchFamily="18" charset="0"/>
                <a:cs typeface="宋体" panose="02010600030101010101" pitchFamily="2" charset="-122"/>
              </a:rPr>
              <a:t>的话</a:t>
            </a:r>
            <a:r>
              <a:rPr lang="zh-CN" altLang="en-US" b="1" i="1" kern="0" dirty="0" smtClean="0">
                <a:latin typeface="Times New Roman" panose="02020603050405020304" pitchFamily="18" charset="0"/>
                <a:cs typeface="宋体" panose="02010600030101010101" pitchFamily="2" charset="-122"/>
              </a:rPr>
              <a:t>，</a:t>
            </a:r>
            <a:r>
              <a:rPr lang="zh-CN" altLang="zh-CN" b="1" i="1" kern="0" dirty="0" smtClean="0">
                <a:latin typeface="Times New Roman" panose="02020603050405020304" pitchFamily="18" charset="0"/>
                <a:cs typeface="宋体" panose="02010600030101010101" pitchFamily="2" charset="-122"/>
              </a:rPr>
              <a:t>那</a:t>
            </a:r>
            <a:r>
              <a:rPr lang="zh-CN" altLang="zh-CN" b="1" i="1" kern="0" dirty="0">
                <a:latin typeface="Times New Roman" panose="02020603050405020304" pitchFamily="18" charset="0"/>
                <a:cs typeface="宋体" panose="02010600030101010101" pitchFamily="2" charset="-122"/>
              </a:rPr>
              <a:t>兽耳娘这边就是骑着机器扫帚上去射</a:t>
            </a:r>
            <a:r>
              <a:rPr lang="zh-CN" altLang="zh-CN" b="1" i="1" kern="0" dirty="0" smtClean="0">
                <a:latin typeface="Times New Roman" panose="02020603050405020304" pitchFamily="18" charset="0"/>
                <a:cs typeface="宋体" panose="02010600030101010101" pitchFamily="2" charset="-122"/>
              </a:rPr>
              <a:t>激光</a:t>
            </a:r>
            <a:r>
              <a:rPr lang="zh-CN" altLang="en-US" b="1" i="1" kern="0" dirty="0" smtClean="0">
                <a:latin typeface="Times New Roman" panose="02020603050405020304" pitchFamily="18" charset="0"/>
                <a:cs typeface="宋体" panose="02010600030101010101" pitchFamily="2" charset="-122"/>
              </a:rPr>
              <a:t>”</a:t>
            </a:r>
            <a:endParaRPr lang="zh-CN" altLang="zh-CN" sz="1400" b="1" i="1" kern="100" dirty="0">
              <a:latin typeface="Times New Roman" panose="02020603050405020304" pitchFamily="18" charset="0"/>
            </a:endParaRPr>
          </a:p>
        </p:txBody>
      </p:sp>
      <p:sp>
        <p:nvSpPr>
          <p:cNvPr id="9" name="矩形 8"/>
          <p:cNvSpPr/>
          <p:nvPr/>
        </p:nvSpPr>
        <p:spPr>
          <a:xfrm>
            <a:off x="3996819" y="376155"/>
            <a:ext cx="3903633" cy="369332"/>
          </a:xfrm>
          <a:prstGeom prst="rect">
            <a:avLst/>
          </a:prstGeom>
        </p:spPr>
        <p:txBody>
          <a:bodyPr wrap="none">
            <a:spAutoFit/>
          </a:bodyPr>
          <a:lstStyle/>
          <a:p>
            <a:r>
              <a:rPr lang="zh-CN" altLang="zh-CN" b="1" dirty="0">
                <a:cs typeface="宋体" panose="02010600030101010101" pitchFamily="2" charset="-122"/>
              </a:rPr>
              <a:t>设定上这两个</a:t>
            </a:r>
            <a:r>
              <a:rPr lang="zh-CN" altLang="zh-CN" b="1" dirty="0" smtClean="0">
                <a:cs typeface="宋体" panose="02010600030101010101" pitchFamily="2" charset="-122"/>
              </a:rPr>
              <a:t>是</a:t>
            </a:r>
            <a:r>
              <a:rPr lang="zh-CN" altLang="en-US" b="1" dirty="0" smtClean="0">
                <a:cs typeface="宋体" panose="02010600030101010101" pitchFamily="2" charset="-122"/>
              </a:rPr>
              <a:t>明面上</a:t>
            </a:r>
            <a:r>
              <a:rPr lang="zh-CN" altLang="zh-CN" b="1" dirty="0" smtClean="0">
                <a:cs typeface="宋体" panose="02010600030101010101" pitchFamily="2" charset="-122"/>
              </a:rPr>
              <a:t>最</a:t>
            </a:r>
            <a:r>
              <a:rPr lang="zh-CN" altLang="zh-CN" b="1" dirty="0">
                <a:cs typeface="宋体" panose="02010600030101010101" pitchFamily="2" charset="-122"/>
              </a:rPr>
              <a:t>强两个</a:t>
            </a:r>
            <a:r>
              <a:rPr lang="zh-CN" altLang="zh-CN" b="1" dirty="0" smtClean="0">
                <a:cs typeface="宋体" panose="02010600030101010101" pitchFamily="2" charset="-122"/>
              </a:rPr>
              <a:t>势力</a:t>
            </a:r>
            <a:endParaRPr lang="zh-CN" altLang="en-US" b="1" dirty="0"/>
          </a:p>
        </p:txBody>
      </p:sp>
    </p:spTree>
    <p:extLst>
      <p:ext uri="{BB962C8B-B14F-4D97-AF65-F5344CB8AC3E}">
        <p14:creationId xmlns:p14="http://schemas.microsoft.com/office/powerpoint/2010/main" val="143422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7467" y="501134"/>
            <a:ext cx="4354077" cy="646331"/>
          </a:xfrm>
          <a:prstGeom prst="rect">
            <a:avLst/>
          </a:prstGeom>
        </p:spPr>
        <p:txBody>
          <a:bodyPr wrap="none">
            <a:spAutoFit/>
          </a:bodyPr>
          <a:lstStyle/>
          <a:p>
            <a:r>
              <a:rPr lang="zh-CN" altLang="zh-CN" sz="3600" b="1" dirty="0">
                <a:solidFill>
                  <a:srgbClr val="92D050"/>
                </a:solidFill>
                <a:latin typeface="Times New Roman" panose="02020603050405020304" pitchFamily="18" charset="0"/>
                <a:cs typeface="宋体" panose="02010600030101010101" pitchFamily="2" charset="-122"/>
              </a:rPr>
              <a:t>多米利亚诺共和联邦</a:t>
            </a:r>
            <a:endParaRPr lang="en-US" altLang="zh-CN" sz="3600" b="1" dirty="0">
              <a:solidFill>
                <a:srgbClr val="92D050"/>
              </a:solidFill>
              <a:latin typeface="Times New Roman" panose="02020603050405020304" pitchFamily="18" charset="0"/>
              <a:cs typeface="宋体" panose="02010600030101010101" pitchFamily="2" charset="-122"/>
            </a:endParaRPr>
          </a:p>
        </p:txBody>
      </p:sp>
      <p:sp>
        <p:nvSpPr>
          <p:cNvPr id="3" name="矩形 2"/>
          <p:cNvSpPr/>
          <p:nvPr/>
        </p:nvSpPr>
        <p:spPr>
          <a:xfrm>
            <a:off x="394266" y="1611004"/>
            <a:ext cx="5650173" cy="2308324"/>
          </a:xfrm>
          <a:prstGeom prst="rect">
            <a:avLst/>
          </a:prstGeom>
        </p:spPr>
        <p:txBody>
          <a:bodyPr wrap="square">
            <a:spAutoFit/>
          </a:bodyPr>
          <a:lstStyle/>
          <a:p>
            <a:r>
              <a:rPr lang="zh-CN" altLang="zh-CN" sz="2400" dirty="0"/>
              <a:t>可以现代化</a:t>
            </a:r>
            <a:r>
              <a:rPr lang="zh-CN" altLang="zh-CN" sz="2400" dirty="0" smtClean="0"/>
              <a:t>军事</a:t>
            </a:r>
            <a:r>
              <a:rPr lang="zh-CN" altLang="en-US" sz="2400" dirty="0" smtClean="0"/>
              <a:t>，</a:t>
            </a:r>
            <a:r>
              <a:rPr lang="zh-CN" altLang="zh-CN" sz="2400" dirty="0" smtClean="0"/>
              <a:t>但是</a:t>
            </a:r>
            <a:r>
              <a:rPr lang="zh-CN" altLang="zh-CN" sz="2400" dirty="0"/>
              <a:t>偏冷战</a:t>
            </a:r>
            <a:endParaRPr lang="en-US" altLang="zh-CN" sz="2400" kern="0" dirty="0" smtClean="0">
              <a:latin typeface="Times New Roman" panose="02020603050405020304" pitchFamily="18" charset="0"/>
              <a:cs typeface="宋体" panose="02010600030101010101" pitchFamily="2" charset="-122"/>
            </a:endParaRPr>
          </a:p>
          <a:p>
            <a:r>
              <a:rPr lang="zh-CN" altLang="zh-CN" sz="2400" kern="0" dirty="0" smtClean="0">
                <a:latin typeface="Times New Roman" panose="02020603050405020304" pitchFamily="18" charset="0"/>
                <a:cs typeface="宋体" panose="02010600030101010101" pitchFamily="2" charset="-122"/>
              </a:rPr>
              <a:t>直接</a:t>
            </a:r>
            <a:r>
              <a:rPr lang="zh-CN" altLang="zh-CN" sz="2400" kern="0" dirty="0">
                <a:latin typeface="Times New Roman" panose="02020603050405020304" pitchFamily="18" charset="0"/>
                <a:cs typeface="宋体" panose="02010600030101010101" pitchFamily="2" charset="-122"/>
              </a:rPr>
              <a:t>科技点</a:t>
            </a:r>
            <a:r>
              <a:rPr lang="zh-CN" altLang="zh-CN" sz="2400" kern="0" dirty="0" smtClean="0">
                <a:latin typeface="Times New Roman" panose="02020603050405020304" pitchFamily="18" charset="0"/>
                <a:cs typeface="宋体" panose="02010600030101010101" pitchFamily="2" charset="-122"/>
              </a:rPr>
              <a:t>偏</a:t>
            </a:r>
            <a:endParaRPr lang="en-US" altLang="zh-CN" sz="2400" kern="0" dirty="0">
              <a:latin typeface="Times New Roman" panose="02020603050405020304" pitchFamily="18" charset="0"/>
              <a:cs typeface="宋体" panose="02010600030101010101" pitchFamily="2" charset="-122"/>
            </a:endParaRPr>
          </a:p>
          <a:p>
            <a:r>
              <a:rPr lang="zh-CN" altLang="zh-CN" sz="2400" kern="0" dirty="0" smtClean="0">
                <a:latin typeface="Times New Roman" panose="02020603050405020304" pitchFamily="18" charset="0"/>
                <a:cs typeface="宋体" panose="02010600030101010101" pitchFamily="2" charset="-122"/>
              </a:rPr>
              <a:t>全</a:t>
            </a:r>
            <a:r>
              <a:rPr lang="zh-CN" altLang="zh-CN" sz="2400" kern="0" dirty="0">
                <a:latin typeface="Times New Roman" panose="02020603050405020304" pitchFamily="18" charset="0"/>
                <a:cs typeface="宋体" panose="02010600030101010101" pitchFamily="2" charset="-122"/>
              </a:rPr>
              <a:t>是热熔魔法炮</a:t>
            </a:r>
            <a:endParaRPr lang="zh-CN" altLang="zh-CN" sz="2400" kern="100" dirty="0">
              <a:latin typeface="Times New Roman" panose="02020603050405020304" pitchFamily="18" charset="0"/>
            </a:endParaRPr>
          </a:p>
          <a:p>
            <a:r>
              <a:rPr lang="zh-CN" altLang="zh-CN" sz="2400" kern="0" dirty="0">
                <a:latin typeface="Times New Roman" panose="02020603050405020304" pitchFamily="18" charset="0"/>
                <a:cs typeface="宋体" panose="02010600030101010101" pitchFamily="2" charset="-122"/>
              </a:rPr>
              <a:t>超大实际蛋</a:t>
            </a:r>
            <a:endParaRPr lang="zh-CN" altLang="zh-CN" sz="2400" kern="100" dirty="0">
              <a:latin typeface="Times New Roman" panose="02020603050405020304" pitchFamily="18" charset="0"/>
            </a:endParaRPr>
          </a:p>
          <a:p>
            <a:r>
              <a:rPr lang="zh-CN" altLang="zh-CN" sz="2400" kern="0" dirty="0">
                <a:latin typeface="Times New Roman" panose="02020603050405020304" pitchFamily="18" charset="0"/>
                <a:cs typeface="宋体" panose="02010600030101010101" pitchFamily="2" charset="-122"/>
              </a:rPr>
              <a:t>核弹</a:t>
            </a:r>
            <a:endParaRPr lang="zh-CN" altLang="zh-CN" sz="2400" kern="100" dirty="0">
              <a:latin typeface="Times New Roman" panose="02020603050405020304" pitchFamily="18" charset="0"/>
            </a:endParaRPr>
          </a:p>
          <a:p>
            <a:r>
              <a:rPr lang="zh-CN" altLang="zh-CN" sz="2400" kern="0" dirty="0" smtClean="0">
                <a:latin typeface="Times New Roman" panose="02020603050405020304" pitchFamily="18" charset="0"/>
                <a:cs typeface="宋体" panose="02010600030101010101" pitchFamily="2" charset="-122"/>
              </a:rPr>
              <a:t>类似于</a:t>
            </a:r>
            <a:r>
              <a:rPr lang="zh-CN" altLang="zh-CN" sz="2400" kern="0" dirty="0">
                <a:latin typeface="Times New Roman" panose="02020603050405020304" pitchFamily="18" charset="0"/>
                <a:cs typeface="宋体" panose="02010600030101010101" pitchFamily="2" charset="-122"/>
              </a:rPr>
              <a:t>冷战米格战机，但是能三段点火</a:t>
            </a:r>
            <a:endParaRPr lang="zh-CN" altLang="zh-CN" sz="2400" kern="100" dirty="0">
              <a:latin typeface="Times New Roman" panose="02020603050405020304" pitchFamily="18" charset="0"/>
            </a:endParaRPr>
          </a:p>
        </p:txBody>
      </p:sp>
      <p:sp>
        <p:nvSpPr>
          <p:cNvPr id="4" name="矩形 3"/>
          <p:cNvSpPr/>
          <p:nvPr/>
        </p:nvSpPr>
        <p:spPr>
          <a:xfrm>
            <a:off x="4296689" y="2580500"/>
            <a:ext cx="7802136" cy="1200329"/>
          </a:xfrm>
          <a:prstGeom prst="rect">
            <a:avLst/>
          </a:prstGeom>
        </p:spPr>
        <p:txBody>
          <a:bodyPr wrap="none">
            <a:spAutoFit/>
          </a:bodyPr>
          <a:lstStyle/>
          <a:p>
            <a:pPr algn="just">
              <a:spcAft>
                <a:spcPts val="0"/>
              </a:spcAft>
            </a:pPr>
            <a:r>
              <a:rPr lang="zh-CN" altLang="zh-CN" kern="100" dirty="0" smtClean="0">
                <a:latin typeface="Times New Roman" panose="02020603050405020304" pitchFamily="18" charset="0"/>
              </a:rPr>
              <a:t>大陆被</a:t>
            </a:r>
            <a:r>
              <a:rPr lang="zh-CN" altLang="zh-CN" kern="100" dirty="0">
                <a:latin typeface="Times New Roman" panose="02020603050405020304" pitchFamily="18" charset="0"/>
              </a:rPr>
              <a:t>炸</a:t>
            </a:r>
            <a:r>
              <a:rPr lang="zh-CN" altLang="zh-CN" kern="100" dirty="0" smtClean="0">
                <a:latin typeface="Times New Roman" panose="02020603050405020304" pitchFamily="18" charset="0"/>
              </a:rPr>
              <a:t>飞过</a:t>
            </a:r>
            <a:r>
              <a:rPr lang="en-US" altLang="zh-CN" kern="100" dirty="0" smtClean="0">
                <a:latin typeface="Times New Roman" panose="02020603050405020304" pitchFamily="18" charset="0"/>
              </a:rPr>
              <a:t>,</a:t>
            </a:r>
            <a:r>
              <a:rPr lang="zh-CN" altLang="zh-CN" dirty="0"/>
              <a:t>爆炸的时候底层物质飞溅覆盖了右</a:t>
            </a:r>
            <a:r>
              <a:rPr lang="zh-CN" altLang="zh-CN" dirty="0" smtClean="0"/>
              <a:t>岛</a:t>
            </a:r>
            <a:r>
              <a:rPr lang="zh-CN" altLang="en-US" dirty="0" smtClean="0"/>
              <a:t>使得右岛矿产丰富，</a:t>
            </a:r>
            <a:endParaRPr lang="en-US" altLang="zh-CN" dirty="0" smtClean="0"/>
          </a:p>
          <a:p>
            <a:r>
              <a:rPr lang="zh-CN" altLang="zh-CN" dirty="0"/>
              <a:t>左边岛屿是被炸没了</a:t>
            </a:r>
            <a:r>
              <a:rPr lang="zh-CN" altLang="zh-CN" dirty="0" smtClean="0"/>
              <a:t>一部</a:t>
            </a:r>
            <a:r>
              <a:rPr lang="zh-CN" altLang="en-US" dirty="0" smtClean="0"/>
              <a:t>分的同时，被</a:t>
            </a:r>
            <a:r>
              <a:rPr lang="zh-CN" altLang="zh-CN" dirty="0" smtClean="0"/>
              <a:t>火山灰</a:t>
            </a:r>
            <a:r>
              <a:rPr lang="zh-CN" altLang="zh-CN" dirty="0"/>
              <a:t>覆盖</a:t>
            </a:r>
            <a:r>
              <a:rPr lang="zh-CN" altLang="zh-CN" dirty="0" smtClean="0"/>
              <a:t>了</a:t>
            </a:r>
            <a:r>
              <a:rPr lang="zh-CN" altLang="en-US" dirty="0" smtClean="0"/>
              <a:t>，使得左岛土壤肥沃；</a:t>
            </a:r>
            <a:endParaRPr lang="en-US" altLang="zh-CN" dirty="0" smtClean="0"/>
          </a:p>
          <a:p>
            <a:r>
              <a:rPr lang="zh-CN" altLang="en-US" smtClean="0"/>
              <a:t>左大陆</a:t>
            </a:r>
            <a:endParaRPr lang="zh-CN" altLang="zh-CN" dirty="0"/>
          </a:p>
          <a:p>
            <a:pPr algn="just">
              <a:spcAft>
                <a:spcPts val="0"/>
              </a:spcAft>
            </a:pPr>
            <a:endParaRPr lang="en-US" altLang="zh-CN" dirty="0" smtClean="0"/>
          </a:p>
        </p:txBody>
      </p:sp>
    </p:spTree>
    <p:extLst>
      <p:ext uri="{BB962C8B-B14F-4D97-AF65-F5344CB8AC3E}">
        <p14:creationId xmlns:p14="http://schemas.microsoft.com/office/powerpoint/2010/main" val="172720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55428" y="1436763"/>
            <a:ext cx="6096000" cy="1200329"/>
          </a:xfrm>
          <a:prstGeom prst="rect">
            <a:avLst/>
          </a:prstGeom>
        </p:spPr>
        <p:txBody>
          <a:bodyPr>
            <a:spAutoFit/>
          </a:bodyPr>
          <a:lstStyle/>
          <a:p>
            <a:r>
              <a:rPr lang="zh-CN" altLang="zh-CN" sz="2400" kern="0" dirty="0" smtClean="0">
                <a:latin typeface="Times New Roman" panose="02020603050405020304" pitchFamily="18" charset="0"/>
                <a:cs typeface="宋体" panose="02010600030101010101" pitchFamily="2" charset="-122"/>
              </a:rPr>
              <a:t>三国</a:t>
            </a:r>
            <a:r>
              <a:rPr lang="zh-CN" altLang="zh-CN" sz="2400" kern="0" dirty="0">
                <a:latin typeface="Times New Roman" panose="02020603050405020304" pitchFamily="18" charset="0"/>
                <a:cs typeface="宋体" panose="02010600030101010101" pitchFamily="2" charset="-122"/>
              </a:rPr>
              <a:t>其实不是三个岛屿</a:t>
            </a:r>
            <a:r>
              <a:rPr lang="zh-CN" altLang="zh-CN" sz="2400" kern="0" dirty="0" smtClean="0">
                <a:latin typeface="Times New Roman" panose="02020603050405020304" pitchFamily="18" charset="0"/>
                <a:cs typeface="宋体" panose="02010600030101010101" pitchFamily="2" charset="-122"/>
              </a:rPr>
              <a:t>一国</a:t>
            </a:r>
            <a:r>
              <a:rPr lang="zh-CN" altLang="en-US" sz="2400" kern="0" dirty="0" smtClean="0">
                <a:latin typeface="Times New Roman" panose="02020603050405020304" pitchFamily="18" charset="0"/>
                <a:cs typeface="宋体" panose="02010600030101010101" pitchFamily="2" charset="-122"/>
              </a:rPr>
              <a:t>一个岛，而</a:t>
            </a:r>
            <a:r>
              <a:rPr lang="zh-CN" altLang="zh-CN" sz="2400" kern="0" dirty="0" smtClean="0">
                <a:latin typeface="Times New Roman" panose="02020603050405020304" pitchFamily="18" charset="0"/>
                <a:cs typeface="宋体" panose="02010600030101010101" pitchFamily="2" charset="-122"/>
              </a:rPr>
              <a:t>是</a:t>
            </a:r>
            <a:r>
              <a:rPr lang="zh-CN" altLang="zh-CN" sz="2400" kern="0" dirty="0">
                <a:latin typeface="Times New Roman" panose="02020603050405020304" pitchFamily="18" charset="0"/>
                <a:cs typeface="宋体" panose="02010600030101010101" pitchFamily="2" charset="-122"/>
              </a:rPr>
              <a:t>一</a:t>
            </a:r>
            <a:r>
              <a:rPr lang="zh-CN" altLang="zh-CN" sz="2400" kern="0" dirty="0" smtClean="0">
                <a:latin typeface="Times New Roman" panose="02020603050405020304" pitchFamily="18" charset="0"/>
                <a:cs typeface="宋体" panose="02010600030101010101" pitchFamily="2" charset="-122"/>
              </a:rPr>
              <a:t>个</a:t>
            </a:r>
            <a:r>
              <a:rPr lang="zh-CN" altLang="en-US" sz="2400" kern="0" dirty="0" smtClean="0">
                <a:latin typeface="Times New Roman" panose="02020603050405020304" pitchFamily="18" charset="0"/>
                <a:cs typeface="宋体" panose="02010600030101010101" pitchFamily="2" charset="-122"/>
              </a:rPr>
              <a:t>国家含有</a:t>
            </a:r>
            <a:r>
              <a:rPr lang="zh-CN" altLang="zh-CN" sz="2400" kern="0" dirty="0" smtClean="0">
                <a:latin typeface="Times New Roman" panose="02020603050405020304" pitchFamily="18" charset="0"/>
                <a:cs typeface="宋体" panose="02010600030101010101" pitchFamily="2" charset="-122"/>
              </a:rPr>
              <a:t>一</a:t>
            </a:r>
            <a:r>
              <a:rPr lang="zh-CN" altLang="zh-CN" sz="2400" kern="0" dirty="0">
                <a:latin typeface="Times New Roman" panose="02020603050405020304" pitchFamily="18" charset="0"/>
                <a:cs typeface="宋体" panose="02010600030101010101" pitchFamily="2" charset="-122"/>
              </a:rPr>
              <a:t>个</a:t>
            </a:r>
            <a:r>
              <a:rPr lang="zh-CN" altLang="zh-CN" sz="2400" kern="0" dirty="0" smtClean="0">
                <a:latin typeface="Times New Roman" panose="02020603050405020304" pitchFamily="18" charset="0"/>
                <a:cs typeface="宋体" panose="02010600030101010101" pitchFamily="2" charset="-122"/>
              </a:rPr>
              <a:t>岛屿</a:t>
            </a:r>
            <a:r>
              <a:rPr lang="zh-CN" altLang="en-US" sz="2400" kern="0" dirty="0" smtClean="0">
                <a:latin typeface="Times New Roman" panose="02020603050405020304" pitchFamily="18" charset="0"/>
                <a:cs typeface="宋体" panose="02010600030101010101" pitchFamily="2" charset="-122"/>
              </a:rPr>
              <a:t>，</a:t>
            </a:r>
            <a:r>
              <a:rPr lang="en-US" altLang="zh-CN" sz="2400" kern="0" dirty="0">
                <a:latin typeface="Times New Roman" panose="02020603050405020304" pitchFamily="18" charset="0"/>
                <a:cs typeface="宋体" panose="02010600030101010101" pitchFamily="2" charset="-122"/>
              </a:rPr>
              <a:t> </a:t>
            </a:r>
            <a:r>
              <a:rPr lang="zh-CN" altLang="zh-CN" sz="2400" kern="0" dirty="0">
                <a:latin typeface="Times New Roman" panose="02020603050405020304" pitchFamily="18" charset="0"/>
                <a:cs typeface="宋体" panose="02010600030101010101" pitchFamily="2" charset="-122"/>
              </a:rPr>
              <a:t>一</a:t>
            </a:r>
            <a:r>
              <a:rPr lang="zh-CN" altLang="zh-CN" sz="2400" kern="0" dirty="0" smtClean="0">
                <a:latin typeface="Times New Roman" panose="02020603050405020304" pitchFamily="18" charset="0"/>
                <a:cs typeface="宋体" panose="02010600030101010101" pitchFamily="2" charset="-122"/>
              </a:rPr>
              <a:t>个</a:t>
            </a:r>
            <a:r>
              <a:rPr lang="zh-CN" altLang="en-US" sz="2400" kern="0" dirty="0" smtClean="0">
                <a:latin typeface="Times New Roman" panose="02020603050405020304" pitchFamily="18" charset="0"/>
                <a:cs typeface="宋体" panose="02010600030101010101" pitchFamily="2" charset="-122"/>
              </a:rPr>
              <a:t>国家含有</a:t>
            </a:r>
            <a:r>
              <a:rPr lang="zh-CN" altLang="zh-CN" sz="2400" kern="0" dirty="0" smtClean="0">
                <a:latin typeface="Times New Roman" panose="02020603050405020304" pitchFamily="18" charset="0"/>
                <a:cs typeface="宋体" panose="02010600030101010101" pitchFamily="2" charset="-122"/>
              </a:rPr>
              <a:t>两</a:t>
            </a:r>
            <a:r>
              <a:rPr lang="zh-CN" altLang="zh-CN" sz="2400" kern="0" dirty="0">
                <a:latin typeface="Times New Roman" panose="02020603050405020304" pitchFamily="18" charset="0"/>
                <a:cs typeface="宋体" panose="02010600030101010101" pitchFamily="2" charset="-122"/>
              </a:rPr>
              <a:t>个</a:t>
            </a:r>
            <a:r>
              <a:rPr lang="zh-CN" altLang="zh-CN" sz="2400" kern="0" dirty="0" smtClean="0">
                <a:latin typeface="Times New Roman" panose="02020603050405020304" pitchFamily="18" charset="0"/>
                <a:cs typeface="宋体" panose="02010600030101010101" pitchFamily="2" charset="-122"/>
              </a:rPr>
              <a:t>岛屿</a:t>
            </a:r>
            <a:r>
              <a:rPr lang="zh-CN" altLang="en-US" sz="2400" kern="0" dirty="0" smtClean="0">
                <a:latin typeface="Times New Roman" panose="02020603050405020304" pitchFamily="18" charset="0"/>
                <a:cs typeface="宋体" panose="02010600030101010101" pitchFamily="2" charset="-122"/>
              </a:rPr>
              <a:t>，剩下</a:t>
            </a:r>
            <a:r>
              <a:rPr lang="zh-CN" altLang="zh-CN" sz="2400" kern="0" dirty="0" smtClean="0">
                <a:latin typeface="Times New Roman" panose="02020603050405020304" pitchFamily="18" charset="0"/>
                <a:cs typeface="宋体" panose="02010600030101010101" pitchFamily="2" charset="-122"/>
              </a:rPr>
              <a:t>一</a:t>
            </a:r>
            <a:r>
              <a:rPr lang="zh-CN" altLang="zh-CN" sz="2400" kern="0" dirty="0">
                <a:latin typeface="Times New Roman" panose="02020603050405020304" pitchFamily="18" charset="0"/>
                <a:cs typeface="宋体" panose="02010600030101010101" pitchFamily="2" charset="-122"/>
              </a:rPr>
              <a:t>个飞天</a:t>
            </a:r>
            <a:r>
              <a:rPr lang="zh-CN" altLang="zh-CN" sz="2400" kern="0" dirty="0" smtClean="0">
                <a:latin typeface="Times New Roman" panose="02020603050405020304" pitchFamily="18" charset="0"/>
                <a:cs typeface="宋体" panose="02010600030101010101" pitchFamily="2" charset="-122"/>
              </a:rPr>
              <a:t>的科学</a:t>
            </a:r>
            <a:r>
              <a:rPr lang="zh-CN" altLang="zh-CN" sz="2400" kern="0" dirty="0">
                <a:latin typeface="Times New Roman" panose="02020603050405020304" pitchFamily="18" charset="0"/>
                <a:cs typeface="宋体" panose="02010600030101010101" pitchFamily="2" charset="-122"/>
              </a:rPr>
              <a:t>船</a:t>
            </a:r>
            <a:r>
              <a:rPr lang="zh-CN" altLang="zh-CN" sz="2400" kern="0" dirty="0" smtClean="0">
                <a:latin typeface="Times New Roman" panose="02020603050405020304" pitchFamily="18" charset="0"/>
                <a:cs typeface="宋体" panose="02010600030101010101" pitchFamily="2" charset="-122"/>
              </a:rPr>
              <a:t>浮</a:t>
            </a:r>
            <a:r>
              <a:rPr lang="zh-CN" altLang="en-US" sz="2400" kern="0" dirty="0" smtClean="0">
                <a:latin typeface="Times New Roman" panose="02020603050405020304" pitchFamily="18" charset="0"/>
                <a:cs typeface="宋体" panose="02010600030101010101" pitchFamily="2" charset="-122"/>
              </a:rPr>
              <a:t>在</a:t>
            </a:r>
            <a:r>
              <a:rPr lang="zh-CN" altLang="zh-CN" sz="2400" kern="0" dirty="0" smtClean="0">
                <a:latin typeface="Times New Roman" panose="02020603050405020304" pitchFamily="18" charset="0"/>
                <a:cs typeface="宋体" panose="02010600030101010101" pitchFamily="2" charset="-122"/>
              </a:rPr>
              <a:t>空</a:t>
            </a:r>
            <a:r>
              <a:rPr lang="zh-CN" altLang="en-US" sz="2400" kern="0" dirty="0" smtClean="0">
                <a:latin typeface="Times New Roman" panose="02020603050405020304" pitchFamily="18" charset="0"/>
                <a:cs typeface="宋体" panose="02010600030101010101" pitchFamily="2" charset="-122"/>
              </a:rPr>
              <a:t>中</a:t>
            </a:r>
            <a:endParaRPr lang="zh-CN" altLang="zh-CN" sz="2400" kern="100" dirty="0">
              <a:latin typeface="Times New Roman" panose="02020603050405020304" pitchFamily="18" charset="0"/>
            </a:endParaRPr>
          </a:p>
        </p:txBody>
      </p:sp>
      <p:sp>
        <p:nvSpPr>
          <p:cNvPr id="3" name="矩形 2"/>
          <p:cNvSpPr/>
          <p:nvPr/>
        </p:nvSpPr>
        <p:spPr>
          <a:xfrm>
            <a:off x="1287440" y="687164"/>
            <a:ext cx="3294849" cy="646331"/>
          </a:xfrm>
          <a:prstGeom prst="rect">
            <a:avLst/>
          </a:prstGeom>
        </p:spPr>
        <p:txBody>
          <a:bodyPr wrap="square">
            <a:spAutoFit/>
          </a:bodyPr>
          <a:lstStyle/>
          <a:p>
            <a:r>
              <a:rPr lang="zh-CN" altLang="en-US" sz="3600" b="1" dirty="0" smtClean="0">
                <a:solidFill>
                  <a:srgbClr val="7030A0"/>
                </a:solidFill>
              </a:rPr>
              <a:t>三国联盟</a:t>
            </a:r>
            <a:endParaRPr lang="zh-CN" altLang="en-US" sz="3600" b="1" dirty="0">
              <a:solidFill>
                <a:srgbClr val="7030A0"/>
              </a:solidFill>
            </a:endParaRPr>
          </a:p>
        </p:txBody>
      </p:sp>
      <p:sp>
        <p:nvSpPr>
          <p:cNvPr id="5" name="矩形 4"/>
          <p:cNvSpPr/>
          <p:nvPr/>
        </p:nvSpPr>
        <p:spPr>
          <a:xfrm>
            <a:off x="176238" y="2962297"/>
            <a:ext cx="1111202" cy="646331"/>
          </a:xfrm>
          <a:prstGeom prst="rect">
            <a:avLst/>
          </a:prstGeom>
        </p:spPr>
        <p:txBody>
          <a:bodyPr wrap="none">
            <a:spAutoFit/>
          </a:bodyPr>
          <a:lstStyle/>
          <a:p>
            <a:r>
              <a:rPr lang="zh-CN" altLang="zh-CN" sz="3600" b="1" kern="0" dirty="0">
                <a:solidFill>
                  <a:srgbClr val="FF0000"/>
                </a:solidFill>
                <a:latin typeface="Times New Roman" panose="02020603050405020304" pitchFamily="18" charset="0"/>
                <a:cs typeface="宋体" panose="02010600030101010101" pitchFamily="2" charset="-122"/>
              </a:rPr>
              <a:t>鸟</a:t>
            </a:r>
            <a:r>
              <a:rPr lang="zh-CN" altLang="zh-CN" sz="3600" b="1" kern="0" dirty="0" smtClean="0">
                <a:solidFill>
                  <a:srgbClr val="FF0000"/>
                </a:solidFill>
                <a:latin typeface="Times New Roman" panose="02020603050405020304" pitchFamily="18" charset="0"/>
                <a:cs typeface="宋体" panose="02010600030101010101" pitchFamily="2" charset="-122"/>
              </a:rPr>
              <a:t>居</a:t>
            </a:r>
            <a:endParaRPr lang="zh-CN" altLang="en-US" sz="3600" b="1" dirty="0">
              <a:solidFill>
                <a:srgbClr val="FF0000"/>
              </a:solidFill>
            </a:endParaRPr>
          </a:p>
        </p:txBody>
      </p:sp>
      <p:sp>
        <p:nvSpPr>
          <p:cNvPr id="6" name="矩形 5"/>
          <p:cNvSpPr/>
          <p:nvPr/>
        </p:nvSpPr>
        <p:spPr>
          <a:xfrm>
            <a:off x="0" y="3608628"/>
            <a:ext cx="5224825" cy="3785652"/>
          </a:xfrm>
          <a:prstGeom prst="rect">
            <a:avLst/>
          </a:prstGeom>
        </p:spPr>
        <p:txBody>
          <a:bodyPr wrap="square">
            <a:spAutoFit/>
          </a:bodyPr>
          <a:lstStyle/>
          <a:p>
            <a:r>
              <a:rPr lang="zh-CN" altLang="en-US" sz="2400" kern="0" dirty="0" smtClean="0">
                <a:latin typeface="Times New Roman" panose="02020603050405020304" pitchFamily="18" charset="0"/>
                <a:cs typeface="宋体" panose="02010600030101010101" pitchFamily="2" charset="-122"/>
              </a:rPr>
              <a:t>像</a:t>
            </a:r>
            <a:r>
              <a:rPr lang="zh-CN" altLang="en-US" sz="2400" kern="0" dirty="0">
                <a:latin typeface="Times New Roman" panose="02020603050405020304" pitchFamily="18" charset="0"/>
                <a:cs typeface="宋体" panose="02010600030101010101" pitchFamily="2" charset="-122"/>
              </a:rPr>
              <a:t>你的名字那个</a:t>
            </a:r>
            <a:r>
              <a:rPr lang="zh-CN" altLang="en-US" sz="2400" kern="0" dirty="0" smtClean="0">
                <a:latin typeface="Times New Roman" panose="02020603050405020304" pitchFamily="18" charset="0"/>
                <a:cs typeface="宋体" panose="02010600030101010101" pitchFamily="2" charset="-122"/>
              </a:rPr>
              <a:t>村子，再</a:t>
            </a:r>
            <a:r>
              <a:rPr lang="zh-CN" altLang="en-US" sz="2400" kern="0" dirty="0">
                <a:latin typeface="Times New Roman" panose="02020603050405020304" pitchFamily="18" charset="0"/>
                <a:cs typeface="宋体" panose="02010600030101010101" pitchFamily="2" charset="-122"/>
              </a:rPr>
              <a:t>更年代久一点</a:t>
            </a:r>
            <a:endParaRPr lang="en-US" altLang="zh-CN" sz="2400" kern="0" dirty="0" smtClean="0">
              <a:latin typeface="Times New Roman" panose="02020603050405020304" pitchFamily="18" charset="0"/>
              <a:cs typeface="宋体" panose="02010600030101010101" pitchFamily="2" charset="-122"/>
            </a:endParaRPr>
          </a:p>
          <a:p>
            <a:r>
              <a:rPr lang="zh-CN" altLang="en-US" sz="2400" kern="0" dirty="0" smtClean="0">
                <a:latin typeface="Times New Roman" panose="02020603050405020304" pitchFamily="18" charset="0"/>
                <a:cs typeface="宋体" panose="02010600030101010101" pitchFamily="2" charset="-122"/>
              </a:rPr>
              <a:t>巫女</a:t>
            </a:r>
            <a:endParaRPr lang="en-US" altLang="zh-CN" sz="2400" kern="0" dirty="0" smtClean="0">
              <a:latin typeface="Times New Roman" panose="02020603050405020304" pitchFamily="18" charset="0"/>
              <a:cs typeface="宋体" panose="02010600030101010101" pitchFamily="2" charset="-122"/>
            </a:endParaRPr>
          </a:p>
          <a:p>
            <a:r>
              <a:rPr lang="zh-CN" altLang="zh-CN" sz="2400" kern="0" dirty="0" smtClean="0">
                <a:latin typeface="Times New Roman" panose="02020603050405020304" pitchFamily="18" charset="0"/>
                <a:cs typeface="宋体" panose="02010600030101010101" pitchFamily="2" charset="-122"/>
              </a:rPr>
              <a:t>出海禁止</a:t>
            </a:r>
            <a:endParaRPr lang="en-US" altLang="zh-CN" sz="2400" kern="0" dirty="0" smtClean="0">
              <a:latin typeface="Times New Roman" panose="02020603050405020304" pitchFamily="18" charset="0"/>
              <a:cs typeface="宋体" panose="02010600030101010101" pitchFamily="2" charset="-122"/>
            </a:endParaRPr>
          </a:p>
          <a:p>
            <a:r>
              <a:rPr lang="zh-CN" altLang="zh-CN" sz="2400" dirty="0"/>
              <a:t>很</a:t>
            </a:r>
            <a:r>
              <a:rPr lang="zh-CN" altLang="zh-CN" sz="2400" dirty="0" smtClean="0"/>
              <a:t>落后</a:t>
            </a:r>
            <a:endParaRPr lang="en-US" altLang="zh-CN" sz="2400" dirty="0" smtClean="0"/>
          </a:p>
          <a:p>
            <a:r>
              <a:rPr lang="zh-CN" altLang="en-US" sz="2400" kern="100" dirty="0">
                <a:latin typeface="Times New Roman" panose="02020603050405020304" pitchFamily="18" charset="0"/>
              </a:rPr>
              <a:t>平民百姓都会点咒术</a:t>
            </a:r>
          </a:p>
          <a:p>
            <a:r>
              <a:rPr lang="zh-CN" altLang="en-US" sz="2400" kern="100" dirty="0" smtClean="0">
                <a:latin typeface="Times New Roman" panose="02020603050405020304" pitchFamily="18" charset="0"/>
              </a:rPr>
              <a:t>宗族的咒术要更厉害</a:t>
            </a:r>
            <a:endParaRPr lang="en-US" altLang="zh-CN" sz="2400" kern="100" dirty="0" smtClean="0">
              <a:latin typeface="Times New Roman" panose="02020603050405020304" pitchFamily="18" charset="0"/>
            </a:endParaRPr>
          </a:p>
          <a:p>
            <a:r>
              <a:rPr lang="zh-CN" altLang="en-US" sz="2400" kern="100" dirty="0" smtClean="0">
                <a:latin typeface="Times New Roman" panose="02020603050405020304" pitchFamily="18" charset="0"/>
              </a:rPr>
              <a:t>比较</a:t>
            </a:r>
            <a:r>
              <a:rPr lang="zh-CN" altLang="en-US" sz="2400" kern="100" dirty="0">
                <a:latin typeface="Times New Roman" panose="02020603050405020304" pitchFamily="18" charset="0"/>
              </a:rPr>
              <a:t>擅长结界，特别擅长陷阱</a:t>
            </a:r>
          </a:p>
          <a:p>
            <a:r>
              <a:rPr lang="zh-CN" altLang="en-US" sz="2400" kern="100" dirty="0" smtClean="0">
                <a:latin typeface="Times New Roman" panose="02020603050405020304" pitchFamily="18" charset="0"/>
              </a:rPr>
              <a:t>除了高层外，其他平民不知地下的事</a:t>
            </a:r>
            <a:endParaRPr lang="zh-CN" altLang="en-US" sz="2400" kern="100" dirty="0">
              <a:latin typeface="Times New Roman" panose="02020603050405020304" pitchFamily="18" charset="0"/>
            </a:endParaRPr>
          </a:p>
          <a:p>
            <a:endParaRPr lang="zh-CN" altLang="zh-CN" sz="2400" kern="100" dirty="0">
              <a:latin typeface="Times New Roman" panose="02020603050405020304" pitchFamily="18" charset="0"/>
            </a:endParaRPr>
          </a:p>
        </p:txBody>
      </p:sp>
      <p:sp>
        <p:nvSpPr>
          <p:cNvPr id="7" name="矩形 6"/>
          <p:cNvSpPr/>
          <p:nvPr/>
        </p:nvSpPr>
        <p:spPr>
          <a:xfrm>
            <a:off x="7795224" y="1699145"/>
            <a:ext cx="3079689" cy="646331"/>
          </a:xfrm>
          <a:prstGeom prst="rect">
            <a:avLst/>
          </a:prstGeom>
        </p:spPr>
        <p:txBody>
          <a:bodyPr wrap="none">
            <a:spAutoFit/>
          </a:bodyPr>
          <a:lstStyle/>
          <a:p>
            <a:r>
              <a:rPr lang="zh-CN" altLang="zh-CN" sz="3600" b="1" kern="0" dirty="0">
                <a:solidFill>
                  <a:srgbClr val="0070C0"/>
                </a:solidFill>
                <a:latin typeface="Times New Roman" panose="02020603050405020304" pitchFamily="18" charset="0"/>
                <a:cs typeface="宋体" panose="02010600030101010101" pitchFamily="2" charset="-122"/>
              </a:rPr>
              <a:t>结界城 妖怪</a:t>
            </a:r>
            <a:r>
              <a:rPr lang="zh-CN" altLang="zh-CN" sz="3600" b="1" kern="0" dirty="0" smtClean="0">
                <a:solidFill>
                  <a:srgbClr val="0070C0"/>
                </a:solidFill>
                <a:latin typeface="Times New Roman" panose="02020603050405020304" pitchFamily="18" charset="0"/>
                <a:cs typeface="宋体" panose="02010600030101010101" pitchFamily="2" charset="-122"/>
              </a:rPr>
              <a:t>城</a:t>
            </a:r>
            <a:endParaRPr lang="zh-CN" altLang="en-US" b="1" dirty="0">
              <a:solidFill>
                <a:srgbClr val="0070C0"/>
              </a:solidFill>
            </a:endParaRPr>
          </a:p>
        </p:txBody>
      </p:sp>
      <p:sp>
        <p:nvSpPr>
          <p:cNvPr id="8" name="矩形 7"/>
          <p:cNvSpPr/>
          <p:nvPr/>
        </p:nvSpPr>
        <p:spPr>
          <a:xfrm>
            <a:off x="5401063" y="2637092"/>
            <a:ext cx="6580417" cy="4524315"/>
          </a:xfrm>
          <a:prstGeom prst="rect">
            <a:avLst/>
          </a:prstGeom>
        </p:spPr>
        <p:txBody>
          <a:bodyPr wrap="square">
            <a:spAutoFit/>
          </a:bodyPr>
          <a:lstStyle/>
          <a:p>
            <a:r>
              <a:rPr lang="zh-CN" altLang="en-US" sz="2400" dirty="0"/>
              <a:t>类似现代东京</a:t>
            </a:r>
            <a:endParaRPr lang="en-US" altLang="zh-CN" sz="2400" dirty="0" smtClean="0"/>
          </a:p>
          <a:p>
            <a:r>
              <a:rPr lang="zh-CN" altLang="en-US" sz="2400" dirty="0" smtClean="0"/>
              <a:t>在</a:t>
            </a:r>
            <a:r>
              <a:rPr lang="zh-CN" altLang="zh-CN" sz="2400" dirty="0" smtClean="0"/>
              <a:t>鸟</a:t>
            </a:r>
            <a:r>
              <a:rPr lang="zh-CN" altLang="zh-CN" sz="2400" dirty="0"/>
              <a:t>居</a:t>
            </a:r>
            <a:r>
              <a:rPr lang="zh-CN" altLang="zh-CN" sz="2400" dirty="0" smtClean="0"/>
              <a:t>地底</a:t>
            </a:r>
            <a:endParaRPr lang="en-US" altLang="zh-CN" sz="2400" dirty="0" smtClean="0"/>
          </a:p>
          <a:p>
            <a:r>
              <a:rPr lang="zh-CN" altLang="en-US" sz="2400" dirty="0">
                <a:cs typeface="宋体" panose="02010600030101010101" pitchFamily="2" charset="-122"/>
              </a:rPr>
              <a:t>平民为进化</a:t>
            </a:r>
            <a:r>
              <a:rPr lang="zh-CN" altLang="en-US" sz="2400" dirty="0" smtClean="0">
                <a:cs typeface="宋体" panose="02010600030101010101" pitchFamily="2" charset="-122"/>
              </a:rPr>
              <a:t>了的妖怪</a:t>
            </a:r>
            <a:endParaRPr lang="en-US" altLang="zh-CN" sz="2400" dirty="0" smtClean="0">
              <a:cs typeface="宋体" panose="02010600030101010101" pitchFamily="2" charset="-122"/>
            </a:endParaRPr>
          </a:p>
          <a:p>
            <a:r>
              <a:rPr lang="zh-CN" altLang="en-US" sz="2400" dirty="0">
                <a:cs typeface="宋体" panose="02010600030101010101" pitchFamily="2" charset="-122"/>
              </a:rPr>
              <a:t>妖怪国基本不太需要靠</a:t>
            </a:r>
            <a:r>
              <a:rPr lang="zh-CN" altLang="en-US" sz="2400" dirty="0" smtClean="0">
                <a:cs typeface="宋体" panose="02010600030101010101" pitchFamily="2" charset="-122"/>
              </a:rPr>
              <a:t>能力，已经</a:t>
            </a:r>
            <a:r>
              <a:rPr lang="zh-CN" altLang="en-US" sz="2400" dirty="0">
                <a:cs typeface="宋体" panose="02010600030101010101" pitchFamily="2" charset="-122"/>
              </a:rPr>
              <a:t>去发展</a:t>
            </a:r>
            <a:r>
              <a:rPr lang="zh-CN" altLang="en-US" sz="2400" dirty="0" smtClean="0">
                <a:cs typeface="宋体" panose="02010600030101010101" pitchFamily="2" charset="-122"/>
              </a:rPr>
              <a:t>科技了</a:t>
            </a:r>
            <a:endParaRPr lang="en-US" altLang="zh-CN" sz="2400" dirty="0" smtClean="0">
              <a:cs typeface="宋体" panose="02010600030101010101" pitchFamily="2" charset="-122"/>
            </a:endParaRPr>
          </a:p>
          <a:p>
            <a:r>
              <a:rPr lang="zh-CN" altLang="zh-CN" sz="2400" dirty="0" smtClean="0"/>
              <a:t>妖</a:t>
            </a:r>
            <a:r>
              <a:rPr lang="zh-CN" altLang="en-US" sz="2400" dirty="0" smtClean="0"/>
              <a:t>怪从结界城</a:t>
            </a:r>
            <a:r>
              <a:rPr lang="zh-CN" altLang="zh-CN" sz="2400" dirty="0" smtClean="0"/>
              <a:t>上去</a:t>
            </a:r>
            <a:r>
              <a:rPr lang="zh-CN" altLang="zh-CN" sz="2400" dirty="0"/>
              <a:t>到鸟居会变成</a:t>
            </a:r>
            <a:r>
              <a:rPr lang="zh-CN" altLang="zh-CN" sz="2400" dirty="0" smtClean="0"/>
              <a:t>原型</a:t>
            </a:r>
            <a:r>
              <a:rPr lang="zh-CN" altLang="en-US" sz="2400" dirty="0" smtClean="0"/>
              <a:t>，变成原形后，只保留野性，重新回到结界城会变回来，但之前在鸟居的记忆会消失</a:t>
            </a:r>
            <a:endParaRPr lang="en-US" altLang="zh-CN" sz="2400" dirty="0" smtClean="0"/>
          </a:p>
          <a:p>
            <a:r>
              <a:rPr lang="zh-CN" altLang="en-US" sz="2400" kern="100" dirty="0">
                <a:latin typeface="Times New Roman" panose="02020603050405020304" pitchFamily="18" charset="0"/>
              </a:rPr>
              <a:t>除了高层外，其他平民不知地下的事</a:t>
            </a:r>
          </a:p>
          <a:p>
            <a:endParaRPr lang="en-US" altLang="zh-CN" sz="2400" dirty="0" smtClean="0">
              <a:cs typeface="宋体" panose="02010600030101010101" pitchFamily="2" charset="-122"/>
            </a:endParaRPr>
          </a:p>
          <a:p>
            <a:r>
              <a:rPr lang="zh-CN" altLang="zh-CN" sz="2400" dirty="0"/>
              <a:t>地底的妖怪可以潜水艇出海，所以与外界有交流</a:t>
            </a:r>
            <a:endParaRPr lang="zh-CN" altLang="en-US" sz="2400" dirty="0"/>
          </a:p>
        </p:txBody>
      </p:sp>
      <p:sp>
        <p:nvSpPr>
          <p:cNvPr id="9" name="矩形 8"/>
          <p:cNvSpPr/>
          <p:nvPr/>
        </p:nvSpPr>
        <p:spPr>
          <a:xfrm>
            <a:off x="5885480" y="465227"/>
            <a:ext cx="6096000" cy="646331"/>
          </a:xfrm>
          <a:prstGeom prst="rect">
            <a:avLst/>
          </a:prstGeom>
        </p:spPr>
        <p:txBody>
          <a:bodyPr>
            <a:spAutoFit/>
          </a:bodyPr>
          <a:lstStyle/>
          <a:p>
            <a:r>
              <a:rPr lang="zh-CN" altLang="en-US" b="1" i="1" kern="0" dirty="0" smtClean="0">
                <a:latin typeface="Times New Roman" panose="02020603050405020304" pitchFamily="18" charset="0"/>
                <a:cs typeface="宋体" panose="02010600030101010101" pitchFamily="2" charset="-122"/>
              </a:rPr>
              <a:t>时空的想法：“例如</a:t>
            </a:r>
            <a:r>
              <a:rPr lang="zh-CN" altLang="zh-CN" b="1" i="1" kern="0" dirty="0" smtClean="0">
                <a:latin typeface="Times New Roman" panose="02020603050405020304" pitchFamily="18" charset="0"/>
                <a:cs typeface="宋体" panose="02010600030101010101" pitchFamily="2" charset="-122"/>
              </a:rPr>
              <a:t>妖怪</a:t>
            </a:r>
            <a:r>
              <a:rPr lang="zh-CN" altLang="zh-CN" b="1" i="1" kern="0" dirty="0">
                <a:latin typeface="Times New Roman" panose="02020603050405020304" pitchFamily="18" charset="0"/>
                <a:cs typeface="宋体" panose="02010600030101010101" pitchFamily="2" charset="-122"/>
              </a:rPr>
              <a:t>和巫女那</a:t>
            </a:r>
            <a:r>
              <a:rPr lang="zh-CN" altLang="zh-CN" b="1" i="1" kern="0" dirty="0" smtClean="0">
                <a:latin typeface="Times New Roman" panose="02020603050405020304" pitchFamily="18" charset="0"/>
                <a:cs typeface="宋体" panose="02010600030101010101" pitchFamily="2" charset="-122"/>
              </a:rPr>
              <a:t>条</a:t>
            </a:r>
            <a:r>
              <a:rPr lang="zh-CN" altLang="en-US" b="1" i="1" kern="0" dirty="0" smtClean="0">
                <a:latin typeface="Times New Roman" panose="02020603050405020304" pitchFamily="18" charset="0"/>
                <a:cs typeface="宋体" panose="02010600030101010101" pitchFamily="2" charset="-122"/>
              </a:rPr>
              <a:t>故事</a:t>
            </a:r>
            <a:r>
              <a:rPr lang="zh-CN" altLang="zh-CN" b="1" i="1" kern="0" dirty="0" smtClean="0">
                <a:latin typeface="Times New Roman" panose="02020603050405020304" pitchFamily="18" charset="0"/>
                <a:cs typeface="宋体" panose="02010600030101010101" pitchFamily="2" charset="-122"/>
              </a:rPr>
              <a:t>线</a:t>
            </a:r>
            <a:r>
              <a:rPr lang="zh-CN" altLang="en-US" b="1" i="1" kern="0" dirty="0" smtClean="0">
                <a:latin typeface="Times New Roman" panose="02020603050405020304" pitchFamily="18" charset="0"/>
                <a:cs typeface="宋体" panose="02010600030101010101" pitchFamily="2" charset="-122"/>
              </a:rPr>
              <a:t>，</a:t>
            </a:r>
            <a:r>
              <a:rPr lang="zh-CN" altLang="zh-CN" b="1" i="1" kern="0" dirty="0" smtClean="0">
                <a:latin typeface="Times New Roman" panose="02020603050405020304" pitchFamily="18" charset="0"/>
                <a:cs typeface="宋体" panose="02010600030101010101" pitchFamily="2" charset="-122"/>
              </a:rPr>
              <a:t>可以</a:t>
            </a:r>
            <a:r>
              <a:rPr lang="zh-CN" altLang="zh-CN" b="1" i="1" kern="0" dirty="0">
                <a:latin typeface="Times New Roman" panose="02020603050405020304" pitchFamily="18" charset="0"/>
                <a:cs typeface="宋体" panose="02010600030101010101" pitchFamily="2" charset="-122"/>
              </a:rPr>
              <a:t>设计一个鸟居少女误入妖怪山的</a:t>
            </a:r>
            <a:r>
              <a:rPr lang="zh-CN" altLang="zh-CN" b="1" i="1" kern="0" dirty="0" smtClean="0">
                <a:latin typeface="Times New Roman" panose="02020603050405020304" pitchFamily="18" charset="0"/>
                <a:cs typeface="宋体" panose="02010600030101010101" pitchFamily="2" charset="-122"/>
              </a:rPr>
              <a:t>故事</a:t>
            </a:r>
            <a:r>
              <a:rPr lang="zh-CN" altLang="en-US" b="1" i="1" kern="0" dirty="0" smtClean="0">
                <a:latin typeface="Times New Roman" panose="02020603050405020304" pitchFamily="18" charset="0"/>
                <a:cs typeface="宋体" panose="02010600030101010101" pitchFamily="2" charset="-122"/>
              </a:rPr>
              <a:t>，就如</a:t>
            </a:r>
            <a:r>
              <a:rPr lang="zh-CN" altLang="zh-CN" b="1" i="1" kern="0" dirty="0" smtClean="0">
                <a:latin typeface="Times New Roman" panose="02020603050405020304" pitchFamily="18" charset="0"/>
                <a:cs typeface="宋体" panose="02010600030101010101" pitchFamily="2" charset="-122"/>
              </a:rPr>
              <a:t>乡下人</a:t>
            </a:r>
            <a:r>
              <a:rPr lang="zh-CN" altLang="zh-CN" b="1" i="1" kern="0" dirty="0">
                <a:latin typeface="Times New Roman" panose="02020603050405020304" pitchFamily="18" charset="0"/>
                <a:cs typeface="宋体" panose="02010600030101010101" pitchFamily="2" charset="-122"/>
              </a:rPr>
              <a:t>来到了</a:t>
            </a:r>
            <a:r>
              <a:rPr lang="zh-CN" altLang="zh-CN" b="1" i="1" kern="0" dirty="0" smtClean="0">
                <a:latin typeface="Times New Roman" panose="02020603050405020304" pitchFamily="18" charset="0"/>
                <a:cs typeface="宋体" panose="02010600030101010101" pitchFamily="2" charset="-122"/>
              </a:rPr>
              <a:t>纽约市</a:t>
            </a:r>
            <a:r>
              <a:rPr lang="zh-CN" altLang="en-US" b="1" i="1" kern="0" dirty="0" smtClean="0">
                <a:latin typeface="Times New Roman" panose="02020603050405020304" pitchFamily="18" charset="0"/>
                <a:cs typeface="宋体" panose="02010600030101010101" pitchFamily="2" charset="-122"/>
              </a:rPr>
              <a:t>”</a:t>
            </a:r>
            <a:endParaRPr lang="zh-CN" altLang="zh-CN" sz="1400" b="1" i="1" kern="100" dirty="0">
              <a:latin typeface="Times New Roman" panose="02020603050405020304" pitchFamily="18" charset="0"/>
            </a:endParaRPr>
          </a:p>
        </p:txBody>
      </p:sp>
    </p:spTree>
    <p:extLst>
      <p:ext uri="{BB962C8B-B14F-4D97-AF65-F5344CB8AC3E}">
        <p14:creationId xmlns:p14="http://schemas.microsoft.com/office/powerpoint/2010/main" val="3597078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23781" y="1497420"/>
            <a:ext cx="4270721" cy="461665"/>
          </a:xfrm>
          <a:prstGeom prst="rect">
            <a:avLst/>
          </a:prstGeom>
        </p:spPr>
        <p:txBody>
          <a:bodyPr wrap="none">
            <a:spAutoFit/>
          </a:bodyPr>
          <a:lstStyle/>
          <a:p>
            <a:r>
              <a:rPr lang="zh-CN" altLang="zh-CN" sz="2400" kern="0" dirty="0">
                <a:latin typeface="Times New Roman" panose="02020603050405020304" pitchFamily="18" charset="0"/>
                <a:cs typeface="宋体" panose="02010600030101010101" pitchFamily="2" charset="-122"/>
              </a:rPr>
              <a:t>这颗星球设定上有地球的</a:t>
            </a:r>
            <a:r>
              <a:rPr lang="en-US" altLang="zh-CN" sz="2400" kern="0" dirty="0">
                <a:latin typeface="Times New Roman" panose="02020603050405020304" pitchFamily="18" charset="0"/>
                <a:cs typeface="宋体" panose="02010600030101010101" pitchFamily="2" charset="-122"/>
              </a:rPr>
              <a:t>3/2</a:t>
            </a:r>
            <a:r>
              <a:rPr lang="zh-CN" altLang="zh-CN" sz="2400" kern="0" dirty="0">
                <a:latin typeface="Times New Roman" panose="02020603050405020304" pitchFamily="18" charset="0"/>
                <a:cs typeface="宋体" panose="02010600030101010101" pitchFamily="2" charset="-122"/>
              </a:rPr>
              <a:t>大</a:t>
            </a:r>
            <a:endParaRPr lang="zh-CN" altLang="zh-CN" sz="2400" kern="100" dirty="0">
              <a:latin typeface="Times New Roman" panose="02020603050405020304" pitchFamily="18" charset="0"/>
            </a:endParaRPr>
          </a:p>
        </p:txBody>
      </p:sp>
      <p:sp>
        <p:nvSpPr>
          <p:cNvPr id="3" name="矩形 2"/>
          <p:cNvSpPr/>
          <p:nvPr/>
        </p:nvSpPr>
        <p:spPr>
          <a:xfrm>
            <a:off x="2123781" y="2302638"/>
            <a:ext cx="3262432" cy="461665"/>
          </a:xfrm>
          <a:prstGeom prst="rect">
            <a:avLst/>
          </a:prstGeom>
        </p:spPr>
        <p:txBody>
          <a:bodyPr wrap="none">
            <a:spAutoFit/>
          </a:bodyPr>
          <a:lstStyle/>
          <a:p>
            <a:r>
              <a:rPr lang="zh-CN" altLang="en-US" sz="2400" kern="100" dirty="0" smtClean="0">
                <a:latin typeface="Times New Roman" panose="02020603050405020304" pitchFamily="18" charset="0"/>
              </a:rPr>
              <a:t>蕴含着丰富的星球能量</a:t>
            </a:r>
            <a:endParaRPr lang="zh-CN" altLang="zh-CN" sz="2400" kern="100" dirty="0">
              <a:latin typeface="Times New Roman" panose="02020603050405020304" pitchFamily="18" charset="0"/>
            </a:endParaRPr>
          </a:p>
        </p:txBody>
      </p:sp>
      <p:sp>
        <p:nvSpPr>
          <p:cNvPr id="4" name="矩形 3"/>
          <p:cNvSpPr/>
          <p:nvPr/>
        </p:nvSpPr>
        <p:spPr>
          <a:xfrm>
            <a:off x="2136605" y="3107856"/>
            <a:ext cx="6647974" cy="461665"/>
          </a:xfrm>
          <a:prstGeom prst="rect">
            <a:avLst/>
          </a:prstGeom>
        </p:spPr>
        <p:txBody>
          <a:bodyPr wrap="none">
            <a:spAutoFit/>
          </a:bodyPr>
          <a:lstStyle/>
          <a:p>
            <a:r>
              <a:rPr lang="zh-CN" altLang="en-US" sz="2400" kern="100" dirty="0" smtClean="0">
                <a:latin typeface="Times New Roman" panose="02020603050405020304" pitchFamily="18" charset="0"/>
              </a:rPr>
              <a:t>上半层的星球能量与下半层的星球能量性质不同</a:t>
            </a:r>
            <a:endParaRPr lang="zh-CN" altLang="zh-CN" sz="2400" kern="100" dirty="0">
              <a:latin typeface="Times New Roman" panose="02020603050405020304" pitchFamily="18" charset="0"/>
            </a:endParaRPr>
          </a:p>
        </p:txBody>
      </p:sp>
      <p:sp>
        <p:nvSpPr>
          <p:cNvPr id="5" name="矩形 4"/>
          <p:cNvSpPr/>
          <p:nvPr/>
        </p:nvSpPr>
        <p:spPr>
          <a:xfrm>
            <a:off x="2123781" y="4928204"/>
            <a:ext cx="11804520" cy="461665"/>
          </a:xfrm>
          <a:prstGeom prst="rect">
            <a:avLst/>
          </a:prstGeom>
        </p:spPr>
        <p:txBody>
          <a:bodyPr wrap="square">
            <a:spAutoFit/>
          </a:bodyPr>
          <a:lstStyle/>
          <a:p>
            <a:r>
              <a:rPr lang="zh-CN" altLang="en-US" sz="2400" dirty="0" smtClean="0">
                <a:cs typeface="宋体" panose="02010600030101010101" pitchFamily="2" charset="-122"/>
              </a:rPr>
              <a:t>魔法、超能力、神道术利用</a:t>
            </a:r>
            <a:r>
              <a:rPr lang="zh-CN" altLang="zh-CN" sz="2400" dirty="0" smtClean="0">
                <a:cs typeface="宋体" panose="02010600030101010101" pitchFamily="2" charset="-122"/>
              </a:rPr>
              <a:t>从</a:t>
            </a:r>
            <a:r>
              <a:rPr lang="zh-CN" altLang="zh-CN" sz="2400" dirty="0">
                <a:cs typeface="宋体" panose="02010600030101010101" pitchFamily="2" charset="-122"/>
              </a:rPr>
              <a:t>星球下半层</a:t>
            </a:r>
            <a:r>
              <a:rPr lang="zh-CN" altLang="zh-CN" sz="2400" dirty="0" smtClean="0">
                <a:cs typeface="宋体" panose="02010600030101010101" pitchFamily="2" charset="-122"/>
              </a:rPr>
              <a:t>过来</a:t>
            </a:r>
            <a:r>
              <a:rPr lang="zh-CN" altLang="en-US" sz="2400" dirty="0" smtClean="0">
                <a:cs typeface="宋体" panose="02010600030101010101" pitchFamily="2" charset="-122"/>
              </a:rPr>
              <a:t>的星球能量</a:t>
            </a:r>
            <a:endParaRPr lang="zh-CN" altLang="en-US" sz="2400" dirty="0"/>
          </a:p>
        </p:txBody>
      </p:sp>
      <p:sp>
        <p:nvSpPr>
          <p:cNvPr id="6" name="矩形 5"/>
          <p:cNvSpPr/>
          <p:nvPr/>
        </p:nvSpPr>
        <p:spPr>
          <a:xfrm>
            <a:off x="2136605" y="4023936"/>
            <a:ext cx="5416868" cy="461665"/>
          </a:xfrm>
          <a:prstGeom prst="rect">
            <a:avLst/>
          </a:prstGeom>
        </p:spPr>
        <p:txBody>
          <a:bodyPr wrap="none">
            <a:spAutoFit/>
          </a:bodyPr>
          <a:lstStyle/>
          <a:p>
            <a:r>
              <a:rPr lang="zh-CN" altLang="en-US" sz="2400" dirty="0" smtClean="0">
                <a:cs typeface="宋体" panose="02010600030101010101" pitchFamily="2" charset="-122"/>
              </a:rPr>
              <a:t>科学利用</a:t>
            </a:r>
            <a:r>
              <a:rPr lang="zh-CN" altLang="zh-CN" sz="2400" dirty="0" smtClean="0">
                <a:cs typeface="宋体" panose="02010600030101010101" pitchFamily="2" charset="-122"/>
              </a:rPr>
              <a:t>从星球</a:t>
            </a:r>
            <a:r>
              <a:rPr lang="zh-CN" altLang="en-US" sz="2400" dirty="0" smtClean="0">
                <a:cs typeface="宋体" panose="02010600030101010101" pitchFamily="2" charset="-122"/>
              </a:rPr>
              <a:t>上</a:t>
            </a:r>
            <a:r>
              <a:rPr lang="zh-CN" altLang="zh-CN" sz="2400" dirty="0" smtClean="0">
                <a:cs typeface="宋体" panose="02010600030101010101" pitchFamily="2" charset="-122"/>
              </a:rPr>
              <a:t>半</a:t>
            </a:r>
            <a:r>
              <a:rPr lang="zh-CN" altLang="zh-CN" sz="2400" dirty="0">
                <a:cs typeface="宋体" panose="02010600030101010101" pitchFamily="2" charset="-122"/>
              </a:rPr>
              <a:t>层</a:t>
            </a:r>
            <a:r>
              <a:rPr lang="zh-CN" altLang="zh-CN" sz="2400" dirty="0" smtClean="0">
                <a:cs typeface="宋体" panose="02010600030101010101" pitchFamily="2" charset="-122"/>
              </a:rPr>
              <a:t>过来</a:t>
            </a:r>
            <a:r>
              <a:rPr lang="zh-CN" altLang="en-US" sz="2400" dirty="0" smtClean="0">
                <a:cs typeface="宋体" panose="02010600030101010101" pitchFamily="2" charset="-122"/>
              </a:rPr>
              <a:t>的星球能量</a:t>
            </a:r>
            <a:endParaRPr lang="zh-CN" altLang="en-US" sz="2400" dirty="0"/>
          </a:p>
        </p:txBody>
      </p:sp>
    </p:spTree>
    <p:extLst>
      <p:ext uri="{BB962C8B-B14F-4D97-AF65-F5344CB8AC3E}">
        <p14:creationId xmlns:p14="http://schemas.microsoft.com/office/powerpoint/2010/main" val="1798534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09602"/>
            <a:ext cx="8061278" cy="461665"/>
          </a:xfrm>
          <a:prstGeom prst="rect">
            <a:avLst/>
          </a:prstGeom>
        </p:spPr>
        <p:txBody>
          <a:bodyPr wrap="square">
            <a:spAutoFit/>
          </a:bodyPr>
          <a:lstStyle/>
          <a:p>
            <a:r>
              <a:rPr lang="zh-CN" altLang="en-US" sz="2400" b="1" kern="100" dirty="0" smtClean="0">
                <a:latin typeface="Times New Roman" panose="02020603050405020304" pitchFamily="18" charset="0"/>
              </a:rPr>
              <a:t>关于超能力与魔法、神道术的区别：</a:t>
            </a:r>
            <a:endParaRPr lang="zh-CN" altLang="zh-CN" sz="2400" b="1" kern="100" dirty="0">
              <a:latin typeface="Times New Roman" panose="02020603050405020304" pitchFamily="18" charset="0"/>
            </a:endParaRPr>
          </a:p>
        </p:txBody>
      </p:sp>
      <p:sp>
        <p:nvSpPr>
          <p:cNvPr id="4" name="矩形 3"/>
          <p:cNvSpPr/>
          <p:nvPr/>
        </p:nvSpPr>
        <p:spPr>
          <a:xfrm>
            <a:off x="2519499" y="4762484"/>
            <a:ext cx="6096000" cy="461665"/>
          </a:xfrm>
          <a:prstGeom prst="rect">
            <a:avLst/>
          </a:prstGeom>
        </p:spPr>
        <p:txBody>
          <a:bodyPr>
            <a:spAutoFit/>
          </a:bodyPr>
          <a:lstStyle/>
          <a:p>
            <a:r>
              <a:rPr lang="zh-CN" altLang="zh-CN" sz="2400" kern="0" dirty="0">
                <a:latin typeface="Times New Roman" panose="02020603050405020304" pitchFamily="18" charset="0"/>
                <a:cs typeface="宋体" panose="02010600030101010101" pitchFamily="2" charset="-122"/>
              </a:rPr>
              <a:t>设定上鸟</a:t>
            </a:r>
            <a:r>
              <a:rPr lang="zh-CN" altLang="zh-CN" sz="2400" kern="0" dirty="0" smtClean="0">
                <a:latin typeface="Times New Roman" panose="02020603050405020304" pitchFamily="18" charset="0"/>
                <a:cs typeface="宋体" panose="02010600030101010101" pitchFamily="2" charset="-122"/>
              </a:rPr>
              <a:t>居</a:t>
            </a:r>
            <a:r>
              <a:rPr lang="zh-CN" altLang="en-US" sz="2400" kern="0" dirty="0" smtClean="0">
                <a:latin typeface="Times New Roman" panose="02020603050405020304" pitchFamily="18" charset="0"/>
                <a:cs typeface="宋体" panose="02010600030101010101" pitchFamily="2" charset="-122"/>
              </a:rPr>
              <a:t>的</a:t>
            </a:r>
            <a:r>
              <a:rPr lang="zh-CN" altLang="zh-CN" sz="2400" kern="0" dirty="0" smtClean="0">
                <a:latin typeface="Times New Roman" panose="02020603050405020304" pitchFamily="18" charset="0"/>
                <a:cs typeface="宋体" panose="02010600030101010101" pitchFamily="2" charset="-122"/>
              </a:rPr>
              <a:t>神道术</a:t>
            </a:r>
            <a:r>
              <a:rPr lang="zh-CN" altLang="zh-CN" sz="2400" dirty="0" smtClean="0">
                <a:cs typeface="宋体" panose="02010600030101010101" pitchFamily="2" charset="-122"/>
              </a:rPr>
              <a:t>比</a:t>
            </a:r>
            <a:r>
              <a:rPr lang="zh-CN" altLang="zh-CN" sz="2400" dirty="0">
                <a:cs typeface="宋体" panose="02010600030101010101" pitchFamily="2" charset="-122"/>
              </a:rPr>
              <a:t>魔法高端</a:t>
            </a:r>
            <a:endParaRPr lang="zh-CN" altLang="en-US" sz="2400" dirty="0"/>
          </a:p>
        </p:txBody>
      </p:sp>
      <p:sp>
        <p:nvSpPr>
          <p:cNvPr id="5" name="矩形 4"/>
          <p:cNvSpPr/>
          <p:nvPr/>
        </p:nvSpPr>
        <p:spPr>
          <a:xfrm>
            <a:off x="2519499" y="5395449"/>
            <a:ext cx="5109091" cy="461665"/>
          </a:xfrm>
          <a:prstGeom prst="rect">
            <a:avLst/>
          </a:prstGeom>
        </p:spPr>
        <p:txBody>
          <a:bodyPr wrap="none">
            <a:spAutoFit/>
          </a:bodyPr>
          <a:lstStyle/>
          <a:p>
            <a:r>
              <a:rPr lang="zh-CN" altLang="zh-CN" sz="2400" kern="0" dirty="0">
                <a:latin typeface="Times New Roman" panose="02020603050405020304" pitchFamily="18" charset="0"/>
                <a:cs typeface="宋体" panose="02010600030101010101" pitchFamily="2" charset="-122"/>
              </a:rPr>
              <a:t>魔法</a:t>
            </a:r>
            <a:r>
              <a:rPr lang="zh-CN" altLang="zh-CN" sz="2400" kern="0" dirty="0" smtClean="0">
                <a:latin typeface="Times New Roman" panose="02020603050405020304" pitchFamily="18" charset="0"/>
                <a:cs typeface="宋体" panose="02010600030101010101" pitchFamily="2" charset="-122"/>
              </a:rPr>
              <a:t>是</a:t>
            </a:r>
            <a:r>
              <a:rPr lang="zh-CN" altLang="en-US" sz="2400" kern="0" dirty="0" smtClean="0">
                <a:latin typeface="Times New Roman" panose="02020603050405020304" pitchFamily="18" charset="0"/>
                <a:cs typeface="宋体" panose="02010600030101010101" pitchFamily="2" charset="-122"/>
              </a:rPr>
              <a:t>对星球能量的</a:t>
            </a:r>
            <a:r>
              <a:rPr lang="zh-CN" altLang="zh-CN" sz="2400" kern="0" dirty="0" smtClean="0">
                <a:latin typeface="Times New Roman" panose="02020603050405020304" pitchFamily="18" charset="0"/>
                <a:cs typeface="宋体" panose="02010600030101010101" pitchFamily="2" charset="-122"/>
              </a:rPr>
              <a:t>借</a:t>
            </a:r>
            <a:r>
              <a:rPr lang="zh-CN" altLang="zh-CN" sz="2400" kern="0" dirty="0">
                <a:latin typeface="Times New Roman" panose="02020603050405020304" pitchFamily="18" charset="0"/>
                <a:cs typeface="宋体" panose="02010600030101010101" pitchFamily="2" charset="-122"/>
              </a:rPr>
              <a:t>，转化，衍变</a:t>
            </a:r>
            <a:endParaRPr lang="zh-CN" altLang="zh-CN" sz="2400" kern="100" dirty="0">
              <a:latin typeface="Times New Roman" panose="02020603050405020304" pitchFamily="18" charset="0"/>
            </a:endParaRPr>
          </a:p>
        </p:txBody>
      </p:sp>
      <p:sp>
        <p:nvSpPr>
          <p:cNvPr id="6" name="矩形 5"/>
          <p:cNvSpPr/>
          <p:nvPr/>
        </p:nvSpPr>
        <p:spPr>
          <a:xfrm>
            <a:off x="2519499" y="6051839"/>
            <a:ext cx="5416868" cy="461665"/>
          </a:xfrm>
          <a:prstGeom prst="rect">
            <a:avLst/>
          </a:prstGeom>
        </p:spPr>
        <p:txBody>
          <a:bodyPr wrap="none">
            <a:spAutoFit/>
          </a:bodyPr>
          <a:lstStyle/>
          <a:p>
            <a:r>
              <a:rPr lang="zh-CN" altLang="zh-CN" sz="2400" dirty="0">
                <a:cs typeface="宋体" panose="02010600030101010101" pitchFamily="2" charset="-122"/>
              </a:rPr>
              <a:t>鸟</a:t>
            </a:r>
            <a:r>
              <a:rPr lang="zh-CN" altLang="zh-CN" sz="2400" dirty="0" smtClean="0">
                <a:cs typeface="宋体" panose="02010600030101010101" pitchFamily="2" charset="-122"/>
              </a:rPr>
              <a:t>居</a:t>
            </a:r>
            <a:r>
              <a:rPr lang="zh-CN" altLang="en-US" sz="2400" dirty="0" smtClean="0">
                <a:cs typeface="宋体" panose="02010600030101010101" pitchFamily="2" charset="-122"/>
              </a:rPr>
              <a:t>的神道术</a:t>
            </a:r>
            <a:r>
              <a:rPr lang="zh-CN" altLang="zh-CN" sz="2400" dirty="0" smtClean="0">
                <a:cs typeface="宋体" panose="02010600030101010101" pitchFamily="2" charset="-122"/>
              </a:rPr>
              <a:t>就是</a:t>
            </a:r>
            <a:r>
              <a:rPr lang="zh-CN" altLang="en-US" sz="2400" dirty="0" smtClean="0">
                <a:cs typeface="宋体" panose="02010600030101010101" pitchFamily="2" charset="-122"/>
              </a:rPr>
              <a:t>星球能量</a:t>
            </a:r>
            <a:r>
              <a:rPr lang="zh-CN" altLang="zh-CN" sz="2400" dirty="0" smtClean="0">
                <a:cs typeface="宋体" panose="02010600030101010101" pitchFamily="2" charset="-122"/>
              </a:rPr>
              <a:t>本源</a:t>
            </a:r>
            <a:r>
              <a:rPr lang="zh-CN" altLang="zh-CN" sz="2400" dirty="0">
                <a:cs typeface="宋体" panose="02010600030101010101" pitchFamily="2" charset="-122"/>
              </a:rPr>
              <a:t>，化身</a:t>
            </a:r>
            <a:endParaRPr lang="zh-CN" altLang="en-US" sz="2400" dirty="0"/>
          </a:p>
        </p:txBody>
      </p:sp>
      <p:sp>
        <p:nvSpPr>
          <p:cNvPr id="7" name="矩形 6"/>
          <p:cNvSpPr/>
          <p:nvPr/>
        </p:nvSpPr>
        <p:spPr>
          <a:xfrm>
            <a:off x="5720374" y="3316509"/>
            <a:ext cx="5416868" cy="461665"/>
          </a:xfrm>
          <a:prstGeom prst="rect">
            <a:avLst/>
          </a:prstGeom>
        </p:spPr>
        <p:txBody>
          <a:bodyPr wrap="none">
            <a:spAutoFit/>
          </a:bodyPr>
          <a:lstStyle/>
          <a:p>
            <a:r>
              <a:rPr lang="zh-CN" altLang="en-US" sz="2400" dirty="0" smtClean="0"/>
              <a:t>使用已转化为</a:t>
            </a:r>
            <a:r>
              <a:rPr lang="zh-CN" altLang="zh-CN" sz="2400" dirty="0" smtClean="0"/>
              <a:t>自己</a:t>
            </a:r>
            <a:r>
              <a:rPr lang="zh-CN" altLang="en-US" sz="2400" dirty="0" smtClean="0"/>
              <a:t>身体一部分的</a:t>
            </a:r>
            <a:r>
              <a:rPr lang="zh-CN" altLang="zh-CN" sz="2400" dirty="0" smtClean="0"/>
              <a:t>能量</a:t>
            </a:r>
            <a:r>
              <a:rPr lang="zh-CN" altLang="en-US" sz="2400" dirty="0" smtClean="0"/>
              <a:t>：</a:t>
            </a:r>
            <a:endParaRPr lang="zh-CN" altLang="zh-CN" sz="2400" dirty="0"/>
          </a:p>
        </p:txBody>
      </p:sp>
      <p:sp>
        <p:nvSpPr>
          <p:cNvPr id="8" name="矩形 7"/>
          <p:cNvSpPr/>
          <p:nvPr/>
        </p:nvSpPr>
        <p:spPr>
          <a:xfrm>
            <a:off x="583541" y="3329274"/>
            <a:ext cx="2339102" cy="461665"/>
          </a:xfrm>
          <a:prstGeom prst="rect">
            <a:avLst/>
          </a:prstGeom>
        </p:spPr>
        <p:txBody>
          <a:bodyPr wrap="none">
            <a:spAutoFit/>
          </a:bodyPr>
          <a:lstStyle/>
          <a:p>
            <a:r>
              <a:rPr lang="zh-CN" altLang="en-US" sz="2400" dirty="0" smtClean="0"/>
              <a:t>使用</a:t>
            </a:r>
            <a:r>
              <a:rPr lang="zh-CN" altLang="zh-CN" sz="2400" dirty="0" smtClean="0"/>
              <a:t>星球能量</a:t>
            </a:r>
            <a:r>
              <a:rPr lang="zh-CN" altLang="en-US" sz="2400" dirty="0" smtClean="0"/>
              <a:t>：</a:t>
            </a:r>
            <a:endParaRPr lang="zh-CN" altLang="en-US" sz="2400" dirty="0"/>
          </a:p>
        </p:txBody>
      </p:sp>
      <p:sp>
        <p:nvSpPr>
          <p:cNvPr id="9" name="矩形 8"/>
          <p:cNvSpPr/>
          <p:nvPr/>
        </p:nvSpPr>
        <p:spPr>
          <a:xfrm>
            <a:off x="10797962" y="3329272"/>
            <a:ext cx="1107996" cy="461665"/>
          </a:xfrm>
          <a:prstGeom prst="rect">
            <a:avLst/>
          </a:prstGeom>
        </p:spPr>
        <p:txBody>
          <a:bodyPr wrap="none">
            <a:spAutoFit/>
          </a:bodyPr>
          <a:lstStyle/>
          <a:p>
            <a:r>
              <a:rPr lang="zh-CN" altLang="en-US" sz="2400" kern="100" dirty="0">
                <a:latin typeface="Times New Roman" panose="02020603050405020304" pitchFamily="18" charset="0"/>
              </a:rPr>
              <a:t>超能力</a:t>
            </a:r>
            <a:endParaRPr lang="zh-CN" altLang="en-US" sz="2400" dirty="0"/>
          </a:p>
        </p:txBody>
      </p:sp>
      <p:sp>
        <p:nvSpPr>
          <p:cNvPr id="10" name="矩形 9"/>
          <p:cNvSpPr/>
          <p:nvPr/>
        </p:nvSpPr>
        <p:spPr>
          <a:xfrm>
            <a:off x="2659515" y="3316509"/>
            <a:ext cx="1107996" cy="461665"/>
          </a:xfrm>
          <a:prstGeom prst="rect">
            <a:avLst/>
          </a:prstGeom>
        </p:spPr>
        <p:txBody>
          <a:bodyPr wrap="none">
            <a:spAutoFit/>
          </a:bodyPr>
          <a:lstStyle/>
          <a:p>
            <a:r>
              <a:rPr lang="zh-CN" altLang="en-US" sz="2400" dirty="0">
                <a:cs typeface="宋体" panose="02010600030101010101" pitchFamily="2" charset="-122"/>
              </a:rPr>
              <a:t>神道术</a:t>
            </a:r>
            <a:endParaRPr lang="zh-CN" altLang="en-US" sz="2400" dirty="0"/>
          </a:p>
        </p:txBody>
      </p:sp>
      <p:sp>
        <p:nvSpPr>
          <p:cNvPr id="11" name="矩形 10"/>
          <p:cNvSpPr/>
          <p:nvPr/>
        </p:nvSpPr>
        <p:spPr>
          <a:xfrm>
            <a:off x="3767511" y="3329272"/>
            <a:ext cx="800219" cy="461665"/>
          </a:xfrm>
          <a:prstGeom prst="rect">
            <a:avLst/>
          </a:prstGeom>
        </p:spPr>
        <p:txBody>
          <a:bodyPr wrap="none">
            <a:spAutoFit/>
          </a:bodyPr>
          <a:lstStyle/>
          <a:p>
            <a:r>
              <a:rPr lang="zh-CN" altLang="zh-CN" sz="2400" kern="0" dirty="0">
                <a:latin typeface="Times New Roman" panose="02020603050405020304" pitchFamily="18" charset="0"/>
                <a:cs typeface="宋体" panose="02010600030101010101" pitchFamily="2" charset="-122"/>
              </a:rPr>
              <a:t>魔法</a:t>
            </a:r>
            <a:endParaRPr lang="zh-CN" altLang="en-US" sz="2400" dirty="0"/>
          </a:p>
        </p:txBody>
      </p:sp>
      <p:sp>
        <p:nvSpPr>
          <p:cNvPr id="12" name="矩形 11"/>
          <p:cNvSpPr/>
          <p:nvPr/>
        </p:nvSpPr>
        <p:spPr>
          <a:xfrm>
            <a:off x="0" y="4156964"/>
            <a:ext cx="3877985" cy="461665"/>
          </a:xfrm>
          <a:prstGeom prst="rect">
            <a:avLst/>
          </a:prstGeom>
        </p:spPr>
        <p:txBody>
          <a:bodyPr wrap="none">
            <a:spAutoFit/>
          </a:bodyPr>
          <a:lstStyle/>
          <a:p>
            <a:r>
              <a:rPr lang="zh-CN" altLang="en-US" sz="2400" b="1" dirty="0" smtClean="0"/>
              <a:t>关于神道术与魔法的区别：</a:t>
            </a:r>
            <a:endParaRPr lang="zh-CN" altLang="en-US" sz="2400" b="1" dirty="0"/>
          </a:p>
        </p:txBody>
      </p:sp>
      <p:sp>
        <p:nvSpPr>
          <p:cNvPr id="14" name="矩形 13"/>
          <p:cNvSpPr/>
          <p:nvPr/>
        </p:nvSpPr>
        <p:spPr>
          <a:xfrm>
            <a:off x="2519499" y="1714382"/>
            <a:ext cx="1107996" cy="461665"/>
          </a:xfrm>
          <a:prstGeom prst="rect">
            <a:avLst/>
          </a:prstGeom>
        </p:spPr>
        <p:txBody>
          <a:bodyPr wrap="none">
            <a:spAutoFit/>
          </a:bodyPr>
          <a:lstStyle/>
          <a:p>
            <a:r>
              <a:rPr lang="zh-CN" altLang="en-US" sz="2400" dirty="0">
                <a:cs typeface="宋体" panose="02010600030101010101" pitchFamily="2" charset="-122"/>
              </a:rPr>
              <a:t>神道术</a:t>
            </a:r>
            <a:endParaRPr lang="zh-CN" altLang="en-US" sz="2400" dirty="0"/>
          </a:p>
        </p:txBody>
      </p:sp>
      <p:sp>
        <p:nvSpPr>
          <p:cNvPr id="15" name="矩形 14"/>
          <p:cNvSpPr/>
          <p:nvPr/>
        </p:nvSpPr>
        <p:spPr>
          <a:xfrm>
            <a:off x="4273825" y="1714381"/>
            <a:ext cx="800219" cy="461665"/>
          </a:xfrm>
          <a:prstGeom prst="rect">
            <a:avLst/>
          </a:prstGeom>
        </p:spPr>
        <p:txBody>
          <a:bodyPr wrap="none">
            <a:spAutoFit/>
          </a:bodyPr>
          <a:lstStyle/>
          <a:p>
            <a:r>
              <a:rPr lang="zh-CN" altLang="zh-CN" sz="2400" kern="0" dirty="0">
                <a:latin typeface="Times New Roman" panose="02020603050405020304" pitchFamily="18" charset="0"/>
                <a:cs typeface="宋体" panose="02010600030101010101" pitchFamily="2" charset="-122"/>
              </a:rPr>
              <a:t>魔法</a:t>
            </a:r>
            <a:endParaRPr lang="zh-CN" altLang="en-US" sz="2400" dirty="0"/>
          </a:p>
        </p:txBody>
      </p:sp>
      <p:sp>
        <p:nvSpPr>
          <p:cNvPr id="16" name="矩形 15"/>
          <p:cNvSpPr/>
          <p:nvPr/>
        </p:nvSpPr>
        <p:spPr>
          <a:xfrm>
            <a:off x="5720374" y="1702695"/>
            <a:ext cx="1107996" cy="461665"/>
          </a:xfrm>
          <a:prstGeom prst="rect">
            <a:avLst/>
          </a:prstGeom>
        </p:spPr>
        <p:txBody>
          <a:bodyPr wrap="none">
            <a:spAutoFit/>
          </a:bodyPr>
          <a:lstStyle/>
          <a:p>
            <a:r>
              <a:rPr lang="zh-CN" altLang="en-US" sz="2400" kern="100" dirty="0">
                <a:latin typeface="Times New Roman" panose="02020603050405020304" pitchFamily="18" charset="0"/>
              </a:rPr>
              <a:t>超能力</a:t>
            </a:r>
            <a:endParaRPr lang="zh-CN" altLang="en-US" sz="2400" dirty="0"/>
          </a:p>
        </p:txBody>
      </p:sp>
    </p:spTree>
    <p:extLst>
      <p:ext uri="{BB962C8B-B14F-4D97-AF65-F5344CB8AC3E}">
        <p14:creationId xmlns:p14="http://schemas.microsoft.com/office/powerpoint/2010/main" val="857340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lenovo\Documents\Tencent Files\825479150\Image\Group\Image15\~H$H}%J(XFB7(FU9UQT2SL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457" y="515625"/>
            <a:ext cx="1949325" cy="2698606"/>
          </a:xfrm>
          <a:prstGeom prst="rect">
            <a:avLst/>
          </a:prstGeom>
          <a:noFill/>
          <a:ln>
            <a:noFill/>
          </a:ln>
        </p:spPr>
      </p:pic>
      <p:sp>
        <p:nvSpPr>
          <p:cNvPr id="3" name="矩形 2"/>
          <p:cNvSpPr/>
          <p:nvPr/>
        </p:nvSpPr>
        <p:spPr>
          <a:xfrm>
            <a:off x="1071955" y="146293"/>
            <a:ext cx="646331" cy="369332"/>
          </a:xfrm>
          <a:prstGeom prst="rect">
            <a:avLst/>
          </a:prstGeom>
        </p:spPr>
        <p:txBody>
          <a:bodyPr wrap="none">
            <a:spAutoFit/>
          </a:bodyPr>
          <a:lstStyle/>
          <a:p>
            <a:r>
              <a:rPr lang="zh-CN" altLang="zh-CN" kern="0" dirty="0">
                <a:latin typeface="Times New Roman" panose="02020603050405020304" pitchFamily="18" charset="0"/>
                <a:cs typeface="宋体" panose="02010600030101010101" pitchFamily="2" charset="-122"/>
              </a:rPr>
              <a:t>鸟居</a:t>
            </a:r>
            <a:endParaRPr lang="zh-CN" altLang="en-US" dirty="0"/>
          </a:p>
        </p:txBody>
      </p:sp>
      <p:sp>
        <p:nvSpPr>
          <p:cNvPr id="4" name="矩形 3"/>
          <p:cNvSpPr/>
          <p:nvPr/>
        </p:nvSpPr>
        <p:spPr>
          <a:xfrm>
            <a:off x="2781134" y="376215"/>
            <a:ext cx="7823176" cy="2862322"/>
          </a:xfrm>
          <a:prstGeom prst="rect">
            <a:avLst/>
          </a:prstGeom>
        </p:spPr>
        <p:txBody>
          <a:bodyPr wrap="square">
            <a:spAutoFit/>
          </a:bodyPr>
          <a:lstStyle/>
          <a:p>
            <a:r>
              <a:rPr lang="zh-CN" altLang="en-US" dirty="0"/>
              <a:t>大宗族分家的</a:t>
            </a:r>
            <a:r>
              <a:rPr lang="zh-CN" altLang="en-US" dirty="0" smtClean="0"/>
              <a:t>女儿</a:t>
            </a:r>
            <a:r>
              <a:rPr lang="en-US" altLang="zh-CN" dirty="0" smtClean="0"/>
              <a:t>,</a:t>
            </a:r>
            <a:r>
              <a:rPr lang="zh-CN" altLang="en-US" dirty="0" smtClean="0"/>
              <a:t>短发</a:t>
            </a:r>
            <a:r>
              <a:rPr lang="en-US" altLang="zh-CN" dirty="0" smtClean="0"/>
              <a:t>,</a:t>
            </a:r>
            <a:r>
              <a:rPr lang="zh-CN" altLang="en-US" dirty="0"/>
              <a:t>头发偏棕</a:t>
            </a:r>
            <a:endParaRPr lang="en-US" altLang="zh-CN" dirty="0" smtClean="0"/>
          </a:p>
          <a:p>
            <a:endParaRPr lang="en-US" altLang="zh-CN" dirty="0" smtClean="0"/>
          </a:p>
          <a:p>
            <a:r>
              <a:rPr lang="zh-CN" altLang="en-US" dirty="0"/>
              <a:t>元气少女 </a:t>
            </a:r>
            <a:r>
              <a:rPr lang="zh-CN" altLang="en-US" dirty="0" smtClean="0"/>
              <a:t>，小机灵鬼，我行我素，急性子</a:t>
            </a:r>
            <a:endParaRPr lang="en-US" altLang="zh-CN" dirty="0" smtClean="0"/>
          </a:p>
          <a:p>
            <a:endParaRPr lang="en-US" altLang="zh-CN" dirty="0" smtClean="0"/>
          </a:p>
          <a:p>
            <a:r>
              <a:rPr lang="zh-CN" altLang="en-US" dirty="0"/>
              <a:t>经常与鸟居附近的妖怪</a:t>
            </a:r>
            <a:r>
              <a:rPr lang="zh-CN" altLang="en-US" dirty="0" smtClean="0"/>
              <a:t>玩耍</a:t>
            </a:r>
            <a:endParaRPr lang="en-US" altLang="zh-CN" dirty="0" smtClean="0"/>
          </a:p>
          <a:p>
            <a:endParaRPr lang="en-US" altLang="zh-CN" dirty="0" smtClean="0"/>
          </a:p>
          <a:p>
            <a:r>
              <a:rPr lang="zh-CN" altLang="en-US" dirty="0" smtClean="0"/>
              <a:t>不知道鸟居地下的事情</a:t>
            </a:r>
            <a:endParaRPr lang="en-US" altLang="zh-CN" dirty="0" smtClean="0"/>
          </a:p>
          <a:p>
            <a:endParaRPr lang="en-US" altLang="zh-CN" dirty="0" smtClean="0"/>
          </a:p>
          <a:p>
            <a:r>
              <a:rPr lang="zh-CN" altLang="en-US" dirty="0" smtClean="0"/>
              <a:t>有一天她救了一只奇怪的妖怪，这只妖怪不像其他妖怪，居然能和她交流，</a:t>
            </a:r>
            <a:endParaRPr lang="en-US" altLang="zh-CN" dirty="0" smtClean="0"/>
          </a:p>
          <a:p>
            <a:r>
              <a:rPr lang="zh-CN" altLang="en-US" dirty="0"/>
              <a:t>这只妖怪跟她说了有关</a:t>
            </a:r>
            <a:r>
              <a:rPr lang="zh-CN" altLang="en-US" dirty="0" smtClean="0"/>
              <a:t>地下的事情之后，</a:t>
            </a:r>
            <a:r>
              <a:rPr lang="zh-CN" altLang="en-US" dirty="0"/>
              <a:t>她觉得贼</a:t>
            </a:r>
            <a:r>
              <a:rPr lang="en-US" altLang="zh-CN" dirty="0"/>
              <a:t>tm</a:t>
            </a:r>
            <a:r>
              <a:rPr lang="zh-CN" altLang="en-US" dirty="0"/>
              <a:t>有趣就策划</a:t>
            </a:r>
            <a:r>
              <a:rPr lang="zh-CN" altLang="en-US" dirty="0" smtClean="0"/>
              <a:t>跑下去了。</a:t>
            </a:r>
            <a:endParaRPr lang="zh-CN" altLang="en-US" dirty="0"/>
          </a:p>
        </p:txBody>
      </p:sp>
      <p:pic>
        <p:nvPicPr>
          <p:cNvPr id="5" name="图片 4" descr="C:\Users\lenovo\Documents\Tencent Files\825479150\Image\Group\Image15\L@N2W][2@IBH5QIMZ2F5GUJ.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437" y="3857443"/>
            <a:ext cx="2125697" cy="2590720"/>
          </a:xfrm>
          <a:prstGeom prst="rect">
            <a:avLst/>
          </a:prstGeom>
          <a:noFill/>
          <a:ln>
            <a:noFill/>
          </a:ln>
        </p:spPr>
      </p:pic>
      <p:sp>
        <p:nvSpPr>
          <p:cNvPr id="6" name="矩形 5"/>
          <p:cNvSpPr/>
          <p:nvPr/>
        </p:nvSpPr>
        <p:spPr>
          <a:xfrm>
            <a:off x="1071955" y="3351171"/>
            <a:ext cx="877163" cy="369332"/>
          </a:xfrm>
          <a:prstGeom prst="rect">
            <a:avLst/>
          </a:prstGeom>
        </p:spPr>
        <p:txBody>
          <a:bodyPr wrap="none">
            <a:spAutoFit/>
          </a:bodyPr>
          <a:lstStyle/>
          <a:p>
            <a:r>
              <a:rPr lang="zh-CN" altLang="en-US" dirty="0" smtClean="0"/>
              <a:t>妖怪城</a:t>
            </a:r>
            <a:endParaRPr lang="zh-CN" altLang="en-US" dirty="0"/>
          </a:p>
        </p:txBody>
      </p:sp>
      <p:sp>
        <p:nvSpPr>
          <p:cNvPr id="7" name="矩形 6"/>
          <p:cNvSpPr/>
          <p:nvPr/>
        </p:nvSpPr>
        <p:spPr>
          <a:xfrm>
            <a:off x="3405537" y="3720503"/>
            <a:ext cx="7335250" cy="2308324"/>
          </a:xfrm>
          <a:prstGeom prst="rect">
            <a:avLst/>
          </a:prstGeom>
        </p:spPr>
        <p:txBody>
          <a:bodyPr wrap="square">
            <a:spAutoFit/>
          </a:bodyPr>
          <a:lstStyle/>
          <a:p>
            <a:r>
              <a:rPr lang="zh-CN" altLang="en-US" dirty="0" smtClean="0"/>
              <a:t>女子高中生，精神系</a:t>
            </a:r>
            <a:r>
              <a:rPr lang="zh-CN" altLang="en-US" dirty="0"/>
              <a:t>妖怪</a:t>
            </a:r>
            <a:r>
              <a:rPr lang="zh-CN" altLang="en-US" dirty="0" smtClean="0"/>
              <a:t>，学校古典建筑研究部部员，书呆子，喜欢拼古建造模型，能读心情的</a:t>
            </a:r>
            <a:r>
              <a:rPr lang="zh-CN" altLang="en-US" dirty="0"/>
              <a:t>能力，很文静怕生，一直靠读心能力与人</a:t>
            </a:r>
            <a:r>
              <a:rPr lang="zh-CN" altLang="en-US" dirty="0" smtClean="0"/>
              <a:t>相处</a:t>
            </a:r>
            <a:endParaRPr lang="zh-CN" altLang="en-US" dirty="0"/>
          </a:p>
          <a:p>
            <a:endParaRPr lang="en-US" altLang="zh-CN" dirty="0" smtClean="0"/>
          </a:p>
          <a:p>
            <a:r>
              <a:rPr lang="zh-CN" altLang="en-US" dirty="0" smtClean="0"/>
              <a:t>少数的过界到鸟居变本体能保持人性，回妖怪城还能不丧失记忆的稀有种，其他妖怪都不知道她有这个能力，甚至她自己也不知道。</a:t>
            </a:r>
            <a:endParaRPr lang="en-US" altLang="zh-CN" dirty="0" smtClean="0"/>
          </a:p>
          <a:p>
            <a:endParaRPr lang="en-US" altLang="zh-CN" dirty="0" smtClean="0"/>
          </a:p>
          <a:p>
            <a:r>
              <a:rPr lang="zh-CN" altLang="en-US" dirty="0" smtClean="0"/>
              <a:t>在一次意外不小心过界到鸟居，被鸟居的一个女孩所救，和女孩说了地下妖怪城的事，成了冒险的开端</a:t>
            </a:r>
            <a:endParaRPr lang="en-US" altLang="zh-CN" dirty="0" smtClean="0"/>
          </a:p>
        </p:txBody>
      </p:sp>
      <p:sp>
        <p:nvSpPr>
          <p:cNvPr id="8" name="矩形 7"/>
          <p:cNvSpPr/>
          <p:nvPr/>
        </p:nvSpPr>
        <p:spPr>
          <a:xfrm>
            <a:off x="8479809" y="0"/>
            <a:ext cx="3448334" cy="1477328"/>
          </a:xfrm>
          <a:prstGeom prst="rect">
            <a:avLst/>
          </a:prstGeom>
        </p:spPr>
        <p:txBody>
          <a:bodyPr wrap="square">
            <a:spAutoFit/>
          </a:bodyPr>
          <a:lstStyle/>
          <a:p>
            <a:r>
              <a:rPr lang="zh-CN" altLang="en-US" b="1" i="1" dirty="0" smtClean="0"/>
              <a:t>巫女三</a:t>
            </a:r>
            <a:r>
              <a:rPr lang="zh-CN" altLang="en-US" b="1" i="1" dirty="0"/>
              <a:t>个颜色主基调变化</a:t>
            </a:r>
            <a:r>
              <a:rPr lang="zh-CN" altLang="en-US" b="1" i="1" dirty="0" smtClean="0"/>
              <a:t>一下</a:t>
            </a:r>
            <a:r>
              <a:rPr lang="en-US" altLang="zh-CN" b="1" i="1" dirty="0"/>
              <a:t/>
            </a:r>
            <a:br>
              <a:rPr lang="en-US" altLang="zh-CN" b="1" i="1" dirty="0"/>
            </a:br>
            <a:r>
              <a:rPr lang="zh-CN" altLang="en-US" b="1" i="1" dirty="0" smtClean="0"/>
              <a:t>白是主体</a:t>
            </a:r>
            <a:r>
              <a:rPr lang="en-US" altLang="zh-CN" b="1" i="1" dirty="0"/>
              <a:t/>
            </a:r>
            <a:br>
              <a:rPr lang="en-US" altLang="zh-CN" b="1" i="1" dirty="0"/>
            </a:br>
            <a:r>
              <a:rPr lang="zh-CN" altLang="en-US" b="1" i="1" dirty="0" smtClean="0"/>
              <a:t>红其次</a:t>
            </a:r>
            <a:r>
              <a:rPr lang="en-US" altLang="zh-CN" b="1" i="1" dirty="0"/>
              <a:t/>
            </a:r>
            <a:br>
              <a:rPr lang="en-US" altLang="zh-CN" b="1" i="1" dirty="0"/>
            </a:br>
            <a:r>
              <a:rPr lang="zh-CN" altLang="en-US" b="1" i="1" dirty="0" smtClean="0"/>
              <a:t>最后</a:t>
            </a:r>
            <a:r>
              <a:rPr lang="zh-CN" altLang="en-US" b="1" i="1" dirty="0"/>
              <a:t>蓝</a:t>
            </a:r>
            <a:br>
              <a:rPr lang="zh-CN" altLang="en-US" b="1" i="1" dirty="0"/>
            </a:br>
            <a:endParaRPr lang="zh-CN" altLang="en-US" b="1" i="1" dirty="0"/>
          </a:p>
        </p:txBody>
      </p:sp>
    </p:spTree>
    <p:extLst>
      <p:ext uri="{BB962C8B-B14F-4D97-AF65-F5344CB8AC3E}">
        <p14:creationId xmlns:p14="http://schemas.microsoft.com/office/powerpoint/2010/main" val="814598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21" y="303661"/>
            <a:ext cx="10786281" cy="6471769"/>
          </a:xfrm>
          <a:prstGeom prst="rect">
            <a:avLst/>
          </a:prstGeom>
        </p:spPr>
      </p:pic>
    </p:spTree>
    <p:extLst>
      <p:ext uri="{BB962C8B-B14F-4D97-AF65-F5344CB8AC3E}">
        <p14:creationId xmlns:p14="http://schemas.microsoft.com/office/powerpoint/2010/main" val="339501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l="12002" r="20617" b="2538"/>
          <a:stretch/>
        </p:blipFill>
        <p:spPr>
          <a:xfrm>
            <a:off x="2129051" y="0"/>
            <a:ext cx="7151426" cy="6206321"/>
          </a:xfrm>
          <a:prstGeom prst="rect">
            <a:avLst/>
          </a:prstGeom>
        </p:spPr>
      </p:pic>
    </p:spTree>
    <p:extLst>
      <p:ext uri="{BB962C8B-B14F-4D97-AF65-F5344CB8AC3E}">
        <p14:creationId xmlns:p14="http://schemas.microsoft.com/office/powerpoint/2010/main" val="3804548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433387"/>
            <a:ext cx="11001375" cy="5991225"/>
          </a:xfrm>
          <a:prstGeom prst="rect">
            <a:avLst/>
          </a:prstGeom>
        </p:spPr>
      </p:pic>
      <p:sp>
        <p:nvSpPr>
          <p:cNvPr id="3" name="矩形 2"/>
          <p:cNvSpPr/>
          <p:nvPr/>
        </p:nvSpPr>
        <p:spPr>
          <a:xfrm>
            <a:off x="1355677" y="6396335"/>
            <a:ext cx="6096000" cy="923330"/>
          </a:xfrm>
          <a:prstGeom prst="rect">
            <a:avLst/>
          </a:prstGeom>
        </p:spPr>
        <p:txBody>
          <a:bodyPr>
            <a:spAutoFit/>
          </a:bodyPr>
          <a:lstStyle/>
          <a:p>
            <a:r>
              <a:rPr lang="zh-CN" altLang="en-US" dirty="0"/>
              <a:t>公式是</a:t>
            </a:r>
            <a:r>
              <a:rPr lang="en-US" altLang="zh-CN" dirty="0"/>
              <a:t>y=x/2000+(x^0.5)/200 </a:t>
            </a:r>
            <a:r>
              <a:rPr lang="zh-CN" altLang="en-US" dirty="0"/>
              <a:t>前面线性部分 </a:t>
            </a:r>
            <a:r>
              <a:rPr lang="en-US" altLang="zh-CN" dirty="0"/>
              <a:t>x</a:t>
            </a:r>
            <a:r>
              <a:rPr lang="zh-CN" altLang="en-US" dirty="0"/>
              <a:t>超过</a:t>
            </a:r>
            <a:r>
              <a:rPr lang="en-US" altLang="zh-CN" dirty="0"/>
              <a:t>1000</a:t>
            </a:r>
            <a:r>
              <a:rPr lang="zh-CN" altLang="en-US" dirty="0"/>
              <a:t>的时候按</a:t>
            </a:r>
            <a:r>
              <a:rPr lang="en-US" altLang="zh-CN" dirty="0"/>
              <a:t>1000</a:t>
            </a:r>
            <a:r>
              <a:rPr lang="zh-CN" altLang="en-US" dirty="0"/>
              <a:t>算</a:t>
            </a:r>
            <a:br>
              <a:rPr lang="zh-CN" altLang="en-US" dirty="0"/>
            </a:br>
            <a:endParaRPr lang="zh-CN" altLang="en-US" dirty="0"/>
          </a:p>
        </p:txBody>
      </p:sp>
    </p:spTree>
    <p:extLst>
      <p:ext uri="{BB962C8B-B14F-4D97-AF65-F5344CB8AC3E}">
        <p14:creationId xmlns:p14="http://schemas.microsoft.com/office/powerpoint/2010/main" val="1065048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33744" y="1156225"/>
            <a:ext cx="7259377" cy="369332"/>
          </a:xfrm>
          <a:prstGeom prst="rect">
            <a:avLst/>
          </a:prstGeom>
        </p:spPr>
        <p:txBody>
          <a:bodyPr wrap="square">
            <a:spAutoFit/>
          </a:bodyPr>
          <a:lstStyle/>
          <a:p>
            <a:r>
              <a:rPr lang="zh-CN" altLang="zh-CN" kern="0" dirty="0">
                <a:latin typeface="Times New Roman" panose="02020603050405020304" pitchFamily="18" charset="0"/>
                <a:cs typeface="宋体" panose="02010600030101010101" pitchFamily="2" charset="-122"/>
              </a:rPr>
              <a:t>制作平台：</a:t>
            </a:r>
            <a:r>
              <a:rPr lang="en-US" altLang="zh-CN" kern="0" dirty="0">
                <a:latin typeface="Times New Roman" panose="02020603050405020304" pitchFamily="18" charset="0"/>
                <a:cs typeface="宋体" panose="02010600030101010101" pitchFamily="2" charset="-122"/>
              </a:rPr>
              <a:t>RPG Marker VX Ace</a:t>
            </a:r>
            <a:endParaRPr lang="zh-CN" altLang="zh-CN" sz="1400" kern="100" dirty="0">
              <a:latin typeface="Times New Roman" panose="02020603050405020304" pitchFamily="18" charset="0"/>
            </a:endParaRPr>
          </a:p>
        </p:txBody>
      </p:sp>
      <p:sp>
        <p:nvSpPr>
          <p:cNvPr id="6" name="矩形 5"/>
          <p:cNvSpPr/>
          <p:nvPr/>
        </p:nvSpPr>
        <p:spPr>
          <a:xfrm>
            <a:off x="833744" y="1729432"/>
            <a:ext cx="1454244" cy="369332"/>
          </a:xfrm>
          <a:prstGeom prst="rect">
            <a:avLst/>
          </a:prstGeom>
        </p:spPr>
        <p:txBody>
          <a:bodyPr wrap="none">
            <a:spAutoFit/>
          </a:bodyPr>
          <a:lstStyle/>
          <a:p>
            <a:r>
              <a:rPr lang="zh-CN" altLang="zh-CN" kern="0" dirty="0">
                <a:latin typeface="Times New Roman" panose="02020603050405020304" pitchFamily="18" charset="0"/>
                <a:cs typeface="宋体" panose="02010600030101010101" pitchFamily="2" charset="-122"/>
              </a:rPr>
              <a:t>类型：</a:t>
            </a:r>
            <a:r>
              <a:rPr lang="en-US" altLang="zh-CN" kern="0" dirty="0">
                <a:latin typeface="Times New Roman" panose="02020603050405020304" pitchFamily="18" charset="0"/>
                <a:cs typeface="宋体" panose="02010600030101010101" pitchFamily="2" charset="-122"/>
              </a:rPr>
              <a:t>SRPG</a:t>
            </a:r>
            <a:endParaRPr lang="zh-CN" altLang="zh-CN" sz="1400" kern="100" dirty="0">
              <a:latin typeface="Times New Roman" panose="02020603050405020304" pitchFamily="18" charset="0"/>
            </a:endParaRPr>
          </a:p>
        </p:txBody>
      </p:sp>
      <p:sp>
        <p:nvSpPr>
          <p:cNvPr id="7" name="矩形 6"/>
          <p:cNvSpPr/>
          <p:nvPr/>
        </p:nvSpPr>
        <p:spPr>
          <a:xfrm>
            <a:off x="833744" y="2425469"/>
            <a:ext cx="2608406" cy="369332"/>
          </a:xfrm>
          <a:prstGeom prst="rect">
            <a:avLst/>
          </a:prstGeom>
        </p:spPr>
        <p:txBody>
          <a:bodyPr wrap="none">
            <a:spAutoFit/>
          </a:bodyPr>
          <a:lstStyle/>
          <a:p>
            <a:r>
              <a:rPr lang="zh-CN" altLang="zh-CN" kern="0" dirty="0">
                <a:latin typeface="Times New Roman" panose="02020603050405020304" pitchFamily="18" charset="0"/>
                <a:cs typeface="宋体" panose="02010600030101010101" pitchFamily="2" charset="-122"/>
              </a:rPr>
              <a:t>题材：科技 魔法 超能力</a:t>
            </a:r>
            <a:endParaRPr lang="zh-CN" altLang="zh-CN" sz="1400" kern="100" dirty="0">
              <a:latin typeface="Times New Roman" panose="02020603050405020304" pitchFamily="18" charset="0"/>
            </a:endParaRPr>
          </a:p>
        </p:txBody>
      </p:sp>
      <p:sp>
        <p:nvSpPr>
          <p:cNvPr id="8" name="矩形 7"/>
          <p:cNvSpPr/>
          <p:nvPr/>
        </p:nvSpPr>
        <p:spPr>
          <a:xfrm>
            <a:off x="833744" y="2998676"/>
            <a:ext cx="2954655" cy="646331"/>
          </a:xfrm>
          <a:prstGeom prst="rect">
            <a:avLst/>
          </a:prstGeom>
        </p:spPr>
        <p:txBody>
          <a:bodyPr wrap="none">
            <a:spAutoFit/>
          </a:bodyPr>
          <a:lstStyle/>
          <a:p>
            <a:r>
              <a:rPr lang="zh-CN" altLang="en-US" dirty="0" smtClean="0">
                <a:cs typeface="宋体" panose="02010600030101010101" pitchFamily="2" charset="-122"/>
              </a:rPr>
              <a:t>战斗玩法：进入</a:t>
            </a:r>
            <a:r>
              <a:rPr lang="zh-CN" altLang="zh-CN" dirty="0" smtClean="0">
                <a:cs typeface="宋体" panose="02010600030101010101" pitchFamily="2" charset="-122"/>
              </a:rPr>
              <a:t>战斗</a:t>
            </a:r>
            <a:r>
              <a:rPr lang="zh-CN" altLang="zh-CN" dirty="0">
                <a:cs typeface="宋体" panose="02010600030101010101" pitchFamily="2" charset="-122"/>
              </a:rPr>
              <a:t>是战</a:t>
            </a:r>
            <a:r>
              <a:rPr lang="zh-CN" altLang="zh-CN" dirty="0" smtClean="0">
                <a:cs typeface="宋体" panose="02010600030101010101" pitchFamily="2" charset="-122"/>
              </a:rPr>
              <a:t>棋</a:t>
            </a:r>
            <a:endParaRPr lang="en-US" altLang="zh-CN" dirty="0" smtClean="0">
              <a:cs typeface="宋体" panose="02010600030101010101" pitchFamily="2" charset="-122"/>
            </a:endParaRPr>
          </a:p>
          <a:p>
            <a:r>
              <a:rPr lang="en-US" altLang="zh-CN" dirty="0"/>
              <a:t> </a:t>
            </a:r>
            <a:r>
              <a:rPr lang="en-US" altLang="zh-CN" dirty="0" smtClean="0"/>
              <a:t>                       </a:t>
            </a:r>
            <a:r>
              <a:rPr lang="zh-CN" altLang="en-US" dirty="0" smtClean="0"/>
              <a:t>平时是</a:t>
            </a:r>
            <a:r>
              <a:rPr lang="en-US" altLang="zh-CN" dirty="0" err="1" smtClean="0"/>
              <a:t>rpg</a:t>
            </a:r>
            <a:endParaRPr lang="zh-CN" altLang="en-US" dirty="0"/>
          </a:p>
        </p:txBody>
      </p:sp>
      <p:sp>
        <p:nvSpPr>
          <p:cNvPr id="2" name="矩形 1"/>
          <p:cNvSpPr/>
          <p:nvPr/>
        </p:nvSpPr>
        <p:spPr>
          <a:xfrm>
            <a:off x="833744" y="3898588"/>
            <a:ext cx="3707425" cy="923330"/>
          </a:xfrm>
          <a:prstGeom prst="rect">
            <a:avLst/>
          </a:prstGeom>
        </p:spPr>
        <p:txBody>
          <a:bodyPr wrap="none">
            <a:spAutoFit/>
          </a:bodyPr>
          <a:lstStyle/>
          <a:p>
            <a:r>
              <a:rPr lang="zh-CN" altLang="en-US" dirty="0" smtClean="0"/>
              <a:t>单人问题：</a:t>
            </a:r>
            <a:r>
              <a:rPr lang="en-US" altLang="zh-CN" dirty="0" err="1" smtClean="0"/>
              <a:t>ai</a:t>
            </a:r>
            <a:r>
              <a:rPr lang="en-US" altLang="zh-CN" dirty="0" smtClean="0"/>
              <a:t> </a:t>
            </a:r>
          </a:p>
          <a:p>
            <a:r>
              <a:rPr lang="en-US" altLang="zh-CN" dirty="0"/>
              <a:t> </a:t>
            </a:r>
            <a:r>
              <a:rPr lang="en-US" altLang="zh-CN" dirty="0" smtClean="0"/>
              <a:t>                     </a:t>
            </a:r>
            <a:r>
              <a:rPr lang="en-US" altLang="zh-CN" dirty="0" err="1" smtClean="0"/>
              <a:t>rpgmarket</a:t>
            </a:r>
            <a:r>
              <a:rPr lang="zh-CN" altLang="en-US" dirty="0" smtClean="0"/>
              <a:t>语言转化问题</a:t>
            </a:r>
            <a:endParaRPr lang="en-US" altLang="zh-CN" dirty="0" smtClean="0"/>
          </a:p>
          <a:p>
            <a:endParaRPr lang="zh-CN" altLang="en-US" dirty="0"/>
          </a:p>
        </p:txBody>
      </p:sp>
      <p:sp>
        <p:nvSpPr>
          <p:cNvPr id="3" name="矩形 2"/>
          <p:cNvSpPr/>
          <p:nvPr/>
        </p:nvSpPr>
        <p:spPr>
          <a:xfrm>
            <a:off x="696735" y="4821918"/>
            <a:ext cx="1906291" cy="369332"/>
          </a:xfrm>
          <a:prstGeom prst="rect">
            <a:avLst/>
          </a:prstGeom>
        </p:spPr>
        <p:txBody>
          <a:bodyPr wrap="none">
            <a:spAutoFit/>
          </a:bodyPr>
          <a:lstStyle/>
          <a:p>
            <a:r>
              <a:rPr lang="zh-CN" altLang="en-US" dirty="0" smtClean="0"/>
              <a:t>  剧情细节：未定</a:t>
            </a:r>
            <a:endParaRPr lang="zh-CN" altLang="en-US" dirty="0"/>
          </a:p>
        </p:txBody>
      </p:sp>
      <p:sp>
        <p:nvSpPr>
          <p:cNvPr id="4" name="矩形 3"/>
          <p:cNvSpPr/>
          <p:nvPr/>
        </p:nvSpPr>
        <p:spPr>
          <a:xfrm>
            <a:off x="833744" y="5302792"/>
            <a:ext cx="1800493" cy="369332"/>
          </a:xfrm>
          <a:prstGeom prst="rect">
            <a:avLst/>
          </a:prstGeom>
        </p:spPr>
        <p:txBody>
          <a:bodyPr wrap="none">
            <a:spAutoFit/>
          </a:bodyPr>
          <a:lstStyle/>
          <a:p>
            <a:r>
              <a:rPr lang="zh-CN" altLang="en-US" dirty="0" smtClean="0"/>
              <a:t>人设细节：未定</a:t>
            </a:r>
            <a:endParaRPr lang="zh-CN" altLang="en-US" dirty="0"/>
          </a:p>
        </p:txBody>
      </p:sp>
      <p:sp>
        <p:nvSpPr>
          <p:cNvPr id="9" name="矩形 8"/>
          <p:cNvSpPr/>
          <p:nvPr/>
        </p:nvSpPr>
        <p:spPr>
          <a:xfrm>
            <a:off x="5173512" y="3898588"/>
            <a:ext cx="2723823" cy="369332"/>
          </a:xfrm>
          <a:prstGeom prst="rect">
            <a:avLst/>
          </a:prstGeom>
        </p:spPr>
        <p:txBody>
          <a:bodyPr wrap="none">
            <a:spAutoFit/>
          </a:bodyPr>
          <a:lstStyle/>
          <a:p>
            <a:r>
              <a:rPr lang="zh-CN" altLang="en-US" dirty="0" smtClean="0"/>
              <a:t>热座问题：剧情如何加入</a:t>
            </a:r>
            <a:endParaRPr lang="en-US" altLang="zh-CN" dirty="0"/>
          </a:p>
        </p:txBody>
      </p:sp>
    </p:spTree>
    <p:extLst>
      <p:ext uri="{BB962C8B-B14F-4D97-AF65-F5344CB8AC3E}">
        <p14:creationId xmlns:p14="http://schemas.microsoft.com/office/powerpoint/2010/main" val="617946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3166280"/>
            <a:ext cx="5017827" cy="2862322"/>
          </a:xfrm>
          <a:prstGeom prst="rect">
            <a:avLst/>
          </a:prstGeom>
        </p:spPr>
        <p:txBody>
          <a:bodyPr wrap="square">
            <a:spAutoFit/>
          </a:bodyPr>
          <a:lstStyle/>
          <a:p>
            <a:r>
              <a:rPr lang="en-US" altLang="zh-CN" dirty="0" err="1"/>
              <a:t>shirotori</a:t>
            </a:r>
            <a:r>
              <a:rPr lang="en-US" altLang="zh-CN" dirty="0"/>
              <a:t> tundra </a:t>
            </a:r>
            <a:r>
              <a:rPr lang="zh-CN" altLang="en-US" dirty="0"/>
              <a:t>白</a:t>
            </a:r>
            <a:r>
              <a:rPr lang="zh-CN" altLang="en-US" dirty="0" smtClean="0"/>
              <a:t>鸟苔原</a:t>
            </a:r>
            <a:endParaRPr lang="en-US" altLang="zh-CN" dirty="0" smtClean="0"/>
          </a:p>
          <a:p>
            <a:r>
              <a:rPr lang="zh-CN" altLang="en-US" dirty="0"/>
              <a:t> </a:t>
            </a:r>
            <a:r>
              <a:rPr lang="en-US" altLang="zh-CN" dirty="0" err="1"/>
              <a:t>ichiko</a:t>
            </a:r>
            <a:r>
              <a:rPr lang="zh-CN" altLang="en-US" dirty="0"/>
              <a:t>（</a:t>
            </a:r>
            <a:r>
              <a:rPr lang="en-US" altLang="zh-CN" dirty="0" err="1"/>
              <a:t>ichigo</a:t>
            </a:r>
            <a:r>
              <a:rPr lang="zh-CN" altLang="en-US" dirty="0"/>
              <a:t>？） </a:t>
            </a:r>
            <a:r>
              <a:rPr lang="en-US" altLang="zh-CN" dirty="0"/>
              <a:t>village </a:t>
            </a:r>
            <a:r>
              <a:rPr lang="zh-CN" altLang="en-US" dirty="0"/>
              <a:t>苺</a:t>
            </a:r>
            <a:r>
              <a:rPr lang="zh-CN" altLang="en-US" dirty="0" smtClean="0"/>
              <a:t>村</a:t>
            </a:r>
            <a:endParaRPr lang="en-US" altLang="zh-CN" dirty="0" smtClean="0"/>
          </a:p>
          <a:p>
            <a:r>
              <a:rPr lang="zh-CN" altLang="en-US" dirty="0"/>
              <a:t> </a:t>
            </a:r>
            <a:r>
              <a:rPr lang="en-US" altLang="zh-CN" dirty="0" err="1"/>
              <a:t>kuroneko</a:t>
            </a:r>
            <a:r>
              <a:rPr lang="en-US" altLang="zh-CN" dirty="0"/>
              <a:t> hills </a:t>
            </a:r>
            <a:r>
              <a:rPr lang="zh-CN" altLang="en-US" dirty="0"/>
              <a:t>黑猫</a:t>
            </a:r>
            <a:r>
              <a:rPr lang="zh-CN" altLang="en-US" dirty="0" smtClean="0"/>
              <a:t>丘陵</a:t>
            </a:r>
            <a:endParaRPr lang="en-US" altLang="zh-CN" dirty="0" smtClean="0"/>
          </a:p>
          <a:p>
            <a:r>
              <a:rPr lang="zh-CN" altLang="en-US" dirty="0"/>
              <a:t> </a:t>
            </a:r>
            <a:r>
              <a:rPr lang="en-US" altLang="zh-CN" dirty="0" err="1"/>
              <a:t>nekomoto</a:t>
            </a:r>
            <a:r>
              <a:rPr lang="en-US" altLang="zh-CN" dirty="0"/>
              <a:t> </a:t>
            </a:r>
            <a:r>
              <a:rPr lang="zh-CN" altLang="en-US" dirty="0"/>
              <a:t>猫本</a:t>
            </a:r>
            <a:r>
              <a:rPr lang="zh-CN" altLang="en-US" dirty="0" smtClean="0"/>
              <a:t>市</a:t>
            </a:r>
            <a:endParaRPr lang="en-US" altLang="zh-CN" dirty="0" smtClean="0"/>
          </a:p>
          <a:p>
            <a:r>
              <a:rPr lang="zh-CN" altLang="en-US" dirty="0"/>
              <a:t> </a:t>
            </a:r>
            <a:r>
              <a:rPr lang="en-US" altLang="zh-CN" dirty="0" err="1"/>
              <a:t>yuhoshi</a:t>
            </a:r>
            <a:r>
              <a:rPr lang="en-US" altLang="zh-CN" dirty="0"/>
              <a:t> basin </a:t>
            </a:r>
            <a:r>
              <a:rPr lang="zh-CN" altLang="en-US" dirty="0"/>
              <a:t>夕星</a:t>
            </a:r>
            <a:r>
              <a:rPr lang="zh-CN" altLang="en-US" dirty="0" smtClean="0"/>
              <a:t>盆地</a:t>
            </a:r>
            <a:endParaRPr lang="en-US" altLang="zh-CN" dirty="0" smtClean="0"/>
          </a:p>
          <a:p>
            <a:r>
              <a:rPr lang="zh-CN" altLang="en-US" dirty="0"/>
              <a:t> </a:t>
            </a:r>
            <a:r>
              <a:rPr lang="en-US" altLang="zh-CN" dirty="0" err="1"/>
              <a:t>yuhoshi</a:t>
            </a:r>
            <a:r>
              <a:rPr lang="en-US" altLang="zh-CN" dirty="0"/>
              <a:t> </a:t>
            </a:r>
            <a:r>
              <a:rPr lang="zh-CN" altLang="en-US" dirty="0"/>
              <a:t>夕星</a:t>
            </a:r>
            <a:r>
              <a:rPr lang="zh-CN" altLang="en-US" dirty="0" smtClean="0"/>
              <a:t>市</a:t>
            </a:r>
            <a:endParaRPr lang="en-US" altLang="zh-CN" dirty="0" smtClean="0"/>
          </a:p>
          <a:p>
            <a:r>
              <a:rPr lang="zh-CN" altLang="en-US" dirty="0"/>
              <a:t> </a:t>
            </a:r>
            <a:r>
              <a:rPr lang="en-US" altLang="zh-CN" dirty="0" err="1"/>
              <a:t>kitakaze</a:t>
            </a:r>
            <a:r>
              <a:rPr lang="en-US" altLang="zh-CN" dirty="0"/>
              <a:t> plain  </a:t>
            </a:r>
            <a:r>
              <a:rPr lang="zh-CN" altLang="en-US" dirty="0"/>
              <a:t>北风</a:t>
            </a:r>
            <a:r>
              <a:rPr lang="zh-CN" altLang="en-US" dirty="0" smtClean="0"/>
              <a:t>平原</a:t>
            </a:r>
            <a:endParaRPr lang="en-US" altLang="zh-CN" dirty="0" smtClean="0"/>
          </a:p>
          <a:p>
            <a:r>
              <a:rPr lang="zh-CN" altLang="en-US" dirty="0"/>
              <a:t> </a:t>
            </a:r>
            <a:r>
              <a:rPr lang="en-US" altLang="zh-CN" dirty="0" err="1"/>
              <a:t>ishi</a:t>
            </a:r>
            <a:r>
              <a:rPr lang="en-US" altLang="zh-CN" dirty="0"/>
              <a:t> stronghold </a:t>
            </a:r>
            <a:r>
              <a:rPr lang="zh-CN" altLang="en-US" dirty="0"/>
              <a:t>坚石城</a:t>
            </a:r>
            <a:r>
              <a:rPr lang="zh-CN" altLang="en-US" dirty="0" smtClean="0"/>
              <a:t>塞</a:t>
            </a:r>
            <a:endParaRPr lang="en-US" altLang="zh-CN" dirty="0" smtClean="0"/>
          </a:p>
          <a:p>
            <a:r>
              <a:rPr lang="zh-CN" altLang="en-US" dirty="0"/>
              <a:t> </a:t>
            </a:r>
            <a:r>
              <a:rPr lang="en-US" altLang="zh-CN" dirty="0" err="1"/>
              <a:t>hina</a:t>
            </a:r>
            <a:r>
              <a:rPr lang="en-US" altLang="zh-CN" dirty="0"/>
              <a:t> bridge </a:t>
            </a:r>
            <a:r>
              <a:rPr lang="zh-CN" altLang="en-US" dirty="0"/>
              <a:t>日向大桥</a:t>
            </a:r>
            <a:br>
              <a:rPr lang="zh-CN" altLang="en-US" dirty="0"/>
            </a:br>
            <a:endParaRPr lang="zh-CN" altLang="en-US" dirty="0"/>
          </a:p>
        </p:txBody>
      </p:sp>
      <p:sp>
        <p:nvSpPr>
          <p:cNvPr id="3" name="矩形 2"/>
          <p:cNvSpPr/>
          <p:nvPr/>
        </p:nvSpPr>
        <p:spPr>
          <a:xfrm>
            <a:off x="386687" y="4579793"/>
            <a:ext cx="5850340" cy="1477328"/>
          </a:xfrm>
          <a:prstGeom prst="rect">
            <a:avLst/>
          </a:prstGeom>
        </p:spPr>
        <p:txBody>
          <a:bodyPr wrap="square">
            <a:spAutoFit/>
          </a:bodyPr>
          <a:lstStyle/>
          <a:p>
            <a:r>
              <a:rPr lang="zh-CN" altLang="en-US" dirty="0"/>
              <a:t>就叫霞神社吧</a:t>
            </a:r>
            <a:br>
              <a:rPr lang="zh-CN" altLang="en-US" dirty="0"/>
            </a:br>
            <a:r>
              <a:rPr lang="zh-CN" altLang="en-US" dirty="0"/>
              <a:t>首都还是</a:t>
            </a:r>
            <a:r>
              <a:rPr lang="zh-CN" altLang="en-US" dirty="0" smtClean="0"/>
              <a:t>叫红羽圣地</a:t>
            </a:r>
            <a:endParaRPr lang="en-US" altLang="zh-CN" dirty="0" smtClean="0"/>
          </a:p>
          <a:p>
            <a:r>
              <a:rPr lang="zh-CN" altLang="en-US" dirty="0" smtClean="0"/>
              <a:t>村子</a:t>
            </a:r>
            <a:r>
              <a:rPr lang="zh-CN" altLang="en-US" dirty="0"/>
              <a:t>还是叫静川村</a:t>
            </a:r>
            <a:br>
              <a:rPr lang="zh-CN" altLang="en-US" dirty="0"/>
            </a:br>
            <a:endParaRPr lang="zh-CN" altLang="en-US" dirty="0"/>
          </a:p>
          <a:p>
            <a:endParaRPr lang="zh-CN" altLang="en-US" dirty="0"/>
          </a:p>
        </p:txBody>
      </p:sp>
      <p:sp>
        <p:nvSpPr>
          <p:cNvPr id="4" name="矩形 3"/>
          <p:cNvSpPr/>
          <p:nvPr/>
        </p:nvSpPr>
        <p:spPr>
          <a:xfrm>
            <a:off x="2952466" y="629523"/>
            <a:ext cx="6096000" cy="2031325"/>
          </a:xfrm>
          <a:prstGeom prst="rect">
            <a:avLst/>
          </a:prstGeom>
        </p:spPr>
        <p:txBody>
          <a:bodyPr>
            <a:spAutoFit/>
          </a:bodyPr>
          <a:lstStyle/>
          <a:p>
            <a:r>
              <a:rPr lang="zh-CN" altLang="en-US" dirty="0" smtClean="0"/>
              <a:t>首都                 </a:t>
            </a:r>
            <a:r>
              <a:rPr lang="en-US" altLang="zh-CN" dirty="0" err="1" smtClean="0"/>
              <a:t>akaha's</a:t>
            </a:r>
            <a:r>
              <a:rPr lang="en-US" altLang="zh-CN" dirty="0"/>
              <a:t> sanctuary</a:t>
            </a:r>
            <a:r>
              <a:rPr lang="zh-CN" altLang="en-US" dirty="0"/>
              <a:t>（红羽的</a:t>
            </a:r>
            <a:r>
              <a:rPr lang="zh-CN" altLang="en-US" dirty="0" smtClean="0"/>
              <a:t>圣地）</a:t>
            </a:r>
            <a:endParaRPr lang="en-US" altLang="zh-CN" dirty="0" smtClean="0"/>
          </a:p>
          <a:p>
            <a:r>
              <a:rPr lang="zh-CN" altLang="en-US" dirty="0" smtClean="0"/>
              <a:t>新手村森林    </a:t>
            </a:r>
            <a:r>
              <a:rPr lang="en-US" altLang="zh-CN" dirty="0" err="1" smtClean="0"/>
              <a:t>aoi</a:t>
            </a:r>
            <a:r>
              <a:rPr lang="en-US" altLang="zh-CN" dirty="0" smtClean="0"/>
              <a:t> forest</a:t>
            </a:r>
            <a:r>
              <a:rPr lang="zh-CN" altLang="en-US" dirty="0" smtClean="0"/>
              <a:t>（青之森林）</a:t>
            </a:r>
            <a:endParaRPr lang="en-US" altLang="zh-CN" dirty="0" smtClean="0"/>
          </a:p>
          <a:p>
            <a:r>
              <a:rPr lang="zh-CN" altLang="en-US" dirty="0" smtClean="0"/>
              <a:t>新手村             </a:t>
            </a:r>
            <a:r>
              <a:rPr lang="en-US" altLang="zh-CN" dirty="0" err="1" smtClean="0"/>
              <a:t>sizukawa</a:t>
            </a:r>
            <a:r>
              <a:rPr lang="en-US" altLang="zh-CN" dirty="0"/>
              <a:t> village</a:t>
            </a:r>
            <a:r>
              <a:rPr lang="zh-CN" altLang="en-US" dirty="0"/>
              <a:t>（静川村</a:t>
            </a:r>
            <a:r>
              <a:rPr lang="zh-CN" altLang="en-US" dirty="0" smtClean="0"/>
              <a:t>）</a:t>
            </a:r>
            <a:endParaRPr lang="en-US" altLang="zh-CN" dirty="0" smtClean="0"/>
          </a:p>
          <a:p>
            <a:r>
              <a:rPr lang="zh-CN" altLang="en-US" dirty="0" smtClean="0"/>
              <a:t>山                     </a:t>
            </a:r>
            <a:r>
              <a:rPr lang="en-US" altLang="zh-CN" dirty="0" err="1" smtClean="0"/>
              <a:t>Mt.eiyuki</a:t>
            </a:r>
            <a:r>
              <a:rPr lang="zh-CN" altLang="en-US" dirty="0"/>
              <a:t>（永雪山</a:t>
            </a:r>
            <a:r>
              <a:rPr lang="zh-CN" altLang="en-US" dirty="0" smtClean="0"/>
              <a:t>）</a:t>
            </a:r>
            <a:endParaRPr lang="en-US" altLang="zh-CN" dirty="0" smtClean="0"/>
          </a:p>
          <a:p>
            <a:r>
              <a:rPr lang="zh-CN" altLang="en-US" dirty="0" smtClean="0"/>
              <a:t>结界                 </a:t>
            </a:r>
            <a:r>
              <a:rPr lang="en-US" altLang="zh-CN" dirty="0" err="1" smtClean="0"/>
              <a:t>kasumi‘s</a:t>
            </a:r>
            <a:r>
              <a:rPr lang="en-US" altLang="zh-CN" dirty="0"/>
              <a:t> enchantment</a:t>
            </a:r>
            <a:r>
              <a:rPr lang="zh-CN" altLang="en-US" dirty="0"/>
              <a:t>（霞之结</a:t>
            </a:r>
            <a:r>
              <a:rPr lang="zh-CN" altLang="en-US" dirty="0" smtClean="0"/>
              <a:t>界霞神社）</a:t>
            </a:r>
            <a:endParaRPr lang="en-US" altLang="zh-CN" dirty="0" smtClean="0"/>
          </a:p>
          <a:p>
            <a:r>
              <a:rPr lang="zh-CN" altLang="en-US" dirty="0" smtClean="0"/>
              <a:t>地下通道        </a:t>
            </a:r>
            <a:r>
              <a:rPr lang="en-US" altLang="zh-CN" dirty="0" err="1" smtClean="0"/>
              <a:t>sakebe</a:t>
            </a:r>
            <a:r>
              <a:rPr lang="en-US" altLang="zh-CN" dirty="0"/>
              <a:t> hollow</a:t>
            </a:r>
            <a:r>
              <a:rPr lang="zh-CN" altLang="en-US" dirty="0"/>
              <a:t>（嚎叫洞窟</a:t>
            </a:r>
            <a:br>
              <a:rPr lang="zh-CN" altLang="en-US" dirty="0"/>
            </a:br>
            <a:endParaRPr lang="zh-CN" altLang="en-US" dirty="0"/>
          </a:p>
        </p:txBody>
      </p:sp>
    </p:spTree>
    <p:extLst>
      <p:ext uri="{BB962C8B-B14F-4D97-AF65-F5344CB8AC3E}">
        <p14:creationId xmlns:p14="http://schemas.microsoft.com/office/powerpoint/2010/main" val="229904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480" y="440631"/>
            <a:ext cx="6096000" cy="15604272"/>
          </a:xfrm>
          <a:prstGeom prst="rect">
            <a:avLst/>
          </a:prstGeom>
        </p:spPr>
        <p:txBody>
          <a:bodyPr>
            <a:spAutoFit/>
          </a:bodyPr>
          <a:lstStyle/>
          <a:p>
            <a:r>
              <a:rPr lang="zh-CN" altLang="en-US" dirty="0"/>
              <a:t>是个很认真的人</a:t>
            </a:r>
            <a:br>
              <a:rPr lang="zh-CN" altLang="en-US" dirty="0"/>
            </a:br>
            <a:r>
              <a:rPr lang="zh-CN" altLang="en-US" dirty="0"/>
              <a:t>运动能力很</a:t>
            </a:r>
            <a:r>
              <a:rPr lang="zh-CN" altLang="en-US" dirty="0" smtClean="0"/>
              <a:t>差（耐力）</a:t>
            </a:r>
            <a:endParaRPr lang="en-US" altLang="zh-CN" dirty="0" smtClean="0"/>
          </a:p>
          <a:p>
            <a:r>
              <a:rPr lang="zh-CN" altLang="en-US" dirty="0"/>
              <a:t>但是意外的</a:t>
            </a:r>
            <a:r>
              <a:rPr lang="zh-CN" altLang="en-US" dirty="0" smtClean="0"/>
              <a:t>爆发力很好</a:t>
            </a:r>
            <a:r>
              <a:rPr lang="zh-CN" altLang="en-US" dirty="0"/>
              <a:t/>
            </a:r>
            <a:br>
              <a:rPr lang="zh-CN" altLang="en-US" dirty="0"/>
            </a:br>
            <a:endParaRPr lang="zh-CN" altLang="en-US" dirty="0"/>
          </a:p>
          <a:p>
            <a:r>
              <a:rPr lang="zh-CN" altLang="en-US" dirty="0"/>
              <a:t>是</a:t>
            </a:r>
            <a:r>
              <a:rPr lang="zh-CN" altLang="en-US" dirty="0" smtClean="0"/>
              <a:t>实用主义者</a:t>
            </a:r>
            <a:endParaRPr lang="en-US" altLang="zh-CN" dirty="0" smtClean="0"/>
          </a:p>
          <a:p>
            <a:r>
              <a:rPr lang="zh-CN" altLang="en-US" dirty="0"/>
              <a:t>外加会去提前准备</a:t>
            </a:r>
            <a:br>
              <a:rPr lang="zh-CN" altLang="en-US" dirty="0"/>
            </a:br>
            <a:r>
              <a:rPr lang="zh-CN" altLang="en-US" dirty="0"/>
              <a:t>平时很喜欢去了解一些感觉用不到的冷门知识</a:t>
            </a:r>
            <a:br>
              <a:rPr lang="zh-CN" altLang="en-US" dirty="0"/>
            </a:br>
            <a:r>
              <a:rPr lang="zh-CN" altLang="en-US" dirty="0"/>
              <a:t>很擅长配合其他人</a:t>
            </a:r>
            <a:br>
              <a:rPr lang="zh-CN" altLang="en-US" dirty="0"/>
            </a:br>
            <a:r>
              <a:rPr lang="zh-CN" altLang="en-US" dirty="0"/>
              <a:t>所以容易被带着走</a:t>
            </a:r>
            <a:br>
              <a:rPr lang="zh-CN" altLang="en-US" dirty="0"/>
            </a:br>
            <a:endParaRPr lang="zh-CN" altLang="en-US" dirty="0"/>
          </a:p>
          <a:p>
            <a:r>
              <a:rPr lang="zh-CN" altLang="en-US" dirty="0"/>
              <a:t>但是在做事的同时却会吐槽和抱怨，轻微傲娇</a:t>
            </a:r>
            <a:br>
              <a:rPr lang="zh-CN" altLang="en-US" dirty="0"/>
            </a:br>
            <a:r>
              <a:rPr lang="zh-CN" altLang="en-US" dirty="0"/>
              <a:t>性格上很怂，很遵守规则</a:t>
            </a:r>
            <a:br>
              <a:rPr lang="zh-CN" altLang="en-US" dirty="0"/>
            </a:br>
            <a:r>
              <a:rPr lang="zh-CN" altLang="en-US" dirty="0"/>
              <a:t>意外的擅长流行乐曲</a:t>
            </a:r>
            <a:br>
              <a:rPr lang="zh-CN" altLang="en-US" dirty="0"/>
            </a:br>
            <a:r>
              <a:rPr lang="zh-CN" altLang="en-US" dirty="0"/>
              <a:t>但是不擅长摇滚和恋爱歌曲</a:t>
            </a:r>
            <a:br>
              <a:rPr lang="zh-CN" altLang="en-US" dirty="0"/>
            </a:br>
            <a:r>
              <a:rPr lang="zh-CN" altLang="en-US" dirty="0"/>
              <a:t>设定</a:t>
            </a:r>
            <a:r>
              <a:rPr lang="zh-CN" altLang="en-US" dirty="0" smtClean="0"/>
              <a:t>上是</a:t>
            </a:r>
            <a:r>
              <a:rPr lang="zh-CN" altLang="en-US" dirty="0"/>
              <a:t>高</a:t>
            </a:r>
            <a:r>
              <a:rPr lang="zh-CN" altLang="en-US" dirty="0" smtClean="0"/>
              <a:t>三</a:t>
            </a:r>
            <a:endParaRPr lang="en-US" altLang="zh-CN" dirty="0" smtClean="0"/>
          </a:p>
          <a:p>
            <a:r>
              <a:rPr lang="zh-CN" altLang="en-US" dirty="0"/>
              <a:t>初中的时候曾经做过乐队主唱兼吉他</a:t>
            </a:r>
            <a:r>
              <a:rPr lang="zh-CN" altLang="en-US" dirty="0" smtClean="0"/>
              <a:t>手</a:t>
            </a:r>
            <a:endParaRPr lang="en-US" altLang="zh-CN" dirty="0" smtClean="0"/>
          </a:p>
          <a:p>
            <a:r>
              <a:rPr lang="zh-CN" altLang="en-US" dirty="0"/>
              <a:t>独生子女</a:t>
            </a:r>
            <a:br>
              <a:rPr lang="zh-CN" altLang="en-US" dirty="0"/>
            </a:br>
            <a:r>
              <a:rPr lang="zh-CN" altLang="en-US" dirty="0"/>
              <a:t>曾经中二过所以妄想症其实挺强的</a:t>
            </a:r>
            <a:br>
              <a:rPr lang="zh-CN" altLang="en-US" dirty="0"/>
            </a:br>
            <a:r>
              <a:rPr lang="zh-CN" altLang="en-US" dirty="0"/>
              <a:t>有个处于叛逆期的堂弟</a:t>
            </a:r>
            <a:br>
              <a:rPr lang="zh-CN" altLang="en-US" dirty="0"/>
            </a:br>
            <a:r>
              <a:rPr lang="zh-CN" altLang="en-US" dirty="0"/>
              <a:t>曾经被告白过但是拒绝</a:t>
            </a:r>
            <a:r>
              <a:rPr lang="zh-CN" altLang="en-US" dirty="0" smtClean="0"/>
              <a:t>了</a:t>
            </a:r>
            <a:endParaRPr lang="en-US" altLang="zh-CN" dirty="0" smtClean="0"/>
          </a:p>
          <a:p>
            <a:r>
              <a:rPr lang="zh-CN" altLang="en-US" dirty="0"/>
              <a:t>学习成绩在偏差值以上</a:t>
            </a:r>
            <a:br>
              <a:rPr lang="zh-CN" altLang="en-US" dirty="0"/>
            </a:br>
            <a:r>
              <a:rPr lang="zh-CN" altLang="en-US" dirty="0"/>
              <a:t>然后是用功学上去</a:t>
            </a:r>
            <a:r>
              <a:rPr lang="zh-CN" altLang="en-US" dirty="0" smtClean="0"/>
              <a:t>的  脑子</a:t>
            </a:r>
            <a:r>
              <a:rPr lang="zh-CN" altLang="en-US" dirty="0"/>
              <a:t>并不好</a:t>
            </a:r>
            <a:br>
              <a:rPr lang="zh-CN" altLang="en-US" dirty="0"/>
            </a:br>
            <a:endParaRPr lang="zh-CN" altLang="en-US" dirty="0"/>
          </a:p>
          <a:p>
            <a:r>
              <a:rPr lang="zh-CN" altLang="en-US" dirty="0"/>
              <a:t/>
            </a:r>
            <a:br>
              <a:rPr lang="zh-CN" altLang="en-US" dirty="0"/>
            </a:br>
            <a:endParaRPr lang="zh-CN" altLang="en-US" dirty="0"/>
          </a:p>
          <a:p>
            <a:endParaRPr lang="zh-CN" altLang="en-US" dirty="0"/>
          </a:p>
          <a:p>
            <a:r>
              <a:rPr lang="zh-CN" altLang="en-US" dirty="0"/>
              <a:t/>
            </a:r>
            <a:br>
              <a:rPr lang="zh-CN" altLang="en-US" dirty="0"/>
            </a:br>
            <a:endParaRPr lang="zh-CN" altLang="en-US" dirty="0"/>
          </a:p>
          <a:p>
            <a:endParaRPr lang="zh-CN" altLang="en-US" dirty="0"/>
          </a:p>
          <a:p>
            <a:endParaRPr lang="zh-CN" altLang="en-US" dirty="0"/>
          </a:p>
          <a:p>
            <a:r>
              <a:rPr lang="zh-CN" altLang="en-US" dirty="0"/>
              <a:t/>
            </a:r>
            <a:br>
              <a:rPr lang="zh-CN" altLang="en-US" dirty="0"/>
            </a:br>
            <a:endParaRPr lang="zh-CN" altLang="en-US" dirty="0"/>
          </a:p>
          <a:p>
            <a:endParaRPr lang="zh-CN" altLang="en-US" dirty="0"/>
          </a:p>
          <a:p>
            <a:r>
              <a:rPr lang="zh-CN" altLang="en-US" dirty="0"/>
              <a:t/>
            </a:r>
            <a:br>
              <a:rPr lang="zh-CN" altLang="en-US" dirty="0"/>
            </a:br>
            <a:endParaRPr lang="zh-CN" altLang="en-US" dirty="0"/>
          </a:p>
          <a:p>
            <a:r>
              <a:rPr lang="zh-CN" altLang="en-US" dirty="0"/>
              <a:t/>
            </a:r>
            <a:br>
              <a:rPr lang="zh-CN" altLang="en-US" dirty="0"/>
            </a:br>
            <a:endParaRPr lang="zh-CN" altLang="en-US" dirty="0"/>
          </a:p>
          <a:p>
            <a:r>
              <a:rPr lang="zh-CN" altLang="en-US" dirty="0"/>
              <a:t/>
            </a:r>
            <a:br>
              <a:rPr lang="zh-CN" altLang="en-US" dirty="0"/>
            </a:br>
            <a:endParaRPr lang="zh-CN" altLang="en-US" dirty="0"/>
          </a:p>
          <a:p>
            <a:r>
              <a:rPr lang="zh-CN" altLang="en-US" dirty="0"/>
              <a:t/>
            </a:r>
            <a:br>
              <a:rPr lang="zh-CN" altLang="en-US" dirty="0"/>
            </a:br>
            <a:endParaRPr lang="zh-CN" altLang="en-US" dirty="0"/>
          </a:p>
          <a:p>
            <a:endParaRPr lang="zh-CN" altLang="en-US" dirty="0"/>
          </a:p>
          <a:p>
            <a:endParaRPr lang="zh-CN" altLang="en-US" dirty="0"/>
          </a:p>
          <a:p>
            <a:r>
              <a:rPr lang="zh-CN" altLang="en-US" dirty="0"/>
              <a:t/>
            </a:r>
            <a:br>
              <a:rPr lang="zh-CN" altLang="en-US" dirty="0"/>
            </a:br>
            <a:endParaRPr lang="zh-CN" altLang="en-US" dirty="0"/>
          </a:p>
          <a:p>
            <a:endParaRPr lang="zh-CN" altLang="en-US" dirty="0"/>
          </a:p>
          <a:p>
            <a:r>
              <a:rPr lang="zh-CN" altLang="en-US" dirty="0"/>
              <a:t/>
            </a:r>
            <a:br>
              <a:rPr lang="zh-CN" altLang="en-US" dirty="0"/>
            </a:br>
            <a:endParaRPr lang="zh-CN" altLang="en-US" dirty="0"/>
          </a:p>
          <a:p>
            <a:endParaRPr lang="zh-CN" altLang="en-US" dirty="0"/>
          </a:p>
          <a:p>
            <a:endParaRPr lang="zh-CN" altLang="en-US" dirty="0"/>
          </a:p>
          <a:p>
            <a:endParaRPr lang="zh-CN" altLang="en-US" dirty="0"/>
          </a:p>
          <a:p>
            <a:r>
              <a:rPr lang="zh-CN" altLang="en-US" dirty="0"/>
              <a:t/>
            </a:r>
            <a:br>
              <a:rPr lang="zh-CN" altLang="en-US" dirty="0"/>
            </a:br>
            <a:endParaRPr lang="zh-CN" altLang="en-US" dirty="0"/>
          </a:p>
          <a:p>
            <a:r>
              <a:rPr lang="zh-CN" altLang="en-US" dirty="0"/>
              <a:t/>
            </a:r>
            <a:br>
              <a:rPr lang="zh-CN" altLang="en-US" dirty="0"/>
            </a:br>
            <a:endParaRPr lang="zh-CN" altLang="en-US" dirty="0"/>
          </a:p>
          <a:p>
            <a:endParaRPr lang="zh-CN" altLang="en-US" dirty="0"/>
          </a:p>
        </p:txBody>
      </p:sp>
      <p:sp>
        <p:nvSpPr>
          <p:cNvPr id="2" name="矩形 1"/>
          <p:cNvSpPr/>
          <p:nvPr/>
        </p:nvSpPr>
        <p:spPr>
          <a:xfrm>
            <a:off x="5982269" y="908546"/>
            <a:ext cx="6096000" cy="5355312"/>
          </a:xfrm>
          <a:prstGeom prst="rect">
            <a:avLst/>
          </a:prstGeom>
        </p:spPr>
        <p:txBody>
          <a:bodyPr>
            <a:spAutoFit/>
          </a:bodyPr>
          <a:lstStyle/>
          <a:p>
            <a:r>
              <a:rPr lang="zh-CN" altLang="en-US" dirty="0"/>
              <a:t>摘下眼镜是个美人，带上眼镜之后是啤酒瓶</a:t>
            </a:r>
            <a:br>
              <a:rPr lang="zh-CN" altLang="en-US" dirty="0"/>
            </a:br>
            <a:r>
              <a:rPr lang="zh-CN" altLang="en-US" dirty="0"/>
              <a:t>外加带上眼镜之后发型很土，但是摘眼镜后会瞬间柔滑</a:t>
            </a:r>
            <a:br>
              <a:rPr lang="zh-CN" altLang="en-US" dirty="0"/>
            </a:br>
            <a:r>
              <a:rPr lang="zh-CN" altLang="en-US" dirty="0" smtClean="0"/>
              <a:t>大概蓝发</a:t>
            </a:r>
            <a:endParaRPr lang="en-US" altLang="zh-CN" dirty="0" smtClean="0"/>
          </a:p>
          <a:p>
            <a:r>
              <a:rPr lang="zh-CN" altLang="en-US" dirty="0"/>
              <a:t>发生这种事的原因一部分是因为其实眼镜会隔绝一部分眼睛上的精神力</a:t>
            </a:r>
            <a:br>
              <a:rPr lang="zh-CN" altLang="en-US" dirty="0"/>
            </a:br>
            <a:r>
              <a:rPr lang="zh-CN" altLang="en-US" dirty="0"/>
              <a:t>一部分是因为当妖怪看不清东西的时候会变得比较自信</a:t>
            </a:r>
            <a:br>
              <a:rPr lang="zh-CN" altLang="en-US" dirty="0"/>
            </a:br>
            <a:r>
              <a:rPr lang="zh-CN" altLang="en-US" dirty="0"/>
              <a:t>外加那个眼镜除了隔绝精神力以外就真的是个眼镜</a:t>
            </a:r>
            <a:br>
              <a:rPr lang="zh-CN" altLang="en-US" dirty="0"/>
            </a:br>
            <a:r>
              <a:rPr lang="zh-CN" altLang="en-US" dirty="0"/>
              <a:t>她度数真的</a:t>
            </a:r>
            <a:r>
              <a:rPr lang="zh-CN" altLang="en-US" dirty="0" smtClean="0"/>
              <a:t>好高</a:t>
            </a:r>
            <a:endParaRPr lang="en-US" altLang="zh-CN" dirty="0" smtClean="0"/>
          </a:p>
          <a:p>
            <a:r>
              <a:rPr lang="zh-CN" altLang="en-US" dirty="0"/>
              <a:t/>
            </a:r>
            <a:br>
              <a:rPr lang="zh-CN" altLang="en-US" dirty="0"/>
            </a:br>
            <a:endParaRPr lang="zh-CN" altLang="en-US" dirty="0"/>
          </a:p>
          <a:p>
            <a:endParaRPr lang="zh-CN" altLang="en-US" dirty="0"/>
          </a:p>
          <a:p>
            <a:endParaRPr lang="zh-CN" altLang="en-US" dirty="0"/>
          </a:p>
          <a:p>
            <a:endParaRPr lang="zh-CN" altLang="en-US" dirty="0"/>
          </a:p>
          <a:p>
            <a:endParaRPr lang="zh-CN" altLang="en-US" dirty="0"/>
          </a:p>
          <a:p>
            <a:r>
              <a:rPr lang="zh-CN" altLang="en-US" dirty="0"/>
              <a:t/>
            </a:r>
            <a:br>
              <a:rPr lang="zh-CN" altLang="en-US" dirty="0"/>
            </a:br>
            <a:endParaRPr lang="zh-CN" altLang="en-US" dirty="0"/>
          </a:p>
          <a:p>
            <a:endParaRPr lang="zh-CN" altLang="en-US" dirty="0"/>
          </a:p>
          <a:p>
            <a:r>
              <a:rPr lang="zh-CN" altLang="en-US" dirty="0"/>
              <a:t/>
            </a:r>
            <a:br>
              <a:rPr lang="zh-CN" altLang="en-US" dirty="0"/>
            </a:br>
            <a:endParaRPr lang="zh-CN" altLang="en-US" dirty="0"/>
          </a:p>
        </p:txBody>
      </p:sp>
      <p:sp>
        <p:nvSpPr>
          <p:cNvPr id="4" name="矩形 3"/>
          <p:cNvSpPr/>
          <p:nvPr/>
        </p:nvSpPr>
        <p:spPr>
          <a:xfrm>
            <a:off x="5709314" y="4839100"/>
            <a:ext cx="6096000" cy="1200329"/>
          </a:xfrm>
          <a:prstGeom prst="rect">
            <a:avLst/>
          </a:prstGeom>
        </p:spPr>
        <p:txBody>
          <a:bodyPr>
            <a:spAutoFit/>
          </a:bodyPr>
          <a:lstStyle/>
          <a:p>
            <a:r>
              <a:rPr lang="zh-CN" altLang="en-US" dirty="0"/>
              <a:t>第二部里面是要高中生活的，预定是战斗都是体育祭那种</a:t>
            </a:r>
            <a:br>
              <a:rPr lang="zh-CN" altLang="en-US" dirty="0"/>
            </a:br>
            <a:endParaRPr lang="zh-CN" altLang="en-US"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3099678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Users\lenovo\Documents\Tencent Files\825479150\Image\Group\Image16\4W0Z6_U]P{F$ZPEXRD6WXY9.jpg"/>
          <p:cNvPicPr/>
          <p:nvPr/>
        </p:nvPicPr>
        <p:blipFill>
          <a:blip r:embed="rId2">
            <a:extLst>
              <a:ext uri="{28A0092B-C50C-407E-A947-70E740481C1C}">
                <a14:useLocalDpi xmlns:a14="http://schemas.microsoft.com/office/drawing/2010/main" val="0"/>
              </a:ext>
            </a:extLst>
          </a:blip>
          <a:srcRect/>
          <a:stretch>
            <a:fillRect/>
          </a:stretch>
        </p:blipFill>
        <p:spPr bwMode="auto">
          <a:xfrm>
            <a:off x="5371361" y="283403"/>
            <a:ext cx="5451314" cy="6574597"/>
          </a:xfrm>
          <a:prstGeom prst="rect">
            <a:avLst/>
          </a:prstGeom>
          <a:noFill/>
          <a:ln>
            <a:noFill/>
          </a:ln>
        </p:spPr>
      </p:pic>
      <p:pic>
        <p:nvPicPr>
          <p:cNvPr id="3" name="图片 2" descr="C:\Users\lenovo\Documents\Tencent Files\825479150\Image\Group\Image15\~H$H}%J(XFB7(FU9UQT2SL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2404" y="1634741"/>
            <a:ext cx="1949325" cy="2698606"/>
          </a:xfrm>
          <a:prstGeom prst="rect">
            <a:avLst/>
          </a:prstGeom>
          <a:noFill/>
          <a:ln>
            <a:noFill/>
          </a:ln>
        </p:spPr>
      </p:pic>
      <p:sp>
        <p:nvSpPr>
          <p:cNvPr id="4" name="矩形 3"/>
          <p:cNvSpPr/>
          <p:nvPr/>
        </p:nvSpPr>
        <p:spPr>
          <a:xfrm>
            <a:off x="1205552" y="5453250"/>
            <a:ext cx="6096000" cy="646331"/>
          </a:xfrm>
          <a:prstGeom prst="rect">
            <a:avLst/>
          </a:prstGeom>
        </p:spPr>
        <p:txBody>
          <a:bodyPr>
            <a:spAutoFit/>
          </a:bodyPr>
          <a:lstStyle/>
          <a:p>
            <a:r>
              <a:rPr lang="zh-CN" altLang="en-US" dirty="0"/>
              <a:t>巫女是初三</a:t>
            </a:r>
            <a:br>
              <a:rPr lang="zh-CN" altLang="en-US" dirty="0"/>
            </a:br>
            <a:endParaRPr lang="zh-CN" altLang="en-US" dirty="0"/>
          </a:p>
        </p:txBody>
      </p:sp>
    </p:spTree>
    <p:extLst>
      <p:ext uri="{BB962C8B-B14F-4D97-AF65-F5344CB8AC3E}">
        <p14:creationId xmlns:p14="http://schemas.microsoft.com/office/powerpoint/2010/main" val="3101386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4884" y="217271"/>
            <a:ext cx="6096000" cy="6463308"/>
          </a:xfrm>
          <a:prstGeom prst="rect">
            <a:avLst/>
          </a:prstGeom>
        </p:spPr>
        <p:txBody>
          <a:bodyPr>
            <a:spAutoFit/>
          </a:bodyPr>
          <a:lstStyle/>
          <a:p>
            <a:r>
              <a:rPr lang="zh-CN" altLang="en-US" dirty="0"/>
              <a:t>巫女 定位：辅助、恢复、输出（陷阱）</a:t>
            </a:r>
            <a:br>
              <a:rPr lang="zh-CN" altLang="en-US" dirty="0"/>
            </a:br>
            <a:r>
              <a:rPr lang="zh-CN" altLang="en-US" dirty="0"/>
              <a:t>力量 </a:t>
            </a:r>
            <a:r>
              <a:rPr lang="en-US" altLang="zh-CN" dirty="0"/>
              <a:t>32+1.4 ·</a:t>
            </a:r>
            <a:r>
              <a:rPr lang="zh-CN" altLang="en-US" dirty="0"/>
              <a:t>注</a:t>
            </a:r>
            <a:r>
              <a:rPr lang="en-US" altLang="zh-CN" dirty="0"/>
              <a:t>1</a:t>
            </a:r>
            <a:br>
              <a:rPr lang="en-US" altLang="zh-CN" dirty="0"/>
            </a:br>
            <a:r>
              <a:rPr lang="zh-CN" altLang="en-US" dirty="0"/>
              <a:t>敏捷 </a:t>
            </a:r>
            <a:r>
              <a:rPr lang="en-US" altLang="zh-CN" dirty="0"/>
              <a:t>25+1.3</a:t>
            </a:r>
            <a:br>
              <a:rPr lang="en-US" altLang="zh-CN" dirty="0"/>
            </a:br>
            <a:r>
              <a:rPr lang="zh-CN" altLang="en-US" dirty="0"/>
              <a:t>体质 </a:t>
            </a:r>
            <a:r>
              <a:rPr lang="en-US" altLang="zh-CN" dirty="0"/>
              <a:t>40+1.6</a:t>
            </a:r>
            <a:br>
              <a:rPr lang="en-US" altLang="zh-CN" dirty="0"/>
            </a:br>
            <a:r>
              <a:rPr lang="zh-CN" altLang="en-US" dirty="0"/>
              <a:t>智力 </a:t>
            </a:r>
            <a:r>
              <a:rPr lang="en-US" altLang="zh-CN" dirty="0"/>
              <a:t>70+3.2</a:t>
            </a:r>
            <a:br>
              <a:rPr lang="en-US" altLang="zh-CN" dirty="0"/>
            </a:br>
            <a:r>
              <a:rPr lang="zh-CN" altLang="en-US" dirty="0"/>
              <a:t>精神 </a:t>
            </a:r>
            <a:r>
              <a:rPr lang="en-US" altLang="zh-CN" dirty="0"/>
              <a:t>90+4.0</a:t>
            </a:r>
            <a:br>
              <a:rPr lang="en-US" altLang="zh-CN" dirty="0"/>
            </a:br>
            <a:r>
              <a:rPr lang="en-US" altLang="zh-CN" dirty="0"/>
              <a:t>HP 750+</a:t>
            </a:r>
            <a:r>
              <a:rPr lang="zh-CN" altLang="en-US" dirty="0"/>
              <a:t>体质*</a:t>
            </a:r>
            <a:r>
              <a:rPr lang="en-US" altLang="zh-CN" dirty="0"/>
              <a:t>15</a:t>
            </a:r>
            <a:r>
              <a:rPr lang="zh-CN" altLang="en-US" dirty="0"/>
              <a:t>（初始</a:t>
            </a:r>
            <a:r>
              <a:rPr lang="en-US" altLang="zh-CN" dirty="0"/>
              <a:t>1350</a:t>
            </a:r>
            <a:r>
              <a:rPr lang="zh-CN" altLang="en-US" dirty="0"/>
              <a:t>） </a:t>
            </a:r>
            <a:r>
              <a:rPr lang="en-US" altLang="zh-CN" dirty="0"/>
              <a:t>·</a:t>
            </a:r>
            <a:r>
              <a:rPr lang="zh-CN" altLang="en-US" dirty="0"/>
              <a:t>注</a:t>
            </a:r>
            <a:r>
              <a:rPr lang="en-US" altLang="zh-CN" dirty="0"/>
              <a:t>2</a:t>
            </a:r>
            <a:br>
              <a:rPr lang="en-US" altLang="zh-CN" dirty="0"/>
            </a:br>
            <a:r>
              <a:rPr lang="en-US" altLang="zh-CN" dirty="0"/>
              <a:t>MP 450+</a:t>
            </a:r>
            <a:r>
              <a:rPr lang="zh-CN" altLang="en-US" dirty="0"/>
              <a:t>智力*</a:t>
            </a:r>
            <a:r>
              <a:rPr lang="en-US" altLang="zh-CN" dirty="0"/>
              <a:t>10</a:t>
            </a:r>
            <a:r>
              <a:rPr lang="zh-CN" altLang="en-US" dirty="0"/>
              <a:t>（初始</a:t>
            </a:r>
            <a:r>
              <a:rPr lang="en-US" altLang="zh-CN" dirty="0"/>
              <a:t>1150</a:t>
            </a:r>
            <a:r>
              <a:rPr lang="zh-CN" altLang="en-US" dirty="0"/>
              <a:t>）</a:t>
            </a:r>
            <a:br>
              <a:rPr lang="zh-CN" altLang="en-US" dirty="0"/>
            </a:br>
            <a:r>
              <a:rPr lang="zh-CN" altLang="en-US" dirty="0"/>
              <a:t>速度 </a:t>
            </a:r>
            <a:r>
              <a:rPr lang="en-US" altLang="zh-CN" dirty="0"/>
              <a:t>30+</a:t>
            </a:r>
            <a:r>
              <a:rPr lang="zh-CN" altLang="en-US" dirty="0"/>
              <a:t>敏捷*</a:t>
            </a:r>
            <a:r>
              <a:rPr lang="en-US" altLang="zh-CN" dirty="0"/>
              <a:t>0.2</a:t>
            </a:r>
            <a:r>
              <a:rPr lang="zh-CN" altLang="en-US" dirty="0"/>
              <a:t>（初始</a:t>
            </a:r>
            <a:r>
              <a:rPr lang="en-US" altLang="zh-CN" dirty="0"/>
              <a:t>35</a:t>
            </a:r>
            <a:r>
              <a:rPr lang="zh-CN" altLang="en-US" dirty="0"/>
              <a:t>）</a:t>
            </a:r>
            <a:br>
              <a:rPr lang="zh-CN" altLang="en-US" dirty="0"/>
            </a:br>
            <a:r>
              <a:rPr lang="zh-CN" altLang="en-US" dirty="0"/>
              <a:t>自然恢复：</a:t>
            </a:r>
            <a:br>
              <a:rPr lang="zh-CN" altLang="en-US" dirty="0"/>
            </a:br>
            <a:r>
              <a:rPr lang="zh-CN" altLang="en-US" dirty="0"/>
              <a:t>战斗中选择休息时，</a:t>
            </a:r>
            <a:r>
              <a:rPr lang="en-US" altLang="zh-CN" dirty="0"/>
              <a:t>HP</a:t>
            </a:r>
            <a:r>
              <a:rPr lang="zh-CN" altLang="en-US" dirty="0"/>
              <a:t>恢复体质*</a:t>
            </a:r>
            <a:r>
              <a:rPr lang="en-US" altLang="zh-CN" dirty="0"/>
              <a:t>1</a:t>
            </a:r>
            <a:r>
              <a:rPr lang="zh-CN" altLang="en-US" dirty="0"/>
              <a:t>，</a:t>
            </a:r>
            <a:r>
              <a:rPr lang="en-US" altLang="zh-CN" dirty="0"/>
              <a:t>MP</a:t>
            </a:r>
            <a:r>
              <a:rPr lang="zh-CN" altLang="en-US" dirty="0"/>
              <a:t>恢复精神*</a:t>
            </a:r>
            <a:r>
              <a:rPr lang="en-US" altLang="zh-CN" dirty="0"/>
              <a:t>1</a:t>
            </a:r>
            <a:br>
              <a:rPr lang="en-US" altLang="zh-CN" dirty="0"/>
            </a:br>
            <a:r>
              <a:rPr lang="zh-CN" altLang="en-US" dirty="0"/>
              <a:t>战斗结束时，</a:t>
            </a:r>
            <a:r>
              <a:rPr lang="en-US" altLang="zh-CN" dirty="0"/>
              <a:t>HP</a:t>
            </a:r>
            <a:r>
              <a:rPr lang="zh-CN" altLang="en-US" dirty="0"/>
              <a:t>恢复体质*</a:t>
            </a:r>
            <a:r>
              <a:rPr lang="en-US" altLang="zh-CN" dirty="0"/>
              <a:t>5</a:t>
            </a:r>
            <a:r>
              <a:rPr lang="zh-CN" altLang="en-US" dirty="0"/>
              <a:t>，</a:t>
            </a:r>
            <a:r>
              <a:rPr lang="en-US" altLang="zh-CN" dirty="0"/>
              <a:t>MP</a:t>
            </a:r>
            <a:r>
              <a:rPr lang="zh-CN" altLang="en-US" dirty="0"/>
              <a:t>恢复精神*</a:t>
            </a:r>
            <a:r>
              <a:rPr lang="en-US" altLang="zh-CN" dirty="0"/>
              <a:t>5</a:t>
            </a:r>
            <a:br>
              <a:rPr lang="en-US" altLang="zh-CN" dirty="0"/>
            </a:br>
            <a:r>
              <a:rPr lang="en-US" altLang="zh-CN" dirty="0"/>
              <a:t/>
            </a:r>
            <a:br>
              <a:rPr lang="en-US" altLang="zh-CN" dirty="0"/>
            </a:br>
            <a:r>
              <a:rPr lang="zh-CN" altLang="en-US" dirty="0"/>
              <a:t>注</a:t>
            </a:r>
            <a:r>
              <a:rPr lang="en-US" altLang="zh-CN" dirty="0"/>
              <a:t>1</a:t>
            </a:r>
            <a:r>
              <a:rPr lang="zh-CN" altLang="en-US" dirty="0"/>
              <a:t>：加号后面为每次升级的成长，新手村毕业大约</a:t>
            </a:r>
            <a:r>
              <a:rPr lang="en-US" altLang="zh-CN" dirty="0"/>
              <a:t>15</a:t>
            </a:r>
            <a:r>
              <a:rPr lang="zh-CN" altLang="en-US" dirty="0"/>
              <a:t>级左右</a:t>
            </a:r>
            <a:br>
              <a:rPr lang="zh-CN" altLang="en-US" dirty="0"/>
            </a:br>
            <a:r>
              <a:rPr lang="zh-CN" altLang="en-US" dirty="0"/>
              <a:t>注</a:t>
            </a:r>
            <a:r>
              <a:rPr lang="en-US" altLang="zh-CN" dirty="0"/>
              <a:t>2</a:t>
            </a:r>
            <a:r>
              <a:rPr lang="zh-CN" altLang="en-US" dirty="0"/>
              <a:t>：暂定每个角色的初始值不同，但每点基本属性带来的增长是固定的</a:t>
            </a:r>
            <a:br>
              <a:rPr lang="zh-CN" altLang="en-US" dirty="0"/>
            </a:br>
            <a:r>
              <a:rPr lang="zh-CN" altLang="en-US" dirty="0"/>
              <a:t/>
            </a:r>
            <a:br>
              <a:rPr lang="zh-CN" altLang="en-US" dirty="0"/>
            </a:br>
            <a:r>
              <a:rPr lang="zh-CN" altLang="en-US" dirty="0"/>
              <a:t>技能树</a:t>
            </a:r>
            <a:br>
              <a:rPr lang="zh-CN" altLang="en-US" dirty="0"/>
            </a:br>
            <a:r>
              <a:rPr lang="zh-CN" altLang="en-US" dirty="0"/>
              <a:t>降灵分支：降神系列是奶，降鬼系列是攻击</a:t>
            </a:r>
            <a:br>
              <a:rPr lang="zh-CN" altLang="en-US" dirty="0"/>
            </a:br>
            <a:r>
              <a:rPr lang="zh-CN" altLang="en-US" dirty="0"/>
              <a:t>除灵分支：设置陷阱进行攻击</a:t>
            </a:r>
            <a:br>
              <a:rPr lang="zh-CN" altLang="en-US" dirty="0"/>
            </a:br>
            <a:r>
              <a:rPr lang="zh-CN" altLang="en-US" dirty="0"/>
              <a:t>跳舞分支：设置结界进行辅助</a:t>
            </a:r>
            <a:br>
              <a:rPr lang="zh-CN" altLang="en-US" dirty="0"/>
            </a:br>
            <a:endParaRPr lang="zh-CN" altLang="en-US" dirty="0"/>
          </a:p>
        </p:txBody>
      </p:sp>
      <p:sp>
        <p:nvSpPr>
          <p:cNvPr id="4" name="矩形 3"/>
          <p:cNvSpPr/>
          <p:nvPr/>
        </p:nvSpPr>
        <p:spPr>
          <a:xfrm>
            <a:off x="6801134" y="867602"/>
            <a:ext cx="6096000" cy="2031325"/>
          </a:xfrm>
          <a:prstGeom prst="rect">
            <a:avLst/>
          </a:prstGeom>
        </p:spPr>
        <p:txBody>
          <a:bodyPr>
            <a:spAutoFit/>
          </a:bodyPr>
          <a:lstStyle/>
          <a:p>
            <a:r>
              <a:rPr lang="zh-CN" altLang="en-US" dirty="0"/>
              <a:t>顺便命中这个数值 可以做成伤害波动大</a:t>
            </a:r>
            <a:r>
              <a:rPr lang="zh-CN" altLang="en-US" dirty="0" smtClean="0"/>
              <a:t>不大</a:t>
            </a:r>
            <a:endParaRPr lang="en-US" altLang="zh-CN" dirty="0" smtClean="0"/>
          </a:p>
          <a:p>
            <a:r>
              <a:rPr lang="zh-CN" altLang="en-US" dirty="0"/>
              <a:t>手比较稳的 就伤害波动不大 </a:t>
            </a:r>
          </a:p>
          <a:p>
            <a:r>
              <a:rPr lang="zh-CN" altLang="en-US" dirty="0"/>
              <a:t>容易打不中的 就是</a:t>
            </a:r>
            <a:r>
              <a:rPr lang="en-US" altLang="zh-CN" dirty="0"/>
              <a:t>10~200</a:t>
            </a:r>
            <a:r>
              <a:rPr lang="zh-CN" altLang="en-US" dirty="0"/>
              <a:t>这样 差距非常大</a:t>
            </a:r>
            <a:br>
              <a:rPr lang="zh-CN" altLang="en-US" dirty="0"/>
            </a:br>
            <a:r>
              <a:rPr lang="zh-CN" altLang="en-US" dirty="0" smtClean="0"/>
              <a:t>打</a:t>
            </a:r>
            <a:r>
              <a:rPr lang="zh-CN" altLang="en-US" dirty="0"/>
              <a:t>高了就是打中了或者暴击了 打低了就是手滑</a:t>
            </a:r>
            <a:br>
              <a:rPr lang="zh-CN" altLang="en-US" dirty="0"/>
            </a:br>
            <a:endParaRPr lang="zh-CN" altLang="en-US"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2629062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4925" y="339913"/>
            <a:ext cx="6096000" cy="1754326"/>
          </a:xfrm>
          <a:prstGeom prst="rect">
            <a:avLst/>
          </a:prstGeom>
        </p:spPr>
        <p:txBody>
          <a:bodyPr>
            <a:spAutoFit/>
          </a:bodyPr>
          <a:lstStyle/>
          <a:p>
            <a:r>
              <a:rPr lang="zh-CN" altLang="en-US" dirty="0"/>
              <a:t>技能树</a:t>
            </a:r>
            <a:br>
              <a:rPr lang="zh-CN" altLang="en-US" dirty="0"/>
            </a:br>
            <a:r>
              <a:rPr lang="zh-CN" altLang="en-US" dirty="0"/>
              <a:t>合气道分支：物理技能，正面打、横面打、突是主动攻击，其余均为反击技能</a:t>
            </a:r>
            <a:br>
              <a:rPr lang="zh-CN" altLang="en-US" dirty="0"/>
            </a:br>
            <a:r>
              <a:rPr lang="zh-CN" altLang="en-US" dirty="0"/>
              <a:t>降灵分支：降神系列是奶，降鬼系列是攻击</a:t>
            </a:r>
            <a:br>
              <a:rPr lang="zh-CN" altLang="en-US" dirty="0"/>
            </a:br>
            <a:r>
              <a:rPr lang="zh-CN" altLang="en-US" dirty="0"/>
              <a:t>除灵分支：设置陷阱进行攻击</a:t>
            </a:r>
            <a:br>
              <a:rPr lang="zh-CN" altLang="en-US" dirty="0"/>
            </a:br>
            <a:r>
              <a:rPr lang="zh-CN" altLang="en-US" dirty="0"/>
              <a:t>跳舞分支：设置结界进行辅助</a:t>
            </a:r>
          </a:p>
        </p:txBody>
      </p:sp>
      <p:sp>
        <p:nvSpPr>
          <p:cNvPr id="4" name="矩形 3"/>
          <p:cNvSpPr/>
          <p:nvPr/>
        </p:nvSpPr>
        <p:spPr>
          <a:xfrm>
            <a:off x="436728" y="2535262"/>
            <a:ext cx="6096000" cy="4524315"/>
          </a:xfrm>
          <a:prstGeom prst="rect">
            <a:avLst/>
          </a:prstGeom>
        </p:spPr>
        <p:txBody>
          <a:bodyPr>
            <a:spAutoFit/>
          </a:bodyPr>
          <a:lstStyle/>
          <a:p>
            <a:r>
              <a:rPr lang="zh-CN" altLang="en-US" dirty="0" smtClean="0"/>
              <a:t>合气道</a:t>
            </a:r>
            <a:br>
              <a:rPr lang="zh-CN" altLang="en-US" dirty="0" smtClean="0"/>
            </a:br>
            <a:r>
              <a:rPr lang="zh-CN" altLang="en-US" dirty="0" smtClean="0"/>
              <a:t>普攻</a:t>
            </a:r>
            <a:r>
              <a:rPr lang="en-US" altLang="zh-CN" dirty="0" smtClean="0"/>
              <a:t>1</a:t>
            </a:r>
            <a:r>
              <a:rPr lang="zh-CN" altLang="en-US" dirty="0" smtClean="0"/>
              <a:t>：单体物理攻击</a:t>
            </a:r>
            <a:br>
              <a:rPr lang="zh-CN" altLang="en-US" dirty="0" smtClean="0"/>
            </a:br>
            <a:r>
              <a:rPr lang="zh-CN" altLang="en-US" dirty="0" smtClean="0"/>
              <a:t>普攻</a:t>
            </a:r>
            <a:r>
              <a:rPr lang="en-US" altLang="zh-CN" dirty="0" smtClean="0"/>
              <a:t>2</a:t>
            </a:r>
            <a:r>
              <a:rPr lang="zh-CN" altLang="en-US" dirty="0" smtClean="0"/>
              <a:t>：突进，移动到敌人附近近战攻击</a:t>
            </a:r>
            <a:br>
              <a:rPr lang="zh-CN" altLang="en-US" dirty="0" smtClean="0"/>
            </a:br>
            <a:r>
              <a:rPr lang="zh-CN" altLang="en-US" dirty="0" smtClean="0"/>
              <a:t>普攻</a:t>
            </a:r>
            <a:r>
              <a:rPr lang="en-US" altLang="zh-CN" dirty="0" smtClean="0"/>
              <a:t>3</a:t>
            </a:r>
            <a:r>
              <a:rPr lang="zh-CN" altLang="en-US" dirty="0" smtClean="0"/>
              <a:t>：单体更强物理攻击</a:t>
            </a:r>
            <a:br>
              <a:rPr lang="zh-CN" altLang="en-US" dirty="0" smtClean="0"/>
            </a:br>
            <a:r>
              <a:rPr lang="en-US" altLang="zh-CN" dirty="0" smtClean="0"/>
              <a:t>GP1</a:t>
            </a:r>
            <a:r>
              <a:rPr lang="zh-CN" altLang="en-US" dirty="0" smtClean="0"/>
              <a:t>：对自身强化，获得反击状态，一段时间（数回合）内，受到物理攻击自动进行反击</a:t>
            </a:r>
            <a:br>
              <a:rPr lang="zh-CN" altLang="en-US" dirty="0" smtClean="0"/>
            </a:br>
            <a:r>
              <a:rPr lang="en-US" altLang="zh-CN" dirty="0" smtClean="0"/>
              <a:t>GP1</a:t>
            </a:r>
            <a:r>
              <a:rPr lang="zh-CN" altLang="en-US" dirty="0" smtClean="0"/>
              <a:t>强化</a:t>
            </a:r>
            <a:r>
              <a:rPr lang="en-US" altLang="zh-CN" dirty="0" smtClean="0"/>
              <a:t>1</a:t>
            </a:r>
            <a:r>
              <a:rPr lang="zh-CN" altLang="en-US" dirty="0" smtClean="0"/>
              <a:t>：触发反击时，受到的物理伤害降低</a:t>
            </a:r>
            <a:br>
              <a:rPr lang="zh-CN" altLang="en-US" dirty="0" smtClean="0"/>
            </a:br>
            <a:r>
              <a:rPr lang="en-US" altLang="zh-CN" dirty="0" smtClean="0"/>
              <a:t>GP1</a:t>
            </a:r>
            <a:r>
              <a:rPr lang="zh-CN" altLang="en-US" dirty="0" smtClean="0"/>
              <a:t>强化</a:t>
            </a:r>
            <a:r>
              <a:rPr lang="en-US" altLang="zh-CN" dirty="0" smtClean="0"/>
              <a:t>2</a:t>
            </a:r>
            <a:r>
              <a:rPr lang="zh-CN" altLang="en-US" dirty="0" smtClean="0"/>
              <a:t>：</a:t>
            </a:r>
            <a:r>
              <a:rPr lang="en-US" altLang="zh-CN" dirty="0" smtClean="0"/>
              <a:t>GP1</a:t>
            </a:r>
            <a:r>
              <a:rPr lang="zh-CN" altLang="en-US" dirty="0" smtClean="0"/>
              <a:t>可以对远程物理攻击使用突进反击，需要在突进范围内</a:t>
            </a:r>
            <a:br>
              <a:rPr lang="zh-CN" altLang="en-US" dirty="0" smtClean="0"/>
            </a:br>
            <a:r>
              <a:rPr lang="en-US" altLang="zh-CN" dirty="0" smtClean="0"/>
              <a:t>GP2</a:t>
            </a:r>
            <a:r>
              <a:rPr lang="zh-CN" altLang="en-US" dirty="0" smtClean="0"/>
              <a:t>：短时间内，如果被物理攻击指定为目标，令对方的本次攻击完全无效，并发动强力反击</a:t>
            </a:r>
            <a:br>
              <a:rPr lang="zh-CN" altLang="en-US" dirty="0" smtClean="0"/>
            </a:br>
            <a:r>
              <a:rPr lang="en-US" altLang="zh-CN" dirty="0" smtClean="0"/>
              <a:t>GP2</a:t>
            </a:r>
            <a:r>
              <a:rPr lang="zh-CN" altLang="en-US" dirty="0" smtClean="0"/>
              <a:t>强化：延长</a:t>
            </a:r>
            <a:r>
              <a:rPr lang="en-US" altLang="zh-CN" dirty="0" smtClean="0"/>
              <a:t>GP</a:t>
            </a:r>
            <a:r>
              <a:rPr lang="zh-CN" altLang="en-US" dirty="0" smtClean="0"/>
              <a:t>的判定时间</a:t>
            </a:r>
            <a:endParaRPr lang="en-US" altLang="zh-CN" dirty="0" smtClean="0"/>
          </a:p>
          <a:p>
            <a:r>
              <a:rPr lang="en-US" altLang="zh-CN" dirty="0"/>
              <a:t>GP2</a:t>
            </a:r>
            <a:r>
              <a:rPr lang="zh-CN" altLang="en-US" dirty="0"/>
              <a:t>强化</a:t>
            </a:r>
            <a:r>
              <a:rPr lang="en-US" altLang="zh-CN" dirty="0"/>
              <a:t>2</a:t>
            </a:r>
            <a:r>
              <a:rPr lang="zh-CN" altLang="en-US" dirty="0"/>
              <a:t>：</a:t>
            </a:r>
            <a:r>
              <a:rPr lang="en-US" altLang="zh-CN" dirty="0"/>
              <a:t>GP</a:t>
            </a:r>
            <a:r>
              <a:rPr lang="zh-CN" altLang="en-US" dirty="0"/>
              <a:t>后可以将对方移动至自己周围的四格之一</a:t>
            </a:r>
            <a:br>
              <a:rPr lang="zh-CN" altLang="en-US" dirty="0"/>
            </a:br>
            <a:endParaRPr lang="zh-CN" altLang="en-US" dirty="0"/>
          </a:p>
          <a:p>
            <a:r>
              <a:rPr lang="zh-CN" altLang="en-US" dirty="0" smtClean="0"/>
              <a:t>被动</a:t>
            </a:r>
            <a:r>
              <a:rPr lang="en-US" altLang="zh-CN" dirty="0" smtClean="0"/>
              <a:t>1</a:t>
            </a:r>
            <a:r>
              <a:rPr lang="zh-CN" altLang="en-US" dirty="0" smtClean="0"/>
              <a:t>：提高</a:t>
            </a:r>
            <a:r>
              <a:rPr lang="en-US" altLang="zh-CN" dirty="0" smtClean="0"/>
              <a:t>HP</a:t>
            </a:r>
            <a:br>
              <a:rPr lang="en-US" altLang="zh-CN" dirty="0" smtClean="0"/>
            </a:br>
            <a:r>
              <a:rPr lang="zh-CN" altLang="en-US" dirty="0" smtClean="0"/>
              <a:t>被动</a:t>
            </a:r>
            <a:r>
              <a:rPr lang="en-US" altLang="zh-CN" dirty="0" smtClean="0"/>
              <a:t>2</a:t>
            </a:r>
            <a:r>
              <a:rPr lang="zh-CN" altLang="en-US" dirty="0" smtClean="0"/>
              <a:t>：提高防御</a:t>
            </a:r>
            <a:endParaRPr lang="zh-CN" altLang="en-US" dirty="0"/>
          </a:p>
        </p:txBody>
      </p:sp>
      <p:sp>
        <p:nvSpPr>
          <p:cNvPr id="5" name="矩形 4"/>
          <p:cNvSpPr/>
          <p:nvPr/>
        </p:nvSpPr>
        <p:spPr>
          <a:xfrm>
            <a:off x="6532728" y="1480858"/>
            <a:ext cx="6096000" cy="2862322"/>
          </a:xfrm>
          <a:prstGeom prst="rect">
            <a:avLst/>
          </a:prstGeom>
        </p:spPr>
        <p:txBody>
          <a:bodyPr>
            <a:spAutoFit/>
          </a:bodyPr>
          <a:lstStyle/>
          <a:p>
            <a:r>
              <a:rPr lang="zh-CN" altLang="en-US" dirty="0"/>
              <a:t>降灵</a:t>
            </a:r>
            <a:br>
              <a:rPr lang="zh-CN" altLang="en-US" dirty="0"/>
            </a:br>
            <a:r>
              <a:rPr lang="zh-CN" altLang="en-US" dirty="0"/>
              <a:t>降神</a:t>
            </a:r>
            <a:r>
              <a:rPr lang="en-US" altLang="zh-CN" dirty="0"/>
              <a:t>1</a:t>
            </a:r>
            <a:r>
              <a:rPr lang="zh-CN" altLang="en-US" dirty="0"/>
              <a:t>：单体指向恢复，对妖怪进行光属性攻击</a:t>
            </a:r>
            <a:br>
              <a:rPr lang="zh-CN" altLang="en-US" dirty="0"/>
            </a:br>
            <a:r>
              <a:rPr lang="zh-CN" altLang="en-US" dirty="0"/>
              <a:t>降鬼</a:t>
            </a:r>
            <a:r>
              <a:rPr lang="en-US" altLang="zh-CN" dirty="0"/>
              <a:t>1</a:t>
            </a:r>
            <a:r>
              <a:rPr lang="zh-CN" altLang="en-US" dirty="0"/>
              <a:t>：单体指向暗属性攻击，对妖怪恢复</a:t>
            </a:r>
            <a:br>
              <a:rPr lang="zh-CN" altLang="en-US" dirty="0"/>
            </a:br>
            <a:r>
              <a:rPr lang="zh-CN" altLang="en-US" dirty="0"/>
              <a:t>降神</a:t>
            </a:r>
            <a:r>
              <a:rPr lang="en-US" altLang="zh-CN" dirty="0"/>
              <a:t>1&amp;</a:t>
            </a:r>
            <a:r>
              <a:rPr lang="zh-CN" altLang="en-US" dirty="0"/>
              <a:t>降鬼</a:t>
            </a:r>
            <a:r>
              <a:rPr lang="en-US" altLang="zh-CN" dirty="0"/>
              <a:t>1</a:t>
            </a:r>
            <a:r>
              <a:rPr lang="zh-CN" altLang="en-US" dirty="0"/>
              <a:t>强化：对妖怪的效果提升</a:t>
            </a:r>
            <a:br>
              <a:rPr lang="zh-CN" altLang="en-US" dirty="0"/>
            </a:br>
            <a:r>
              <a:rPr lang="zh-CN" altLang="en-US" dirty="0"/>
              <a:t>降神</a:t>
            </a:r>
            <a:r>
              <a:rPr lang="en-US" altLang="zh-CN" dirty="0"/>
              <a:t>2</a:t>
            </a:r>
            <a:r>
              <a:rPr lang="zh-CN" altLang="en-US" dirty="0"/>
              <a:t>：单体指向，解除属性下降状态</a:t>
            </a:r>
            <a:br>
              <a:rPr lang="zh-CN" altLang="en-US" dirty="0"/>
            </a:br>
            <a:r>
              <a:rPr lang="zh-CN" altLang="en-US" dirty="0"/>
              <a:t>降神</a:t>
            </a:r>
            <a:r>
              <a:rPr lang="en-US" altLang="zh-CN" dirty="0"/>
              <a:t>3</a:t>
            </a:r>
            <a:r>
              <a:rPr lang="zh-CN" altLang="en-US" dirty="0"/>
              <a:t>：单体指向，解除控制类异常状态</a:t>
            </a:r>
            <a:br>
              <a:rPr lang="zh-CN" altLang="en-US" dirty="0"/>
            </a:br>
            <a:r>
              <a:rPr lang="zh-CN" altLang="en-US" dirty="0"/>
              <a:t>降鬼</a:t>
            </a:r>
            <a:r>
              <a:rPr lang="en-US" altLang="zh-CN" dirty="0"/>
              <a:t>2</a:t>
            </a:r>
            <a:r>
              <a:rPr lang="zh-CN" altLang="en-US" dirty="0"/>
              <a:t>：以某处为中心的十字格造成火属性攻击</a:t>
            </a:r>
            <a:br>
              <a:rPr lang="zh-CN" altLang="en-US" dirty="0"/>
            </a:br>
            <a:r>
              <a:rPr lang="zh-CN" altLang="en-US" dirty="0"/>
              <a:t>降鬼</a:t>
            </a:r>
            <a:r>
              <a:rPr lang="en-US" altLang="zh-CN" dirty="0"/>
              <a:t>2</a:t>
            </a:r>
            <a:r>
              <a:rPr lang="zh-CN" altLang="en-US" dirty="0"/>
              <a:t>强化：扩大攻击的选择范围</a:t>
            </a:r>
            <a:br>
              <a:rPr lang="zh-CN" altLang="en-US" dirty="0"/>
            </a:br>
            <a:r>
              <a:rPr lang="zh-CN" altLang="en-US" dirty="0"/>
              <a:t>降鬼</a:t>
            </a:r>
            <a:r>
              <a:rPr lang="en-US" altLang="zh-CN" dirty="0"/>
              <a:t>3</a:t>
            </a:r>
            <a:r>
              <a:rPr lang="zh-CN" altLang="en-US" dirty="0"/>
              <a:t>：单方向直线三格风属性攻击</a:t>
            </a:r>
            <a:br>
              <a:rPr lang="zh-CN" altLang="en-US" dirty="0"/>
            </a:br>
            <a:r>
              <a:rPr lang="zh-CN" altLang="en-US" dirty="0"/>
              <a:t>降鬼</a:t>
            </a:r>
            <a:r>
              <a:rPr lang="en-US" altLang="zh-CN" dirty="0"/>
              <a:t>3</a:t>
            </a:r>
            <a:r>
              <a:rPr lang="zh-CN" altLang="en-US" dirty="0"/>
              <a:t>强化：攻击范围再延长两格</a:t>
            </a:r>
          </a:p>
        </p:txBody>
      </p:sp>
      <p:sp>
        <p:nvSpPr>
          <p:cNvPr id="8" name="矩形 7"/>
          <p:cNvSpPr/>
          <p:nvPr/>
        </p:nvSpPr>
        <p:spPr>
          <a:xfrm>
            <a:off x="7183272" y="4454203"/>
            <a:ext cx="4435523" cy="646331"/>
          </a:xfrm>
          <a:prstGeom prst="rect">
            <a:avLst/>
          </a:prstGeom>
        </p:spPr>
        <p:txBody>
          <a:bodyPr wrap="square">
            <a:spAutoFit/>
          </a:bodyPr>
          <a:lstStyle/>
          <a:p>
            <a:r>
              <a:rPr lang="zh-CN" altLang="en-US" i="1" dirty="0"/>
              <a:t>数字大的可能需要高等级才能学 但不一定必须要所有其他低级的技能</a:t>
            </a:r>
          </a:p>
        </p:txBody>
      </p:sp>
      <p:sp>
        <p:nvSpPr>
          <p:cNvPr id="9" name="矩形 8"/>
          <p:cNvSpPr/>
          <p:nvPr/>
        </p:nvSpPr>
        <p:spPr>
          <a:xfrm>
            <a:off x="7183272" y="5314749"/>
            <a:ext cx="4649337" cy="923330"/>
          </a:xfrm>
          <a:prstGeom prst="rect">
            <a:avLst/>
          </a:prstGeom>
        </p:spPr>
        <p:txBody>
          <a:bodyPr wrap="square">
            <a:spAutoFit/>
          </a:bodyPr>
          <a:lstStyle/>
          <a:p>
            <a:r>
              <a:rPr lang="zh-CN" altLang="en-US" i="1" dirty="0"/>
              <a:t>比如那几个属性陷阱 除了第一个单体的以外其他应该是并列的</a:t>
            </a:r>
            <a:br>
              <a:rPr lang="zh-CN" altLang="en-US" i="1" dirty="0"/>
            </a:br>
            <a:endParaRPr lang="zh-CN" altLang="en-US" i="1" dirty="0"/>
          </a:p>
        </p:txBody>
      </p:sp>
      <p:sp>
        <p:nvSpPr>
          <p:cNvPr id="10" name="矩形 9"/>
          <p:cNvSpPr/>
          <p:nvPr/>
        </p:nvSpPr>
        <p:spPr>
          <a:xfrm>
            <a:off x="6550925" y="243555"/>
            <a:ext cx="6096000" cy="2862322"/>
          </a:xfrm>
          <a:prstGeom prst="rect">
            <a:avLst/>
          </a:prstGeom>
        </p:spPr>
        <p:txBody>
          <a:bodyPr>
            <a:spAutoFit/>
          </a:bodyPr>
          <a:lstStyle/>
          <a:p>
            <a:r>
              <a:rPr lang="zh-CN" altLang="en-US" i="1" dirty="0"/>
              <a:t>不同的暂时没相干，但可能出现一条技能树里的技能触发需要另一条的，比如一条里有造成减速 另一条里有对减速增伤，当然你不点另一条 靠别人帮你打出状态来也可以</a:t>
            </a:r>
            <a:br>
              <a:rPr lang="zh-CN" altLang="en-US" i="1" dirty="0"/>
            </a:br>
            <a:endParaRPr lang="zh-CN" altLang="en-US" i="1" dirty="0"/>
          </a:p>
          <a:p>
            <a:r>
              <a:rPr lang="zh-CN" altLang="en-US" i="1" dirty="0"/>
              <a:t/>
            </a:r>
            <a:br>
              <a:rPr lang="zh-CN" altLang="en-US" i="1" dirty="0"/>
            </a:br>
            <a:endParaRPr lang="zh-CN" altLang="en-US" i="1" dirty="0"/>
          </a:p>
          <a:p>
            <a:r>
              <a:rPr lang="zh-CN" altLang="en-US" i="1" dirty="0"/>
              <a:t/>
            </a:r>
            <a:br>
              <a:rPr lang="zh-CN" altLang="en-US" i="1" dirty="0"/>
            </a:br>
            <a:endParaRPr lang="zh-CN" altLang="en-US" i="1" dirty="0"/>
          </a:p>
          <a:p>
            <a:r>
              <a:rPr lang="zh-CN" altLang="en-US" dirty="0"/>
              <a:t/>
            </a:r>
            <a:br>
              <a:rPr lang="zh-CN" altLang="en-US" dirty="0"/>
            </a:br>
            <a:endParaRPr lang="zh-CN" altLang="en-US" dirty="0"/>
          </a:p>
        </p:txBody>
      </p:sp>
      <p:sp>
        <p:nvSpPr>
          <p:cNvPr id="11" name="矩形 10"/>
          <p:cNvSpPr/>
          <p:nvPr/>
        </p:nvSpPr>
        <p:spPr>
          <a:xfrm>
            <a:off x="4631140" y="6238079"/>
            <a:ext cx="6096000" cy="2031325"/>
          </a:xfrm>
          <a:prstGeom prst="rect">
            <a:avLst/>
          </a:prstGeom>
        </p:spPr>
        <p:txBody>
          <a:bodyPr>
            <a:spAutoFit/>
          </a:bodyPr>
          <a:lstStyle/>
          <a:p>
            <a:r>
              <a:rPr lang="zh-CN" altLang="en-US" i="1" dirty="0"/>
              <a:t>关于</a:t>
            </a:r>
            <a:r>
              <a:rPr lang="en-US" altLang="zh-CN" i="1" dirty="0" err="1"/>
              <a:t>gp</a:t>
            </a:r>
            <a:r>
              <a:rPr lang="en-US" altLang="zh-CN" i="1" dirty="0"/>
              <a:t>,</a:t>
            </a:r>
            <a:r>
              <a:rPr lang="zh-CN" altLang="en-US" i="1" dirty="0"/>
              <a:t>使用</a:t>
            </a:r>
            <a:r>
              <a:rPr lang="en-US" altLang="zh-CN" i="1" dirty="0" err="1"/>
              <a:t>gp</a:t>
            </a:r>
            <a:r>
              <a:rPr lang="zh-CN" altLang="en-US" i="1" dirty="0"/>
              <a:t>时主角能不能做其他活动</a:t>
            </a:r>
            <a:r>
              <a:rPr lang="zh-CN" altLang="en-US" i="1" dirty="0" smtClean="0"/>
              <a:t>？</a:t>
            </a:r>
            <a:r>
              <a:rPr lang="en-US" altLang="zh-CN" i="1" dirty="0"/>
              <a:t>GP1</a:t>
            </a:r>
            <a:r>
              <a:rPr lang="zh-CN" altLang="en-US" i="1" dirty="0" smtClean="0"/>
              <a:t>可以，</a:t>
            </a:r>
            <a:r>
              <a:rPr lang="en-US" altLang="zh-CN" i="1" dirty="0"/>
              <a:t>GP2</a:t>
            </a:r>
            <a:r>
              <a:rPr lang="zh-CN" altLang="en-US" i="1" dirty="0"/>
              <a:t>是在下次行动前 就会解除</a:t>
            </a:r>
            <a:r>
              <a:rPr lang="en-US" altLang="zh-CN" i="1" dirty="0"/>
              <a:t>GP</a:t>
            </a:r>
            <a:r>
              <a:rPr lang="zh-CN" altLang="en-US" i="1" dirty="0"/>
              <a:t>效果</a:t>
            </a:r>
            <a:r>
              <a:rPr lang="zh-CN" altLang="en-US" dirty="0"/>
              <a:t/>
            </a:r>
            <a:br>
              <a:rPr lang="zh-CN" altLang="en-US" dirty="0"/>
            </a:br>
            <a:endParaRPr lang="zh-CN" altLang="en-US" dirty="0"/>
          </a:p>
          <a:p>
            <a:r>
              <a:rPr lang="zh-CN" altLang="en-US" dirty="0"/>
              <a:t/>
            </a:r>
            <a:br>
              <a:rPr lang="zh-CN" altLang="en-US" dirty="0"/>
            </a:br>
            <a:endParaRPr lang="zh-CN" altLang="en-US" dirty="0"/>
          </a:p>
          <a:p>
            <a:r>
              <a:rPr lang="zh-CN" altLang="en-US" dirty="0"/>
              <a:t/>
            </a:r>
            <a:br>
              <a:rPr lang="zh-CN" altLang="en-US" dirty="0"/>
            </a:br>
            <a:endParaRPr lang="zh-CN" altLang="en-US" dirty="0"/>
          </a:p>
        </p:txBody>
      </p:sp>
    </p:spTree>
    <p:extLst>
      <p:ext uri="{BB962C8B-B14F-4D97-AF65-F5344CB8AC3E}">
        <p14:creationId xmlns:p14="http://schemas.microsoft.com/office/powerpoint/2010/main" val="2210581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5078313"/>
          </a:xfrm>
          <a:prstGeom prst="rect">
            <a:avLst/>
          </a:prstGeom>
        </p:spPr>
        <p:txBody>
          <a:bodyPr>
            <a:spAutoFit/>
          </a:bodyPr>
          <a:lstStyle/>
          <a:p>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
            </a:r>
            <a:br>
              <a:rPr lang="zh-CN" altLang="en-US" dirty="0"/>
            </a:br>
            <a:r>
              <a:rPr lang="zh-CN" altLang="en-US" dirty="0"/>
              <a:t>跳舞</a:t>
            </a:r>
            <a:br>
              <a:rPr lang="zh-CN" altLang="en-US" dirty="0"/>
            </a:br>
            <a:r>
              <a:rPr lang="zh-CN" altLang="en-US" dirty="0"/>
              <a:t>跳舞</a:t>
            </a:r>
            <a:r>
              <a:rPr lang="en-US" altLang="zh-CN" dirty="0"/>
              <a:t>1</a:t>
            </a:r>
            <a:r>
              <a:rPr lang="zh-CN" altLang="en-US" dirty="0"/>
              <a:t>：在</a:t>
            </a:r>
            <a:r>
              <a:rPr lang="en-US" altLang="zh-CN" dirty="0"/>
              <a:t>3*3</a:t>
            </a:r>
            <a:r>
              <a:rPr lang="zh-CN" altLang="en-US" dirty="0"/>
              <a:t>范围创造结界，己方角色处于结界内提高造成的物理伤害</a:t>
            </a:r>
            <a:br>
              <a:rPr lang="zh-CN" altLang="en-US" dirty="0"/>
            </a:br>
            <a:r>
              <a:rPr lang="zh-CN" altLang="en-US" dirty="0"/>
              <a:t>跳舞</a:t>
            </a:r>
            <a:r>
              <a:rPr lang="en-US" altLang="zh-CN" dirty="0"/>
              <a:t>2</a:t>
            </a:r>
            <a:r>
              <a:rPr lang="zh-CN" altLang="en-US" dirty="0"/>
              <a:t>：在</a:t>
            </a:r>
            <a:r>
              <a:rPr lang="en-US" altLang="zh-CN" dirty="0"/>
              <a:t>5*5</a:t>
            </a:r>
            <a:r>
              <a:rPr lang="zh-CN" altLang="en-US" dirty="0"/>
              <a:t>范围创造结界，己方角色处于结界内提高元素抗性</a:t>
            </a:r>
            <a:br>
              <a:rPr lang="zh-CN" altLang="en-US" dirty="0"/>
            </a:br>
            <a:r>
              <a:rPr lang="zh-CN" altLang="en-US" dirty="0"/>
              <a:t>跳舞</a:t>
            </a:r>
            <a:r>
              <a:rPr lang="en-US" altLang="zh-CN" dirty="0"/>
              <a:t>3</a:t>
            </a:r>
            <a:r>
              <a:rPr lang="zh-CN" altLang="en-US" dirty="0"/>
              <a:t>：在</a:t>
            </a:r>
            <a:r>
              <a:rPr lang="en-US" altLang="zh-CN" dirty="0"/>
              <a:t>5*5</a:t>
            </a:r>
            <a:r>
              <a:rPr lang="zh-CN" altLang="en-US" dirty="0"/>
              <a:t>范围创造结界，己方角色处于结界内提高对异常状态的抗性</a:t>
            </a:r>
            <a:br>
              <a:rPr lang="zh-CN" altLang="en-US" dirty="0"/>
            </a:br>
            <a:r>
              <a:rPr lang="zh-CN" altLang="en-US" dirty="0"/>
              <a:t>跳舞</a:t>
            </a:r>
            <a:r>
              <a:rPr lang="en-US" altLang="zh-CN" dirty="0"/>
              <a:t>n</a:t>
            </a:r>
            <a:r>
              <a:rPr lang="zh-CN" altLang="en-US" dirty="0"/>
              <a:t>：加防 加速 提高移动 等等</a:t>
            </a:r>
            <a:br>
              <a:rPr lang="zh-CN" altLang="en-US" dirty="0"/>
            </a:br>
            <a:r>
              <a:rPr lang="zh-CN" altLang="en-US" dirty="0"/>
              <a:t>跳舞∞：随机触发不知道什么效果</a:t>
            </a:r>
            <a:br>
              <a:rPr lang="zh-CN" altLang="en-US" dirty="0"/>
            </a:br>
            <a:r>
              <a:rPr lang="zh-CN" altLang="en-US" dirty="0"/>
              <a:t/>
            </a:r>
            <a:br>
              <a:rPr lang="zh-CN" altLang="en-US" dirty="0"/>
            </a:br>
            <a:r>
              <a:rPr lang="zh-CN" altLang="en-US" dirty="0"/>
              <a:t>被动</a:t>
            </a:r>
            <a:r>
              <a:rPr lang="en-US" altLang="zh-CN" dirty="0"/>
              <a:t>1</a:t>
            </a:r>
            <a:r>
              <a:rPr lang="zh-CN" altLang="en-US" dirty="0"/>
              <a:t>：缩短跳舞所需时间</a:t>
            </a:r>
            <a:br>
              <a:rPr lang="zh-CN" altLang="en-US" dirty="0"/>
            </a:br>
            <a:r>
              <a:rPr lang="zh-CN" altLang="en-US" dirty="0"/>
              <a:t>被动</a:t>
            </a:r>
            <a:r>
              <a:rPr lang="en-US" altLang="zh-CN" dirty="0"/>
              <a:t>2</a:t>
            </a:r>
            <a:r>
              <a:rPr lang="zh-CN" altLang="en-US" dirty="0"/>
              <a:t>：延长结界的持续时间</a:t>
            </a:r>
            <a:br>
              <a:rPr lang="zh-CN" altLang="en-US" dirty="0"/>
            </a:br>
            <a:endParaRPr lang="zh-CN" altLang="en-US" dirty="0"/>
          </a:p>
        </p:txBody>
      </p:sp>
      <p:sp>
        <p:nvSpPr>
          <p:cNvPr id="3" name="矩形 2"/>
          <p:cNvSpPr/>
          <p:nvPr/>
        </p:nvSpPr>
        <p:spPr>
          <a:xfrm>
            <a:off x="5782103" y="1027269"/>
            <a:ext cx="6096000" cy="5078313"/>
          </a:xfrm>
          <a:prstGeom prst="rect">
            <a:avLst/>
          </a:prstGeom>
        </p:spPr>
        <p:txBody>
          <a:bodyPr>
            <a:spAutoFit/>
          </a:bodyPr>
          <a:lstStyle/>
          <a:p>
            <a:r>
              <a:rPr lang="zh-CN" altLang="en-US" dirty="0"/>
              <a:t/>
            </a:r>
            <a:br>
              <a:rPr lang="zh-CN" altLang="en-US" dirty="0"/>
            </a:br>
            <a:r>
              <a:rPr lang="zh-CN" altLang="en-US" dirty="0"/>
              <a:t/>
            </a:r>
            <a:br>
              <a:rPr lang="zh-CN" altLang="en-US" dirty="0"/>
            </a:br>
            <a:r>
              <a:rPr lang="zh-CN" altLang="en-US" dirty="0"/>
              <a:t>除灵</a:t>
            </a:r>
            <a:br>
              <a:rPr lang="zh-CN" altLang="en-US" dirty="0"/>
            </a:br>
            <a:r>
              <a:rPr lang="zh-CN" altLang="en-US" dirty="0"/>
              <a:t>除灵</a:t>
            </a:r>
            <a:r>
              <a:rPr lang="en-US" altLang="zh-CN" dirty="0"/>
              <a:t>1</a:t>
            </a:r>
            <a:r>
              <a:rPr lang="zh-CN" altLang="en-US" dirty="0"/>
              <a:t>：在无单位的某处设置陷阱，敌人移动至其距离</a:t>
            </a:r>
            <a:r>
              <a:rPr lang="en-US" altLang="zh-CN" dirty="0"/>
              <a:t>1</a:t>
            </a:r>
            <a:r>
              <a:rPr lang="zh-CN" altLang="en-US" dirty="0"/>
              <a:t>（十字格范围）以内时触发，受到单体无属性伤害</a:t>
            </a:r>
            <a:br>
              <a:rPr lang="zh-CN" altLang="en-US" dirty="0"/>
            </a:br>
            <a:r>
              <a:rPr lang="zh-CN" altLang="en-US" dirty="0"/>
              <a:t>除灵</a:t>
            </a:r>
            <a:r>
              <a:rPr lang="en-US" altLang="zh-CN" dirty="0"/>
              <a:t>1</a:t>
            </a:r>
            <a:r>
              <a:rPr lang="zh-CN" altLang="en-US" dirty="0"/>
              <a:t>强化：对弱光的敌人造成额外伤害</a:t>
            </a:r>
            <a:br>
              <a:rPr lang="zh-CN" altLang="en-US" dirty="0"/>
            </a:br>
            <a:r>
              <a:rPr lang="zh-CN" altLang="en-US" dirty="0"/>
              <a:t>除灵</a:t>
            </a:r>
            <a:r>
              <a:rPr lang="en-US" altLang="zh-CN" dirty="0"/>
              <a:t>2</a:t>
            </a:r>
            <a:r>
              <a:rPr lang="zh-CN" altLang="en-US" dirty="0"/>
              <a:t>：在无单位的某处设置陷阱，敌人移动至其距离</a:t>
            </a:r>
            <a:r>
              <a:rPr lang="en-US" altLang="zh-CN" dirty="0"/>
              <a:t>1</a:t>
            </a:r>
            <a:r>
              <a:rPr lang="zh-CN" altLang="en-US" dirty="0"/>
              <a:t>（十字格范围）以内时触发，以触发者为中心的</a:t>
            </a:r>
            <a:r>
              <a:rPr lang="en-US" altLang="zh-CN" dirty="0"/>
              <a:t>3*3</a:t>
            </a:r>
            <a:r>
              <a:rPr lang="zh-CN" altLang="en-US" dirty="0"/>
              <a:t>范围内的敌人受到土属性伤害</a:t>
            </a:r>
            <a:br>
              <a:rPr lang="zh-CN" altLang="en-US" dirty="0"/>
            </a:br>
            <a:r>
              <a:rPr lang="zh-CN" altLang="en-US" dirty="0"/>
              <a:t>除灵</a:t>
            </a:r>
            <a:r>
              <a:rPr lang="en-US" altLang="zh-CN" dirty="0"/>
              <a:t>2</a:t>
            </a:r>
            <a:r>
              <a:rPr lang="zh-CN" altLang="en-US" dirty="0"/>
              <a:t>强化：扩大效果范围：以触发者为中心的距离</a:t>
            </a:r>
            <a:r>
              <a:rPr lang="en-US" altLang="zh-CN" dirty="0"/>
              <a:t>2</a:t>
            </a:r>
            <a:r>
              <a:rPr lang="zh-CN" altLang="en-US" dirty="0"/>
              <a:t>以内敌人都会受到效果（上下左右距离</a:t>
            </a:r>
            <a:r>
              <a:rPr lang="en-US" altLang="zh-CN" dirty="0"/>
              <a:t>2</a:t>
            </a:r>
            <a:r>
              <a:rPr lang="zh-CN" altLang="en-US" dirty="0"/>
              <a:t>的位置也会受到影响）</a:t>
            </a:r>
            <a:br>
              <a:rPr lang="zh-CN" altLang="en-US" dirty="0"/>
            </a:br>
            <a:r>
              <a:rPr lang="zh-CN" altLang="en-US" dirty="0"/>
              <a:t>除灵</a:t>
            </a:r>
            <a:r>
              <a:rPr lang="en-US" altLang="zh-CN" dirty="0"/>
              <a:t>3</a:t>
            </a:r>
            <a:r>
              <a:rPr lang="zh-CN" altLang="en-US" dirty="0"/>
              <a:t>：在无单位的某处设置陷阱，敌人移动至其十字格四方向距离</a:t>
            </a:r>
            <a:r>
              <a:rPr lang="en-US" altLang="zh-CN" dirty="0"/>
              <a:t>2</a:t>
            </a:r>
            <a:r>
              <a:rPr lang="zh-CN" altLang="en-US" dirty="0"/>
              <a:t>以内时触发，以陷阱为中心的四方向距离</a:t>
            </a:r>
            <a:r>
              <a:rPr lang="en-US" altLang="zh-CN" dirty="0"/>
              <a:t>4</a:t>
            </a:r>
            <a:r>
              <a:rPr lang="zh-CN" altLang="en-US" dirty="0"/>
              <a:t>以内的敌人受到水属性伤害</a:t>
            </a:r>
            <a:br>
              <a:rPr lang="zh-CN" altLang="en-US" dirty="0"/>
            </a:br>
            <a:r>
              <a:rPr lang="zh-CN" altLang="en-US" dirty="0"/>
              <a:t>除灵</a:t>
            </a:r>
            <a:r>
              <a:rPr lang="en-US" altLang="zh-CN" dirty="0"/>
              <a:t>3</a:t>
            </a:r>
            <a:r>
              <a:rPr lang="zh-CN" altLang="en-US" dirty="0"/>
              <a:t>强化：受到陷阱效果的角色被附加减速状态</a:t>
            </a:r>
            <a:br>
              <a:rPr lang="zh-CN" altLang="en-US" dirty="0"/>
            </a:br>
            <a:r>
              <a:rPr lang="zh-CN" altLang="en-US" dirty="0"/>
              <a:t/>
            </a:r>
            <a:br>
              <a:rPr lang="zh-CN" altLang="en-US" dirty="0"/>
            </a:br>
            <a:r>
              <a:rPr lang="zh-CN" altLang="en-US" dirty="0"/>
              <a:t>被动</a:t>
            </a:r>
            <a:r>
              <a:rPr lang="en-US" altLang="zh-CN" dirty="0"/>
              <a:t>1</a:t>
            </a:r>
            <a:r>
              <a:rPr lang="zh-CN" altLang="en-US" dirty="0"/>
              <a:t>：增加元素伤害</a:t>
            </a:r>
            <a:br>
              <a:rPr lang="zh-CN" altLang="en-US" dirty="0"/>
            </a:br>
            <a:endParaRPr lang="zh-CN" altLang="en-US" dirty="0"/>
          </a:p>
        </p:txBody>
      </p:sp>
    </p:spTree>
    <p:extLst>
      <p:ext uri="{BB962C8B-B14F-4D97-AF65-F5344CB8AC3E}">
        <p14:creationId xmlns:p14="http://schemas.microsoft.com/office/powerpoint/2010/main" val="226145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7630" y="462720"/>
            <a:ext cx="6096000" cy="5632311"/>
          </a:xfrm>
          <a:prstGeom prst="rect">
            <a:avLst/>
          </a:prstGeom>
        </p:spPr>
        <p:txBody>
          <a:bodyPr>
            <a:spAutoFit/>
          </a:bodyPr>
          <a:lstStyle/>
          <a:p>
            <a:r>
              <a:rPr lang="zh-CN" altLang="en-US" dirty="0"/>
              <a:t>降鬼</a:t>
            </a:r>
            <a:r>
              <a:rPr lang="en-US" altLang="zh-CN" dirty="0"/>
              <a:t>·</a:t>
            </a:r>
            <a:r>
              <a:rPr lang="zh-CN" altLang="en-US" dirty="0"/>
              <a:t>针 </a:t>
            </a:r>
            <a:br>
              <a:rPr lang="zh-CN" altLang="en-US" dirty="0"/>
            </a:br>
            <a:r>
              <a:rPr lang="zh-CN" altLang="en-US" dirty="0"/>
              <a:t>施放方式：指向型 </a:t>
            </a:r>
            <a:r>
              <a:rPr lang="en-US" altLang="zh-CN" dirty="0"/>
              <a:t>·</a:t>
            </a:r>
            <a:r>
              <a:rPr lang="zh-CN" altLang="en-US" dirty="0"/>
              <a:t>注</a:t>
            </a:r>
            <a:r>
              <a:rPr lang="en-US" altLang="zh-CN" dirty="0"/>
              <a:t>3</a:t>
            </a:r>
            <a:br>
              <a:rPr lang="en-US" altLang="zh-CN" dirty="0"/>
            </a:br>
            <a:r>
              <a:rPr lang="zh-CN" altLang="en-US" dirty="0"/>
              <a:t>施放范围：</a:t>
            </a:r>
            <a:r>
              <a:rPr lang="en-US" altLang="zh-CN" dirty="0"/>
              <a:t>3</a:t>
            </a:r>
            <a:r>
              <a:rPr lang="zh-CN" altLang="en-US" dirty="0"/>
              <a:t>格</a:t>
            </a:r>
            <a:br>
              <a:rPr lang="zh-CN" altLang="en-US" dirty="0"/>
            </a:br>
            <a:r>
              <a:rPr lang="zh-CN" altLang="en-US" dirty="0"/>
              <a:t>效果范围：</a:t>
            </a:r>
            <a:r>
              <a:rPr lang="en-US" altLang="zh-CN" dirty="0"/>
              <a:t>1*1</a:t>
            </a:r>
            <a:br>
              <a:rPr lang="en-US" altLang="zh-CN" dirty="0"/>
            </a:br>
            <a:r>
              <a:rPr lang="zh-CN" altLang="en-US" dirty="0"/>
              <a:t>消耗</a:t>
            </a:r>
            <a:r>
              <a:rPr lang="en-US" altLang="zh-CN" dirty="0"/>
              <a:t>MP 50</a:t>
            </a:r>
            <a:br>
              <a:rPr lang="en-US" altLang="zh-CN" dirty="0"/>
            </a:br>
            <a:r>
              <a:rPr lang="zh-CN" altLang="en-US" dirty="0"/>
              <a:t>冷却时间 </a:t>
            </a:r>
            <a:r>
              <a:rPr lang="en-US" altLang="zh-CN" dirty="0"/>
              <a:t>0</a:t>
            </a:r>
            <a:br>
              <a:rPr lang="en-US" altLang="zh-CN" dirty="0"/>
            </a:br>
            <a:r>
              <a:rPr lang="zh-CN" altLang="en-US" dirty="0"/>
              <a:t>物理伤害</a:t>
            </a:r>
            <a:r>
              <a:rPr lang="en-US" altLang="zh-CN" dirty="0"/>
              <a:t>40~60</a:t>
            </a:r>
            <a:br>
              <a:rPr lang="en-US" altLang="zh-CN" dirty="0"/>
            </a:br>
            <a:r>
              <a:rPr lang="zh-CN" altLang="en-US" dirty="0"/>
              <a:t>成长：智力*</a:t>
            </a:r>
            <a:r>
              <a:rPr lang="en-US" altLang="zh-CN" dirty="0"/>
              <a:t>0.04~</a:t>
            </a:r>
            <a:r>
              <a:rPr lang="zh-CN" altLang="en-US" dirty="0"/>
              <a:t>智力*</a:t>
            </a:r>
            <a:r>
              <a:rPr lang="en-US" altLang="zh-CN" dirty="0"/>
              <a:t>0.06</a:t>
            </a:r>
            <a:br>
              <a:rPr lang="en-US" altLang="zh-CN" dirty="0"/>
            </a:br>
            <a:r>
              <a:rPr lang="zh-CN" altLang="en-US" dirty="0"/>
              <a:t>吟唱：</a:t>
            </a:r>
            <a:r>
              <a:rPr lang="en-US" altLang="zh-CN" dirty="0"/>
              <a:t>0</a:t>
            </a:r>
            <a:br>
              <a:rPr lang="en-US" altLang="zh-CN" dirty="0"/>
            </a:br>
            <a:r>
              <a:rPr lang="zh-CN" altLang="en-US" dirty="0"/>
              <a:t>延迟：</a:t>
            </a:r>
            <a:r>
              <a:rPr lang="en-US" altLang="zh-CN" dirty="0"/>
              <a:t>100 ·</a:t>
            </a:r>
            <a:r>
              <a:rPr lang="zh-CN" altLang="en-US" dirty="0"/>
              <a:t>注</a:t>
            </a:r>
            <a:r>
              <a:rPr lang="en-US" altLang="zh-CN" dirty="0"/>
              <a:t>4</a:t>
            </a:r>
            <a:br>
              <a:rPr lang="en-US" altLang="zh-CN" dirty="0"/>
            </a:br>
            <a:r>
              <a:rPr lang="en-US" altLang="zh-CN" dirty="0"/>
              <a:t/>
            </a:r>
            <a:br>
              <a:rPr lang="en-US" altLang="zh-CN" dirty="0"/>
            </a:br>
            <a:r>
              <a:rPr lang="zh-CN" altLang="en-US" dirty="0"/>
              <a:t>注</a:t>
            </a:r>
            <a:r>
              <a:rPr lang="en-US" altLang="zh-CN" dirty="0"/>
              <a:t>3</a:t>
            </a:r>
            <a:r>
              <a:rPr lang="zh-CN" altLang="en-US" dirty="0"/>
              <a:t>：施放方式分为指向性、场地型</a:t>
            </a:r>
            <a:br>
              <a:rPr lang="zh-CN" altLang="en-US" dirty="0"/>
            </a:br>
            <a:r>
              <a:rPr lang="zh-CN" altLang="en-US" dirty="0"/>
              <a:t>指向型：选择某个角色作为目标，指向</a:t>
            </a:r>
            <a:r>
              <a:rPr lang="en-US" altLang="zh-CN" dirty="0"/>
              <a:t>+</a:t>
            </a:r>
            <a:r>
              <a:rPr lang="zh-CN" altLang="en-US" dirty="0"/>
              <a:t>施放范围</a:t>
            </a:r>
            <a:r>
              <a:rPr lang="en-US" altLang="zh-CN" dirty="0"/>
              <a:t>0=</a:t>
            </a:r>
            <a:r>
              <a:rPr lang="zh-CN" altLang="en-US" dirty="0"/>
              <a:t>只限自己</a:t>
            </a:r>
            <a:br>
              <a:rPr lang="zh-CN" altLang="en-US" dirty="0"/>
            </a:br>
            <a:r>
              <a:rPr lang="zh-CN" altLang="en-US" dirty="0"/>
              <a:t>场地型：选择某个地面区域作为目标，指向</a:t>
            </a:r>
            <a:r>
              <a:rPr lang="en-US" altLang="zh-CN" dirty="0"/>
              <a:t>+</a:t>
            </a:r>
            <a:r>
              <a:rPr lang="zh-CN" altLang="en-US" dirty="0"/>
              <a:t>施放范围</a:t>
            </a:r>
            <a:r>
              <a:rPr lang="en-US" altLang="zh-CN" dirty="0"/>
              <a:t>0=</a:t>
            </a:r>
            <a:r>
              <a:rPr lang="zh-CN" altLang="en-US" dirty="0"/>
              <a:t>自己所处或周围的区域</a:t>
            </a:r>
            <a:br>
              <a:rPr lang="zh-CN" altLang="en-US" dirty="0"/>
            </a:br>
            <a:r>
              <a:rPr lang="zh-CN" altLang="en-US" dirty="0"/>
              <a:t>注</a:t>
            </a:r>
            <a:r>
              <a:rPr lang="en-US" altLang="zh-CN" dirty="0"/>
              <a:t>4</a:t>
            </a:r>
            <a:r>
              <a:rPr lang="zh-CN" altLang="en-US" dirty="0"/>
              <a:t>：吟唱、延迟分别为前摇、后摇；</a:t>
            </a:r>
            <a:br>
              <a:rPr lang="zh-CN" altLang="en-US" dirty="0"/>
            </a:br>
            <a:r>
              <a:rPr lang="zh-CN" altLang="en-US" dirty="0"/>
              <a:t>休息的延迟为</a:t>
            </a:r>
            <a:r>
              <a:rPr lang="en-US" altLang="zh-CN" dirty="0"/>
              <a:t>100</a:t>
            </a:r>
            <a:r>
              <a:rPr lang="zh-CN" altLang="en-US" dirty="0"/>
              <a:t>，战斗结算为公用行动条，每次行动后，距离下一次行动的进度条为延迟</a:t>
            </a:r>
            <a:r>
              <a:rPr lang="en-US" altLang="zh-CN" dirty="0"/>
              <a:t>×100/</a:t>
            </a:r>
            <a:r>
              <a:rPr lang="zh-CN" altLang="en-US" dirty="0"/>
              <a:t>速度</a:t>
            </a:r>
            <a:br>
              <a:rPr lang="zh-CN" altLang="en-US" dirty="0"/>
            </a:br>
            <a:endParaRPr lang="zh-CN" altLang="en-US" dirty="0"/>
          </a:p>
        </p:txBody>
      </p:sp>
    </p:spTree>
    <p:extLst>
      <p:ext uri="{BB962C8B-B14F-4D97-AF65-F5344CB8AC3E}">
        <p14:creationId xmlns:p14="http://schemas.microsoft.com/office/powerpoint/2010/main" val="332935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58847"/>
            <a:ext cx="6096000" cy="6740307"/>
          </a:xfrm>
          <a:prstGeom prst="rect">
            <a:avLst/>
          </a:prstGeom>
        </p:spPr>
        <p:txBody>
          <a:bodyPr>
            <a:spAutoFit/>
          </a:bodyPr>
          <a:lstStyle/>
          <a:p>
            <a:r>
              <a:rPr lang="zh-CN" altLang="en-US" dirty="0"/>
              <a:t>输出箭分支</a:t>
            </a:r>
            <a:br>
              <a:rPr lang="zh-CN" altLang="en-US" dirty="0"/>
            </a:br>
            <a:r>
              <a:rPr lang="zh-CN" altLang="en-US" dirty="0"/>
              <a:t>平射</a:t>
            </a:r>
            <a:r>
              <a:rPr lang="en-US" altLang="zh-CN" dirty="0"/>
              <a:t>-</a:t>
            </a:r>
            <a:r>
              <a:rPr lang="zh-CN" altLang="en-US" dirty="0"/>
              <a:t>连射：对指定位置敌人单体攻击</a:t>
            </a:r>
            <a:br>
              <a:rPr lang="zh-CN" altLang="en-US" dirty="0"/>
            </a:br>
            <a:r>
              <a:rPr lang="zh-CN" altLang="en-US" dirty="0"/>
              <a:t>平射</a:t>
            </a:r>
            <a:r>
              <a:rPr lang="en-US" altLang="zh-CN" dirty="0"/>
              <a:t>-</a:t>
            </a:r>
            <a:r>
              <a:rPr lang="zh-CN" altLang="en-US" dirty="0"/>
              <a:t>贯通：向指定直线方向射击，贯通路径上的敌人</a:t>
            </a:r>
            <a:br>
              <a:rPr lang="zh-CN" altLang="en-US" dirty="0"/>
            </a:br>
            <a:r>
              <a:rPr lang="zh-CN" altLang="en-US" dirty="0"/>
              <a:t>平射</a:t>
            </a:r>
            <a:r>
              <a:rPr lang="en-US" altLang="zh-CN" dirty="0"/>
              <a:t>-</a:t>
            </a:r>
            <a:r>
              <a:rPr lang="zh-CN" altLang="en-US" dirty="0"/>
              <a:t>扩散：前方扇形短射程攻击</a:t>
            </a:r>
            <a:br>
              <a:rPr lang="zh-CN" altLang="en-US" dirty="0"/>
            </a:br>
            <a:r>
              <a:rPr lang="zh-CN" altLang="en-US" dirty="0"/>
              <a:t>曲射</a:t>
            </a:r>
            <a:r>
              <a:rPr lang="en-US" altLang="zh-CN" dirty="0"/>
              <a:t>-</a:t>
            </a:r>
            <a:r>
              <a:rPr lang="zh-CN" altLang="en-US" dirty="0"/>
              <a:t>集中：指定一个点，对该点造成较高伤害，该点周围造成少量伤害</a:t>
            </a:r>
            <a:br>
              <a:rPr lang="zh-CN" altLang="en-US" dirty="0"/>
            </a:br>
            <a:r>
              <a:rPr lang="zh-CN" altLang="en-US" dirty="0"/>
              <a:t>曲射</a:t>
            </a:r>
            <a:r>
              <a:rPr lang="en-US" altLang="zh-CN" dirty="0"/>
              <a:t>-</a:t>
            </a:r>
            <a:r>
              <a:rPr lang="zh-CN" altLang="en-US" dirty="0"/>
              <a:t>扩散：指定一个范围，对该范围内进行</a:t>
            </a:r>
            <a:r>
              <a:rPr lang="en-US" altLang="zh-CN" dirty="0"/>
              <a:t>5</a:t>
            </a:r>
            <a:r>
              <a:rPr lang="zh-CN" altLang="en-US" dirty="0"/>
              <a:t>次随机目标的攻击，但范围内每个单位最多被选中两次</a:t>
            </a:r>
            <a:br>
              <a:rPr lang="zh-CN" altLang="en-US" dirty="0"/>
            </a:br>
            <a:r>
              <a:rPr lang="zh-CN" altLang="en-US" dirty="0"/>
              <a:t>曲射</a:t>
            </a:r>
            <a:r>
              <a:rPr lang="en-US" altLang="zh-CN" dirty="0"/>
              <a:t>-</a:t>
            </a:r>
            <a:r>
              <a:rPr lang="zh-CN" altLang="en-US" dirty="0"/>
              <a:t>爆裂：指定一个点（本技能的射击可能偏离指定的点），在该点周围造成不分敌我的范围伤害</a:t>
            </a:r>
            <a:br>
              <a:rPr lang="zh-CN" altLang="en-US" dirty="0"/>
            </a:br>
            <a:r>
              <a:rPr lang="zh-CN" altLang="en-US" dirty="0"/>
              <a:t>*所有曲射类攻击在施放后少量时间后才会结算效果</a:t>
            </a:r>
            <a:br>
              <a:rPr lang="zh-CN" altLang="en-US" dirty="0"/>
            </a:br>
            <a:r>
              <a:rPr lang="zh-CN" altLang="en-US" dirty="0"/>
              <a:t>蓄力：加强下一次射击（限定平射和曲射）的威力和效果，后摇较短可以较快接续下一次行动，但蓄力中移动减半；一次射击前最多可以进行两层（增强后三层）蓄力，仍然可以进行多余的蓄力，但不会再增加射击效果；在有蓄力的状态下受到控制类技能攻击，或使用了平射、曲射、蓄力之外的行动时，蓄力清零</a:t>
            </a:r>
            <a:br>
              <a:rPr lang="zh-CN" altLang="en-US" dirty="0"/>
            </a:br>
            <a:r>
              <a:rPr lang="zh-CN" altLang="en-US" dirty="0"/>
              <a:t>龙之矢：向指定方向连续进行三次（每次之间有少量延迟）贯通的攻击，前两次伤害较低但会定身敌人使其无法移动，最后一击造成较高伤害</a:t>
            </a:r>
            <a:br>
              <a:rPr lang="zh-CN" altLang="en-US" dirty="0"/>
            </a:br>
            <a:r>
              <a:rPr lang="zh-CN" altLang="en-US" dirty="0"/>
              <a:t>紧急回避：立刻进行一次移动，移动过程中不会受到伤害，若在下一次行动前，回避前的位置受到了攻击，则下次行动时获得满层的蓄力</a:t>
            </a:r>
            <a:br>
              <a:rPr lang="zh-CN" altLang="en-US" dirty="0"/>
            </a:br>
            <a:endParaRPr lang="zh-CN" altLang="en-US" dirty="0"/>
          </a:p>
        </p:txBody>
      </p:sp>
    </p:spTree>
    <p:extLst>
      <p:ext uri="{BB962C8B-B14F-4D97-AF65-F5344CB8AC3E}">
        <p14:creationId xmlns:p14="http://schemas.microsoft.com/office/powerpoint/2010/main" val="398354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460" y="738706"/>
            <a:ext cx="6096000" cy="1477328"/>
          </a:xfrm>
          <a:prstGeom prst="rect">
            <a:avLst/>
          </a:prstGeom>
        </p:spPr>
        <p:txBody>
          <a:bodyPr>
            <a:spAutoFit/>
          </a:bodyPr>
          <a:lstStyle/>
          <a:p>
            <a:r>
              <a:rPr lang="zh-CN" altLang="en-US" dirty="0"/>
              <a:t>首都</a:t>
            </a:r>
            <a:r>
              <a:rPr lang="en-US" altLang="zh-CN" dirty="0" err="1"/>
              <a:t>akaha's</a:t>
            </a:r>
            <a:r>
              <a:rPr lang="en-US" altLang="zh-CN" dirty="0"/>
              <a:t> sanctuary</a:t>
            </a:r>
            <a:r>
              <a:rPr lang="zh-CN" altLang="en-US" dirty="0"/>
              <a:t>（红羽的圣地），新手村森林</a:t>
            </a:r>
            <a:r>
              <a:rPr lang="en-US" altLang="zh-CN" dirty="0" err="1"/>
              <a:t>aoi</a:t>
            </a:r>
            <a:r>
              <a:rPr lang="en-US" altLang="zh-CN" dirty="0"/>
              <a:t> forest</a:t>
            </a:r>
            <a:r>
              <a:rPr lang="zh-CN" altLang="en-US" dirty="0"/>
              <a:t>（青之森林），新手村</a:t>
            </a:r>
            <a:r>
              <a:rPr lang="en-US" altLang="zh-CN" dirty="0" err="1"/>
              <a:t>sizukawa</a:t>
            </a:r>
            <a:r>
              <a:rPr lang="en-US" altLang="zh-CN" dirty="0"/>
              <a:t> village</a:t>
            </a:r>
            <a:r>
              <a:rPr lang="zh-CN" altLang="en-US" dirty="0"/>
              <a:t>（静川村），山</a:t>
            </a:r>
            <a:r>
              <a:rPr lang="en-US" altLang="zh-CN" dirty="0" err="1"/>
              <a:t>Mt.eiyuki</a:t>
            </a:r>
            <a:r>
              <a:rPr lang="zh-CN" altLang="en-US" dirty="0"/>
              <a:t>（永雪山），结界</a:t>
            </a:r>
            <a:r>
              <a:rPr lang="en-US" altLang="zh-CN" dirty="0" err="1"/>
              <a:t>kasumi's</a:t>
            </a:r>
            <a:r>
              <a:rPr lang="en-US" altLang="zh-CN" dirty="0"/>
              <a:t> enchantment</a:t>
            </a:r>
            <a:r>
              <a:rPr lang="zh-CN" altLang="en-US" dirty="0"/>
              <a:t>（霞之结界），地下通道</a:t>
            </a:r>
            <a:r>
              <a:rPr lang="en-US" altLang="zh-CN" dirty="0" err="1"/>
              <a:t>sakebe</a:t>
            </a:r>
            <a:r>
              <a:rPr lang="en-US" altLang="zh-CN" dirty="0"/>
              <a:t> hollow</a:t>
            </a:r>
            <a:r>
              <a:rPr lang="zh-CN" altLang="en-US" dirty="0"/>
              <a:t>（嚎叫洞窟</a:t>
            </a:r>
            <a:br>
              <a:rPr lang="zh-CN" altLang="en-US" dirty="0"/>
            </a:br>
            <a:endParaRPr lang="zh-CN" altLang="en-US" dirty="0"/>
          </a:p>
        </p:txBody>
      </p:sp>
    </p:spTree>
    <p:extLst>
      <p:ext uri="{BB962C8B-B14F-4D97-AF65-F5344CB8AC3E}">
        <p14:creationId xmlns:p14="http://schemas.microsoft.com/office/powerpoint/2010/main" val="17322948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30638" y="251937"/>
            <a:ext cx="7201469" cy="6463308"/>
          </a:xfrm>
          <a:prstGeom prst="rect">
            <a:avLst/>
          </a:prstGeom>
        </p:spPr>
        <p:txBody>
          <a:bodyPr wrap="square">
            <a:spAutoFit/>
          </a:bodyPr>
          <a:lstStyle/>
          <a:p>
            <a:r>
              <a:rPr lang="zh-CN" altLang="en-US" dirty="0"/>
              <a:t>妖怪</a:t>
            </a:r>
            <a:br>
              <a:rPr lang="zh-CN" altLang="en-US" dirty="0"/>
            </a:br>
            <a:r>
              <a:rPr lang="zh-CN" altLang="en-US" dirty="0"/>
              <a:t/>
            </a:r>
            <a:br>
              <a:rPr lang="zh-CN" altLang="en-US" dirty="0"/>
            </a:br>
            <a:r>
              <a:rPr lang="zh-CN" altLang="en-US" dirty="0"/>
              <a:t>技能</a:t>
            </a:r>
            <a:br>
              <a:rPr lang="zh-CN" altLang="en-US" dirty="0"/>
            </a:br>
            <a:r>
              <a:rPr lang="zh-CN" altLang="en-US" dirty="0"/>
              <a:t>移动类</a:t>
            </a:r>
            <a:br>
              <a:rPr lang="zh-CN" altLang="en-US" dirty="0"/>
            </a:br>
            <a:r>
              <a:rPr lang="zh-CN" altLang="en-US" dirty="0"/>
              <a:t>推移 可充能两次 让一个单位移动一格 </a:t>
            </a:r>
            <a:br>
              <a:rPr lang="zh-CN" altLang="en-US" dirty="0"/>
            </a:br>
            <a:r>
              <a:rPr lang="zh-CN" altLang="en-US" dirty="0"/>
              <a:t>推移强化 可斜向推移</a:t>
            </a:r>
            <a:br>
              <a:rPr lang="zh-CN" altLang="en-US" dirty="0"/>
            </a:br>
            <a:r>
              <a:rPr lang="zh-CN" altLang="en-US" dirty="0"/>
              <a:t>观察 得到怪物常规属性</a:t>
            </a:r>
            <a:br>
              <a:rPr lang="zh-CN" altLang="en-US" dirty="0"/>
            </a:br>
            <a:r>
              <a:rPr lang="zh-CN" altLang="en-US" dirty="0"/>
              <a:t>读心 得到怪物特殊描述 以及某些</a:t>
            </a:r>
            <a:r>
              <a:rPr lang="en-US" altLang="zh-CN" dirty="0"/>
              <a:t>boss</a:t>
            </a:r>
            <a:r>
              <a:rPr lang="zh-CN" altLang="en-US" dirty="0"/>
              <a:t>前摇是在做什么动作</a:t>
            </a:r>
            <a:br>
              <a:rPr lang="zh-CN" altLang="en-US" dirty="0"/>
            </a:br>
            <a:r>
              <a:rPr lang="zh-CN" altLang="en-US" dirty="0"/>
              <a:t>传送 将单个队友传送到</a:t>
            </a:r>
            <a:r>
              <a:rPr lang="en-US" altLang="zh-CN" dirty="0"/>
              <a:t>3</a:t>
            </a:r>
            <a:r>
              <a:rPr lang="zh-CN" altLang="en-US" dirty="0"/>
              <a:t>格内的任意位置</a:t>
            </a:r>
            <a:br>
              <a:rPr lang="zh-CN" altLang="en-US" dirty="0"/>
            </a:br>
            <a:r>
              <a:rPr lang="zh-CN" altLang="en-US" dirty="0"/>
              <a:t/>
            </a:r>
            <a:br>
              <a:rPr lang="zh-CN" altLang="en-US" dirty="0"/>
            </a:br>
            <a:r>
              <a:rPr lang="zh-CN" altLang="en-US" dirty="0"/>
              <a:t>障碍类</a:t>
            </a:r>
            <a:br>
              <a:rPr lang="zh-CN" altLang="en-US" dirty="0"/>
            </a:br>
            <a:r>
              <a:rPr lang="zh-CN" altLang="en-US" dirty="0"/>
              <a:t>草丛 一次性 经过时移动力</a:t>
            </a:r>
            <a:r>
              <a:rPr lang="en-US" altLang="zh-CN" dirty="0"/>
              <a:t>-1</a:t>
            </a:r>
            <a:br>
              <a:rPr lang="en-US" altLang="zh-CN" dirty="0"/>
            </a:br>
            <a:r>
              <a:rPr lang="zh-CN" altLang="en-US" dirty="0"/>
              <a:t>强化 能多触发一次</a:t>
            </a:r>
            <a:br>
              <a:rPr lang="zh-CN" altLang="en-US" dirty="0"/>
            </a:br>
            <a:r>
              <a:rPr lang="zh-CN" altLang="en-US" dirty="0"/>
              <a:t>木墙 阻碍移动 被攻击一次后消失</a:t>
            </a:r>
            <a:br>
              <a:rPr lang="zh-CN" altLang="en-US" dirty="0"/>
            </a:br>
            <a:r>
              <a:rPr lang="zh-CN" altLang="en-US" dirty="0"/>
              <a:t/>
            </a:r>
            <a:br>
              <a:rPr lang="zh-CN" altLang="en-US" dirty="0"/>
            </a:br>
            <a:r>
              <a:rPr lang="zh-CN" altLang="en-US" dirty="0"/>
              <a:t>流沙 有持续时间 经过时移动力</a:t>
            </a:r>
            <a:r>
              <a:rPr lang="en-US" altLang="zh-CN" dirty="0"/>
              <a:t>-1</a:t>
            </a:r>
            <a:br>
              <a:rPr lang="en-US" altLang="zh-CN" dirty="0"/>
            </a:br>
            <a:r>
              <a:rPr lang="zh-CN" altLang="en-US" dirty="0"/>
              <a:t>强化 持续时间增加</a:t>
            </a:r>
            <a:br>
              <a:rPr lang="zh-CN" altLang="en-US" dirty="0"/>
            </a:br>
            <a:r>
              <a:rPr lang="zh-CN" altLang="en-US" dirty="0"/>
              <a:t/>
            </a:r>
            <a:br>
              <a:rPr lang="zh-CN" altLang="en-US" dirty="0"/>
            </a:br>
            <a:r>
              <a:rPr lang="zh-CN" altLang="en-US" dirty="0"/>
              <a:t>精神类</a:t>
            </a:r>
            <a:br>
              <a:rPr lang="zh-CN" altLang="en-US" dirty="0"/>
            </a:br>
            <a:r>
              <a:rPr lang="zh-CN" altLang="en-US" dirty="0"/>
              <a:t>诅咒 容易</a:t>
            </a:r>
            <a:r>
              <a:rPr lang="en-US" altLang="zh-CN" dirty="0"/>
              <a:t>roll</a:t>
            </a:r>
            <a:r>
              <a:rPr lang="zh-CN" altLang="en-US" dirty="0"/>
              <a:t>到低数值伤害</a:t>
            </a:r>
            <a:br>
              <a:rPr lang="zh-CN" altLang="en-US" dirty="0"/>
            </a:br>
            <a:r>
              <a:rPr lang="zh-CN" altLang="en-US" dirty="0"/>
              <a:t>虚弱 攻击降低</a:t>
            </a:r>
            <a:br>
              <a:rPr lang="zh-CN" altLang="en-US" dirty="0"/>
            </a:br>
            <a:r>
              <a:rPr lang="zh-CN" altLang="en-US" dirty="0"/>
              <a:t>脆弱 防御降低</a:t>
            </a:r>
            <a:br>
              <a:rPr lang="zh-CN" altLang="en-US" dirty="0"/>
            </a:br>
            <a:endParaRPr lang="zh-CN" altLang="en-US" dirty="0"/>
          </a:p>
        </p:txBody>
      </p:sp>
      <p:sp>
        <p:nvSpPr>
          <p:cNvPr id="3" name="矩形 2"/>
          <p:cNvSpPr/>
          <p:nvPr/>
        </p:nvSpPr>
        <p:spPr>
          <a:xfrm>
            <a:off x="313730" y="391952"/>
            <a:ext cx="646331" cy="369332"/>
          </a:xfrm>
          <a:prstGeom prst="rect">
            <a:avLst/>
          </a:prstGeom>
        </p:spPr>
        <p:txBody>
          <a:bodyPr wrap="none">
            <a:spAutoFit/>
          </a:bodyPr>
          <a:lstStyle/>
          <a:p>
            <a:r>
              <a:rPr lang="zh-CN" altLang="en-US" dirty="0"/>
              <a:t>妖怪</a:t>
            </a:r>
          </a:p>
        </p:txBody>
      </p:sp>
    </p:spTree>
    <p:extLst>
      <p:ext uri="{BB962C8B-B14F-4D97-AF65-F5344CB8AC3E}">
        <p14:creationId xmlns:p14="http://schemas.microsoft.com/office/powerpoint/2010/main" val="122447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60144" y="1072318"/>
            <a:ext cx="6096000" cy="646331"/>
          </a:xfrm>
          <a:prstGeom prst="rect">
            <a:avLst/>
          </a:prstGeom>
        </p:spPr>
        <p:txBody>
          <a:bodyPr>
            <a:spAutoFit/>
          </a:bodyPr>
          <a:lstStyle/>
          <a:p>
            <a:r>
              <a:rPr lang="zh-CN" altLang="en-US" dirty="0"/>
              <a:t>剧情策划 </a:t>
            </a:r>
            <a:r>
              <a:rPr lang="zh-CN" altLang="en-US" dirty="0" smtClean="0"/>
              <a:t>总监督</a:t>
            </a:r>
            <a:r>
              <a:rPr lang="zh-CN" altLang="en-US" dirty="0"/>
              <a:t> </a:t>
            </a:r>
            <a:r>
              <a:rPr lang="zh-CN" altLang="en-US" dirty="0" smtClean="0"/>
              <a:t>考据：时空</a:t>
            </a:r>
            <a:r>
              <a:rPr lang="zh-CN" altLang="en-US" dirty="0"/>
              <a:t/>
            </a:r>
            <a:br>
              <a:rPr lang="zh-CN" altLang="en-US" dirty="0"/>
            </a:br>
            <a:endParaRPr lang="zh-CN" altLang="en-US" dirty="0"/>
          </a:p>
        </p:txBody>
      </p:sp>
      <p:sp>
        <p:nvSpPr>
          <p:cNvPr id="5" name="矩形 4"/>
          <p:cNvSpPr/>
          <p:nvPr/>
        </p:nvSpPr>
        <p:spPr>
          <a:xfrm>
            <a:off x="1260144" y="1718649"/>
            <a:ext cx="6096000" cy="646331"/>
          </a:xfrm>
          <a:prstGeom prst="rect">
            <a:avLst/>
          </a:prstGeom>
        </p:spPr>
        <p:txBody>
          <a:bodyPr>
            <a:spAutoFit/>
          </a:bodyPr>
          <a:lstStyle/>
          <a:p>
            <a:r>
              <a:rPr lang="zh-CN" altLang="en-US" dirty="0" smtClean="0"/>
              <a:t>玩</a:t>
            </a:r>
            <a:r>
              <a:rPr lang="zh-CN" altLang="en-US" dirty="0"/>
              <a:t>法策划和数值</a:t>
            </a:r>
            <a:r>
              <a:rPr lang="zh-CN" altLang="en-US" dirty="0" smtClean="0"/>
              <a:t>策划：子心</a:t>
            </a:r>
            <a:r>
              <a:rPr lang="zh-CN" altLang="en-US" dirty="0"/>
              <a:t/>
            </a:r>
            <a:br>
              <a:rPr lang="zh-CN" altLang="en-US" dirty="0"/>
            </a:br>
            <a:endParaRPr lang="zh-CN" altLang="en-US" dirty="0"/>
          </a:p>
        </p:txBody>
      </p:sp>
      <p:sp>
        <p:nvSpPr>
          <p:cNvPr id="6" name="矩形 5"/>
          <p:cNvSpPr/>
          <p:nvPr/>
        </p:nvSpPr>
        <p:spPr>
          <a:xfrm>
            <a:off x="1260144" y="2364978"/>
            <a:ext cx="6096000" cy="646331"/>
          </a:xfrm>
          <a:prstGeom prst="rect">
            <a:avLst/>
          </a:prstGeom>
        </p:spPr>
        <p:txBody>
          <a:bodyPr>
            <a:spAutoFit/>
          </a:bodyPr>
          <a:lstStyle/>
          <a:p>
            <a:r>
              <a:rPr lang="zh-CN" altLang="en-US" dirty="0" smtClean="0"/>
              <a:t>总原画：猫箱</a:t>
            </a:r>
            <a:r>
              <a:rPr lang="zh-CN" altLang="en-US" dirty="0"/>
              <a:t/>
            </a:r>
            <a:br>
              <a:rPr lang="zh-CN" altLang="en-US" dirty="0"/>
            </a:br>
            <a:r>
              <a:rPr lang="zh-CN" altLang="en-US" dirty="0" smtClean="0"/>
              <a:t>绘画策划：猫箱、千里</a:t>
            </a:r>
            <a:endParaRPr lang="zh-CN" altLang="en-US" dirty="0"/>
          </a:p>
        </p:txBody>
      </p:sp>
      <p:sp>
        <p:nvSpPr>
          <p:cNvPr id="7" name="矩形 6"/>
          <p:cNvSpPr/>
          <p:nvPr/>
        </p:nvSpPr>
        <p:spPr>
          <a:xfrm>
            <a:off x="1260144" y="4807798"/>
            <a:ext cx="6096000" cy="646331"/>
          </a:xfrm>
          <a:prstGeom prst="rect">
            <a:avLst/>
          </a:prstGeom>
        </p:spPr>
        <p:txBody>
          <a:bodyPr>
            <a:spAutoFit/>
          </a:bodyPr>
          <a:lstStyle/>
          <a:p>
            <a:r>
              <a:rPr lang="zh-CN" altLang="en-US" dirty="0" smtClean="0"/>
              <a:t>总监督</a:t>
            </a:r>
            <a:r>
              <a:rPr lang="en-US" altLang="zh-CN" dirty="0" smtClean="0"/>
              <a:t>,</a:t>
            </a:r>
            <a:r>
              <a:rPr lang="zh-CN" altLang="en-US" dirty="0" smtClean="0"/>
              <a:t>秘书：隐夜月影</a:t>
            </a:r>
            <a:r>
              <a:rPr lang="zh-CN" altLang="en-US" dirty="0"/>
              <a:t/>
            </a:r>
            <a:br>
              <a:rPr lang="zh-CN" altLang="en-US" dirty="0"/>
            </a:br>
            <a:endParaRPr lang="zh-CN" altLang="en-US" dirty="0"/>
          </a:p>
        </p:txBody>
      </p:sp>
      <p:sp>
        <p:nvSpPr>
          <p:cNvPr id="8" name="矩形 7"/>
          <p:cNvSpPr/>
          <p:nvPr/>
        </p:nvSpPr>
        <p:spPr>
          <a:xfrm>
            <a:off x="1260144" y="3334477"/>
            <a:ext cx="6096000" cy="646331"/>
          </a:xfrm>
          <a:prstGeom prst="rect">
            <a:avLst/>
          </a:prstGeom>
        </p:spPr>
        <p:txBody>
          <a:bodyPr>
            <a:spAutoFit/>
          </a:bodyPr>
          <a:lstStyle/>
          <a:p>
            <a:r>
              <a:rPr lang="zh-CN" altLang="en-US" dirty="0" smtClean="0"/>
              <a:t>地理文化策划：失落银</a:t>
            </a:r>
            <a:r>
              <a:rPr lang="zh-CN" altLang="en-US" dirty="0"/>
              <a:t/>
            </a:r>
            <a:br>
              <a:rPr lang="zh-CN" altLang="en-US" dirty="0"/>
            </a:br>
            <a:endParaRPr lang="zh-CN" altLang="en-US" dirty="0"/>
          </a:p>
        </p:txBody>
      </p:sp>
      <p:sp>
        <p:nvSpPr>
          <p:cNvPr id="9" name="矩形 8"/>
          <p:cNvSpPr/>
          <p:nvPr/>
        </p:nvSpPr>
        <p:spPr>
          <a:xfrm>
            <a:off x="1260144" y="4071137"/>
            <a:ext cx="6096000" cy="646331"/>
          </a:xfrm>
          <a:prstGeom prst="rect">
            <a:avLst/>
          </a:prstGeom>
        </p:spPr>
        <p:txBody>
          <a:bodyPr>
            <a:spAutoFit/>
          </a:bodyPr>
          <a:lstStyle/>
          <a:p>
            <a:r>
              <a:rPr lang="zh-CN" altLang="en-US" dirty="0" smtClean="0"/>
              <a:t>剧情监督：</a:t>
            </a:r>
            <a:r>
              <a:rPr lang="en-US" altLang="zh-CN" dirty="0" smtClean="0"/>
              <a:t>t</a:t>
            </a:r>
            <a:r>
              <a:rPr lang="zh-CN" altLang="en-US" dirty="0" smtClean="0"/>
              <a:t>妹</a:t>
            </a:r>
            <a:r>
              <a:rPr lang="zh-CN" altLang="en-US" dirty="0"/>
              <a:t/>
            </a:r>
            <a:br>
              <a:rPr lang="zh-CN" altLang="en-US" dirty="0"/>
            </a:br>
            <a:endParaRPr lang="zh-CN" altLang="en-US" dirty="0"/>
          </a:p>
        </p:txBody>
      </p:sp>
      <p:sp>
        <p:nvSpPr>
          <p:cNvPr id="3" name="矩形 2"/>
          <p:cNvSpPr/>
          <p:nvPr/>
        </p:nvSpPr>
        <p:spPr>
          <a:xfrm>
            <a:off x="1440260" y="5617121"/>
            <a:ext cx="1800493" cy="369332"/>
          </a:xfrm>
          <a:prstGeom prst="rect">
            <a:avLst/>
          </a:prstGeom>
        </p:spPr>
        <p:txBody>
          <a:bodyPr wrap="none">
            <a:spAutoFit/>
          </a:bodyPr>
          <a:lstStyle/>
          <a:p>
            <a:r>
              <a:rPr lang="zh-CN" altLang="en-US" dirty="0" smtClean="0"/>
              <a:t>程序监督：油恩</a:t>
            </a:r>
            <a:endParaRPr lang="zh-CN" altLang="en-US" dirty="0"/>
          </a:p>
        </p:txBody>
      </p:sp>
      <p:sp>
        <p:nvSpPr>
          <p:cNvPr id="2" name="矩形 1"/>
          <p:cNvSpPr/>
          <p:nvPr/>
        </p:nvSpPr>
        <p:spPr>
          <a:xfrm>
            <a:off x="4644788" y="1628319"/>
            <a:ext cx="6096000" cy="646331"/>
          </a:xfrm>
          <a:prstGeom prst="rect">
            <a:avLst/>
          </a:prstGeom>
        </p:spPr>
        <p:txBody>
          <a:bodyPr>
            <a:spAutoFit/>
          </a:bodyPr>
          <a:lstStyle/>
          <a:p>
            <a:r>
              <a:rPr lang="zh-CN" altLang="en-US" dirty="0"/>
              <a:t>最好让大帝把难度分级做一下，不然真成硬核游戏了</a:t>
            </a:r>
            <a:br>
              <a:rPr lang="zh-CN" altLang="en-US" dirty="0"/>
            </a:br>
            <a:endParaRPr lang="zh-CN" altLang="en-US" dirty="0"/>
          </a:p>
        </p:txBody>
      </p:sp>
      <p:sp>
        <p:nvSpPr>
          <p:cNvPr id="10" name="矩形 9"/>
          <p:cNvSpPr/>
          <p:nvPr/>
        </p:nvSpPr>
        <p:spPr>
          <a:xfrm>
            <a:off x="6623714" y="2032981"/>
            <a:ext cx="6096000" cy="646331"/>
          </a:xfrm>
          <a:prstGeom prst="rect">
            <a:avLst/>
          </a:prstGeom>
        </p:spPr>
        <p:txBody>
          <a:bodyPr>
            <a:spAutoFit/>
          </a:bodyPr>
          <a:lstStyle/>
          <a:p>
            <a:r>
              <a:rPr lang="zh-CN" altLang="en-US" dirty="0"/>
              <a:t>别搞虚弱 搞个血量越高速度越快</a:t>
            </a:r>
            <a:br>
              <a:rPr lang="zh-CN" altLang="en-US" dirty="0"/>
            </a:br>
            <a:endParaRPr lang="zh-CN" altLang="en-US" dirty="0"/>
          </a:p>
        </p:txBody>
      </p:sp>
      <p:sp>
        <p:nvSpPr>
          <p:cNvPr id="11" name="矩形 10"/>
          <p:cNvSpPr/>
          <p:nvPr/>
        </p:nvSpPr>
        <p:spPr>
          <a:xfrm>
            <a:off x="6500884" y="2769640"/>
            <a:ext cx="6096000" cy="923330"/>
          </a:xfrm>
          <a:prstGeom prst="rect">
            <a:avLst/>
          </a:prstGeom>
        </p:spPr>
        <p:txBody>
          <a:bodyPr>
            <a:spAutoFit/>
          </a:bodyPr>
          <a:lstStyle/>
          <a:p>
            <a:r>
              <a:rPr lang="zh-CN" altLang="en-US" dirty="0"/>
              <a:t>搞个软狂暴吧</a:t>
            </a:r>
            <a:br>
              <a:rPr lang="zh-CN" altLang="en-US" dirty="0"/>
            </a:br>
            <a:r>
              <a:rPr lang="zh-CN" altLang="en-US" dirty="0" smtClean="0"/>
              <a:t>战斗</a:t>
            </a:r>
            <a:r>
              <a:rPr lang="zh-CN" altLang="en-US" dirty="0"/>
              <a:t>场地随时间逐渐缩小</a:t>
            </a:r>
            <a:br>
              <a:rPr lang="zh-CN" altLang="en-US" dirty="0"/>
            </a:br>
            <a:endParaRPr lang="zh-CN" altLang="en-US" dirty="0"/>
          </a:p>
        </p:txBody>
      </p:sp>
    </p:spTree>
    <p:extLst>
      <p:ext uri="{BB962C8B-B14F-4D97-AF65-F5344CB8AC3E}">
        <p14:creationId xmlns:p14="http://schemas.microsoft.com/office/powerpoint/2010/main" val="283322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世界观</a:t>
            </a:r>
            <a:endParaRPr lang="zh-CN" altLang="en-US" dirty="0"/>
          </a:p>
        </p:txBody>
      </p:sp>
      <p:sp>
        <p:nvSpPr>
          <p:cNvPr id="3" name="内容占位符 2"/>
          <p:cNvSpPr>
            <a:spLocks noGrp="1"/>
          </p:cNvSpPr>
          <p:nvPr>
            <p:ph idx="1"/>
          </p:nvPr>
        </p:nvSpPr>
        <p:spPr/>
        <p:txBody>
          <a:bodyPr>
            <a:normAutofit/>
          </a:bodyPr>
          <a:lstStyle/>
          <a:p>
            <a:r>
              <a:rPr lang="en-US" altLang="zh-CN" dirty="0"/>
              <a:t>8</a:t>
            </a:r>
            <a:r>
              <a:rPr lang="zh-CN" altLang="zh-CN" dirty="0"/>
              <a:t>个</a:t>
            </a:r>
            <a:r>
              <a:rPr lang="zh-CN" altLang="zh-CN" dirty="0" smtClean="0"/>
              <a:t>阵营</a:t>
            </a:r>
            <a:r>
              <a:rPr lang="zh-CN" altLang="en-US" dirty="0" smtClean="0"/>
              <a:t>：八个阵营风格大概是 人类社会 红色政权 科学 兽娘 魔法 巫术 妖怪 超能力 这样的感觉？</a:t>
            </a:r>
            <a:endParaRPr lang="zh-CN" altLang="zh-CN" dirty="0"/>
          </a:p>
          <a:p>
            <a:r>
              <a:rPr lang="zh-CN" altLang="zh-CN" dirty="0"/>
              <a:t>科学超能力魔法三足鼎立</a:t>
            </a:r>
          </a:p>
          <a:p>
            <a:r>
              <a:rPr lang="zh-CN" altLang="zh-CN" dirty="0"/>
              <a:t>巫女和妖怪世仇</a:t>
            </a:r>
          </a:p>
          <a:p>
            <a:r>
              <a:rPr lang="zh-CN" altLang="zh-CN" dirty="0"/>
              <a:t>苏维埃联邦想统治世界</a:t>
            </a:r>
          </a:p>
          <a:p>
            <a:r>
              <a:rPr lang="en-US" altLang="zh-CN" dirty="0" smtClean="0"/>
              <a:t>Shen </a:t>
            </a:r>
            <a:r>
              <a:rPr lang="en-US" altLang="zh-CN" dirty="0" err="1" smtClean="0"/>
              <a:t>Xhen</a:t>
            </a:r>
            <a:r>
              <a:rPr lang="zh-CN" altLang="zh-CN" dirty="0" smtClean="0"/>
              <a:t>只想</a:t>
            </a:r>
            <a:r>
              <a:rPr lang="zh-CN" altLang="zh-CN" dirty="0"/>
              <a:t>做一个普通人</a:t>
            </a:r>
          </a:p>
          <a:p>
            <a:r>
              <a:rPr lang="zh-CN" altLang="zh-CN" dirty="0"/>
              <a:t>萨布利威奇维护世界和平这种</a:t>
            </a:r>
          </a:p>
          <a:p>
            <a:r>
              <a:rPr lang="zh-CN" altLang="zh-CN" dirty="0"/>
              <a:t>设定上红色政权与</a:t>
            </a:r>
            <a:r>
              <a:rPr lang="zh-CN" altLang="zh-CN" dirty="0" smtClean="0"/>
              <a:t>除了</a:t>
            </a:r>
            <a:r>
              <a:rPr lang="en-US" altLang="zh-CN" dirty="0" smtClean="0"/>
              <a:t>Shen </a:t>
            </a:r>
            <a:r>
              <a:rPr lang="en-US" altLang="zh-CN" dirty="0" err="1" smtClean="0"/>
              <a:t>Xhen</a:t>
            </a:r>
            <a:r>
              <a:rPr lang="zh-CN" altLang="zh-CN" dirty="0" smtClean="0"/>
              <a:t>以外</a:t>
            </a:r>
            <a:r>
              <a:rPr lang="zh-CN" altLang="zh-CN" dirty="0"/>
              <a:t>所有人都不好（</a:t>
            </a:r>
            <a:r>
              <a:rPr lang="en-US" altLang="zh-CN" dirty="0"/>
              <a:t>-100</a:t>
            </a:r>
            <a:r>
              <a:rPr lang="zh-CN" altLang="zh-CN" dirty="0"/>
              <a:t>关系）</a:t>
            </a:r>
            <a:r>
              <a:rPr lang="en-US" altLang="zh-CN" dirty="0"/>
              <a:t/>
            </a:r>
            <a:br>
              <a:rPr lang="en-US" altLang="zh-CN" dirty="0"/>
            </a:br>
            <a:r>
              <a:rPr lang="zh-CN" altLang="zh-CN" dirty="0"/>
              <a:t>猫娘政权与除了红色以外都是良好（</a:t>
            </a:r>
            <a:r>
              <a:rPr lang="en-US" altLang="zh-CN" dirty="0"/>
              <a:t>+</a:t>
            </a:r>
            <a:r>
              <a:rPr lang="zh-CN" altLang="zh-CN" dirty="0"/>
              <a:t>关系）</a:t>
            </a:r>
          </a:p>
          <a:p>
            <a:endParaRPr lang="zh-CN" altLang="en-US" dirty="0"/>
          </a:p>
        </p:txBody>
      </p:sp>
    </p:spTree>
    <p:extLst>
      <p:ext uri="{BB962C8B-B14F-4D97-AF65-F5344CB8AC3E}">
        <p14:creationId xmlns:p14="http://schemas.microsoft.com/office/powerpoint/2010/main" val="208057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C:\Users\lenovo\Documents\Tencent Files\825479150\Image\Group\Image15\BZVX_N91TW5Q6[~{(07)X9V.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98" y="4060722"/>
            <a:ext cx="1947372" cy="2328742"/>
          </a:xfrm>
          <a:prstGeom prst="rect">
            <a:avLst/>
          </a:prstGeom>
          <a:noFill/>
          <a:ln>
            <a:noFill/>
          </a:ln>
        </p:spPr>
      </p:pic>
      <p:sp>
        <p:nvSpPr>
          <p:cNvPr id="4" name="Rectangle 2"/>
          <p:cNvSpPr>
            <a:spLocks noChangeArrowheads="1"/>
          </p:cNvSpPr>
          <p:nvPr/>
        </p:nvSpPr>
        <p:spPr bwMode="auto">
          <a:xfrm>
            <a:off x="1132765" y="94169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2" descr="NDB[L%}5PWU7@90AC`H~12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017815" y="3498572"/>
            <a:ext cx="2197771" cy="2925411"/>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descr="C:\Users\lenovo\Documents\Tencent Files\825479150\Image\Group\Image15\71CAT~SLMW%EIJFM`_2B4J5.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2950" y="551397"/>
            <a:ext cx="1903158" cy="2661826"/>
          </a:xfrm>
          <a:prstGeom prst="rect">
            <a:avLst/>
          </a:prstGeom>
          <a:noFill/>
          <a:ln>
            <a:noFill/>
          </a:ln>
        </p:spPr>
      </p:pic>
      <p:pic>
        <p:nvPicPr>
          <p:cNvPr id="8" name="图片 7" descr="C:\Users\lenovo\Documents\Tencent Files\825479150\Image\Group\Image15\ZWR`WB5~MV0CBGOQ0~LP901.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1163" y="563396"/>
            <a:ext cx="2227876" cy="2637829"/>
          </a:xfrm>
          <a:prstGeom prst="rect">
            <a:avLst/>
          </a:prstGeom>
          <a:noFill/>
          <a:ln>
            <a:noFill/>
          </a:ln>
        </p:spPr>
      </p:pic>
      <p:pic>
        <p:nvPicPr>
          <p:cNvPr id="9" name="图片 8" descr="C:\Users\lenovo\Documents\Tencent Files\825479150\Image\Group\Image15\PGI3_6L]1)}R955G`]@5$J3.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4094" y="481424"/>
            <a:ext cx="2140153" cy="2661826"/>
          </a:xfrm>
          <a:prstGeom prst="rect">
            <a:avLst/>
          </a:prstGeom>
          <a:noFill/>
          <a:ln>
            <a:noFill/>
          </a:ln>
        </p:spPr>
      </p:pic>
      <p:pic>
        <p:nvPicPr>
          <p:cNvPr id="12" name="图片 11" descr="C:\Users\lenovo\Documents\Tencent Files\825479150\Image\Group\Image15\6$1HX%V1E]GWSDEFA%~@~RW.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73061" y="3762144"/>
            <a:ext cx="1851455" cy="2479484"/>
          </a:xfrm>
          <a:prstGeom prst="rect">
            <a:avLst/>
          </a:prstGeom>
          <a:noFill/>
          <a:ln>
            <a:noFill/>
          </a:ln>
        </p:spPr>
      </p:pic>
      <p:pic>
        <p:nvPicPr>
          <p:cNvPr id="13" name="图片 12" descr="C:\Users\lenovo\Documents\Tencent Files\825479150\Image\Group\Image15\~H$H}%J(XFB7(FU9UQT2SLN.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990587" y="3703768"/>
            <a:ext cx="1949325" cy="2698606"/>
          </a:xfrm>
          <a:prstGeom prst="rect">
            <a:avLst/>
          </a:prstGeom>
          <a:noFill/>
          <a:ln>
            <a:noFill/>
          </a:ln>
        </p:spPr>
      </p:pic>
      <p:sp>
        <p:nvSpPr>
          <p:cNvPr id="5" name="Rectangle 3"/>
          <p:cNvSpPr>
            <a:spLocks noChangeArrowheads="1"/>
          </p:cNvSpPr>
          <p:nvPr/>
        </p:nvSpPr>
        <p:spPr bwMode="auto">
          <a:xfrm>
            <a:off x="7279973" y="3301101"/>
            <a:ext cx="34084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dirty="0" smtClean="0"/>
              <a:t>科学</a:t>
            </a:r>
            <a:r>
              <a:rPr lang="zh-CN" altLang="zh-CN" dirty="0"/>
              <a:t>船</a:t>
            </a:r>
            <a:r>
              <a:rPr lang="zh-CN" altLang="zh-CN" dirty="0" smtClean="0"/>
              <a:t>艾米利亚诺维奇</a:t>
            </a:r>
            <a:r>
              <a:rPr lang="zh-CN" altLang="en-US" dirty="0" smtClean="0"/>
              <a:t>（联盟）</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6" name="矩形 5"/>
          <p:cNvSpPr/>
          <p:nvPr/>
        </p:nvSpPr>
        <p:spPr>
          <a:xfrm>
            <a:off x="2927978" y="6339506"/>
            <a:ext cx="2262158" cy="646331"/>
          </a:xfrm>
          <a:prstGeom prst="rect">
            <a:avLst/>
          </a:prstGeom>
        </p:spPr>
        <p:txBody>
          <a:bodyPr wrap="none">
            <a:spAutoFit/>
          </a:bodyPr>
          <a:lstStyle/>
          <a:p>
            <a:r>
              <a:rPr lang="en-US" altLang="zh-CN" dirty="0"/>
              <a:t>Shen </a:t>
            </a:r>
            <a:r>
              <a:rPr lang="en-US" altLang="zh-CN" dirty="0" err="1"/>
              <a:t>Xhen</a:t>
            </a:r>
            <a:r>
              <a:rPr lang="en-US" altLang="zh-CN" dirty="0"/>
              <a:t> </a:t>
            </a:r>
            <a:r>
              <a:rPr lang="zh-CN" altLang="zh-CN" dirty="0" smtClean="0"/>
              <a:t>市</a:t>
            </a:r>
            <a:endParaRPr lang="en-US" altLang="zh-CN" dirty="0" smtClean="0"/>
          </a:p>
          <a:p>
            <a:r>
              <a:rPr lang="zh-CN" altLang="zh-CN" dirty="0" smtClean="0"/>
              <a:t>现代化国家</a:t>
            </a:r>
            <a:r>
              <a:rPr lang="zh-CN" altLang="en-US" dirty="0" smtClean="0"/>
              <a:t>（小弟）</a:t>
            </a:r>
            <a:endParaRPr lang="zh-CN" altLang="zh-CN" dirty="0"/>
          </a:p>
        </p:txBody>
      </p:sp>
      <p:sp>
        <p:nvSpPr>
          <p:cNvPr id="14" name="矩形 13"/>
          <p:cNvSpPr/>
          <p:nvPr/>
        </p:nvSpPr>
        <p:spPr>
          <a:xfrm>
            <a:off x="8008852" y="6430891"/>
            <a:ext cx="1556836" cy="369332"/>
          </a:xfrm>
          <a:prstGeom prst="rect">
            <a:avLst/>
          </a:prstGeom>
        </p:spPr>
        <p:txBody>
          <a:bodyPr wrap="none">
            <a:spAutoFit/>
          </a:bodyPr>
          <a:lstStyle/>
          <a:p>
            <a:r>
              <a:rPr lang="zh-CN" altLang="zh-CN" kern="0" dirty="0">
                <a:latin typeface="Times New Roman" panose="02020603050405020304" pitchFamily="18" charset="0"/>
                <a:cs typeface="宋体" panose="02010600030101010101" pitchFamily="2" charset="-122"/>
              </a:rPr>
              <a:t>鸟</a:t>
            </a:r>
            <a:r>
              <a:rPr lang="zh-CN" altLang="zh-CN" kern="0" dirty="0" smtClean="0">
                <a:latin typeface="Times New Roman" panose="02020603050405020304" pitchFamily="18" charset="0"/>
                <a:cs typeface="宋体" panose="02010600030101010101" pitchFamily="2" charset="-122"/>
              </a:rPr>
              <a:t>居</a:t>
            </a:r>
            <a:r>
              <a:rPr lang="zh-CN" altLang="en-US" kern="0" dirty="0" smtClean="0">
                <a:latin typeface="Times New Roman" panose="02020603050405020304" pitchFamily="18" charset="0"/>
                <a:cs typeface="宋体" panose="02010600030101010101" pitchFamily="2" charset="-122"/>
              </a:rPr>
              <a:t>（</a:t>
            </a:r>
            <a:r>
              <a:rPr lang="en-US" altLang="zh-CN" dirty="0" err="1" smtClean="0"/>
              <a:t>nmsl</a:t>
            </a:r>
            <a:r>
              <a:rPr lang="zh-CN" altLang="en-US" kern="0" dirty="0" smtClean="0">
                <a:latin typeface="Times New Roman" panose="02020603050405020304" pitchFamily="18" charset="0"/>
                <a:cs typeface="宋体" panose="02010600030101010101" pitchFamily="2" charset="-122"/>
              </a:rPr>
              <a:t>）</a:t>
            </a:r>
            <a:endParaRPr lang="zh-CN" altLang="zh-CN" sz="1400" kern="100" dirty="0">
              <a:latin typeface="Times New Roman" panose="02020603050405020304" pitchFamily="18" charset="0"/>
            </a:endParaRPr>
          </a:p>
        </p:txBody>
      </p:sp>
      <p:sp>
        <p:nvSpPr>
          <p:cNvPr id="15" name="矩形 14"/>
          <p:cNvSpPr/>
          <p:nvPr/>
        </p:nvSpPr>
        <p:spPr>
          <a:xfrm>
            <a:off x="373039" y="6317118"/>
            <a:ext cx="6096000" cy="646331"/>
          </a:xfrm>
          <a:prstGeom prst="rect">
            <a:avLst/>
          </a:prstGeom>
        </p:spPr>
        <p:txBody>
          <a:bodyPr>
            <a:spAutoFit/>
          </a:bodyPr>
          <a:lstStyle/>
          <a:p>
            <a:r>
              <a:rPr lang="zh-CN" altLang="zh-CN" kern="0" dirty="0">
                <a:latin typeface="Times New Roman" panose="02020603050405020304" pitchFamily="18" charset="0"/>
                <a:cs typeface="宋体" panose="02010600030101010101" pitchFamily="2" charset="-122"/>
              </a:rPr>
              <a:t>萨布利威奇共和国</a:t>
            </a:r>
            <a:r>
              <a:rPr lang="en-US" altLang="zh-CN" kern="0" dirty="0">
                <a:latin typeface="Times New Roman" panose="02020603050405020304" pitchFamily="18" charset="0"/>
                <a:cs typeface="宋体" panose="02010600030101010101" pitchFamily="2" charset="-122"/>
              </a:rPr>
              <a:t/>
            </a:r>
            <a:br>
              <a:rPr lang="en-US" altLang="zh-CN" kern="0" dirty="0">
                <a:latin typeface="Times New Roman" panose="02020603050405020304" pitchFamily="18" charset="0"/>
                <a:cs typeface="宋体" panose="02010600030101010101" pitchFamily="2" charset="-122"/>
              </a:rPr>
            </a:br>
            <a:r>
              <a:rPr lang="zh-CN" altLang="zh-CN" kern="0" dirty="0">
                <a:latin typeface="Times New Roman" panose="02020603050405020304" pitchFamily="18" charset="0"/>
                <a:cs typeface="宋体" panose="02010600030101010101" pitchFamily="2" charset="-122"/>
              </a:rPr>
              <a:t>兽耳娘的</a:t>
            </a:r>
            <a:r>
              <a:rPr lang="zh-CN" altLang="zh-CN" kern="0" dirty="0" smtClean="0">
                <a:latin typeface="Times New Roman" panose="02020603050405020304" pitchFamily="18" charset="0"/>
                <a:cs typeface="宋体" panose="02010600030101010101" pitchFamily="2" charset="-122"/>
              </a:rPr>
              <a:t>国家</a:t>
            </a:r>
            <a:r>
              <a:rPr lang="zh-CN" altLang="en-US" kern="0" dirty="0" smtClean="0">
                <a:latin typeface="Times New Roman" panose="02020603050405020304" pitchFamily="18" charset="0"/>
                <a:cs typeface="宋体" panose="02010600030101010101" pitchFamily="2" charset="-122"/>
              </a:rPr>
              <a:t>（和平）</a:t>
            </a:r>
            <a:endParaRPr lang="zh-CN" altLang="zh-CN" sz="1400" kern="100" dirty="0">
              <a:latin typeface="Times New Roman" panose="02020603050405020304" pitchFamily="18" charset="0"/>
            </a:endParaRPr>
          </a:p>
        </p:txBody>
      </p:sp>
      <p:sp>
        <p:nvSpPr>
          <p:cNvPr id="16" name="矩形 15"/>
          <p:cNvSpPr/>
          <p:nvPr/>
        </p:nvSpPr>
        <p:spPr>
          <a:xfrm>
            <a:off x="9565688" y="6435709"/>
            <a:ext cx="2537874" cy="369332"/>
          </a:xfrm>
          <a:prstGeom prst="rect">
            <a:avLst/>
          </a:prstGeom>
        </p:spPr>
        <p:txBody>
          <a:bodyPr wrap="none">
            <a:spAutoFit/>
          </a:bodyPr>
          <a:lstStyle/>
          <a:p>
            <a:r>
              <a:rPr lang="zh-CN" altLang="zh-CN" kern="0" dirty="0">
                <a:latin typeface="Times New Roman" panose="02020603050405020304" pitchFamily="18" charset="0"/>
                <a:cs typeface="宋体" panose="02010600030101010101" pitchFamily="2" charset="-122"/>
              </a:rPr>
              <a:t>结界城 妖怪</a:t>
            </a:r>
            <a:r>
              <a:rPr lang="zh-CN" altLang="zh-CN" kern="0" dirty="0" smtClean="0">
                <a:latin typeface="Times New Roman" panose="02020603050405020304" pitchFamily="18" charset="0"/>
                <a:cs typeface="宋体" panose="02010600030101010101" pitchFamily="2" charset="-122"/>
              </a:rPr>
              <a:t>城</a:t>
            </a:r>
            <a:r>
              <a:rPr lang="zh-CN" altLang="en-US" kern="0" dirty="0" smtClean="0">
                <a:latin typeface="Times New Roman" panose="02020603050405020304" pitchFamily="18" charset="0"/>
                <a:cs typeface="宋体" panose="02010600030101010101" pitchFamily="2" charset="-122"/>
              </a:rPr>
              <a:t>（</a:t>
            </a:r>
            <a:r>
              <a:rPr lang="en-US" altLang="zh-CN" dirty="0" err="1" smtClean="0"/>
              <a:t>nmsl</a:t>
            </a:r>
            <a:r>
              <a:rPr lang="zh-CN" altLang="en-US" kern="0" dirty="0" smtClean="0">
                <a:latin typeface="Times New Roman" panose="02020603050405020304" pitchFamily="18" charset="0"/>
                <a:cs typeface="宋体" panose="02010600030101010101" pitchFamily="2" charset="-122"/>
              </a:rPr>
              <a:t>）</a:t>
            </a:r>
            <a:endParaRPr lang="zh-CN" altLang="zh-CN" sz="1400" kern="100" dirty="0">
              <a:latin typeface="Times New Roman" panose="02020603050405020304" pitchFamily="18" charset="0"/>
            </a:endParaRPr>
          </a:p>
        </p:txBody>
      </p:sp>
      <p:sp>
        <p:nvSpPr>
          <p:cNvPr id="17" name="矩形 16"/>
          <p:cNvSpPr/>
          <p:nvPr/>
        </p:nvSpPr>
        <p:spPr>
          <a:xfrm>
            <a:off x="4953428" y="6414996"/>
            <a:ext cx="2262158" cy="646331"/>
          </a:xfrm>
          <a:prstGeom prst="rect">
            <a:avLst/>
          </a:prstGeom>
        </p:spPr>
        <p:txBody>
          <a:bodyPr wrap="none">
            <a:spAutoFit/>
          </a:bodyPr>
          <a:lstStyle/>
          <a:p>
            <a:r>
              <a:rPr lang="zh-CN" altLang="zh-CN" dirty="0">
                <a:latin typeface="Times New Roman" panose="02020603050405020304" pitchFamily="18" charset="0"/>
                <a:cs typeface="宋体" panose="02010600030101010101" pitchFamily="2" charset="-122"/>
              </a:rPr>
              <a:t>多米利亚诺共和</a:t>
            </a:r>
            <a:r>
              <a:rPr lang="zh-CN" altLang="zh-CN" dirty="0" smtClean="0">
                <a:latin typeface="Times New Roman" panose="02020603050405020304" pitchFamily="18" charset="0"/>
                <a:cs typeface="宋体" panose="02010600030101010101" pitchFamily="2" charset="-122"/>
              </a:rPr>
              <a:t>联邦</a:t>
            </a:r>
            <a:endParaRPr lang="en-US" altLang="zh-CN" dirty="0" smtClean="0">
              <a:latin typeface="Times New Roman" panose="02020603050405020304" pitchFamily="18" charset="0"/>
              <a:cs typeface="宋体" panose="02010600030101010101" pitchFamily="2" charset="-122"/>
            </a:endParaRPr>
          </a:p>
          <a:p>
            <a:r>
              <a:rPr lang="zh-CN" altLang="en-US" dirty="0" smtClean="0"/>
              <a:t>蒸汽朋克风</a:t>
            </a:r>
            <a:r>
              <a:rPr lang="en-US" altLang="zh-CN" dirty="0" smtClean="0"/>
              <a:t>(</a:t>
            </a:r>
            <a:r>
              <a:rPr lang="zh-CN" altLang="en-US" dirty="0" smtClean="0"/>
              <a:t>大哥）</a:t>
            </a:r>
            <a:endParaRPr lang="zh-CN" altLang="en-US" dirty="0"/>
          </a:p>
        </p:txBody>
      </p:sp>
      <p:sp>
        <p:nvSpPr>
          <p:cNvPr id="18" name="矩形 17"/>
          <p:cNvSpPr/>
          <p:nvPr/>
        </p:nvSpPr>
        <p:spPr>
          <a:xfrm>
            <a:off x="2253261" y="38972"/>
            <a:ext cx="6096000" cy="646331"/>
          </a:xfrm>
          <a:prstGeom prst="rect">
            <a:avLst/>
          </a:prstGeom>
        </p:spPr>
        <p:txBody>
          <a:bodyPr>
            <a:spAutoFit/>
          </a:bodyPr>
          <a:lstStyle/>
          <a:p>
            <a:r>
              <a:rPr lang="zh-CN" altLang="zh-CN" kern="0" dirty="0">
                <a:latin typeface="Times New Roman" panose="02020603050405020304" pitchFamily="18" charset="0"/>
                <a:cs typeface="宋体" panose="02010600030101010101" pitchFamily="2" charset="-122"/>
              </a:rPr>
              <a:t>这是</a:t>
            </a:r>
            <a:r>
              <a:rPr lang="en-US" altLang="zh-CN" kern="0" dirty="0">
                <a:latin typeface="Times New Roman" panose="02020603050405020304" pitchFamily="18" charset="0"/>
                <a:cs typeface="宋体" panose="02010600030101010101" pitchFamily="2" charset="-122"/>
              </a:rPr>
              <a:t>8</a:t>
            </a:r>
            <a:r>
              <a:rPr lang="zh-CN" altLang="zh-CN" kern="0" dirty="0">
                <a:latin typeface="Times New Roman" panose="02020603050405020304" pitchFamily="18" charset="0"/>
                <a:cs typeface="宋体" panose="02010600030101010101" pitchFamily="2" charset="-122"/>
              </a:rPr>
              <a:t>个阵营头目</a:t>
            </a:r>
            <a:endParaRPr lang="zh-CN" altLang="zh-CN" sz="1400" kern="100" dirty="0">
              <a:latin typeface="Times New Roman" panose="02020603050405020304" pitchFamily="18" charset="0"/>
            </a:endParaRPr>
          </a:p>
          <a:p>
            <a:r>
              <a:rPr lang="zh-CN" altLang="zh-CN" kern="0" dirty="0">
                <a:latin typeface="Times New Roman" panose="02020603050405020304" pitchFamily="18" charset="0"/>
                <a:cs typeface="宋体" panose="02010600030101010101" pitchFamily="2" charset="-122"/>
              </a:rPr>
              <a:t>元首 主席 主脑</a:t>
            </a:r>
            <a:r>
              <a:rPr lang="en-US" altLang="zh-CN" kern="0" dirty="0">
                <a:latin typeface="Times New Roman" panose="02020603050405020304" pitchFamily="18" charset="0"/>
                <a:cs typeface="宋体" panose="02010600030101010101" pitchFamily="2" charset="-122"/>
              </a:rPr>
              <a:t>   </a:t>
            </a:r>
            <a:r>
              <a:rPr lang="zh-CN" altLang="zh-CN" kern="0" dirty="0">
                <a:latin typeface="Times New Roman" panose="02020603050405020304" pitchFamily="18" charset="0"/>
                <a:cs typeface="宋体" panose="02010600030101010101" pitchFamily="2" charset="-122"/>
              </a:rPr>
              <a:t>大巫女</a:t>
            </a:r>
            <a:endParaRPr lang="zh-CN" altLang="zh-CN" sz="1400" kern="100" dirty="0">
              <a:latin typeface="Times New Roman" panose="02020603050405020304" pitchFamily="18" charset="0"/>
            </a:endParaRPr>
          </a:p>
        </p:txBody>
      </p:sp>
      <p:sp>
        <p:nvSpPr>
          <p:cNvPr id="19" name="矩形 18"/>
          <p:cNvSpPr/>
          <p:nvPr/>
        </p:nvSpPr>
        <p:spPr>
          <a:xfrm>
            <a:off x="797215" y="3356316"/>
            <a:ext cx="2686954" cy="369332"/>
          </a:xfrm>
          <a:prstGeom prst="rect">
            <a:avLst/>
          </a:prstGeom>
        </p:spPr>
        <p:txBody>
          <a:bodyPr wrap="none">
            <a:spAutoFit/>
          </a:bodyPr>
          <a:lstStyle/>
          <a:p>
            <a:r>
              <a:rPr lang="zh-CN" altLang="zh-CN" dirty="0" smtClean="0"/>
              <a:t>魔法之都辛德瑞亚</a:t>
            </a:r>
            <a:r>
              <a:rPr lang="en-US" altLang="zh-CN" dirty="0" smtClean="0"/>
              <a:t>(</a:t>
            </a:r>
            <a:r>
              <a:rPr lang="zh-CN" altLang="en-US" dirty="0" smtClean="0"/>
              <a:t>联盟</a:t>
            </a:r>
            <a:r>
              <a:rPr lang="en-US" altLang="zh-CN" dirty="0" smtClean="0"/>
              <a:t>) </a:t>
            </a:r>
            <a:endParaRPr lang="zh-CN" altLang="en-US" dirty="0"/>
          </a:p>
        </p:txBody>
      </p:sp>
      <p:sp>
        <p:nvSpPr>
          <p:cNvPr id="20" name="矩形 19"/>
          <p:cNvSpPr/>
          <p:nvPr/>
        </p:nvSpPr>
        <p:spPr>
          <a:xfrm>
            <a:off x="4150988" y="3286292"/>
            <a:ext cx="2846036" cy="369332"/>
          </a:xfrm>
          <a:prstGeom prst="rect">
            <a:avLst/>
          </a:prstGeom>
        </p:spPr>
        <p:txBody>
          <a:bodyPr wrap="none">
            <a:spAutoFit/>
          </a:bodyPr>
          <a:lstStyle/>
          <a:p>
            <a:r>
              <a:rPr lang="zh-CN" altLang="zh-CN" dirty="0" smtClean="0"/>
              <a:t>超能力都市</a:t>
            </a:r>
            <a:r>
              <a:rPr lang="en-US" altLang="zh-CN" dirty="0" err="1" smtClean="0"/>
              <a:t>delta·S</a:t>
            </a:r>
            <a:r>
              <a:rPr lang="en-US" altLang="zh-CN" dirty="0" smtClean="0"/>
              <a:t> (</a:t>
            </a:r>
            <a:r>
              <a:rPr lang="zh-CN" altLang="en-US" dirty="0" smtClean="0"/>
              <a:t>联盟）</a:t>
            </a:r>
            <a:r>
              <a:rPr lang="en-US" altLang="zh-CN" dirty="0" smtClean="0"/>
              <a:t> </a:t>
            </a:r>
            <a:endParaRPr lang="zh-CN" altLang="en-US" dirty="0"/>
          </a:p>
        </p:txBody>
      </p:sp>
      <p:pic>
        <p:nvPicPr>
          <p:cNvPr id="10" name="图片 9" descr="C:\Users\lenovo\Documents\Tencent Files\825479150\Image\Group\Image15\L@N2W][2@IBH5QIMZ2F5GUJ.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85008" y="3761909"/>
            <a:ext cx="2125697" cy="2590720"/>
          </a:xfrm>
          <a:prstGeom prst="rect">
            <a:avLst/>
          </a:prstGeom>
          <a:noFill/>
          <a:ln>
            <a:noFill/>
          </a:ln>
        </p:spPr>
      </p:pic>
    </p:spTree>
    <p:extLst>
      <p:ext uri="{BB962C8B-B14F-4D97-AF65-F5344CB8AC3E}">
        <p14:creationId xmlns:p14="http://schemas.microsoft.com/office/powerpoint/2010/main" val="653139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C:\Users\lenovo\Documents\Tencent Files\825479150\Image\Group\Image15\GN_]$]2$O6ZG)HVV~@UYVLN.jpg"/>
          <p:cNvPicPr/>
          <p:nvPr/>
        </p:nvPicPr>
        <p:blipFill>
          <a:blip r:embed="rId2">
            <a:extLst>
              <a:ext uri="{28A0092B-C50C-407E-A947-70E740481C1C}">
                <a14:useLocalDpi xmlns:a14="http://schemas.microsoft.com/office/drawing/2010/main" val="0"/>
              </a:ext>
            </a:extLst>
          </a:blip>
          <a:srcRect/>
          <a:stretch>
            <a:fillRect/>
          </a:stretch>
        </p:blipFill>
        <p:spPr bwMode="auto">
          <a:xfrm>
            <a:off x="310379" y="494507"/>
            <a:ext cx="7849809" cy="5942979"/>
          </a:xfrm>
          <a:prstGeom prst="rect">
            <a:avLst/>
          </a:prstGeom>
          <a:noFill/>
          <a:ln>
            <a:noFill/>
          </a:ln>
        </p:spPr>
      </p:pic>
      <p:sp>
        <p:nvSpPr>
          <p:cNvPr id="6" name="矩形 5"/>
          <p:cNvSpPr/>
          <p:nvPr/>
        </p:nvSpPr>
        <p:spPr>
          <a:xfrm>
            <a:off x="8220502" y="4932569"/>
            <a:ext cx="3707641" cy="923330"/>
          </a:xfrm>
          <a:prstGeom prst="rect">
            <a:avLst/>
          </a:prstGeom>
        </p:spPr>
        <p:txBody>
          <a:bodyPr wrap="square">
            <a:spAutoFit/>
          </a:bodyPr>
          <a:lstStyle/>
          <a:p>
            <a:r>
              <a:rPr lang="zh-CN" altLang="zh-CN" kern="0" dirty="0">
                <a:latin typeface="Times New Roman" panose="02020603050405020304" pitchFamily="18" charset="0"/>
                <a:cs typeface="宋体" panose="02010600030101010101" pitchFamily="2" charset="-122"/>
              </a:rPr>
              <a:t>星球下层直接就是</a:t>
            </a:r>
            <a:r>
              <a:rPr lang="zh-CN" altLang="zh-CN" b="1" kern="0" dirty="0">
                <a:solidFill>
                  <a:schemeClr val="accent4">
                    <a:lumMod val="75000"/>
                  </a:schemeClr>
                </a:solidFill>
                <a:latin typeface="Times New Roman" panose="02020603050405020304" pitchFamily="18" charset="0"/>
                <a:cs typeface="宋体" panose="02010600030101010101" pitchFamily="2" charset="-122"/>
              </a:rPr>
              <a:t>地核</a:t>
            </a:r>
            <a:r>
              <a:rPr lang="zh-CN" altLang="zh-CN" kern="0" dirty="0">
                <a:latin typeface="Times New Roman" panose="02020603050405020304" pitchFamily="18" charset="0"/>
                <a:cs typeface="宋体" panose="02010600030101010101" pitchFamily="2" charset="-122"/>
              </a:rPr>
              <a:t>和</a:t>
            </a:r>
            <a:r>
              <a:rPr lang="zh-CN" altLang="zh-CN" b="1" kern="0" dirty="0" smtClean="0">
                <a:solidFill>
                  <a:schemeClr val="accent4">
                    <a:lumMod val="75000"/>
                  </a:schemeClr>
                </a:solidFill>
                <a:latin typeface="Times New Roman" panose="02020603050405020304" pitchFamily="18" charset="0"/>
                <a:cs typeface="宋体" panose="02010600030101010101" pitchFamily="2" charset="-122"/>
              </a:rPr>
              <a:t>岩浆</a:t>
            </a:r>
            <a:endParaRPr lang="en-US" altLang="zh-CN" sz="1400" b="1" kern="100" dirty="0" smtClean="0">
              <a:solidFill>
                <a:schemeClr val="accent4">
                  <a:lumMod val="75000"/>
                </a:schemeClr>
              </a:solidFill>
              <a:latin typeface="Times New Roman" panose="02020603050405020304" pitchFamily="18" charset="0"/>
            </a:endParaRPr>
          </a:p>
          <a:p>
            <a:r>
              <a:rPr lang="zh-CN" altLang="zh-CN" kern="0" dirty="0" smtClean="0">
                <a:latin typeface="Times New Roman" panose="02020603050405020304" pitchFamily="18" charset="0"/>
                <a:cs typeface="宋体" panose="02010600030101010101" pitchFamily="2" charset="-122"/>
              </a:rPr>
              <a:t>从</a:t>
            </a:r>
            <a:r>
              <a:rPr lang="zh-CN" altLang="zh-CN" kern="0" dirty="0">
                <a:latin typeface="Times New Roman" panose="02020603050405020304" pitchFamily="18" charset="0"/>
                <a:cs typeface="宋体" panose="02010600030101010101" pitchFamily="2" charset="-122"/>
              </a:rPr>
              <a:t>出生起</a:t>
            </a:r>
            <a:r>
              <a:rPr lang="zh-CN" altLang="zh-CN" kern="0" dirty="0" smtClean="0">
                <a:latin typeface="Times New Roman" panose="02020603050405020304" pitchFamily="18" charset="0"/>
                <a:cs typeface="宋体" panose="02010600030101010101" pitchFamily="2" charset="-122"/>
              </a:rPr>
              <a:t>就是</a:t>
            </a:r>
            <a:r>
              <a:rPr lang="zh-CN" altLang="en-US" kern="0" dirty="0" smtClean="0">
                <a:latin typeface="Times New Roman" panose="02020603050405020304" pitchFamily="18" charset="0"/>
                <a:cs typeface="宋体" panose="02010600030101010101" pitchFamily="2" charset="-122"/>
              </a:rPr>
              <a:t>，</a:t>
            </a:r>
            <a:r>
              <a:rPr lang="zh-CN" altLang="zh-CN" kern="0" dirty="0" smtClean="0">
                <a:latin typeface="Times New Roman" panose="02020603050405020304" pitchFamily="18" charset="0"/>
                <a:cs typeface="宋体" panose="02010600030101010101" pitchFamily="2" charset="-122"/>
              </a:rPr>
              <a:t>没有</a:t>
            </a:r>
            <a:r>
              <a:rPr lang="zh-CN" altLang="zh-CN" kern="0" dirty="0">
                <a:latin typeface="Times New Roman" panose="02020603050405020304" pitchFamily="18" charset="0"/>
                <a:cs typeface="宋体" panose="02010600030101010101" pitchFamily="2" charset="-122"/>
              </a:rPr>
              <a:t>人知道为什么</a:t>
            </a:r>
            <a:endParaRPr lang="zh-CN" altLang="zh-CN" sz="1400" kern="100" dirty="0">
              <a:latin typeface="Times New Roman" panose="02020603050405020304" pitchFamily="18" charset="0"/>
            </a:endParaRPr>
          </a:p>
          <a:p>
            <a:endParaRPr lang="en-US" altLang="zh-CN" kern="0" dirty="0" smtClean="0">
              <a:latin typeface="Times New Roman" panose="02020603050405020304" pitchFamily="18" charset="0"/>
              <a:cs typeface="宋体" panose="02010600030101010101" pitchFamily="2" charset="-122"/>
            </a:endParaRPr>
          </a:p>
        </p:txBody>
      </p:sp>
      <p:sp>
        <p:nvSpPr>
          <p:cNvPr id="7" name="矩形 6"/>
          <p:cNvSpPr/>
          <p:nvPr/>
        </p:nvSpPr>
        <p:spPr>
          <a:xfrm>
            <a:off x="8081821" y="623839"/>
            <a:ext cx="4110179" cy="1200329"/>
          </a:xfrm>
          <a:prstGeom prst="rect">
            <a:avLst/>
          </a:prstGeom>
        </p:spPr>
        <p:txBody>
          <a:bodyPr wrap="square">
            <a:spAutoFit/>
          </a:bodyPr>
          <a:lstStyle/>
          <a:p>
            <a:r>
              <a:rPr lang="en-US" altLang="zh-CN" kern="0" dirty="0" smtClean="0">
                <a:latin typeface="Times New Roman" panose="02020603050405020304" pitchFamily="18" charset="0"/>
                <a:cs typeface="宋体" panose="02010600030101010101" pitchFamily="2" charset="-122"/>
              </a:rPr>
              <a:t>     </a:t>
            </a:r>
            <a:r>
              <a:rPr lang="zh-CN" altLang="zh-CN" kern="0" dirty="0" smtClean="0">
                <a:latin typeface="Times New Roman" panose="02020603050405020304" pitchFamily="18" charset="0"/>
                <a:cs typeface="宋体" panose="02010600030101010101" pitchFamily="2" charset="-122"/>
              </a:rPr>
              <a:t>这里</a:t>
            </a:r>
            <a:r>
              <a:rPr lang="zh-CN" altLang="zh-CN" kern="0" dirty="0">
                <a:latin typeface="Times New Roman" panose="02020603050405020304" pitchFamily="18" charset="0"/>
                <a:cs typeface="宋体" panose="02010600030101010101" pitchFamily="2" charset="-122"/>
              </a:rPr>
              <a:t>有</a:t>
            </a:r>
            <a:r>
              <a:rPr lang="zh-CN" altLang="zh-CN" b="1" kern="0" dirty="0">
                <a:solidFill>
                  <a:schemeClr val="accent2">
                    <a:lumMod val="75000"/>
                  </a:schemeClr>
                </a:solidFill>
                <a:latin typeface="Times New Roman" panose="02020603050405020304" pitchFamily="18" charset="0"/>
                <a:cs typeface="宋体" panose="02010600030101010101" pitchFamily="2" charset="-122"/>
              </a:rPr>
              <a:t>人工</a:t>
            </a:r>
            <a:r>
              <a:rPr lang="zh-CN" altLang="zh-CN" b="1" kern="0" dirty="0" smtClean="0">
                <a:solidFill>
                  <a:schemeClr val="accent2">
                    <a:lumMod val="75000"/>
                  </a:schemeClr>
                </a:solidFill>
                <a:latin typeface="Times New Roman" panose="02020603050405020304" pitchFamily="18" charset="0"/>
                <a:cs typeface="宋体" panose="02010600030101010101" pitchFamily="2" charset="-122"/>
              </a:rPr>
              <a:t>卫星</a:t>
            </a:r>
            <a:r>
              <a:rPr lang="zh-CN" altLang="zh-CN" kern="0" dirty="0" smtClean="0">
                <a:latin typeface="Times New Roman" panose="02020603050405020304" pitchFamily="18" charset="0"/>
                <a:cs typeface="宋体" panose="02010600030101010101" pitchFamily="2" charset="-122"/>
              </a:rPr>
              <a:t>轨道用来</a:t>
            </a:r>
            <a:r>
              <a:rPr lang="zh-CN" altLang="zh-CN" kern="0" dirty="0">
                <a:latin typeface="Times New Roman" panose="02020603050405020304" pitchFamily="18" charset="0"/>
                <a:cs typeface="宋体" panose="02010600030101010101" pitchFamily="2" charset="-122"/>
              </a:rPr>
              <a:t>填补行星缺失的</a:t>
            </a:r>
            <a:r>
              <a:rPr lang="zh-CN" altLang="zh-CN" kern="0" dirty="0" smtClean="0">
                <a:latin typeface="Times New Roman" panose="02020603050405020304" pitchFamily="18" charset="0"/>
                <a:cs typeface="宋体" panose="02010600030101010101" pitchFamily="2" charset="-122"/>
              </a:rPr>
              <a:t>磁场</a:t>
            </a:r>
            <a:r>
              <a:rPr lang="zh-CN" altLang="en-US" kern="0" dirty="0" smtClean="0">
                <a:latin typeface="Times New Roman" panose="02020603050405020304" pitchFamily="18" charset="0"/>
                <a:cs typeface="宋体" panose="02010600030101010101" pitchFamily="2" charset="-122"/>
              </a:rPr>
              <a:t>，</a:t>
            </a:r>
            <a:r>
              <a:rPr lang="zh-CN" altLang="zh-CN" kern="0" dirty="0" smtClean="0">
                <a:latin typeface="Times New Roman" panose="02020603050405020304" pitchFamily="18" charset="0"/>
                <a:cs typeface="宋体" panose="02010600030101010101" pitchFamily="2" charset="-122"/>
              </a:rPr>
              <a:t>不知道</a:t>
            </a:r>
            <a:r>
              <a:rPr lang="zh-CN" altLang="zh-CN" kern="0" dirty="0">
                <a:latin typeface="Times New Roman" panose="02020603050405020304" pitchFamily="18" charset="0"/>
                <a:cs typeface="宋体" panose="02010600030101010101" pitchFamily="2" charset="-122"/>
              </a:rPr>
              <a:t>运行</a:t>
            </a:r>
            <a:r>
              <a:rPr lang="zh-CN" altLang="zh-CN" kern="0" dirty="0" smtClean="0">
                <a:latin typeface="Times New Roman" panose="02020603050405020304" pitchFamily="18" charset="0"/>
                <a:cs typeface="宋体" panose="02010600030101010101" pitchFamily="2" charset="-122"/>
              </a:rPr>
              <a:t>原理或者</a:t>
            </a:r>
            <a:r>
              <a:rPr lang="zh-CN" altLang="zh-CN" kern="0" dirty="0">
                <a:latin typeface="Times New Roman" panose="02020603050405020304" pitchFamily="18" charset="0"/>
                <a:cs typeface="宋体" panose="02010600030101010101" pitchFamily="2" charset="-122"/>
              </a:rPr>
              <a:t>是什么</a:t>
            </a:r>
            <a:r>
              <a:rPr lang="zh-CN" altLang="zh-CN" kern="0" dirty="0" smtClean="0">
                <a:latin typeface="Times New Roman" panose="02020603050405020304" pitchFamily="18" charset="0"/>
                <a:cs typeface="宋体" panose="02010600030101010101" pitchFamily="2" charset="-122"/>
              </a:rPr>
              <a:t>结构</a:t>
            </a:r>
            <a:r>
              <a:rPr lang="zh-CN" altLang="en-US" kern="0" dirty="0" smtClean="0">
                <a:latin typeface="Times New Roman" panose="02020603050405020304" pitchFamily="18" charset="0"/>
                <a:cs typeface="宋体" panose="02010600030101010101" pitchFamily="2" charset="-122"/>
              </a:rPr>
              <a:t>，</a:t>
            </a:r>
            <a:r>
              <a:rPr lang="zh-CN" altLang="zh-CN" kern="0" dirty="0" smtClean="0">
                <a:latin typeface="Times New Roman" panose="02020603050405020304" pitchFamily="18" charset="0"/>
                <a:cs typeface="宋体" panose="02010600030101010101" pitchFamily="2" charset="-122"/>
              </a:rPr>
              <a:t>但是</a:t>
            </a:r>
            <a:r>
              <a:rPr lang="zh-CN" altLang="zh-CN" kern="0" dirty="0">
                <a:latin typeface="Times New Roman" panose="02020603050405020304" pitchFamily="18" charset="0"/>
                <a:cs typeface="宋体" panose="02010600030101010101" pitchFamily="2" charset="-122"/>
              </a:rPr>
              <a:t>知道的是这套系统由多米利亚诺控制</a:t>
            </a:r>
            <a:endParaRPr lang="zh-CN" altLang="zh-CN" sz="1400" kern="100" dirty="0">
              <a:latin typeface="Times New Roman" panose="02020603050405020304" pitchFamily="18" charset="0"/>
            </a:endParaRPr>
          </a:p>
        </p:txBody>
      </p:sp>
      <p:cxnSp>
        <p:nvCxnSpPr>
          <p:cNvPr id="9" name="直接箭头连接符 8"/>
          <p:cNvCxnSpPr/>
          <p:nvPr/>
        </p:nvCxnSpPr>
        <p:spPr>
          <a:xfrm flipH="1">
            <a:off x="4156916" y="1224004"/>
            <a:ext cx="3804278" cy="2292788"/>
          </a:xfrm>
          <a:prstGeom prst="straightConnector1">
            <a:avLst/>
          </a:prstGeom>
          <a:ln w="57150">
            <a:tailEnd type="triangle"/>
          </a:ln>
          <a:effectLst>
            <a:outerShdw blurRad="50800" dist="38100" dir="5400000" algn="t"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2" name="矩形 11"/>
          <p:cNvSpPr/>
          <p:nvPr/>
        </p:nvSpPr>
        <p:spPr>
          <a:xfrm>
            <a:off x="8056872" y="3142832"/>
            <a:ext cx="4135128" cy="646331"/>
          </a:xfrm>
          <a:prstGeom prst="rect">
            <a:avLst/>
          </a:prstGeom>
        </p:spPr>
        <p:txBody>
          <a:bodyPr wrap="square">
            <a:spAutoFit/>
          </a:bodyPr>
          <a:lstStyle/>
          <a:p>
            <a:r>
              <a:rPr lang="en-US" altLang="zh-CN" kern="0" dirty="0" smtClean="0">
                <a:latin typeface="Times New Roman" panose="02020603050405020304" pitchFamily="18" charset="0"/>
                <a:cs typeface="宋体" panose="02010600030101010101" pitchFamily="2" charset="-122"/>
              </a:rPr>
              <a:t>     </a:t>
            </a:r>
            <a:r>
              <a:rPr lang="zh-CN" altLang="zh-CN" kern="0" dirty="0" smtClean="0">
                <a:latin typeface="Times New Roman" panose="02020603050405020304" pitchFamily="18" charset="0"/>
                <a:cs typeface="宋体" panose="02010600030101010101" pitchFamily="2" charset="-122"/>
              </a:rPr>
              <a:t>古老</a:t>
            </a:r>
            <a:r>
              <a:rPr lang="zh-CN" altLang="zh-CN" kern="0" dirty="0">
                <a:latin typeface="Times New Roman" panose="02020603050405020304" pitchFamily="18" charset="0"/>
                <a:cs typeface="宋体" panose="02010600030101010101" pitchFamily="2" charset="-122"/>
              </a:rPr>
              <a:t>身体碎裂产生的</a:t>
            </a:r>
            <a:r>
              <a:rPr lang="zh-CN" altLang="zh-CN" b="1" kern="0" dirty="0">
                <a:solidFill>
                  <a:schemeClr val="accent2">
                    <a:lumMod val="50000"/>
                  </a:schemeClr>
                </a:solidFill>
                <a:latin typeface="Times New Roman" panose="02020603050405020304" pitchFamily="18" charset="0"/>
                <a:cs typeface="宋体" panose="02010600030101010101" pitchFamily="2" charset="-122"/>
              </a:rPr>
              <a:t>小行星圈</a:t>
            </a:r>
            <a:r>
              <a:rPr lang="zh-CN" altLang="zh-CN" kern="0" dirty="0">
                <a:latin typeface="Times New Roman" panose="02020603050405020304" pitchFamily="18" charset="0"/>
                <a:cs typeface="宋体" panose="02010600030101010101" pitchFamily="2" charset="-122"/>
              </a:rPr>
              <a:t>围绕</a:t>
            </a:r>
            <a:r>
              <a:rPr lang="zh-CN" altLang="zh-CN" kern="0" dirty="0" smtClean="0">
                <a:latin typeface="Times New Roman" panose="02020603050405020304" pitchFamily="18" charset="0"/>
                <a:cs typeface="宋体" panose="02010600030101010101" pitchFamily="2" charset="-122"/>
              </a:rPr>
              <a:t>着</a:t>
            </a:r>
            <a:endParaRPr lang="en-US" altLang="zh-CN" kern="0" dirty="0" smtClean="0">
              <a:latin typeface="Times New Roman" panose="02020603050405020304" pitchFamily="18" charset="0"/>
              <a:cs typeface="宋体" panose="02010600030101010101" pitchFamily="2" charset="-122"/>
            </a:endParaRPr>
          </a:p>
          <a:p>
            <a:r>
              <a:rPr lang="zh-CN" altLang="zh-CN" kern="0" dirty="0" smtClean="0">
                <a:latin typeface="Times New Roman" panose="02020603050405020304" pitchFamily="18" charset="0"/>
                <a:cs typeface="宋体" panose="02010600030101010101" pitchFamily="2" charset="-122"/>
              </a:rPr>
              <a:t>赤道进行</a:t>
            </a:r>
            <a:r>
              <a:rPr lang="zh-CN" altLang="zh-CN" kern="0" dirty="0">
                <a:latin typeface="Times New Roman" panose="02020603050405020304" pitchFamily="18" charset="0"/>
                <a:cs typeface="宋体" panose="02010600030101010101" pitchFamily="2" charset="-122"/>
              </a:rPr>
              <a:t>旋转</a:t>
            </a:r>
            <a:endParaRPr lang="zh-CN" altLang="zh-CN" sz="1400" kern="100" dirty="0">
              <a:latin typeface="Times New Roman" panose="02020603050405020304" pitchFamily="18" charset="0"/>
            </a:endParaRPr>
          </a:p>
        </p:txBody>
      </p:sp>
      <p:cxnSp>
        <p:nvCxnSpPr>
          <p:cNvPr id="15" name="直接箭头连接符 14"/>
          <p:cNvCxnSpPr/>
          <p:nvPr/>
        </p:nvCxnSpPr>
        <p:spPr>
          <a:xfrm flipH="1">
            <a:off x="7260609" y="3428999"/>
            <a:ext cx="916890" cy="175586"/>
          </a:xfrm>
          <a:prstGeom prst="straightConnector1">
            <a:avLst/>
          </a:prstGeom>
          <a:ln w="571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4421875" y="4509490"/>
            <a:ext cx="3798627" cy="867728"/>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83861" y="759137"/>
            <a:ext cx="1569660" cy="369332"/>
          </a:xfrm>
          <a:prstGeom prst="rect">
            <a:avLst/>
          </a:prstGeom>
        </p:spPr>
        <p:txBody>
          <a:bodyPr wrap="none">
            <a:spAutoFit/>
          </a:bodyPr>
          <a:lstStyle/>
          <a:p>
            <a:r>
              <a:rPr lang="zh-CN" altLang="zh-CN" b="1" kern="0" dirty="0">
                <a:solidFill>
                  <a:srgbClr val="FF0000"/>
                </a:solidFill>
                <a:latin typeface="Times New Roman" panose="02020603050405020304" pitchFamily="18" charset="0"/>
                <a:cs typeface="宋体" panose="02010600030101010101" pitchFamily="2" charset="-122"/>
              </a:rPr>
              <a:t>鸟</a:t>
            </a:r>
            <a:r>
              <a:rPr lang="zh-CN" altLang="zh-CN" b="1" kern="0" dirty="0" smtClean="0">
                <a:solidFill>
                  <a:srgbClr val="FF0000"/>
                </a:solidFill>
                <a:latin typeface="Times New Roman" panose="02020603050405020304" pitchFamily="18" charset="0"/>
                <a:cs typeface="宋体" panose="02010600030101010101" pitchFamily="2" charset="-122"/>
              </a:rPr>
              <a:t>居</a:t>
            </a:r>
            <a:r>
              <a:rPr lang="zh-CN" altLang="en-US" b="1" kern="0" dirty="0" smtClean="0">
                <a:solidFill>
                  <a:srgbClr val="FF0000"/>
                </a:solidFill>
                <a:latin typeface="Times New Roman" panose="02020603050405020304" pitchFamily="18" charset="0"/>
                <a:cs typeface="宋体" panose="02010600030101010101" pitchFamily="2" charset="-122"/>
              </a:rPr>
              <a:t>（地表）</a:t>
            </a:r>
            <a:endParaRPr lang="zh-CN" altLang="en-US" b="1" dirty="0">
              <a:solidFill>
                <a:srgbClr val="FF0000"/>
              </a:solidFill>
            </a:endParaRPr>
          </a:p>
        </p:txBody>
      </p:sp>
      <p:sp>
        <p:nvSpPr>
          <p:cNvPr id="21" name="矩形 20"/>
          <p:cNvSpPr/>
          <p:nvPr/>
        </p:nvSpPr>
        <p:spPr>
          <a:xfrm>
            <a:off x="232012" y="1224003"/>
            <a:ext cx="2550698" cy="369332"/>
          </a:xfrm>
          <a:prstGeom prst="rect">
            <a:avLst/>
          </a:prstGeom>
        </p:spPr>
        <p:txBody>
          <a:bodyPr wrap="none">
            <a:spAutoFit/>
          </a:bodyPr>
          <a:lstStyle/>
          <a:p>
            <a:r>
              <a:rPr lang="zh-CN" altLang="zh-CN" b="1" kern="0" dirty="0">
                <a:solidFill>
                  <a:srgbClr val="0070C0"/>
                </a:solidFill>
                <a:latin typeface="Times New Roman" panose="02020603050405020304" pitchFamily="18" charset="0"/>
                <a:cs typeface="宋体" panose="02010600030101010101" pitchFamily="2" charset="-122"/>
              </a:rPr>
              <a:t>结界城 妖怪</a:t>
            </a:r>
            <a:r>
              <a:rPr lang="zh-CN" altLang="zh-CN" b="1" kern="0" dirty="0" smtClean="0">
                <a:solidFill>
                  <a:srgbClr val="0070C0"/>
                </a:solidFill>
                <a:latin typeface="Times New Roman" panose="02020603050405020304" pitchFamily="18" charset="0"/>
                <a:cs typeface="宋体" panose="02010600030101010101" pitchFamily="2" charset="-122"/>
              </a:rPr>
              <a:t>城</a:t>
            </a:r>
            <a:r>
              <a:rPr lang="zh-CN" altLang="en-US" b="1" kern="0" dirty="0" smtClean="0">
                <a:solidFill>
                  <a:srgbClr val="0070C0"/>
                </a:solidFill>
                <a:latin typeface="Times New Roman" panose="02020603050405020304" pitchFamily="18" charset="0"/>
                <a:cs typeface="宋体" panose="02010600030101010101" pitchFamily="2" charset="-122"/>
              </a:rPr>
              <a:t>（地底）</a:t>
            </a:r>
            <a:endParaRPr lang="zh-CN" altLang="en-US" b="1" dirty="0">
              <a:solidFill>
                <a:srgbClr val="0070C0"/>
              </a:solidFill>
            </a:endParaRPr>
          </a:p>
        </p:txBody>
      </p:sp>
      <p:cxnSp>
        <p:nvCxnSpPr>
          <p:cNvPr id="23" name="直接箭头连接符 22"/>
          <p:cNvCxnSpPr/>
          <p:nvPr/>
        </p:nvCxnSpPr>
        <p:spPr>
          <a:xfrm>
            <a:off x="1978925" y="955343"/>
            <a:ext cx="1774209" cy="1731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538484" y="1224003"/>
            <a:ext cx="1009934" cy="18171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0379" y="1908733"/>
            <a:ext cx="1282889" cy="923330"/>
          </a:xfrm>
          <a:prstGeom prst="rect">
            <a:avLst/>
          </a:prstGeom>
        </p:spPr>
        <p:txBody>
          <a:bodyPr wrap="square">
            <a:spAutoFit/>
          </a:bodyPr>
          <a:lstStyle/>
          <a:p>
            <a:r>
              <a:rPr lang="zh-CN" altLang="zh-CN" b="1" kern="0" dirty="0">
                <a:solidFill>
                  <a:schemeClr val="accent2">
                    <a:lumMod val="60000"/>
                    <a:lumOff val="40000"/>
                  </a:schemeClr>
                </a:solidFill>
                <a:latin typeface="Times New Roman" panose="02020603050405020304" pitchFamily="18" charset="0"/>
                <a:cs typeface="宋体" panose="02010600030101010101" pitchFamily="2" charset="-122"/>
              </a:rPr>
              <a:t>萨布利威奇</a:t>
            </a:r>
            <a:r>
              <a:rPr lang="zh-CN" altLang="zh-CN" b="1" kern="0" dirty="0" smtClean="0">
                <a:solidFill>
                  <a:schemeClr val="accent2">
                    <a:lumMod val="60000"/>
                    <a:lumOff val="40000"/>
                  </a:schemeClr>
                </a:solidFill>
                <a:latin typeface="Times New Roman" panose="02020603050405020304" pitchFamily="18" charset="0"/>
                <a:cs typeface="宋体" panose="02010600030101010101" pitchFamily="2" charset="-122"/>
              </a:rPr>
              <a:t>共和国</a:t>
            </a:r>
            <a:endParaRPr lang="en-US" altLang="zh-CN" b="1" kern="0" dirty="0">
              <a:solidFill>
                <a:schemeClr val="accent2">
                  <a:lumMod val="60000"/>
                  <a:lumOff val="40000"/>
                </a:schemeClr>
              </a:solidFill>
              <a:latin typeface="Times New Roman" panose="02020603050405020304" pitchFamily="18" charset="0"/>
              <a:cs typeface="宋体" panose="02010600030101010101" pitchFamily="2" charset="-122"/>
            </a:endParaRPr>
          </a:p>
          <a:p>
            <a:r>
              <a:rPr lang="zh-CN" altLang="en-US" b="1" kern="0" dirty="0" smtClean="0">
                <a:solidFill>
                  <a:schemeClr val="accent2">
                    <a:lumMod val="60000"/>
                    <a:lumOff val="40000"/>
                  </a:schemeClr>
                </a:solidFill>
                <a:latin typeface="Times New Roman" panose="02020603050405020304" pitchFamily="18" charset="0"/>
                <a:cs typeface="宋体" panose="02010600030101010101" pitchFamily="2" charset="-122"/>
              </a:rPr>
              <a:t>（兽耳）</a:t>
            </a:r>
            <a:endParaRPr lang="zh-CN" altLang="en-US" b="1" dirty="0">
              <a:solidFill>
                <a:schemeClr val="accent2">
                  <a:lumMod val="60000"/>
                  <a:lumOff val="40000"/>
                </a:schemeClr>
              </a:solidFill>
            </a:endParaRPr>
          </a:p>
        </p:txBody>
      </p:sp>
      <p:sp>
        <p:nvSpPr>
          <p:cNvPr id="27" name="矩形 26"/>
          <p:cNvSpPr/>
          <p:nvPr/>
        </p:nvSpPr>
        <p:spPr>
          <a:xfrm>
            <a:off x="462189" y="4943354"/>
            <a:ext cx="2262158" cy="369332"/>
          </a:xfrm>
          <a:prstGeom prst="rect">
            <a:avLst/>
          </a:prstGeom>
        </p:spPr>
        <p:txBody>
          <a:bodyPr wrap="none">
            <a:spAutoFit/>
          </a:bodyPr>
          <a:lstStyle/>
          <a:p>
            <a:r>
              <a:rPr lang="zh-CN" altLang="zh-CN" b="1" dirty="0">
                <a:solidFill>
                  <a:srgbClr val="92D050"/>
                </a:solidFill>
                <a:latin typeface="Times New Roman" panose="02020603050405020304" pitchFamily="18" charset="0"/>
                <a:cs typeface="宋体" panose="02010600030101010101" pitchFamily="2" charset="-122"/>
              </a:rPr>
              <a:t>多米利亚诺共和联邦</a:t>
            </a:r>
            <a:endParaRPr lang="en-US" altLang="zh-CN" b="1" dirty="0">
              <a:solidFill>
                <a:srgbClr val="92D050"/>
              </a:solidFill>
              <a:latin typeface="Times New Roman" panose="02020603050405020304" pitchFamily="18" charset="0"/>
              <a:cs typeface="宋体" panose="02010600030101010101" pitchFamily="2" charset="-122"/>
            </a:endParaRPr>
          </a:p>
        </p:txBody>
      </p:sp>
      <p:sp>
        <p:nvSpPr>
          <p:cNvPr id="28" name="矩形 27"/>
          <p:cNvSpPr/>
          <p:nvPr/>
        </p:nvSpPr>
        <p:spPr>
          <a:xfrm>
            <a:off x="4544600" y="5440542"/>
            <a:ext cx="1844827" cy="646331"/>
          </a:xfrm>
          <a:prstGeom prst="rect">
            <a:avLst/>
          </a:prstGeom>
        </p:spPr>
        <p:txBody>
          <a:bodyPr wrap="square">
            <a:spAutoFit/>
          </a:bodyPr>
          <a:lstStyle/>
          <a:p>
            <a:r>
              <a:rPr lang="en-US" altLang="zh-CN" b="1" dirty="0"/>
              <a:t>Shen </a:t>
            </a:r>
            <a:r>
              <a:rPr lang="en-US" altLang="zh-CN" b="1" dirty="0" err="1"/>
              <a:t>Xhen</a:t>
            </a:r>
            <a:r>
              <a:rPr lang="en-US" altLang="zh-CN" b="1" dirty="0"/>
              <a:t> </a:t>
            </a:r>
            <a:r>
              <a:rPr lang="zh-CN" altLang="zh-CN" b="1" dirty="0"/>
              <a:t>市</a:t>
            </a:r>
            <a:endParaRPr lang="en-US" altLang="zh-CN" b="1" dirty="0"/>
          </a:p>
          <a:p>
            <a:r>
              <a:rPr lang="zh-CN" altLang="zh-CN" b="1" dirty="0"/>
              <a:t>现代化国家</a:t>
            </a:r>
            <a:endParaRPr lang="zh-CN" altLang="en-US" b="1" dirty="0"/>
          </a:p>
        </p:txBody>
      </p:sp>
      <p:sp>
        <p:nvSpPr>
          <p:cNvPr id="29" name="矩形 28"/>
          <p:cNvSpPr/>
          <p:nvPr/>
        </p:nvSpPr>
        <p:spPr>
          <a:xfrm>
            <a:off x="5507956" y="687163"/>
            <a:ext cx="1844827" cy="369332"/>
          </a:xfrm>
          <a:prstGeom prst="rect">
            <a:avLst/>
          </a:prstGeom>
        </p:spPr>
        <p:txBody>
          <a:bodyPr wrap="square">
            <a:spAutoFit/>
          </a:bodyPr>
          <a:lstStyle/>
          <a:p>
            <a:r>
              <a:rPr lang="zh-CN" altLang="en-US" b="1" dirty="0" smtClean="0">
                <a:solidFill>
                  <a:srgbClr val="7030A0"/>
                </a:solidFill>
              </a:rPr>
              <a:t>三国联盟</a:t>
            </a:r>
            <a:endParaRPr lang="zh-CN" altLang="en-US" b="1" dirty="0">
              <a:solidFill>
                <a:srgbClr val="7030A0"/>
              </a:solidFill>
            </a:endParaRPr>
          </a:p>
        </p:txBody>
      </p:sp>
      <p:cxnSp>
        <p:nvCxnSpPr>
          <p:cNvPr id="31" name="直接箭头连接符 30"/>
          <p:cNvCxnSpPr/>
          <p:nvPr/>
        </p:nvCxnSpPr>
        <p:spPr>
          <a:xfrm>
            <a:off x="1436391" y="2370398"/>
            <a:ext cx="1346319" cy="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1368691" y="3391276"/>
            <a:ext cx="1169793" cy="155207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flipV="1">
            <a:off x="1978925" y="3358577"/>
            <a:ext cx="41248" cy="7563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5102132" y="3429000"/>
            <a:ext cx="405824" cy="20527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a:off x="5305044" y="1039426"/>
            <a:ext cx="427016" cy="553909"/>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83861" y="5817154"/>
            <a:ext cx="2501006" cy="646331"/>
          </a:xfrm>
          <a:prstGeom prst="rect">
            <a:avLst/>
          </a:prstGeom>
        </p:spPr>
        <p:txBody>
          <a:bodyPr wrap="none">
            <a:spAutoFit/>
          </a:bodyPr>
          <a:lstStyle/>
          <a:p>
            <a:r>
              <a:rPr lang="zh-CN" altLang="en-US" sz="3600" b="1" dirty="0" smtClean="0">
                <a:solidFill>
                  <a:srgbClr val="C00000"/>
                </a:solidFill>
              </a:rPr>
              <a:t>星球侧视图</a:t>
            </a:r>
            <a:endParaRPr lang="zh-CN" altLang="en-US" sz="3600" b="1" dirty="0">
              <a:solidFill>
                <a:srgbClr val="C00000"/>
              </a:solidFill>
            </a:endParaRPr>
          </a:p>
        </p:txBody>
      </p:sp>
    </p:spTree>
    <p:extLst>
      <p:ext uri="{BB962C8B-B14F-4D97-AF65-F5344CB8AC3E}">
        <p14:creationId xmlns:p14="http://schemas.microsoft.com/office/powerpoint/2010/main" val="618307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41181" y="-127695"/>
            <a:ext cx="7926834" cy="6835569"/>
          </a:xfrm>
          <a:prstGeom prst="rect">
            <a:avLst/>
          </a:prstGeom>
        </p:spPr>
      </p:pic>
      <p:sp>
        <p:nvSpPr>
          <p:cNvPr id="3" name="矩形 2"/>
          <p:cNvSpPr/>
          <p:nvPr/>
        </p:nvSpPr>
        <p:spPr>
          <a:xfrm>
            <a:off x="693172" y="5584282"/>
            <a:ext cx="2262158" cy="369332"/>
          </a:xfrm>
          <a:prstGeom prst="rect">
            <a:avLst/>
          </a:prstGeom>
        </p:spPr>
        <p:txBody>
          <a:bodyPr wrap="none">
            <a:spAutoFit/>
          </a:bodyPr>
          <a:lstStyle/>
          <a:p>
            <a:r>
              <a:rPr lang="zh-CN" altLang="zh-CN" b="1" dirty="0">
                <a:solidFill>
                  <a:srgbClr val="92D050"/>
                </a:solidFill>
                <a:latin typeface="Times New Roman" panose="02020603050405020304" pitchFamily="18" charset="0"/>
                <a:cs typeface="宋体" panose="02010600030101010101" pitchFamily="2" charset="-122"/>
              </a:rPr>
              <a:t>多米利亚诺共和联邦</a:t>
            </a:r>
            <a:endParaRPr lang="en-US" altLang="zh-CN" b="1" dirty="0">
              <a:solidFill>
                <a:srgbClr val="92D050"/>
              </a:solidFill>
              <a:latin typeface="Times New Roman" panose="02020603050405020304" pitchFamily="18" charset="0"/>
              <a:cs typeface="宋体" panose="02010600030101010101" pitchFamily="2" charset="-122"/>
            </a:endParaRPr>
          </a:p>
        </p:txBody>
      </p:sp>
      <p:sp>
        <p:nvSpPr>
          <p:cNvPr id="4" name="矩形 3"/>
          <p:cNvSpPr/>
          <p:nvPr/>
        </p:nvSpPr>
        <p:spPr>
          <a:xfrm>
            <a:off x="0" y="4314708"/>
            <a:ext cx="6096000" cy="923330"/>
          </a:xfrm>
          <a:prstGeom prst="rect">
            <a:avLst/>
          </a:prstGeom>
        </p:spPr>
        <p:txBody>
          <a:bodyPr>
            <a:spAutoFit/>
          </a:bodyPr>
          <a:lstStyle/>
          <a:p>
            <a:r>
              <a:rPr lang="zh-CN" altLang="zh-CN" b="1" kern="0" dirty="0">
                <a:solidFill>
                  <a:schemeClr val="accent2">
                    <a:lumMod val="60000"/>
                    <a:lumOff val="40000"/>
                  </a:schemeClr>
                </a:solidFill>
                <a:latin typeface="Times New Roman" panose="02020603050405020304" pitchFamily="18" charset="0"/>
                <a:cs typeface="宋体" panose="02010600030101010101" pitchFamily="2" charset="-122"/>
              </a:rPr>
              <a:t>萨布利威奇</a:t>
            </a:r>
            <a:r>
              <a:rPr lang="zh-CN" altLang="zh-CN" b="1" kern="0" dirty="0" smtClean="0">
                <a:solidFill>
                  <a:schemeClr val="accent2">
                    <a:lumMod val="60000"/>
                    <a:lumOff val="40000"/>
                  </a:schemeClr>
                </a:solidFill>
                <a:latin typeface="Times New Roman" panose="02020603050405020304" pitchFamily="18" charset="0"/>
                <a:cs typeface="宋体" panose="02010600030101010101" pitchFamily="2" charset="-122"/>
              </a:rPr>
              <a:t>共和国</a:t>
            </a:r>
            <a:endParaRPr lang="en-US" altLang="zh-CN" b="1" kern="0" dirty="0" smtClean="0">
              <a:solidFill>
                <a:schemeClr val="accent2">
                  <a:lumMod val="60000"/>
                  <a:lumOff val="40000"/>
                </a:schemeClr>
              </a:solidFill>
              <a:latin typeface="Times New Roman" panose="02020603050405020304" pitchFamily="18" charset="0"/>
              <a:cs typeface="宋体" panose="02010600030101010101" pitchFamily="2" charset="-122"/>
            </a:endParaRPr>
          </a:p>
          <a:p>
            <a:r>
              <a:rPr lang="zh-CN" altLang="en-US" b="1" kern="0" dirty="0" smtClean="0">
                <a:solidFill>
                  <a:schemeClr val="accent2">
                    <a:lumMod val="60000"/>
                    <a:lumOff val="40000"/>
                  </a:schemeClr>
                </a:solidFill>
                <a:latin typeface="Times New Roman" panose="02020603050405020304" pitchFamily="18" charset="0"/>
                <a:cs typeface="宋体" panose="02010600030101010101" pitchFamily="2" charset="-122"/>
              </a:rPr>
              <a:t>（兽耳）包含三个附属岛屿</a:t>
            </a:r>
            <a:r>
              <a:rPr lang="en-US" altLang="zh-CN" b="1" kern="0" dirty="0">
                <a:solidFill>
                  <a:schemeClr val="accent2">
                    <a:lumMod val="60000"/>
                    <a:lumOff val="40000"/>
                  </a:schemeClr>
                </a:solidFill>
                <a:latin typeface="Times New Roman" panose="02020603050405020304" pitchFamily="18" charset="0"/>
                <a:cs typeface="宋体" panose="02010600030101010101" pitchFamily="2" charset="-122"/>
              </a:rPr>
              <a:t/>
            </a:r>
            <a:br>
              <a:rPr lang="en-US" altLang="zh-CN" b="1" kern="0" dirty="0">
                <a:solidFill>
                  <a:schemeClr val="accent2">
                    <a:lumMod val="60000"/>
                    <a:lumOff val="40000"/>
                  </a:schemeClr>
                </a:solidFill>
                <a:latin typeface="Times New Roman" panose="02020603050405020304" pitchFamily="18" charset="0"/>
                <a:cs typeface="宋体" panose="02010600030101010101" pitchFamily="2" charset="-122"/>
              </a:rPr>
            </a:br>
            <a:endParaRPr lang="zh-CN" altLang="en-US" b="1" dirty="0">
              <a:solidFill>
                <a:schemeClr val="accent2">
                  <a:lumMod val="60000"/>
                  <a:lumOff val="40000"/>
                </a:schemeClr>
              </a:solidFill>
            </a:endParaRPr>
          </a:p>
        </p:txBody>
      </p:sp>
      <p:sp>
        <p:nvSpPr>
          <p:cNvPr id="5" name="矩形 4"/>
          <p:cNvSpPr/>
          <p:nvPr/>
        </p:nvSpPr>
        <p:spPr>
          <a:xfrm>
            <a:off x="370006" y="1520167"/>
            <a:ext cx="1569660" cy="369332"/>
          </a:xfrm>
          <a:prstGeom prst="rect">
            <a:avLst/>
          </a:prstGeom>
        </p:spPr>
        <p:txBody>
          <a:bodyPr wrap="none">
            <a:spAutoFit/>
          </a:bodyPr>
          <a:lstStyle/>
          <a:p>
            <a:r>
              <a:rPr lang="zh-CN" altLang="zh-CN" b="1" kern="0" dirty="0">
                <a:solidFill>
                  <a:srgbClr val="FF0000"/>
                </a:solidFill>
                <a:latin typeface="Times New Roman" panose="02020603050405020304" pitchFamily="18" charset="0"/>
                <a:cs typeface="宋体" panose="02010600030101010101" pitchFamily="2" charset="-122"/>
              </a:rPr>
              <a:t>鸟</a:t>
            </a:r>
            <a:r>
              <a:rPr lang="zh-CN" altLang="zh-CN" b="1" kern="0" dirty="0" smtClean="0">
                <a:solidFill>
                  <a:srgbClr val="FF0000"/>
                </a:solidFill>
                <a:latin typeface="Times New Roman" panose="02020603050405020304" pitchFamily="18" charset="0"/>
                <a:cs typeface="宋体" panose="02010600030101010101" pitchFamily="2" charset="-122"/>
              </a:rPr>
              <a:t>居</a:t>
            </a:r>
            <a:r>
              <a:rPr lang="zh-CN" altLang="en-US" b="1" kern="0" dirty="0" smtClean="0">
                <a:solidFill>
                  <a:srgbClr val="FF0000"/>
                </a:solidFill>
                <a:latin typeface="Times New Roman" panose="02020603050405020304" pitchFamily="18" charset="0"/>
                <a:cs typeface="宋体" panose="02010600030101010101" pitchFamily="2" charset="-122"/>
              </a:rPr>
              <a:t>（地表）</a:t>
            </a:r>
            <a:endParaRPr lang="zh-CN" altLang="en-US" b="1" dirty="0">
              <a:solidFill>
                <a:srgbClr val="FF0000"/>
              </a:solidFill>
            </a:endParaRPr>
          </a:p>
        </p:txBody>
      </p:sp>
      <p:sp>
        <p:nvSpPr>
          <p:cNvPr id="6" name="矩形 5"/>
          <p:cNvSpPr/>
          <p:nvPr/>
        </p:nvSpPr>
        <p:spPr>
          <a:xfrm>
            <a:off x="-28306" y="2260779"/>
            <a:ext cx="2550698" cy="369332"/>
          </a:xfrm>
          <a:prstGeom prst="rect">
            <a:avLst/>
          </a:prstGeom>
        </p:spPr>
        <p:txBody>
          <a:bodyPr wrap="none">
            <a:spAutoFit/>
          </a:bodyPr>
          <a:lstStyle/>
          <a:p>
            <a:r>
              <a:rPr lang="zh-CN" altLang="zh-CN" b="1" kern="0" dirty="0">
                <a:solidFill>
                  <a:srgbClr val="0070C0"/>
                </a:solidFill>
                <a:latin typeface="Times New Roman" panose="02020603050405020304" pitchFamily="18" charset="0"/>
                <a:cs typeface="宋体" panose="02010600030101010101" pitchFamily="2" charset="-122"/>
              </a:rPr>
              <a:t>结界城 妖怪</a:t>
            </a:r>
            <a:r>
              <a:rPr lang="zh-CN" altLang="zh-CN" b="1" kern="0" dirty="0" smtClean="0">
                <a:solidFill>
                  <a:srgbClr val="0070C0"/>
                </a:solidFill>
                <a:latin typeface="Times New Roman" panose="02020603050405020304" pitchFamily="18" charset="0"/>
                <a:cs typeface="宋体" panose="02010600030101010101" pitchFamily="2" charset="-122"/>
              </a:rPr>
              <a:t>城</a:t>
            </a:r>
            <a:r>
              <a:rPr lang="zh-CN" altLang="en-US" b="1" kern="0" dirty="0" smtClean="0">
                <a:solidFill>
                  <a:srgbClr val="0070C0"/>
                </a:solidFill>
                <a:latin typeface="Times New Roman" panose="02020603050405020304" pitchFamily="18" charset="0"/>
                <a:cs typeface="宋体" panose="02010600030101010101" pitchFamily="2" charset="-122"/>
              </a:rPr>
              <a:t>（地底）</a:t>
            </a:r>
            <a:endParaRPr lang="zh-CN" altLang="en-US" b="1" dirty="0">
              <a:solidFill>
                <a:srgbClr val="0070C0"/>
              </a:solidFill>
            </a:endParaRPr>
          </a:p>
        </p:txBody>
      </p:sp>
      <p:sp>
        <p:nvSpPr>
          <p:cNvPr id="7" name="矩形 6"/>
          <p:cNvSpPr/>
          <p:nvPr/>
        </p:nvSpPr>
        <p:spPr>
          <a:xfrm>
            <a:off x="10035514" y="3553380"/>
            <a:ext cx="1844827" cy="646331"/>
          </a:xfrm>
          <a:prstGeom prst="rect">
            <a:avLst/>
          </a:prstGeom>
        </p:spPr>
        <p:txBody>
          <a:bodyPr wrap="square">
            <a:spAutoFit/>
          </a:bodyPr>
          <a:lstStyle/>
          <a:p>
            <a:r>
              <a:rPr lang="en-US" altLang="zh-CN" b="1" dirty="0"/>
              <a:t>Shen </a:t>
            </a:r>
            <a:r>
              <a:rPr lang="en-US" altLang="zh-CN" b="1" dirty="0" err="1"/>
              <a:t>Xhen</a:t>
            </a:r>
            <a:r>
              <a:rPr lang="en-US" altLang="zh-CN" b="1" dirty="0"/>
              <a:t> </a:t>
            </a:r>
            <a:r>
              <a:rPr lang="zh-CN" altLang="zh-CN" b="1" dirty="0"/>
              <a:t>市</a:t>
            </a:r>
            <a:endParaRPr lang="en-US" altLang="zh-CN" b="1" dirty="0"/>
          </a:p>
          <a:p>
            <a:r>
              <a:rPr lang="zh-CN" altLang="zh-CN" b="1" dirty="0"/>
              <a:t>现代化国家</a:t>
            </a:r>
            <a:endParaRPr lang="zh-CN" altLang="en-US" b="1" dirty="0"/>
          </a:p>
        </p:txBody>
      </p:sp>
      <p:sp>
        <p:nvSpPr>
          <p:cNvPr id="8" name="矩形 7"/>
          <p:cNvSpPr/>
          <p:nvPr/>
        </p:nvSpPr>
        <p:spPr>
          <a:xfrm>
            <a:off x="8844605" y="291381"/>
            <a:ext cx="2031325" cy="369332"/>
          </a:xfrm>
          <a:prstGeom prst="rect">
            <a:avLst/>
          </a:prstGeom>
        </p:spPr>
        <p:txBody>
          <a:bodyPr wrap="none">
            <a:spAutoFit/>
          </a:bodyPr>
          <a:lstStyle/>
          <a:p>
            <a:r>
              <a:rPr lang="zh-CN" altLang="zh-CN" b="1" dirty="0" smtClean="0">
                <a:solidFill>
                  <a:srgbClr val="7030A0"/>
                </a:solidFill>
              </a:rPr>
              <a:t>魔法之都辛德瑞亚</a:t>
            </a:r>
            <a:endParaRPr lang="zh-CN" altLang="en-US" b="1" dirty="0">
              <a:solidFill>
                <a:srgbClr val="7030A0"/>
              </a:solidFill>
            </a:endParaRPr>
          </a:p>
        </p:txBody>
      </p:sp>
      <p:sp>
        <p:nvSpPr>
          <p:cNvPr id="9" name="矩形 8"/>
          <p:cNvSpPr/>
          <p:nvPr/>
        </p:nvSpPr>
        <p:spPr>
          <a:xfrm>
            <a:off x="9439993" y="1022740"/>
            <a:ext cx="2005036" cy="369332"/>
          </a:xfrm>
          <a:prstGeom prst="rect">
            <a:avLst/>
          </a:prstGeom>
        </p:spPr>
        <p:txBody>
          <a:bodyPr wrap="none">
            <a:spAutoFit/>
          </a:bodyPr>
          <a:lstStyle/>
          <a:p>
            <a:r>
              <a:rPr lang="zh-CN" altLang="zh-CN" b="1" dirty="0" smtClean="0">
                <a:solidFill>
                  <a:srgbClr val="00B0F0"/>
                </a:solidFill>
              </a:rPr>
              <a:t>超能力都市</a:t>
            </a:r>
            <a:r>
              <a:rPr lang="en-US" altLang="zh-CN" b="1" dirty="0" err="1" smtClean="0">
                <a:solidFill>
                  <a:srgbClr val="00B0F0"/>
                </a:solidFill>
              </a:rPr>
              <a:t>delta·S</a:t>
            </a:r>
            <a:endParaRPr lang="zh-CN" altLang="en-US" b="1" dirty="0">
              <a:solidFill>
                <a:srgbClr val="00B0F0"/>
              </a:solidFill>
            </a:endParaRPr>
          </a:p>
        </p:txBody>
      </p:sp>
      <p:sp>
        <p:nvSpPr>
          <p:cNvPr id="10" name="Rectangle 3"/>
          <p:cNvSpPr>
            <a:spLocks noChangeArrowheads="1"/>
          </p:cNvSpPr>
          <p:nvPr/>
        </p:nvSpPr>
        <p:spPr bwMode="auto">
          <a:xfrm>
            <a:off x="9688622" y="1799114"/>
            <a:ext cx="34084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zh-CN" altLang="zh-CN" b="1" dirty="0" smtClean="0">
                <a:solidFill>
                  <a:srgbClr val="FFFF00"/>
                </a:solidFill>
              </a:rPr>
              <a:t>科学</a:t>
            </a:r>
            <a:r>
              <a:rPr lang="zh-CN" altLang="zh-CN" b="1" dirty="0">
                <a:solidFill>
                  <a:srgbClr val="FFFF00"/>
                </a:solidFill>
              </a:rPr>
              <a:t>船</a:t>
            </a:r>
            <a:r>
              <a:rPr lang="zh-CN" altLang="zh-CN" b="1" dirty="0" smtClean="0">
                <a:solidFill>
                  <a:srgbClr val="FFFF00"/>
                </a:solidFill>
              </a:rPr>
              <a:t>艾米利亚诺维</a:t>
            </a:r>
            <a:endParaRPr lang="en-US" altLang="zh-CN" b="1" dirty="0" smtClean="0">
              <a:solidFill>
                <a:srgbClr val="FFFF00"/>
              </a:solidFill>
            </a:endParaRPr>
          </a:p>
          <a:p>
            <a:pPr lvl="0" eaLnBrk="0" fontAlgn="base" hangingPunct="0">
              <a:spcBef>
                <a:spcPct val="0"/>
              </a:spcBef>
              <a:spcAft>
                <a:spcPct val="0"/>
              </a:spcAft>
            </a:pPr>
            <a:r>
              <a:rPr kumimoji="0" lang="zh-CN" altLang="en-US" sz="1800" b="1" i="0" u="none" strike="noStrike" cap="none" normalizeH="0" baseline="0" dirty="0" smtClean="0">
                <a:ln>
                  <a:noFill/>
                </a:ln>
                <a:solidFill>
                  <a:srgbClr val="FFFF00"/>
                </a:solidFill>
                <a:effectLst/>
                <a:latin typeface="Arial" panose="020B0604020202020204" pitchFamily="34" charset="0"/>
              </a:rPr>
              <a:t>（浮空城）</a:t>
            </a:r>
            <a:endParaRPr kumimoji="0" lang="zh-CN" altLang="zh-CN" sz="1800" b="1" i="0" u="none" strike="noStrike" cap="none" normalizeH="0" baseline="0" dirty="0" smtClean="0">
              <a:ln>
                <a:noFill/>
              </a:ln>
              <a:solidFill>
                <a:srgbClr val="FFFF00"/>
              </a:solidFill>
              <a:effectLst/>
              <a:latin typeface="Arial" panose="020B0604020202020204" pitchFamily="34" charset="0"/>
            </a:endParaRPr>
          </a:p>
        </p:txBody>
      </p:sp>
      <p:cxnSp>
        <p:nvCxnSpPr>
          <p:cNvPr id="12" name="直接箭头连接符 11"/>
          <p:cNvCxnSpPr/>
          <p:nvPr/>
        </p:nvCxnSpPr>
        <p:spPr>
          <a:xfrm>
            <a:off x="1733266" y="1691548"/>
            <a:ext cx="4362734" cy="10502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341181" y="2470245"/>
            <a:ext cx="3669961" cy="234383"/>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1939666" y="4053385"/>
            <a:ext cx="3382961" cy="382137"/>
          </a:xfrm>
          <a:prstGeom prst="straightConnector1">
            <a:avLst/>
          </a:prstGeom>
          <a:ln w="762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2955330" y="5099538"/>
            <a:ext cx="825100" cy="605226"/>
          </a:xfrm>
          <a:prstGeom prst="line">
            <a:avLst/>
          </a:prstGeom>
          <a:ln w="762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3780430" y="4369631"/>
            <a:ext cx="0" cy="738916"/>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780430" y="5099538"/>
            <a:ext cx="1187355" cy="302613"/>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flipV="1">
            <a:off x="9341730" y="2951965"/>
            <a:ext cx="693784" cy="90219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8" idx="1"/>
          </p:cNvCxnSpPr>
          <p:nvPr/>
        </p:nvCxnSpPr>
        <p:spPr>
          <a:xfrm flipH="1">
            <a:off x="6714699" y="476047"/>
            <a:ext cx="2129906" cy="184666"/>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7110484" y="660713"/>
            <a:ext cx="68238" cy="89608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8041803" y="1264455"/>
            <a:ext cx="1398190" cy="127617"/>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H="1" flipV="1">
            <a:off x="7560860" y="1392072"/>
            <a:ext cx="2127762" cy="75748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370006" y="310457"/>
            <a:ext cx="2501006" cy="646331"/>
          </a:xfrm>
          <a:prstGeom prst="rect">
            <a:avLst/>
          </a:prstGeom>
        </p:spPr>
        <p:txBody>
          <a:bodyPr wrap="none">
            <a:spAutoFit/>
          </a:bodyPr>
          <a:lstStyle/>
          <a:p>
            <a:r>
              <a:rPr lang="zh-CN" altLang="en-US" sz="3600" b="1" dirty="0" smtClean="0">
                <a:solidFill>
                  <a:srgbClr val="C00000"/>
                </a:solidFill>
              </a:rPr>
              <a:t>星球俯视图</a:t>
            </a:r>
            <a:endParaRPr lang="zh-CN" altLang="en-US" sz="3600" b="1" dirty="0">
              <a:solidFill>
                <a:srgbClr val="C00000"/>
              </a:solidFill>
            </a:endParaRPr>
          </a:p>
        </p:txBody>
      </p:sp>
    </p:spTree>
    <p:extLst>
      <p:ext uri="{BB962C8B-B14F-4D97-AF65-F5344CB8AC3E}">
        <p14:creationId xmlns:p14="http://schemas.microsoft.com/office/powerpoint/2010/main" val="2903935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910" y="0"/>
            <a:ext cx="7960179" cy="6858000"/>
          </a:xfrm>
          <a:prstGeom prst="rect">
            <a:avLst/>
          </a:prstGeom>
        </p:spPr>
      </p:pic>
      <p:sp>
        <p:nvSpPr>
          <p:cNvPr id="3" name="矩形 2"/>
          <p:cNvSpPr/>
          <p:nvPr/>
        </p:nvSpPr>
        <p:spPr>
          <a:xfrm>
            <a:off x="370006" y="310457"/>
            <a:ext cx="2037737" cy="646331"/>
          </a:xfrm>
          <a:prstGeom prst="rect">
            <a:avLst/>
          </a:prstGeom>
        </p:spPr>
        <p:txBody>
          <a:bodyPr wrap="none">
            <a:spAutoFit/>
          </a:bodyPr>
          <a:lstStyle/>
          <a:p>
            <a:r>
              <a:rPr lang="zh-CN" altLang="en-US" sz="3600" b="1" dirty="0" smtClean="0">
                <a:solidFill>
                  <a:srgbClr val="C00000"/>
                </a:solidFill>
              </a:rPr>
              <a:t>温度分布</a:t>
            </a:r>
            <a:endParaRPr lang="zh-CN" altLang="en-US" sz="3600" b="1" dirty="0">
              <a:solidFill>
                <a:srgbClr val="C00000"/>
              </a:solidFill>
            </a:endParaRPr>
          </a:p>
        </p:txBody>
      </p:sp>
    </p:spTree>
    <p:extLst>
      <p:ext uri="{BB962C8B-B14F-4D97-AF65-F5344CB8AC3E}">
        <p14:creationId xmlns:p14="http://schemas.microsoft.com/office/powerpoint/2010/main" val="830970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extLst>
              <a:ext uri="{28A0092B-C50C-407E-A947-70E740481C1C}">
                <a14:useLocalDpi xmlns:a14="http://schemas.microsoft.com/office/drawing/2010/main" val="0"/>
              </a:ext>
            </a:extLst>
          </a:blip>
          <a:srcRect t="2629" r="8169" b="10394"/>
          <a:stretch/>
        </p:blipFill>
        <p:spPr>
          <a:xfrm rot="16200000">
            <a:off x="2411520" y="-1797370"/>
            <a:ext cx="6941333" cy="10809029"/>
          </a:xfrm>
          <a:prstGeom prst="rect">
            <a:avLst/>
          </a:prstGeom>
        </p:spPr>
      </p:pic>
    </p:spTree>
    <p:extLst>
      <p:ext uri="{BB962C8B-B14F-4D97-AF65-F5344CB8AC3E}">
        <p14:creationId xmlns:p14="http://schemas.microsoft.com/office/powerpoint/2010/main" val="31197515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4436</TotalTime>
  <Words>1236</Words>
  <Application>Microsoft Office PowerPoint</Application>
  <PresentationFormat>宽屏</PresentationFormat>
  <Paragraphs>236</Paragraphs>
  <Slides>29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Arial</vt:lpstr>
      <vt:lpstr>Calibri</vt:lpstr>
      <vt:lpstr>Calibri Light</vt:lpstr>
      <vt:lpstr>Times New Roman</vt:lpstr>
      <vt:lpstr>Office 主题</vt:lpstr>
      <vt:lpstr>舰群游戏企划</vt:lpstr>
      <vt:lpstr>PowerPoint 演示文稿</vt:lpstr>
      <vt:lpstr>PowerPoint 演示文稿</vt:lpstr>
      <vt:lpstr>世界观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li嘉炜</dc:creator>
  <cp:lastModifiedBy>li嘉炜</cp:lastModifiedBy>
  <cp:revision>85</cp:revision>
  <dcterms:created xsi:type="dcterms:W3CDTF">2018-05-08T13:20:50Z</dcterms:created>
  <dcterms:modified xsi:type="dcterms:W3CDTF">2018-07-14T16:28:19Z</dcterms:modified>
</cp:coreProperties>
</file>