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charts/chart3.xml" ContentType="application/vnd.openxmlformats-officedocument.drawingml.chart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8" r:id="rId3"/>
    <p:sldId id="260" r:id="rId4"/>
  </p:sldIdLst>
  <p:sldSz cx="12192000" cy="6858000"/>
  <p:notesSz cx="6858000" cy="9144000"/>
  <p:custDataLst>
    <p:tags r:id="rId6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7D33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3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4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618746171125178E-2"/>
          <c:y val="0.13508164275111331"/>
          <c:w val="0.97876250765774964"/>
          <c:h val="0.76942107867392384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A3E167"/>
            </a:solidFill>
            <a:ln>
              <a:noFill/>
            </a:ln>
          </c:spPr>
          <c:invertIfNegative val="0"/>
          <c:dPt>
            <c:idx val="6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</c:spPr>
          </c:dPt>
          <c:dPt>
            <c:idx val="8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</c:spPr>
          </c:dPt>
          <c:dLbls>
            <c:dLbl>
              <c:idx val="0"/>
              <c:layout>
                <c:manualLayout>
                  <c:x val="0"/>
                  <c:y val="-0.37654626422563087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1"/>
              <c:layout>
                <c:manualLayout>
                  <c:x val="0"/>
                  <c:y val="-0.25630875804057396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2"/>
              <c:layout>
                <c:manualLayout>
                  <c:x val="0"/>
                  <c:y val="-0.25630875804057396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3"/>
              <c:layout>
                <c:manualLayout>
                  <c:x val="0"/>
                  <c:y val="-0.28005937654626423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4"/>
              <c:layout>
                <c:manualLayout>
                  <c:x val="0"/>
                  <c:y val="-0.40029688273132114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5"/>
              <c:layout>
                <c:manualLayout>
                  <c:x val="0"/>
                  <c:y val="-0.3280554181098466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6"/>
              <c:layout>
                <c:manualLayout>
                  <c:x val="0"/>
                  <c:y val="-0.42454230578921326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7"/>
              <c:layout>
                <c:manualLayout>
                  <c:x val="0"/>
                  <c:y val="-0.35180603661553689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8"/>
              <c:layout>
                <c:manualLayout>
                  <c:x val="0"/>
                  <c:y val="-0.25630875804057396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9"/>
              <c:layout>
                <c:manualLayout>
                  <c:x val="0"/>
                  <c:y val="-0.35180603661553689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10"/>
              <c:layout>
                <c:manualLayout>
                  <c:x val="0"/>
                  <c:y val="-0.37654626422563087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11"/>
              <c:layout>
                <c:manualLayout>
                  <c:x val="0"/>
                  <c:y val="-0.35180603661553689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Sheet1!$A$1:$L$1</c:f>
              <c:numCache>
                <c:formatCode>General</c:formatCode>
                <c:ptCount val="12"/>
                <c:pt idx="0">
                  <c:v>180</c:v>
                </c:pt>
                <c:pt idx="1">
                  <c:v>130</c:v>
                </c:pt>
                <c:pt idx="2">
                  <c:v>130</c:v>
                </c:pt>
                <c:pt idx="3">
                  <c:v>140</c:v>
                </c:pt>
                <c:pt idx="4">
                  <c:v>190</c:v>
                </c:pt>
                <c:pt idx="5">
                  <c:v>160</c:v>
                </c:pt>
                <c:pt idx="6">
                  <c:v>200</c:v>
                </c:pt>
                <c:pt idx="7">
                  <c:v>170</c:v>
                </c:pt>
                <c:pt idx="8">
                  <c:v>130</c:v>
                </c:pt>
                <c:pt idx="9">
                  <c:v>170</c:v>
                </c:pt>
                <c:pt idx="10">
                  <c:v>180</c:v>
                </c:pt>
                <c:pt idx="11">
                  <c:v>170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73629648"/>
        <c:axId val="773631280"/>
      </c:barChart>
      <c:catAx>
        <c:axId val="77362964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773631280"/>
        <c:crosses val="min"/>
        <c:auto val="0"/>
        <c:lblAlgn val="ctr"/>
        <c:lblOffset val="100"/>
        <c:noMultiLvlLbl val="0"/>
      </c:catAx>
      <c:valAx>
        <c:axId val="773631280"/>
        <c:scaling>
          <c:orientation val="minMax"/>
          <c:max val="200"/>
          <c:min val="40"/>
        </c:scaling>
        <c:delete val="1"/>
        <c:axPos val="l"/>
        <c:numFmt formatCode="General" sourceLinked="1"/>
        <c:majorTickMark val="out"/>
        <c:minorTickMark val="none"/>
        <c:tickLblPos val="nextTo"/>
        <c:crossAx val="77362964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948167645272322E-2"/>
          <c:y val="0.18421052631578946"/>
          <c:w val="0.92022676655193358"/>
          <c:h val="0.66791979949874691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chemeClr val="accent6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6.3283208020050122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Montserra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1"/>
              <c:layout>
                <c:manualLayout>
                  <c:x val="0"/>
                  <c:y val="-6.3283208020050122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Montserra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2"/>
              <c:layout>
                <c:manualLayout>
                  <c:x val="0"/>
                  <c:y val="-6.3283208020050122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Montserra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Sheet1!$A$1:$C$1</c:f>
              <c:numCache>
                <c:formatCode>General</c:formatCod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numCache>
            </c:numRef>
          </c:xVal>
          <c:yVal>
            <c:numRef>
              <c:f>Sheet1!$A$2:$C$2</c:f>
              <c:numCache>
                <c:formatCode>General</c:formatCode>
                <c:ptCount val="3"/>
                <c:pt idx="0">
                  <c:v>110</c:v>
                </c:pt>
                <c:pt idx="1">
                  <c:v>126</c:v>
                </c:pt>
                <c:pt idx="2">
                  <c:v>161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6605440"/>
        <c:axId val="856601632"/>
      </c:scatterChart>
      <c:valAx>
        <c:axId val="856605440"/>
        <c:scaling>
          <c:orientation val="minMax"/>
          <c:max val="2024"/>
          <c:min val="2022"/>
        </c:scaling>
        <c:delete val="0"/>
        <c:axPos val="b"/>
        <c:majorGridlines>
          <c:spPr>
            <a:ln>
              <a:noFill/>
            </a:ln>
          </c:spPr>
        </c:majorGridlines>
        <c:numFmt formatCode="0;&quot;-&quot;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 kern="1200">
                <a:solidFill>
                  <a:schemeClr val="tx1"/>
                </a:solidFill>
                <a:latin typeface="Montserrat"/>
                <a:ea typeface="+mn-ea"/>
                <a:cs typeface="+mn-cs"/>
              </a:defRPr>
            </a:pPr>
            <a:endParaRPr lang="pt-BR"/>
          </a:p>
        </c:txPr>
        <c:crossAx val="856601632"/>
        <c:crosses val="min"/>
        <c:crossBetween val="midCat"/>
        <c:majorUnit val="1"/>
      </c:valAx>
      <c:valAx>
        <c:axId val="856601632"/>
        <c:scaling>
          <c:orientation val="minMax"/>
          <c:max val="161"/>
          <c:min val="60"/>
        </c:scaling>
        <c:delete val="1"/>
        <c:axPos val="l"/>
        <c:numFmt formatCode="General" sourceLinked="1"/>
        <c:majorTickMark val="out"/>
        <c:minorTickMark val="none"/>
        <c:tickLblPos val="nextTo"/>
        <c:crossAx val="856605440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9407367859049655E-3"/>
          <c:y val="1.6855753646677473E-2"/>
          <c:w val="0.98611852642819009"/>
          <c:h val="0.9662884927066450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</c:spPr>
          <c:invertIfNegative val="0"/>
          <c:val>
            <c:numRef>
              <c:f>Sheet1!$A$1:$L$1</c:f>
              <c:numCache>
                <c:formatCode>General</c:formatCode>
                <c:ptCount val="12"/>
                <c:pt idx="0">
                  <c:v>129411765</c:v>
                </c:pt>
                <c:pt idx="1">
                  <c:v>102500000</c:v>
                </c:pt>
                <c:pt idx="2">
                  <c:v>119230769</c:v>
                </c:pt>
                <c:pt idx="3">
                  <c:v>122000000</c:v>
                </c:pt>
                <c:pt idx="4">
                  <c:v>127000000</c:v>
                </c:pt>
                <c:pt idx="5">
                  <c:v>130526316</c:v>
                </c:pt>
                <c:pt idx="6">
                  <c:v>138387097</c:v>
                </c:pt>
                <c:pt idx="7">
                  <c:v>125769231</c:v>
                </c:pt>
                <c:pt idx="8">
                  <c:v>117500000</c:v>
                </c:pt>
                <c:pt idx="9">
                  <c:v>130789474</c:v>
                </c:pt>
                <c:pt idx="10">
                  <c:v>138888889</c:v>
                </c:pt>
                <c:pt idx="11">
                  <c:v>141666667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40737952"/>
        <c:axId val="440743936"/>
      </c:barChart>
      <c:catAx>
        <c:axId val="44073795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40743936"/>
        <c:crosses val="min"/>
        <c:auto val="0"/>
        <c:lblAlgn val="ctr"/>
        <c:lblOffset val="100"/>
        <c:noMultiLvlLbl val="0"/>
      </c:catAx>
      <c:valAx>
        <c:axId val="440743936"/>
        <c:scaling>
          <c:orientation val="minMax"/>
          <c:max val="141666667"/>
          <c:min val="80000000"/>
        </c:scaling>
        <c:delete val="1"/>
        <c:axPos val="l"/>
        <c:numFmt formatCode="General" sourceLinked="1"/>
        <c:majorTickMark val="out"/>
        <c:minorTickMark val="none"/>
        <c:tickLblPos val="nextTo"/>
        <c:crossAx val="440737952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1376122900663973E-2"/>
          <c:y val="8.4848484848484854E-2"/>
          <c:w val="0.93724775419867201"/>
          <c:h val="0.82279942279942275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chemeClr val="accent6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2.9148629148629149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1"/>
              <c:layout>
                <c:manualLayout>
                  <c:x val="0"/>
                  <c:y val="-2.9148629148629149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2"/>
              <c:layout>
                <c:manualLayout>
                  <c:x val="0"/>
                  <c:y val="-2.9148629148629149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Sheet1!$A$1:$C$1</c:f>
              <c:numCache>
                <c:formatCode>General</c:formatCod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numCache>
            </c:numRef>
          </c:xVal>
          <c:yVal>
            <c:numRef>
              <c:f>Sheet1!$A$2:$C$2</c:f>
              <c:numCache>
                <c:formatCode>General</c:formatCode>
                <c:ptCount val="3"/>
                <c:pt idx="0">
                  <c:v>110</c:v>
                </c:pt>
                <c:pt idx="1">
                  <c:v>126</c:v>
                </c:pt>
                <c:pt idx="2">
                  <c:v>161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0750464"/>
        <c:axId val="440739040"/>
      </c:scatterChart>
      <c:valAx>
        <c:axId val="440750464"/>
        <c:scaling>
          <c:orientation val="minMax"/>
          <c:max val="2024"/>
          <c:min val="2022"/>
        </c:scaling>
        <c:delete val="0"/>
        <c:axPos val="b"/>
        <c:majorGridlines>
          <c:spPr>
            <a:ln>
              <a:noFill/>
            </a:ln>
          </c:spPr>
        </c:majorGridlines>
        <c:numFmt formatCode="0;&quot;-&quot;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0739040"/>
        <c:crosses val="min"/>
        <c:crossBetween val="midCat"/>
        <c:majorUnit val="1"/>
      </c:valAx>
      <c:valAx>
        <c:axId val="440739040"/>
        <c:scaling>
          <c:orientation val="minMax"/>
          <c:max val="161"/>
          <c:min val="60"/>
        </c:scaling>
        <c:delete val="1"/>
        <c:axPos val="l"/>
        <c:numFmt formatCode="General" sourceLinked="1"/>
        <c:majorTickMark val="out"/>
        <c:minorTickMark val="none"/>
        <c:tickLblPos val="nextTo"/>
        <c:crossAx val="44075046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C5869-9C20-4237-94D9-D980D35EDD8A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BC359-CE55-4174-930F-22EE6CDC8C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43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BC359-CE55-4174-930F-22EE6CDC8CC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261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C5E6-1DB1-4627-90A1-30D8C8211A9A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1D4E-C235-4601-9033-292CB8A598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79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C5E6-1DB1-4627-90A1-30D8C8211A9A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1D4E-C235-4601-9033-292CB8A598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09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C5E6-1DB1-4627-90A1-30D8C8211A9A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1D4E-C235-4601-9033-292CB8A598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90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C5E6-1DB1-4627-90A1-30D8C8211A9A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1D4E-C235-4601-9033-292CB8A598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6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C5E6-1DB1-4627-90A1-30D8C8211A9A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1D4E-C235-4601-9033-292CB8A598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85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C5E6-1DB1-4627-90A1-30D8C8211A9A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1D4E-C235-4601-9033-292CB8A598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62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C5E6-1DB1-4627-90A1-30D8C8211A9A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1D4E-C235-4601-9033-292CB8A598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70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C5E6-1DB1-4627-90A1-30D8C8211A9A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1D4E-C235-4601-9033-292CB8A598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6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C5E6-1DB1-4627-90A1-30D8C8211A9A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1D4E-C235-4601-9033-292CB8A598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73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C5E6-1DB1-4627-90A1-30D8C8211A9A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1D4E-C235-4601-9033-292CB8A598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18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C5E6-1DB1-4627-90A1-30D8C8211A9A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1D4E-C235-4601-9033-292CB8A598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46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4935988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think-cell Slide" r:id="rId15" imgW="425" imgH="424" progId="TCLayout.ActiveDocument.1">
                  <p:embed/>
                </p:oleObj>
              </mc:Choice>
              <mc:Fallback>
                <p:oleObj name="think-cell Slide" r:id="rId15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EC5E6-1DB1-4627-90A1-30D8C8211A9A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F1D4E-C235-4601-9033-292CB8A598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26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chart" Target="../charts/chart1.xml"/><Relationship Id="rId1" Type="http://schemas.openxmlformats.org/officeDocument/2006/relationships/vmlDrawing" Target="../drawings/vmlDrawing2.v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image" Target="../media/image1.emf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oleObject" Target="../embeddings/oleObject2.bin"/><Relationship Id="rId30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37.xml"/><Relationship Id="rId18" Type="http://schemas.openxmlformats.org/officeDocument/2006/relationships/tags" Target="../tags/tag42.xml"/><Relationship Id="rId26" Type="http://schemas.openxmlformats.org/officeDocument/2006/relationships/tags" Target="../tags/tag50.xml"/><Relationship Id="rId3" Type="http://schemas.openxmlformats.org/officeDocument/2006/relationships/tags" Target="../tags/tag27.xml"/><Relationship Id="rId21" Type="http://schemas.openxmlformats.org/officeDocument/2006/relationships/tags" Target="../tags/tag45.xml"/><Relationship Id="rId34" Type="http://schemas.openxmlformats.org/officeDocument/2006/relationships/image" Target="../media/image1.emf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5" Type="http://schemas.openxmlformats.org/officeDocument/2006/relationships/tags" Target="../tags/tag49.xml"/><Relationship Id="rId33" Type="http://schemas.openxmlformats.org/officeDocument/2006/relationships/oleObject" Target="../embeddings/oleObject3.bin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tags" Target="../tags/tag44.xml"/><Relationship Id="rId29" Type="http://schemas.openxmlformats.org/officeDocument/2006/relationships/tags" Target="../tags/tag53.xml"/><Relationship Id="rId1" Type="http://schemas.openxmlformats.org/officeDocument/2006/relationships/vmlDrawing" Target="../drawings/vmlDrawing3.v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tags" Target="../tags/tag48.xml"/><Relationship Id="rId32" Type="http://schemas.openxmlformats.org/officeDocument/2006/relationships/slideLayout" Target="../slideLayouts/slideLayout7.xml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23" Type="http://schemas.openxmlformats.org/officeDocument/2006/relationships/tags" Target="../tags/tag47.xml"/><Relationship Id="rId28" Type="http://schemas.openxmlformats.org/officeDocument/2006/relationships/tags" Target="../tags/tag52.xml"/><Relationship Id="rId10" Type="http://schemas.openxmlformats.org/officeDocument/2006/relationships/tags" Target="../tags/tag34.xml"/><Relationship Id="rId19" Type="http://schemas.openxmlformats.org/officeDocument/2006/relationships/tags" Target="../tags/tag43.xml"/><Relationship Id="rId31" Type="http://schemas.openxmlformats.org/officeDocument/2006/relationships/tags" Target="../tags/tag55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tags" Target="../tags/tag46.xml"/><Relationship Id="rId27" Type="http://schemas.openxmlformats.org/officeDocument/2006/relationships/tags" Target="../tags/tag51.xml"/><Relationship Id="rId30" Type="http://schemas.openxmlformats.org/officeDocument/2006/relationships/tags" Target="../tags/tag54.xml"/><Relationship Id="rId35" Type="http://schemas.openxmlformats.org/officeDocument/2006/relationships/chart" Target="../charts/chart3.xml"/><Relationship Id="rId8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2" Type="http://schemas.openxmlformats.org/officeDocument/2006/relationships/tags" Target="../tags/tag56.xml"/><Relationship Id="rId1" Type="http://schemas.openxmlformats.org/officeDocument/2006/relationships/vmlDrawing" Target="../drawings/vmlDrawing4.vml"/><Relationship Id="rId6" Type="http://schemas.openxmlformats.org/officeDocument/2006/relationships/tags" Target="../tags/tag60.xml"/><Relationship Id="rId11" Type="http://schemas.openxmlformats.org/officeDocument/2006/relationships/chart" Target="../charts/chart4.xml"/><Relationship Id="rId5" Type="http://schemas.openxmlformats.org/officeDocument/2006/relationships/tags" Target="../tags/tag59.xml"/><Relationship Id="rId10" Type="http://schemas.openxmlformats.org/officeDocument/2006/relationships/image" Target="../media/image1.emf"/><Relationship Id="rId4" Type="http://schemas.openxmlformats.org/officeDocument/2006/relationships/tags" Target="../tags/tag58.xml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hink-cell data - do not delete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23965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think-cell Slide" r:id="rId27" imgW="425" imgH="424" progId="TCLayout.ActiveDocument.1">
                  <p:embed/>
                </p:oleObj>
              </mc:Choice>
              <mc:Fallback>
                <p:oleObj name="think-cell Slide" r:id="rId27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" name="Chart 170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11923292"/>
              </p:ext>
            </p:extLst>
          </p:nvPr>
        </p:nvGraphicFramePr>
        <p:xfrm>
          <a:off x="-82550" y="593725"/>
          <a:ext cx="7773988" cy="3208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cxnSp>
        <p:nvCxnSpPr>
          <p:cNvPr id="31" name="Straight Connector 30"/>
          <p:cNvCxnSpPr/>
          <p:nvPr>
            <p:custDataLst>
              <p:tags r:id="rId4"/>
            </p:custDataLst>
          </p:nvPr>
        </p:nvCxnSpPr>
        <p:spPr bwMode="auto">
          <a:xfrm flipV="1">
            <a:off x="4121150" y="695325"/>
            <a:ext cx="0" cy="762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>
            <p:custDataLst>
              <p:tags r:id="rId5"/>
            </p:custDataLst>
          </p:nvPr>
        </p:nvCxnSpPr>
        <p:spPr bwMode="auto">
          <a:xfrm>
            <a:off x="4121150" y="695325"/>
            <a:ext cx="1266825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>
            <p:custDataLst>
              <p:tags r:id="rId6"/>
            </p:custDataLst>
          </p:nvPr>
        </p:nvCxnSpPr>
        <p:spPr bwMode="auto">
          <a:xfrm>
            <a:off x="5387975" y="695324"/>
            <a:ext cx="0" cy="11557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14300" y="3529013"/>
            <a:ext cx="404813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EBB2EFE-5C25-498A-801F-FE2186782CBD}" type="datetime'J''a''n''''''''e''''''i''''''''''''''''''r''''''o'''''''''">
              <a:rPr lang="pt-BR" altLang="en-US" sz="800" b="1">
                <a:latin typeface="Montserrat" pitchFamily="2" charset="0"/>
              </a:rPr>
              <a:pPr/>
              <a:t>Janeiro</a:t>
            </a:fld>
            <a:endParaRPr lang="pt-BR" sz="800" b="1" dirty="0">
              <a:latin typeface="Montserrat" pitchFamily="2" charset="0"/>
            </a:endParaRPr>
          </a:p>
        </p:txBody>
      </p:sp>
      <p:sp>
        <p:nvSpPr>
          <p:cNvPr id="147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692150" y="3529013"/>
            <a:ext cx="514350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BFC34F0-47EF-40C4-A703-62DFD3D38D4B}" type="datetime'F''''ev''''''''''''''''er''''''''''''''''e''''i''''''r''''o'">
              <a:rPr lang="pt-BR" altLang="en-US" sz="800" b="1">
                <a:latin typeface="Montserrat" pitchFamily="2" charset="0"/>
              </a:rPr>
              <a:pPr/>
              <a:t>Fevereiro</a:t>
            </a:fld>
            <a:endParaRPr lang="pt-BR" sz="800" b="1" dirty="0">
              <a:latin typeface="Montserrat" pitchFamily="2" charset="0"/>
            </a:endParaRPr>
          </a:p>
        </p:txBody>
      </p:sp>
      <p:sp>
        <p:nvSpPr>
          <p:cNvPr id="150" name="Text Placeholder 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1412875" y="3529013"/>
            <a:ext cx="342900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7179B22-0D19-4CF5-A71C-196E42199CB6}" type="datetime'''''''M''''''''''''''a''''r''''''''''''''''''ço'''''''''''">
              <a:rPr lang="pt-BR" altLang="en-US" sz="800" b="1">
                <a:latin typeface="Montserrat" pitchFamily="2" charset="0"/>
              </a:rPr>
              <a:pPr/>
              <a:t>Março</a:t>
            </a:fld>
            <a:endParaRPr lang="pt-BR" sz="800" b="1" dirty="0">
              <a:latin typeface="Montserrat" pitchFamily="2" charset="0"/>
            </a:endParaRPr>
          </a:p>
        </p:txBody>
      </p:sp>
      <p:sp>
        <p:nvSpPr>
          <p:cNvPr id="151" name="Text Placeholder 2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2085975" y="3529013"/>
            <a:ext cx="265113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0370C6D-EEF9-4055-9777-07BCF1E8487B}" type="datetime'''''''''A''''b''''''''''''''''r''''i''l'''''''''''">
              <a:rPr lang="pt-BR" altLang="en-US" sz="800" b="1">
                <a:latin typeface="Montserrat" pitchFamily="2" charset="0"/>
              </a:rPr>
              <a:pPr/>
              <a:t>Abril</a:t>
            </a:fld>
            <a:endParaRPr lang="pt-BR" sz="800" b="1" dirty="0">
              <a:latin typeface="Montserrat" pitchFamily="2" charset="0"/>
            </a:endParaRPr>
          </a:p>
        </p:txBody>
      </p:sp>
      <p:sp>
        <p:nvSpPr>
          <p:cNvPr id="152" name="Text Placeholder 2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2719388" y="3529013"/>
            <a:ext cx="26828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B049858-7ED9-490C-8E47-3100510EA09B}" type="datetime'''''''''''''''''''''''''''Ma''''i''''''o'''''''''''''">
              <a:rPr lang="pt-BR" altLang="en-US" sz="800" b="1">
                <a:latin typeface="Montserrat" pitchFamily="2" charset="0"/>
              </a:rPr>
              <a:pPr/>
              <a:t>Maio</a:t>
            </a:fld>
            <a:endParaRPr lang="pt-BR" sz="800" b="1" dirty="0">
              <a:latin typeface="Montserrat" pitchFamily="2" charset="0"/>
            </a:endParaRPr>
          </a:p>
        </p:txBody>
      </p:sp>
      <p:sp>
        <p:nvSpPr>
          <p:cNvPr id="153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3314700" y="3529013"/>
            <a:ext cx="34448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E6BAA85-6EAF-4C6E-A9BF-E71839C08D1A}" type="datetime'''''''J''u''''''''''''''''''n''''h''''''''''''''''''''o'''">
              <a:rPr lang="pt-BR" altLang="en-US" sz="800" b="1">
                <a:latin typeface="Montserrat" pitchFamily="2" charset="0"/>
              </a:rPr>
              <a:pPr/>
              <a:t>Junho</a:t>
            </a:fld>
            <a:endParaRPr lang="pt-BR" sz="800" b="1" dirty="0">
              <a:latin typeface="Montserrat" pitchFamily="2" charset="0"/>
            </a:endParaRPr>
          </a:p>
        </p:txBody>
      </p:sp>
      <p:sp>
        <p:nvSpPr>
          <p:cNvPr id="154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3968750" y="3529013"/>
            <a:ext cx="304800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8CF42C0-A3F7-4473-B2F4-268AD7A61FC8}" type="datetime'Ju''''''''''''''lh''''''''''''''o'''''''''''''''">
              <a:rPr lang="pt-BR" altLang="en-US" sz="800" b="1">
                <a:latin typeface="Montserrat" pitchFamily="2" charset="0"/>
              </a:rPr>
              <a:pPr/>
              <a:t>Julho</a:t>
            </a:fld>
            <a:endParaRPr lang="pt-BR" sz="800" b="1" dirty="0">
              <a:latin typeface="Montserrat" pitchFamily="2" charset="0"/>
            </a:endParaRPr>
          </a:p>
        </p:txBody>
      </p:sp>
      <p:sp>
        <p:nvSpPr>
          <p:cNvPr id="155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4557713" y="3529013"/>
            <a:ext cx="393700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748FBCC-1F22-4C5B-AFE7-2712F4C20DB1}" type="datetime'A''g''''''o''''''''''''''''''s''''''''''t''o'''''''''">
              <a:rPr lang="pt-BR" altLang="en-US" sz="800" b="1">
                <a:latin typeface="Montserrat" pitchFamily="2" charset="0"/>
              </a:rPr>
              <a:pPr/>
              <a:t>Agosto</a:t>
            </a:fld>
            <a:endParaRPr lang="pt-BR" sz="800" b="1" dirty="0">
              <a:latin typeface="Montserrat" pitchFamily="2" charset="0"/>
            </a:endParaRPr>
          </a:p>
        </p:txBody>
      </p:sp>
      <p:sp>
        <p:nvSpPr>
          <p:cNvPr id="156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5119688" y="3529013"/>
            <a:ext cx="536575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4B4F4F2-B332-4309-99C5-347826923E53}" type="datetime'''''''''S''''''''''''''''''''''e''t''''e''mbro'''">
              <a:rPr lang="pt-BR" altLang="en-US" sz="800" b="1">
                <a:latin typeface="Montserrat" pitchFamily="2" charset="0"/>
              </a:rPr>
              <a:pPr/>
              <a:t>Setembro</a:t>
            </a:fld>
            <a:endParaRPr lang="pt-BR" sz="800" b="1" dirty="0">
              <a:latin typeface="Montserrat" pitchFamily="2" charset="0"/>
            </a:endParaRPr>
          </a:p>
        </p:txBody>
      </p:sp>
      <p:sp>
        <p:nvSpPr>
          <p:cNvPr id="157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5791200" y="3529013"/>
            <a:ext cx="463550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38D1FC9-0253-4F5A-B25C-3D1A174E0B0B}" type="datetime'''''''''''''''O''utu''''''''''b''''''''''''''''''r''''o'''">
              <a:rPr lang="pt-BR" altLang="en-US" sz="800" b="1">
                <a:latin typeface="Montserrat" pitchFamily="2" charset="0"/>
              </a:rPr>
              <a:pPr/>
              <a:t>Outubro</a:t>
            </a:fld>
            <a:endParaRPr lang="pt-BR" sz="800" b="1" dirty="0">
              <a:latin typeface="Montserrat" pitchFamily="2" charset="0"/>
            </a:endParaRPr>
          </a:p>
        </p:txBody>
      </p:sp>
      <p:sp>
        <p:nvSpPr>
          <p:cNvPr id="158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6370638" y="3529013"/>
            <a:ext cx="57308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C73852D-877B-4BEF-881C-CAFC6B7DF414}" type="datetime'''N''''o''''''''''''v''''''e''m''''b''''r''''o'''''''''''''''">
              <a:rPr lang="pt-BR" altLang="en-US" sz="800" b="1">
                <a:latin typeface="Montserrat" pitchFamily="2" charset="0"/>
              </a:rPr>
              <a:pPr/>
              <a:t>Novembro</a:t>
            </a:fld>
            <a:endParaRPr lang="pt-BR" sz="800" b="1" dirty="0">
              <a:latin typeface="Montserrat" pitchFamily="2" charset="0"/>
            </a:endParaRPr>
          </a:p>
        </p:txBody>
      </p:sp>
      <p:sp>
        <p:nvSpPr>
          <p:cNvPr id="159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7008813" y="3529013"/>
            <a:ext cx="56673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AA2DC90-262B-45A2-93A8-331185929421}" type="datetime'''D''''''''''''e''''''''ze''''m''''''''''''''b''''''r''''o'">
              <a:rPr lang="pt-BR" altLang="en-US" sz="800" b="1" smtClean="0">
                <a:latin typeface="Montserrat" pitchFamily="2" charset="0"/>
                <a:sym typeface="Montserrat" pitchFamily="2" charset="0"/>
              </a:rPr>
              <a:pPr/>
              <a:t>Dezembro</a:t>
            </a:fld>
            <a:endParaRPr lang="pt-BR" sz="800" b="1" dirty="0">
              <a:latin typeface="Montserrat" pitchFamily="2" charset="0"/>
              <a:sym typeface="Montserrat" pitchFamily="2" charset="0"/>
            </a:endParaRPr>
          </a:p>
        </p:txBody>
      </p:sp>
      <p:sp>
        <p:nvSpPr>
          <p:cNvPr id="165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4495800" y="558800"/>
            <a:ext cx="517525" cy="273050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1EFF5D5-3C4A-4ADF-8A97-594CBAB2678E}" type="datetime'''''''''-''''''''''''''''''3''''5''''''''''''''''''''''%'">
              <a:rPr lang="pt-BR" altLang="en-US" sz="1400" b="1" smtClean="0"/>
              <a:pPr/>
              <a:t>-35%</a:t>
            </a:fld>
            <a:endParaRPr lang="pt-BR" sz="1400" b="1" dirty="0"/>
          </a:p>
        </p:txBody>
      </p:sp>
      <p:sp>
        <p:nvSpPr>
          <p:cNvPr id="237" name="Google Shape;197;p6"/>
          <p:cNvSpPr txBox="1"/>
          <p:nvPr/>
        </p:nvSpPr>
        <p:spPr>
          <a:xfrm>
            <a:off x="0" y="102513"/>
            <a:ext cx="5523345" cy="63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b="1" i="0" u="none" strike="noStrike" cap="none" dirty="0" smtClean="0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Maiores </a:t>
            </a:r>
            <a:r>
              <a:rPr lang="pt-BR" b="1" i="0" u="none" strike="noStrike" cap="none" dirty="0" smtClean="0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registros </a:t>
            </a:r>
            <a:r>
              <a:rPr lang="pt-BR" b="1" i="0" u="none" strike="noStrike" cap="none" dirty="0" smtClean="0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em cada mês desde 2021</a:t>
            </a:r>
            <a:endParaRPr b="1" i="0" u="none" strike="noStrike" cap="none" dirty="0">
              <a:solidFill>
                <a:srgbClr val="00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 dirty="0" smtClean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Em reais</a:t>
            </a:r>
          </a:p>
        </p:txBody>
      </p:sp>
      <p:sp>
        <p:nvSpPr>
          <p:cNvPr id="248" name="Google Shape;206;p7"/>
          <p:cNvSpPr txBox="1"/>
          <p:nvPr/>
        </p:nvSpPr>
        <p:spPr>
          <a:xfrm>
            <a:off x="0" y="6460154"/>
            <a:ext cx="23580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Fonte: </a:t>
            </a:r>
            <a:r>
              <a:rPr lang="pt-BR" sz="1000" dirty="0" smtClean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Seasa Bahia</a:t>
            </a:r>
          </a:p>
        </p:txBody>
      </p:sp>
      <p:sp>
        <p:nvSpPr>
          <p:cNvPr id="30" name="Google Shape;145;p3"/>
          <p:cNvSpPr/>
          <p:nvPr/>
        </p:nvSpPr>
        <p:spPr>
          <a:xfrm>
            <a:off x="7900988" y="0"/>
            <a:ext cx="4302342" cy="68573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76200" dist="38100" dir="10800000" algn="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160;p3"/>
          <p:cNvSpPr txBox="1"/>
          <p:nvPr/>
        </p:nvSpPr>
        <p:spPr>
          <a:xfrm>
            <a:off x="7979187" y="369521"/>
            <a:ext cx="4145943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buSzPts val="1400"/>
            </a:pPr>
            <a:r>
              <a:rPr lang="pt-BR" sz="2000" b="1" dirty="0" smtClean="0">
                <a:solidFill>
                  <a:srgbClr val="517D33"/>
                </a:solidFill>
                <a:latin typeface="Montserrat"/>
                <a:ea typeface="Montserrat"/>
                <a:cs typeface="Montserrat"/>
                <a:sym typeface="Montserrat"/>
              </a:rPr>
              <a:t>Dados dos últimos anos são otimistas à projeção de planejamento para venda em julho</a:t>
            </a:r>
            <a:endParaRPr lang="pt-BR" sz="2000" b="1" dirty="0">
              <a:solidFill>
                <a:srgbClr val="517D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" name="Google Shape;195;p3"/>
          <p:cNvSpPr txBox="1"/>
          <p:nvPr/>
        </p:nvSpPr>
        <p:spPr>
          <a:xfrm>
            <a:off x="8202850" y="3638551"/>
            <a:ext cx="3871913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>
              <a:buClr>
                <a:srgbClr val="F67E89"/>
              </a:buClr>
              <a:buSzPts val="1200"/>
              <a:buFont typeface="Arial"/>
              <a:buChar char="•"/>
            </a:pPr>
            <a:r>
              <a:rPr lang="pt-BR" sz="1200" dirty="0">
                <a:latin typeface="Montserrat" pitchFamily="2" charset="0"/>
              </a:rPr>
              <a:t>A análise entre valores </a:t>
            </a:r>
            <a:r>
              <a:rPr lang="pt-BR" sz="1200" b="1" dirty="0" smtClean="0">
                <a:solidFill>
                  <a:srgbClr val="517D33"/>
                </a:solidFill>
                <a:latin typeface="Montserrat" pitchFamily="2" charset="0"/>
              </a:rPr>
              <a:t>médios </a:t>
            </a:r>
            <a:r>
              <a:rPr lang="pt-BR" sz="1200" b="1" dirty="0">
                <a:solidFill>
                  <a:srgbClr val="517D33"/>
                </a:solidFill>
                <a:latin typeface="Montserrat" pitchFamily="2" charset="0"/>
              </a:rPr>
              <a:t>e máximos </a:t>
            </a:r>
            <a:r>
              <a:rPr lang="pt-BR" sz="1200" dirty="0">
                <a:latin typeface="Montserrat" pitchFamily="2" charset="0"/>
              </a:rPr>
              <a:t>serve para compreender que </a:t>
            </a:r>
            <a:r>
              <a:rPr lang="pt-BR" sz="1200" dirty="0">
                <a:latin typeface="Montserrat" pitchFamily="2" charset="0"/>
              </a:rPr>
              <a:t>caso</a:t>
            </a:r>
            <a:r>
              <a:rPr lang="pt-BR" sz="1200" dirty="0">
                <a:latin typeface="Montserrat" pitchFamily="2" charset="0"/>
              </a:rPr>
              <a:t> o produtor possua </a:t>
            </a:r>
            <a:r>
              <a:rPr lang="pt-BR" sz="1200" b="1" dirty="0">
                <a:solidFill>
                  <a:srgbClr val="517D33"/>
                </a:solidFill>
                <a:latin typeface="Montserrat" pitchFamily="2" charset="0"/>
              </a:rPr>
              <a:t>dominância em seu mercado </a:t>
            </a:r>
            <a:r>
              <a:rPr lang="pt-BR" sz="1200" dirty="0">
                <a:latin typeface="Montserrat" pitchFamily="2" charset="0"/>
              </a:rPr>
              <a:t>local e </a:t>
            </a:r>
            <a:r>
              <a:rPr lang="pt-BR" sz="1200" b="1" dirty="0">
                <a:solidFill>
                  <a:srgbClr val="517D33"/>
                </a:solidFill>
                <a:latin typeface="Montserrat" pitchFamily="2" charset="0"/>
              </a:rPr>
              <a:t>ótima negociação</a:t>
            </a:r>
            <a:r>
              <a:rPr lang="pt-BR" sz="1200" dirty="0">
                <a:latin typeface="Montserrat" pitchFamily="2" charset="0"/>
              </a:rPr>
              <a:t>, </a:t>
            </a:r>
            <a:r>
              <a:rPr lang="pt-BR" sz="1200" dirty="0" smtClean="0">
                <a:latin typeface="Montserrat" pitchFamily="2" charset="0"/>
              </a:rPr>
              <a:t>conseuge </a:t>
            </a:r>
            <a:r>
              <a:rPr lang="pt-BR" sz="1200" b="1" dirty="0">
                <a:solidFill>
                  <a:srgbClr val="517D33"/>
                </a:solidFill>
                <a:latin typeface="Montserrat" pitchFamily="2" charset="0"/>
              </a:rPr>
              <a:t>superar as perdas de diminuição na produção </a:t>
            </a:r>
            <a:r>
              <a:rPr lang="pt-BR" sz="1200" dirty="0">
                <a:latin typeface="Montserrat" pitchFamily="2" charset="0"/>
              </a:rPr>
              <a:t>em julho com maior </a:t>
            </a:r>
            <a:r>
              <a:rPr lang="pt-BR" sz="1200" b="1" dirty="0">
                <a:solidFill>
                  <a:srgbClr val="517D33"/>
                </a:solidFill>
                <a:latin typeface="Montserrat" pitchFamily="2" charset="0"/>
              </a:rPr>
              <a:t>precificação nas máximas</a:t>
            </a:r>
            <a:endParaRPr sz="1200" b="1" dirty="0">
              <a:solidFill>
                <a:srgbClr val="517D33"/>
              </a:solidFill>
              <a:latin typeface="Montserrat" pitchFamily="2" charset="0"/>
            </a:endParaRPr>
          </a:p>
        </p:txBody>
      </p:sp>
      <p:sp>
        <p:nvSpPr>
          <p:cNvPr id="40" name="Google Shape;196;p3"/>
          <p:cNvSpPr txBox="1"/>
          <p:nvPr/>
        </p:nvSpPr>
        <p:spPr>
          <a:xfrm>
            <a:off x="8206167" y="2595427"/>
            <a:ext cx="387191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F67E89"/>
              </a:buClr>
              <a:buSzPts val="1200"/>
              <a:buFont typeface="Arial"/>
              <a:buChar char="•"/>
            </a:pPr>
            <a:r>
              <a:rPr lang="en-US" sz="1200" dirty="0" smtClean="0">
                <a:latin typeface="Montserrat" pitchFamily="2" charset="0"/>
                <a:sym typeface="Malgun Gothic"/>
              </a:rPr>
              <a:t>É </a:t>
            </a:r>
            <a:r>
              <a:rPr lang="en-US" sz="1200" dirty="0" err="1" smtClean="0">
                <a:latin typeface="Montserrat" pitchFamily="2" charset="0"/>
                <a:sym typeface="Malgun Gothic"/>
              </a:rPr>
              <a:t>revelado</a:t>
            </a:r>
            <a:r>
              <a:rPr lang="en-US" sz="1200" dirty="0" smtClean="0">
                <a:latin typeface="Montserrat" pitchFamily="2" charset="0"/>
                <a:sym typeface="Malgun Gothic"/>
              </a:rPr>
              <a:t> que </a:t>
            </a:r>
            <a:r>
              <a:rPr lang="en-US" sz="1200" b="1" dirty="0" err="1" smtClean="0">
                <a:solidFill>
                  <a:srgbClr val="517D33"/>
                </a:solidFill>
                <a:latin typeface="Montserrat" pitchFamily="2" charset="0"/>
                <a:sym typeface="Malgun Gothic"/>
              </a:rPr>
              <a:t>julho</a:t>
            </a:r>
            <a:r>
              <a:rPr lang="en-US" sz="1200" dirty="0" smtClean="0">
                <a:latin typeface="Montserrat" pitchFamily="2" charset="0"/>
                <a:sym typeface="Malgun Gothic"/>
              </a:rPr>
              <a:t>, </a:t>
            </a:r>
            <a:r>
              <a:rPr lang="en-US" sz="1200" dirty="0" err="1" smtClean="0">
                <a:latin typeface="Montserrat" pitchFamily="2" charset="0"/>
                <a:sym typeface="Malgun Gothic"/>
              </a:rPr>
              <a:t>comparado</a:t>
            </a:r>
            <a:r>
              <a:rPr lang="en-US" sz="1200" dirty="0" smtClean="0">
                <a:latin typeface="Montserrat" pitchFamily="2" charset="0"/>
                <a:sym typeface="Malgun Gothic"/>
              </a:rPr>
              <a:t> com outros </a:t>
            </a:r>
            <a:r>
              <a:rPr lang="en-US" sz="1200" dirty="0" err="1" smtClean="0">
                <a:latin typeface="Montserrat" pitchFamily="2" charset="0"/>
                <a:sym typeface="Malgun Gothic"/>
              </a:rPr>
              <a:t>meses</a:t>
            </a:r>
            <a:r>
              <a:rPr lang="en-US" sz="1200" dirty="0" smtClean="0">
                <a:latin typeface="Montserrat" pitchFamily="2" charset="0"/>
                <a:sym typeface="Malgun Gothic"/>
              </a:rPr>
              <a:t>, </a:t>
            </a:r>
            <a:r>
              <a:rPr lang="en-US" sz="1200" b="1" dirty="0" err="1" smtClean="0">
                <a:solidFill>
                  <a:srgbClr val="517D33"/>
                </a:solidFill>
                <a:latin typeface="Montserrat" pitchFamily="2" charset="0"/>
                <a:sym typeface="Malgun Gothic"/>
              </a:rPr>
              <a:t>possui</a:t>
            </a:r>
            <a:r>
              <a:rPr lang="en-US" sz="1200" b="1" dirty="0" smtClean="0">
                <a:solidFill>
                  <a:srgbClr val="517D33"/>
                </a:solidFill>
                <a:latin typeface="Montserrat" pitchFamily="2" charset="0"/>
                <a:sym typeface="Malgun Gothic"/>
              </a:rPr>
              <a:t> </a:t>
            </a:r>
            <a:r>
              <a:rPr lang="en-US" sz="1200" b="1" dirty="0" err="1" smtClean="0">
                <a:solidFill>
                  <a:srgbClr val="517D33"/>
                </a:solidFill>
                <a:latin typeface="Montserrat" pitchFamily="2" charset="0"/>
                <a:sym typeface="Malgun Gothic"/>
              </a:rPr>
              <a:t>uma</a:t>
            </a:r>
            <a:r>
              <a:rPr lang="en-US" sz="1200" b="1" dirty="0" smtClean="0">
                <a:solidFill>
                  <a:srgbClr val="517D33"/>
                </a:solidFill>
                <a:latin typeface="Montserrat" pitchFamily="2" charset="0"/>
                <a:sym typeface="Malgun Gothic"/>
              </a:rPr>
              <a:t> </a:t>
            </a:r>
            <a:r>
              <a:rPr lang="en-US" sz="1200" b="1" dirty="0" err="1" smtClean="0">
                <a:solidFill>
                  <a:srgbClr val="517D33"/>
                </a:solidFill>
                <a:latin typeface="Montserrat" pitchFamily="2" charset="0"/>
                <a:sym typeface="Malgun Gothic"/>
              </a:rPr>
              <a:t>precificação</a:t>
            </a:r>
            <a:r>
              <a:rPr lang="en-US" sz="1200" b="1" dirty="0" smtClean="0">
                <a:solidFill>
                  <a:srgbClr val="517D33"/>
                </a:solidFill>
                <a:latin typeface="Montserrat" pitchFamily="2" charset="0"/>
                <a:sym typeface="Malgun Gothic"/>
              </a:rPr>
              <a:t> </a:t>
            </a:r>
            <a:r>
              <a:rPr lang="en-US" sz="1200" b="1" dirty="0" err="1" smtClean="0">
                <a:solidFill>
                  <a:srgbClr val="517D33"/>
                </a:solidFill>
                <a:latin typeface="Montserrat" pitchFamily="2" charset="0"/>
                <a:sym typeface="Malgun Gothic"/>
              </a:rPr>
              <a:t>muito</a:t>
            </a:r>
            <a:r>
              <a:rPr lang="en-US" sz="1200" b="1" dirty="0" smtClean="0">
                <a:solidFill>
                  <a:srgbClr val="517D33"/>
                </a:solidFill>
                <a:latin typeface="Montserrat" pitchFamily="2" charset="0"/>
                <a:sym typeface="Malgun Gothic"/>
              </a:rPr>
              <a:t> superior</a:t>
            </a:r>
            <a:r>
              <a:rPr lang="en-US" sz="1200" dirty="0" smtClean="0">
                <a:latin typeface="Montserrat" pitchFamily="2" charset="0"/>
                <a:sym typeface="Malgun Gothic"/>
              </a:rPr>
              <a:t> </a:t>
            </a:r>
            <a:r>
              <a:rPr lang="en-US" sz="1200" dirty="0" err="1" smtClean="0">
                <a:latin typeface="Montserrat" pitchFamily="2" charset="0"/>
                <a:sym typeface="Malgun Gothic"/>
              </a:rPr>
              <a:t>devido</a:t>
            </a:r>
            <a:r>
              <a:rPr lang="en-US" sz="1200" dirty="0" smtClean="0">
                <a:latin typeface="Montserrat" pitchFamily="2" charset="0"/>
                <a:sym typeface="Malgun Gothic"/>
              </a:rPr>
              <a:t> </a:t>
            </a:r>
            <a:r>
              <a:rPr lang="en-US" sz="1200" dirty="0" err="1" smtClean="0">
                <a:latin typeface="Montserrat" pitchFamily="2" charset="0"/>
                <a:sym typeface="Malgun Gothic"/>
              </a:rPr>
              <a:t>fatores</a:t>
            </a:r>
            <a:r>
              <a:rPr lang="en-US" sz="1200" dirty="0" smtClean="0">
                <a:latin typeface="Montserrat" pitchFamily="2" charset="0"/>
                <a:sym typeface="Malgun Gothic"/>
              </a:rPr>
              <a:t> </a:t>
            </a:r>
            <a:r>
              <a:rPr lang="en-US" sz="1200" dirty="0" err="1" smtClean="0">
                <a:latin typeface="Montserrat" pitchFamily="2" charset="0"/>
                <a:sym typeface="Malgun Gothic"/>
              </a:rPr>
              <a:t>climáicos</a:t>
            </a:r>
            <a:r>
              <a:rPr lang="en-US" sz="1200" dirty="0" smtClean="0">
                <a:latin typeface="Montserrat" pitchFamily="2" charset="0"/>
                <a:sym typeface="Malgun Gothic"/>
              </a:rPr>
              <a:t> da </a:t>
            </a:r>
            <a:r>
              <a:rPr lang="en-US" sz="1200" dirty="0" err="1" smtClean="0">
                <a:latin typeface="Montserrat" pitchFamily="2" charset="0"/>
                <a:sym typeface="Malgun Gothic"/>
              </a:rPr>
              <a:t>região</a:t>
            </a:r>
            <a:endParaRPr sz="1200" dirty="0">
              <a:latin typeface="Montserrat" pitchFamily="2" charset="0"/>
            </a:endParaRPr>
          </a:p>
        </p:txBody>
      </p:sp>
      <p:sp>
        <p:nvSpPr>
          <p:cNvPr id="41" name="Google Shape;220;p3"/>
          <p:cNvSpPr txBox="1"/>
          <p:nvPr/>
        </p:nvSpPr>
        <p:spPr>
          <a:xfrm>
            <a:off x="8181974" y="5214662"/>
            <a:ext cx="387191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lvl="0" indent="-171450" algn="just">
              <a:buClr>
                <a:srgbClr val="F67E89"/>
              </a:buClr>
              <a:buSzPts val="1200"/>
              <a:buFont typeface="Arial"/>
              <a:buChar char="•"/>
            </a:pPr>
            <a:r>
              <a:rPr lang="pt-BR" sz="1200" dirty="0" smtClean="0">
                <a:latin typeface="Montserrat" pitchFamily="2" charset="0"/>
              </a:rPr>
              <a:t>A precificação exagerada em julho tem sido uma </a:t>
            </a:r>
            <a:r>
              <a:rPr lang="pt-BR" sz="1200" b="1" dirty="0" smtClean="0">
                <a:solidFill>
                  <a:srgbClr val="517D33"/>
                </a:solidFill>
                <a:latin typeface="Montserrat" pitchFamily="2" charset="0"/>
              </a:rPr>
              <a:t>tendência nos últimos anos </a:t>
            </a:r>
            <a:r>
              <a:rPr lang="pt-BR" sz="1200" dirty="0" smtClean="0">
                <a:latin typeface="Montserrat" pitchFamily="2" charset="0"/>
              </a:rPr>
              <a:t>e promete </a:t>
            </a:r>
            <a:r>
              <a:rPr lang="pt-BR" sz="1200" b="1" dirty="0" smtClean="0">
                <a:solidFill>
                  <a:srgbClr val="517D33"/>
                </a:solidFill>
                <a:latin typeface="Montserrat" pitchFamily="2" charset="0"/>
              </a:rPr>
              <a:t>continuar positiva para as próximas colheitas</a:t>
            </a:r>
            <a:endParaRPr sz="1200" b="1" dirty="0">
              <a:solidFill>
                <a:srgbClr val="517D33"/>
              </a:solidFill>
              <a:latin typeface="Montserrat" pitchFamily="2" charset="0"/>
            </a:endParaRPr>
          </a:p>
        </p:txBody>
      </p:sp>
      <p:graphicFrame>
        <p:nvGraphicFramePr>
          <p:cNvPr id="160" name="Chart 159"/>
          <p:cNvGraphicFramePr/>
          <p:nvPr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2303250122"/>
              </p:ext>
            </p:extLst>
          </p:nvPr>
        </p:nvGraphicFramePr>
        <p:xfrm>
          <a:off x="-26988" y="3860800"/>
          <a:ext cx="7840662" cy="2533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cxnSp>
        <p:nvCxnSpPr>
          <p:cNvPr id="79" name="Straight Connector 78"/>
          <p:cNvCxnSpPr/>
          <p:nvPr>
            <p:custDataLst>
              <p:tags r:id="rId21"/>
            </p:custDataLst>
          </p:nvPr>
        </p:nvCxnSpPr>
        <p:spPr bwMode="auto">
          <a:xfrm>
            <a:off x="282575" y="5181600"/>
            <a:ext cx="733425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>
            <p:custDataLst>
              <p:tags r:id="rId22"/>
            </p:custDataLst>
          </p:nvPr>
        </p:nvCxnSpPr>
        <p:spPr bwMode="auto">
          <a:xfrm>
            <a:off x="7497763" y="4327525"/>
            <a:ext cx="119063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>
            <p:custDataLst>
              <p:tags r:id="rId23"/>
            </p:custDataLst>
          </p:nvPr>
        </p:nvCxnSpPr>
        <p:spPr bwMode="auto">
          <a:xfrm flipV="1">
            <a:off x="7573963" y="4324350"/>
            <a:ext cx="0" cy="860425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6916738" y="4618038"/>
            <a:ext cx="566738" cy="273050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2F562EB-BE1E-4F13-B5DA-11331FC8B262}" type="datetime'''''''''''''+''4''''''''''''''''''''''''''''''''''''''6%'''">
              <a:rPr lang="pt-BR" altLang="en-US" sz="1400" b="1" smtClean="0"/>
              <a:pPr/>
              <a:t>+46%</a:t>
            </a:fld>
            <a:endParaRPr lang="pt-BR" sz="1400" b="1" dirty="0"/>
          </a:p>
        </p:txBody>
      </p:sp>
      <p:sp>
        <p:nvSpPr>
          <p:cNvPr id="161" name="Google Shape;197;p6"/>
          <p:cNvSpPr txBox="1"/>
          <p:nvPr/>
        </p:nvSpPr>
        <p:spPr>
          <a:xfrm>
            <a:off x="-26988" y="3904314"/>
            <a:ext cx="6141461" cy="63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buClr>
                <a:srgbClr val="000000"/>
              </a:buClr>
              <a:buSzPts val="1400"/>
            </a:pPr>
            <a:r>
              <a:rPr lang="pt-BR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Média de preços no mês de julho por ano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 dirty="0" smtClean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Em reais</a:t>
            </a:r>
          </a:p>
        </p:txBody>
      </p:sp>
    </p:spTree>
    <p:extLst>
      <p:ext uri="{BB962C8B-B14F-4D97-AF65-F5344CB8AC3E}">
        <p14:creationId xmlns:p14="http://schemas.microsoft.com/office/powerpoint/2010/main" val="412613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hink-cell data - do not delete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660000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think-cell Slide" r:id="rId33" imgW="425" imgH="424" progId="TCLayout.ActiveDocument.1">
                  <p:embed/>
                </p:oleObj>
              </mc:Choice>
              <mc:Fallback>
                <p:oleObj name="think-cell Slide" r:id="rId33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Chart 56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11940107"/>
              </p:ext>
            </p:extLst>
          </p:nvPr>
        </p:nvGraphicFramePr>
        <p:xfrm>
          <a:off x="103188" y="1235075"/>
          <a:ext cx="11893550" cy="4897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5"/>
          </a:graphicData>
        </a:graphic>
      </p:graphicFrame>
      <p:cxnSp>
        <p:nvCxnSpPr>
          <p:cNvPr id="4" name="Straight Connector 3"/>
          <p:cNvCxnSpPr/>
          <p:nvPr>
            <p:custDataLst>
              <p:tags r:id="rId4"/>
            </p:custDataLst>
          </p:nvPr>
        </p:nvCxnSpPr>
        <p:spPr bwMode="auto">
          <a:xfrm flipV="1">
            <a:off x="6537325" y="1238250"/>
            <a:ext cx="0" cy="762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>
            <p:custDataLst>
              <p:tags r:id="rId5"/>
            </p:custDataLst>
          </p:nvPr>
        </p:nvCxnSpPr>
        <p:spPr bwMode="auto">
          <a:xfrm>
            <a:off x="6537325" y="1238250"/>
            <a:ext cx="1954213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>
            <p:custDataLst>
              <p:tags r:id="rId6"/>
            </p:custDataLst>
          </p:nvPr>
        </p:nvCxnSpPr>
        <p:spPr bwMode="auto">
          <a:xfrm>
            <a:off x="8491538" y="1238249"/>
            <a:ext cx="0" cy="16779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407988" y="6108700"/>
            <a:ext cx="5318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EBB2EFE-5C25-498A-801F-FE2186782CBD}" type="datetime'J''a''n''''''''e''''''i''''''''''''''''''r''''''o'''''''''">
              <a:rPr lang="pt-BR" altLang="en-US" sz="1400" smtClean="0"/>
              <a:pPr/>
              <a:t>Janeiro</a:t>
            </a:fld>
            <a:endParaRPr lang="pt-BR" sz="1400" dirty="0"/>
          </a:p>
        </p:txBody>
      </p:sp>
      <p:sp>
        <p:nvSpPr>
          <p:cNvPr id="147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1306513" y="6108700"/>
            <a:ext cx="6889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BFC34F0-47EF-40C4-A703-62DFD3D38D4B}" type="datetime'F''''ev''''''''''''''''er''''''''''''''''e''''i''''''r''''o'">
              <a:rPr lang="pt-BR" altLang="en-US" sz="1400" smtClean="0"/>
              <a:pPr/>
              <a:t>Fevereiro</a:t>
            </a:fld>
            <a:endParaRPr lang="pt-BR" sz="1400" dirty="0"/>
          </a:p>
        </p:txBody>
      </p:sp>
      <p:sp>
        <p:nvSpPr>
          <p:cNvPr id="150" name="Text Placeholder 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2389188" y="6108700"/>
            <a:ext cx="4762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7179B22-0D19-4CF5-A71C-196E42199CB6}" type="datetime'''''''M''''''''''''''a''''r''''''''''''''''''ço'''''''''''">
              <a:rPr lang="pt-BR" altLang="en-US" sz="1400" smtClean="0"/>
              <a:pPr/>
              <a:t>Março</a:t>
            </a:fld>
            <a:endParaRPr lang="pt-BR" sz="1400" dirty="0"/>
          </a:p>
        </p:txBody>
      </p:sp>
      <p:sp>
        <p:nvSpPr>
          <p:cNvPr id="151" name="Text Placeholder 2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3429000" y="6108700"/>
            <a:ext cx="3540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0370C6D-EEF9-4055-9777-07BCF1E8487B}" type="datetime'''''''''A''''b''''''''''''''''r''''i''l'''''''''''">
              <a:rPr lang="pt-BR" altLang="en-US" sz="1400" smtClean="0"/>
              <a:pPr/>
              <a:t>Abril</a:t>
            </a:fld>
            <a:endParaRPr lang="pt-BR" sz="1400" dirty="0"/>
          </a:p>
        </p:txBody>
      </p:sp>
      <p:sp>
        <p:nvSpPr>
          <p:cNvPr id="152" name="Text Placeholder 2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4391025" y="6108700"/>
            <a:ext cx="3857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B049858-7ED9-490C-8E47-3100510EA09B}" type="datetime'''''''''''''''''''''''''''Ma''''i''''''o'''''''''''''">
              <a:rPr lang="pt-BR" altLang="en-US" sz="1400" smtClean="0"/>
              <a:pPr/>
              <a:t>Maio</a:t>
            </a:fld>
            <a:endParaRPr lang="pt-BR" sz="1400" dirty="0"/>
          </a:p>
        </p:txBody>
      </p:sp>
      <p:sp>
        <p:nvSpPr>
          <p:cNvPr id="153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5337175" y="6108700"/>
            <a:ext cx="4445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E6BAA85-6EAF-4C6E-A9BF-E71839C08D1A}" type="datetime'''''''J''u''''''''''''''''''n''''h''''''''''''''''''''o'''">
              <a:rPr lang="pt-BR" altLang="en-US" sz="1400" smtClean="0"/>
              <a:pPr/>
              <a:t>Junho</a:t>
            </a:fld>
            <a:endParaRPr lang="pt-BR" sz="1400" dirty="0"/>
          </a:p>
        </p:txBody>
      </p:sp>
      <p:sp>
        <p:nvSpPr>
          <p:cNvPr id="154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6342063" y="6108700"/>
            <a:ext cx="3921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8CF42C0-A3F7-4473-B2F4-268AD7A61FC8}" type="datetime'Ju''''''''''''''lh''''''''''''''o'''''''''''''''">
              <a:rPr lang="pt-BR" altLang="en-US" sz="1400" smtClean="0"/>
              <a:pPr/>
              <a:t>Julho</a:t>
            </a:fld>
            <a:endParaRPr lang="pt-BR" sz="1400" dirty="0"/>
          </a:p>
        </p:txBody>
      </p:sp>
      <p:sp>
        <p:nvSpPr>
          <p:cNvPr id="155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7259638" y="6108700"/>
            <a:ext cx="5127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748FBCC-1F22-4C5B-AFE7-2712F4C20DB1}" type="datetime'A''g''''''o''''''''''''''''''s''''''''''t''o'''''''''">
              <a:rPr lang="pt-BR" altLang="en-US" sz="1400" smtClean="0"/>
              <a:pPr/>
              <a:t>Agosto</a:t>
            </a:fld>
            <a:endParaRPr lang="pt-BR" sz="1400" dirty="0"/>
          </a:p>
        </p:txBody>
      </p:sp>
      <p:sp>
        <p:nvSpPr>
          <p:cNvPr id="156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8134350" y="6108700"/>
            <a:ext cx="7159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4B4F4F2-B332-4309-99C5-347826923E53}" type="datetime'''''''''S''''''''''''''''''''''e''t''''e''mbro'''">
              <a:rPr lang="pt-BR" altLang="en-US" sz="1400" smtClean="0"/>
              <a:pPr/>
              <a:t>Setembro</a:t>
            </a:fld>
            <a:endParaRPr lang="pt-BR" sz="1400" dirty="0"/>
          </a:p>
        </p:txBody>
      </p:sp>
      <p:sp>
        <p:nvSpPr>
          <p:cNvPr id="157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9158288" y="6108700"/>
            <a:ext cx="6238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38D1FC9-0253-4F5A-B25C-3D1A174E0B0B}" type="datetime'''''''''''''''O''utu''''''''''b''''''''''''''''''r''''o'''">
              <a:rPr lang="pt-BR" altLang="en-US" sz="1400" smtClean="0"/>
              <a:pPr/>
              <a:t>Outubro</a:t>
            </a:fld>
            <a:endParaRPr lang="pt-BR" sz="1400" dirty="0"/>
          </a:p>
        </p:txBody>
      </p:sp>
      <p:sp>
        <p:nvSpPr>
          <p:cNvPr id="158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10059988" y="6108700"/>
            <a:ext cx="7762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C73852D-877B-4BEF-881C-CAFC6B7DF414}" type="datetime'''N''''o''''''''''''v''''''e''m''''b''''r''''o'''''''''''''''">
              <a:rPr lang="pt-BR" altLang="en-US" sz="1400" smtClean="0"/>
              <a:pPr/>
              <a:t>Novembro</a:t>
            </a:fld>
            <a:endParaRPr lang="pt-BR" sz="1400" dirty="0"/>
          </a:p>
        </p:txBody>
      </p:sp>
      <p:sp>
        <p:nvSpPr>
          <p:cNvPr id="159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11047413" y="6108700"/>
            <a:ext cx="7524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AA2DC90-262B-45A2-93A8-331185929421}" type="datetime'''D''''''''''''e''''''''ze''''m''''''''''''''b''''''r''''o'">
              <a:rPr lang="pt-BR" altLang="en-US" sz="1400" smtClean="0"/>
              <a:pPr/>
              <a:t>Dezembro</a:t>
            </a:fld>
            <a:endParaRPr lang="pt-BR" sz="1400" dirty="0"/>
          </a:p>
        </p:txBody>
      </p:sp>
      <p:sp>
        <p:nvSpPr>
          <p:cNvPr id="189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427038" y="2039938"/>
            <a:ext cx="493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377500C-F61F-493E-829C-ED96B223D086}" type="datetime'''''''''''1''''''''''''''2''''''''''''''''''''9,''''''4'''">
              <a:rPr lang="pt-BR" altLang="en-US" sz="1400" smtClean="0">
                <a:latin typeface="Montserrat" panose="020B0604020202020204" charset="0"/>
              </a:rPr>
              <a:pPr/>
              <a:t>129,4</a:t>
            </a:fld>
            <a:endParaRPr lang="pt-BR" sz="1400" dirty="0">
              <a:latin typeface="Montserrat" panose="020B0604020202020204" charset="0"/>
            </a:endParaRPr>
          </a:p>
        </p:txBody>
      </p:sp>
      <p:sp>
        <p:nvSpPr>
          <p:cNvPr id="193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1422400" y="4105275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29D3E84-150C-4FDD-8BC4-9D98A3CD6F7B}" type="datetime'''''''''''''''''''''''''''''''''''1''''''''''''''''02'''',5'">
              <a:rPr lang="pt-BR" altLang="en-US" sz="1400" smtClean="0"/>
              <a:pPr/>
              <a:t>102,5</a:t>
            </a:fld>
            <a:endParaRPr lang="pt-BR" sz="1400" dirty="0"/>
          </a:p>
        </p:txBody>
      </p:sp>
      <p:sp>
        <p:nvSpPr>
          <p:cNvPr id="194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2398713" y="2822575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E9F172E-486D-4ECE-8CDF-3B03EA593514}" type="datetime'''''''''''''11''''''9,''''''2'">
              <a:rPr lang="pt-BR" altLang="en-US" sz="1400" smtClean="0"/>
              <a:pPr/>
              <a:t>119,2</a:t>
            </a:fld>
            <a:endParaRPr lang="pt-BR" sz="1400" dirty="0"/>
          </a:p>
        </p:txBody>
      </p:sp>
      <p:sp>
        <p:nvSpPr>
          <p:cNvPr id="195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3376613" y="2609850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A8112A4-496A-49A1-ACC2-A348399EAFD7}" type="datetime'''''''''''1''''''''''2''2'''''''''''',''''''''''''''0'''">
              <a:rPr lang="pt-BR" altLang="en-US" sz="1400" smtClean="0"/>
              <a:pPr/>
              <a:t>122,0</a:t>
            </a:fld>
            <a:endParaRPr lang="pt-BR" sz="1400" dirty="0"/>
          </a:p>
        </p:txBody>
      </p:sp>
      <p:sp>
        <p:nvSpPr>
          <p:cNvPr id="196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4354513" y="2225675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FB2814F-C4A1-48CA-9FBB-CBBC5CCAF6C9}" type="datetime'''''1''''''2''''''''''''''''7'''''''''''',''''''0'''''''''''">
              <a:rPr lang="pt-BR" altLang="en-US" sz="1400" smtClean="0"/>
              <a:pPr/>
              <a:t>127,0</a:t>
            </a:fld>
            <a:endParaRPr lang="pt-BR" sz="1400" dirty="0"/>
          </a:p>
        </p:txBody>
      </p:sp>
      <p:sp>
        <p:nvSpPr>
          <p:cNvPr id="197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330825" y="1955800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9A0A765-6398-4321-98BE-F3EEBFFDB951}" type="datetime'''''''''''''1''''''''''''''3''''''''''0'''',''''''''''''''''5'">
              <a:rPr lang="pt-BR" altLang="en-US" sz="1400" smtClean="0"/>
              <a:pPr/>
              <a:t>130,5</a:t>
            </a:fld>
            <a:endParaRPr lang="pt-BR" sz="1400" dirty="0"/>
          </a:p>
        </p:txBody>
      </p:sp>
      <p:sp>
        <p:nvSpPr>
          <p:cNvPr id="198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6308725" y="1352550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E5A7CA6-0CC3-47C8-A6E8-D3E8DBF1811B}" type="datetime'1''''''3''''''''''''''''''''''''''''8,''''''''''''''''4'''">
              <a:rPr lang="pt-BR" altLang="en-US" sz="1400" smtClean="0"/>
              <a:pPr/>
              <a:t>138,4</a:t>
            </a:fld>
            <a:endParaRPr lang="pt-BR" sz="1400" dirty="0"/>
          </a:p>
        </p:txBody>
      </p:sp>
      <p:sp>
        <p:nvSpPr>
          <p:cNvPr id="199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7286625" y="2319338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3B3ED33-9323-4675-A643-C0EF27452B0F}" type="datetime'1''''''''''''''''''''''''''''2''''''''5'''''''''''''',''8'">
              <a:rPr lang="pt-BR" altLang="en-US" sz="1400" smtClean="0"/>
              <a:pPr/>
              <a:t>125,8</a:t>
            </a:fld>
            <a:endParaRPr lang="pt-BR" sz="1400" dirty="0"/>
          </a:p>
        </p:txBody>
      </p:sp>
      <p:sp>
        <p:nvSpPr>
          <p:cNvPr id="200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8262938" y="2954338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8E0D679-3A4E-460B-8680-00570948982E}" type="datetime'''1''''1''7'''',5'''''''''''''''''''">
              <a:rPr lang="pt-BR" altLang="en-US" sz="1400" smtClean="0"/>
              <a:pPr/>
              <a:t>117,5</a:t>
            </a:fld>
            <a:endParaRPr lang="pt-BR" sz="1400" dirty="0"/>
          </a:p>
        </p:txBody>
      </p:sp>
      <p:sp>
        <p:nvSpPr>
          <p:cNvPr id="201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9240838" y="1935163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8A6FA7E-C917-41B3-993B-F41DDE54535E}" type="datetime'''''1''3''''''''''''0'',''''''''''''''''''''8'''''''''''''">
              <a:rPr lang="pt-BR" altLang="en-US" sz="1400" smtClean="0"/>
              <a:pPr/>
              <a:t>130,8</a:t>
            </a:fld>
            <a:endParaRPr lang="pt-BR" sz="1400" dirty="0"/>
          </a:p>
        </p:txBody>
      </p:sp>
      <p:sp>
        <p:nvSpPr>
          <p:cNvPr id="202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10218738" y="1312863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A39B063-4968-44EC-9AAD-7DC8DC130A46}" type="datetime'''''''''''''''''''''''''''''''''''''1''''38'',''''''''''''''9'">
              <a:rPr lang="pt-BR" altLang="en-US" sz="1400" smtClean="0"/>
              <a:pPr/>
              <a:t>138,9</a:t>
            </a:fld>
            <a:endParaRPr lang="pt-BR" sz="1400" dirty="0"/>
          </a:p>
        </p:txBody>
      </p:sp>
      <p:sp>
        <p:nvSpPr>
          <p:cNvPr id="203" name="Text Placeholder 2"/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11195050" y="1100138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FEDC8CB-7922-483D-AA9E-19F44FDD9A0E}" type="datetime'''''''1''4''''''''1'''',''''''''''''''7'''''">
              <a:rPr lang="pt-BR" altLang="en-US" sz="1400" smtClean="0"/>
              <a:pPr/>
              <a:t>141,7</a:t>
            </a:fld>
            <a:endParaRPr lang="pt-BR" sz="1400" dirty="0"/>
          </a:p>
        </p:txBody>
      </p:sp>
      <p:sp>
        <p:nvSpPr>
          <p:cNvPr id="34" name="Text Placeholder 2"/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7254875" y="1101725"/>
            <a:ext cx="517525" cy="273050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0BAD561-96EE-4350-941D-28EE6D1BB829}" type="datetime'''''-''''''''''''''''''''''''''''''''''''1''5''%'''">
              <a:rPr lang="pt-BR" altLang="en-US" sz="1400" b="1" smtClean="0"/>
              <a:pPr/>
              <a:t>-15%</a:t>
            </a:fld>
            <a:endParaRPr lang="pt-BR" sz="1400" b="1" dirty="0"/>
          </a:p>
        </p:txBody>
      </p:sp>
      <p:sp>
        <p:nvSpPr>
          <p:cNvPr id="235" name="Google Shape;194;p6"/>
          <p:cNvSpPr txBox="1"/>
          <p:nvPr/>
        </p:nvSpPr>
        <p:spPr>
          <a:xfrm>
            <a:off x="-1010" y="157290"/>
            <a:ext cx="11915919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00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Pinha possuí os </a:t>
            </a:r>
            <a:r>
              <a:rPr lang="pt-BR" sz="2000" b="1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menores preços </a:t>
            </a:r>
            <a:r>
              <a:rPr lang="pt-BR" sz="200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em </a:t>
            </a:r>
            <a:r>
              <a:rPr lang="pt-BR" sz="2000" b="1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Fevereiro</a:t>
            </a:r>
            <a:r>
              <a:rPr lang="pt-BR" sz="200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lang="pt-BR" sz="2000" b="1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Setembro</a:t>
            </a:r>
            <a:r>
              <a:rPr lang="pt-BR" sz="200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meses validados com fatores geográficos</a:t>
            </a:r>
            <a:endParaRPr sz="20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6" name="Google Shape;195;p6"/>
          <p:cNvCxnSpPr/>
          <p:nvPr/>
        </p:nvCxnSpPr>
        <p:spPr>
          <a:xfrm>
            <a:off x="4762" y="717799"/>
            <a:ext cx="11752119" cy="0"/>
          </a:xfrm>
          <a:prstGeom prst="straightConnector1">
            <a:avLst/>
          </a:prstGeom>
          <a:noFill/>
          <a:ln w="38100" cap="flat" cmpd="sng">
            <a:solidFill>
              <a:srgbClr val="70AD4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" name="Google Shape;197;p6"/>
          <p:cNvSpPr txBox="1"/>
          <p:nvPr/>
        </p:nvSpPr>
        <p:spPr>
          <a:xfrm>
            <a:off x="0" y="717799"/>
            <a:ext cx="10424964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600" b="1" i="0" u="none" strike="noStrike" cap="none" dirty="0" smtClean="0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Média dos preços por mês</a:t>
            </a:r>
            <a:endParaRPr sz="1600" b="1" i="0" u="none" strike="noStrike" cap="none" dirty="0">
              <a:solidFill>
                <a:srgbClr val="00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 dirty="0" smtClean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Em reais</a:t>
            </a:r>
          </a:p>
        </p:txBody>
      </p:sp>
      <p:sp>
        <p:nvSpPr>
          <p:cNvPr id="248" name="Google Shape;206;p7"/>
          <p:cNvSpPr txBox="1"/>
          <p:nvPr/>
        </p:nvSpPr>
        <p:spPr>
          <a:xfrm>
            <a:off x="40713" y="6311264"/>
            <a:ext cx="23580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Fonte: </a:t>
            </a:r>
            <a:r>
              <a:rPr lang="pt-BR" sz="1000" dirty="0" smtClean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Seasa Bahia</a:t>
            </a:r>
          </a:p>
        </p:txBody>
      </p:sp>
    </p:spTree>
    <p:extLst>
      <p:ext uri="{BB962C8B-B14F-4D97-AF65-F5344CB8AC3E}">
        <p14:creationId xmlns:p14="http://schemas.microsoft.com/office/powerpoint/2010/main" val="278120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8355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think-cell Slide" r:id="rId9" imgW="425" imgH="424" progId="TCLayout.ActiveDocument.1">
                  <p:embed/>
                </p:oleObj>
              </mc:Choice>
              <mc:Fallback>
                <p:oleObj name="think-cell Slide" r:id="rId9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Chart 78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13278996"/>
              </p:ext>
            </p:extLst>
          </p:nvPr>
        </p:nvGraphicFramePr>
        <p:xfrm>
          <a:off x="-53975" y="971550"/>
          <a:ext cx="12193588" cy="5500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cxnSp>
        <p:nvCxnSpPr>
          <p:cNvPr id="70" name="Straight Connector 69"/>
          <p:cNvCxnSpPr/>
          <p:nvPr>
            <p:custDataLst>
              <p:tags r:id="rId4"/>
            </p:custDataLst>
          </p:nvPr>
        </p:nvCxnSpPr>
        <p:spPr bwMode="auto">
          <a:xfrm>
            <a:off x="328613" y="3724275"/>
            <a:ext cx="1154747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>
            <p:custDataLst>
              <p:tags r:id="rId5"/>
            </p:custDataLst>
          </p:nvPr>
        </p:nvCxnSpPr>
        <p:spPr bwMode="auto">
          <a:xfrm>
            <a:off x="11757025" y="1438275"/>
            <a:ext cx="119063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>
            <p:custDataLst>
              <p:tags r:id="rId6"/>
            </p:custDataLst>
          </p:nvPr>
        </p:nvCxnSpPr>
        <p:spPr bwMode="auto">
          <a:xfrm flipV="1">
            <a:off x="11833225" y="1435100"/>
            <a:ext cx="0" cy="229235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1176000" y="2444750"/>
            <a:ext cx="566738" cy="273050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AF3BC64-73F1-4C4D-924D-23FD3887FF0A}" type="datetime'''''''''''''''+''''''''''4''''6''''''''''''''''%'''">
              <a:rPr lang="pt-BR" altLang="en-US" sz="1400" b="1" smtClean="0"/>
              <a:pPr/>
              <a:t>+46%</a:t>
            </a:fld>
            <a:endParaRPr lang="pt-BR" sz="1400" b="1" dirty="0"/>
          </a:p>
        </p:txBody>
      </p:sp>
      <p:sp>
        <p:nvSpPr>
          <p:cNvPr id="17" name="Google Shape;194;p6"/>
          <p:cNvSpPr txBox="1"/>
          <p:nvPr/>
        </p:nvSpPr>
        <p:spPr>
          <a:xfrm>
            <a:off x="0" y="0"/>
            <a:ext cx="1212388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4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Os preços em </a:t>
            </a:r>
            <a:r>
              <a:rPr lang="pt-BR" sz="24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Julho</a:t>
            </a:r>
            <a:r>
              <a:rPr lang="pt-BR" sz="24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tem forte </a:t>
            </a:r>
            <a:r>
              <a:rPr lang="pt-BR" sz="24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tendência</a:t>
            </a:r>
            <a:r>
              <a:rPr lang="pt-BR" sz="24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pt-BR" sz="24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crescimento</a:t>
            </a:r>
            <a:r>
              <a:rPr lang="pt-BR" sz="24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desde 2022</a:t>
            </a:r>
            <a:endParaRPr sz="24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" name="Google Shape;195;p6"/>
          <p:cNvCxnSpPr/>
          <p:nvPr/>
        </p:nvCxnSpPr>
        <p:spPr>
          <a:xfrm>
            <a:off x="4762" y="609530"/>
            <a:ext cx="11752119" cy="0"/>
          </a:xfrm>
          <a:prstGeom prst="straightConnector1">
            <a:avLst/>
          </a:prstGeom>
          <a:noFill/>
          <a:ln w="38100" cap="flat" cmpd="sng">
            <a:solidFill>
              <a:srgbClr val="70AD4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7;p6"/>
          <p:cNvSpPr txBox="1"/>
          <p:nvPr/>
        </p:nvSpPr>
        <p:spPr>
          <a:xfrm>
            <a:off x="0" y="609530"/>
            <a:ext cx="10424964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buClr>
                <a:srgbClr val="000000"/>
              </a:buClr>
              <a:buSzPts val="1400"/>
            </a:pPr>
            <a:r>
              <a:rPr lang="pt-BR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Média de preços no mês de julho por ano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 dirty="0" smtClean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Em reais</a:t>
            </a:r>
          </a:p>
        </p:txBody>
      </p:sp>
      <p:sp>
        <p:nvSpPr>
          <p:cNvPr id="53" name="Google Shape;206;p7"/>
          <p:cNvSpPr txBox="1"/>
          <p:nvPr/>
        </p:nvSpPr>
        <p:spPr>
          <a:xfrm>
            <a:off x="0" y="6368964"/>
            <a:ext cx="23580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Fonte: </a:t>
            </a:r>
            <a:r>
              <a:rPr lang="pt-BR" sz="1000" dirty="0" smtClean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Seasa Bahia</a:t>
            </a:r>
          </a:p>
        </p:txBody>
      </p:sp>
    </p:spTree>
    <p:extLst>
      <p:ext uri="{BB962C8B-B14F-4D97-AF65-F5344CB8AC3E}">
        <p14:creationId xmlns:p14="http://schemas.microsoft.com/office/powerpoint/2010/main" val="98966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54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4&quot;&gt;&lt;elem m_fUsage=&quot;1.89999999999999991118E+00&quot;&gt;&lt;m_msothmcolidx val=&quot;0&quot;/&gt;&lt;m_rgb r=&quot;A3&quot; g=&quot;E1&quot; b=&quot;67&quot;/&gt;&lt;/elem&gt;&lt;elem m_fUsage=&quot;1.24659000000000008690E+00&quot;&gt;&lt;m_msothmcolidx val=&quot;0&quot;/&gt;&lt;m_rgb r=&quot;FA&quot; g=&quot;D4&quot; b=&quot;19&quot;/&gt;&lt;/elem&gt;&lt;elem m_fUsage=&quot;8.10000000000000053291E-01&quot;&gt;&lt;m_msothmcolidx val=&quot;0&quot;/&gt;&lt;m_rgb r=&quot;65&quot; g=&quot;56&quot; b=&quot;1E&quot;/&gt;&lt;/elem&gt;&lt;elem m_fUsage=&quot;7.29000000000000092371E-01&quot;&gt;&lt;m_msothmcolidx val=&quot;0&quot;/&gt;&lt;m_rgb r=&quot;FF&quot; g=&quot;E0&quot; b=&quot;6D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E9Q2lQ2_7xsNR8m2SNiB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tIJcg3jo.x1MQhXZ1vls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3GHV9Sc_9aXKYZs5MRNM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4vW7kPQPEbsY1xtD5dV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x3vI.x_.fToNi6NRvSYk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l8aXDDwJz_Skuw2DgJw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3NwWr7Ok3mnJgBz_Si83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hErYfkZdfOOlXQdUXJF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nZ3Vfg1VUn51GLoJFFza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TA0n4EmkCMGkO7HPGA.5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H2i6dh8TmgfEP1JrgmCu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9Dv8ZwqLE4IYKK6st7q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.03eLDHuwDQV_kR3Py9i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_HnjChOxPBGLR4sE2TC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MXgc4ZU_f5p5rs5xlu7W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YEch_1eI59WTVS8lMeRn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63NMJI.0RmiqDGNfQA.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uBjT1ACZoV5uis5JkqCn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q2F_mnmFuKy0EYn4LH_H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63iP7iJI26GXqQ1_Xw0r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snFtMtfmZeAoN0FYDB4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_Wla6MSS6lVFOdpaB1g0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E9Q2lQ2_7xsNR8m2SNiB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tIJcg3jo.x1MQhXZ1vls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3GHV9Sc_9aXKYZs5MRNM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4vW7kPQPEbsY1xtD5dV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x3vI.x_.fToNi6NRvSYk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l8aXDDwJz_Skuw2DgJw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3NwWr7Ok3mnJgBz_Si83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63NMJI.0RmiqDGNfQA.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hErYfkZdfOOlXQdUXJF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nZ3Vfg1VUn51GLoJFFza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TA0n4EmkCMGkO7HPGA.5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xEGzwyKqac3Q6rWiS1Fs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ZPpY8vm1QB0tYlDectY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9CrQFNntD.S.PwpNesU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kGGecSGPyafN9QGFCLqy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HcMXdq7zQIHzK4GfHiQE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Y4Il1fNJBzvYuTPqrwd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h9MWJiB_OnehjJEgKlJT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.2r9cgQCeOYTMVGJX8F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v6Yq4T6e.yLrZeJHgGjt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E4.B8fSO.7jt7lpP7Y_3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qH_dHg2rIbI_E7BHUFHH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3YZUO60B8R2.69vcWNBX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1HvAJx3oodSKfBgr2WNP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U3cjS3b48u.31u9Qmwy5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_aEDcjv2KL.xbxJUOSnx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ggeznkfc8pZJrOIqy7BX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Qfx6FDT0F6k0N_Z9pbEx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CS7O5geqZ_9udIIdJ6x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1_fDAR6PC9AvAPnAO9K0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Trlsjq1Pq.hp2_4bhqi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_fGvkER7yg2nTS1MIkrb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snFtMtfmZeAoN0FYDB4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_Wla6MSS6lVFOdpaB1g0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228</Words>
  <Application>Microsoft Office PowerPoint</Application>
  <PresentationFormat>Widescreen</PresentationFormat>
  <Paragraphs>76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Malgun Gothic</vt:lpstr>
      <vt:lpstr>Arial</vt:lpstr>
      <vt:lpstr>Calibri</vt:lpstr>
      <vt:lpstr>Calibri Light</vt:lpstr>
      <vt:lpstr>Hammersmith One</vt:lpstr>
      <vt:lpstr>Montserrat</vt:lpstr>
      <vt:lpstr>Office Theme</vt:lpstr>
      <vt:lpstr>think-cell Slide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12</cp:revision>
  <dcterms:created xsi:type="dcterms:W3CDTF">2024-09-03T19:20:31Z</dcterms:created>
  <dcterms:modified xsi:type="dcterms:W3CDTF">2024-09-14T12:09:54Z</dcterms:modified>
</cp:coreProperties>
</file>