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custDataLst>
    <p:tags r:id="rId3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407367859049655E-3"/>
          <c:y val="1.6855753646677473E-2"/>
          <c:w val="0.98611852642819009"/>
          <c:h val="0.9662884927066450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129411765</c:v>
                </c:pt>
                <c:pt idx="1">
                  <c:v>102500000</c:v>
                </c:pt>
                <c:pt idx="2">
                  <c:v>119230769</c:v>
                </c:pt>
                <c:pt idx="3">
                  <c:v>122000000</c:v>
                </c:pt>
                <c:pt idx="4">
                  <c:v>127000000</c:v>
                </c:pt>
                <c:pt idx="5">
                  <c:v>130526316</c:v>
                </c:pt>
                <c:pt idx="6">
                  <c:v>138387097</c:v>
                </c:pt>
                <c:pt idx="7">
                  <c:v>125769231</c:v>
                </c:pt>
                <c:pt idx="8">
                  <c:v>117500000</c:v>
                </c:pt>
                <c:pt idx="9">
                  <c:v>130789474</c:v>
                </c:pt>
                <c:pt idx="10">
                  <c:v>138888889</c:v>
                </c:pt>
                <c:pt idx="11">
                  <c:v>141666667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13467312"/>
        <c:axId val="913467856"/>
      </c:barChart>
      <c:catAx>
        <c:axId val="9134673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913467856"/>
        <c:crosses val="min"/>
        <c:auto val="0"/>
        <c:lblAlgn val="ctr"/>
        <c:lblOffset val="100"/>
        <c:noMultiLvlLbl val="0"/>
      </c:catAx>
      <c:valAx>
        <c:axId val="913467856"/>
        <c:scaling>
          <c:orientation val="minMax"/>
          <c:max val="141666667"/>
          <c:min val="80000000"/>
        </c:scaling>
        <c:delete val="1"/>
        <c:axPos val="l"/>
        <c:numFmt formatCode="General" sourceLinked="1"/>
        <c:majorTickMark val="out"/>
        <c:minorTickMark val="none"/>
        <c:tickLblPos val="nextTo"/>
        <c:crossAx val="91346731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79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09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90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85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6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6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1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6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93598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26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chart" Target="../charts/chart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03036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29" imgW="425" imgH="424" progId="TCLayout.ActiveDocument.1">
                  <p:embed/>
                </p:oleObj>
              </mc:Choice>
              <mc:Fallback>
                <p:oleObj name="think-cell Slide" r:id="rId29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" name="Chart 254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21094408"/>
              </p:ext>
            </p:extLst>
          </p:nvPr>
        </p:nvGraphicFramePr>
        <p:xfrm>
          <a:off x="103188" y="1235075"/>
          <a:ext cx="11893550" cy="489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38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07988" y="6108700"/>
            <a:ext cx="5318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EBB2EFE-5C25-498A-801F-FE2186782CBD}" type="datetime'J''a''n''''''''e''''''i''''''''''''''''''r''''''o'''''''''">
              <a:rPr lang="pt-BR" altLang="en-US" sz="1400" smtClean="0"/>
              <a:pPr/>
              <a:t>Janeiro</a:t>
            </a:fld>
            <a:endParaRPr lang="pt-BR" sz="1400" dirty="0"/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306513" y="6108700"/>
            <a:ext cx="688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BFC34F0-47EF-40C4-A703-62DFD3D38D4B}" type="datetime'F''''ev''''''''''''''''er''''''''''''''''e''''i''''''r''''o'">
              <a:rPr lang="pt-BR" altLang="en-US" sz="1400" smtClean="0"/>
              <a:pPr/>
              <a:t>Fevereiro</a:t>
            </a:fld>
            <a:endParaRPr lang="pt-BR" sz="1400" dirty="0"/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389188" y="6108700"/>
            <a:ext cx="4762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179B22-0D19-4CF5-A71C-196E42199CB6}" type="datetime'''''''M''''''''''''''a''''r''''''''''''''''''ço'''''''''''">
              <a:rPr lang="pt-BR" altLang="en-US" sz="1400" smtClean="0"/>
              <a:pPr/>
              <a:t>Março</a:t>
            </a:fld>
            <a:endParaRPr lang="pt-BR" sz="1400" dirty="0"/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29000" y="6108700"/>
            <a:ext cx="3540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0370C6D-EEF9-4055-9777-07BCF1E8487B}" type="datetime'''''''''A''''b''''''''''''''''r''''i''l'''''''''''">
              <a:rPr lang="pt-BR" altLang="en-US" sz="1400" smtClean="0"/>
              <a:pPr/>
              <a:t>Abril</a:t>
            </a:fld>
            <a:endParaRPr lang="pt-BR" sz="1400" dirty="0"/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391025" y="6108700"/>
            <a:ext cx="385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049858-7ED9-490C-8E47-3100510EA09B}" type="datetime'''''''''''''''''''''''''''Ma''''i''''''o'''''''''''''">
              <a:rPr lang="pt-BR" altLang="en-US" sz="1400" smtClean="0"/>
              <a:pPr/>
              <a:t>Maio</a:t>
            </a:fld>
            <a:endParaRPr lang="pt-BR" sz="1400" dirty="0"/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337175" y="6108700"/>
            <a:ext cx="444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E6BAA85-6EAF-4C6E-A9BF-E71839C08D1A}" type="datetime'''''''J''u''''''''''''''''''n''''h''''''''''''''''''''o'''">
              <a:rPr lang="pt-BR" altLang="en-US" sz="1400" smtClean="0"/>
              <a:pPr/>
              <a:t>Junho</a:t>
            </a:fld>
            <a:endParaRPr lang="pt-BR" sz="1400" dirty="0"/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342063" y="6108700"/>
            <a:ext cx="3921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CF42C0-A3F7-4473-B2F4-268AD7A61FC8}" type="datetime'Ju''''''''''''''lh''''''''''''''o'''''''''''''''">
              <a:rPr lang="pt-BR" altLang="en-US" sz="1400" smtClean="0"/>
              <a:pPr/>
              <a:t>Julho</a:t>
            </a:fld>
            <a:endParaRPr lang="pt-BR" sz="1400" dirty="0"/>
          </a:p>
        </p:txBody>
      </p:sp>
      <p:sp>
        <p:nvSpPr>
          <p:cNvPr id="155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259638" y="6108700"/>
            <a:ext cx="512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748FBCC-1F22-4C5B-AFE7-2712F4C20DB1}" type="datetime'A''g''''''o''''''''''''''''''s''''''''''t''o'''''''''">
              <a:rPr lang="pt-BR" altLang="en-US" sz="1400" smtClean="0"/>
              <a:pPr/>
              <a:t>Agosto</a:t>
            </a:fld>
            <a:endParaRPr lang="pt-BR" sz="1400" dirty="0"/>
          </a:p>
        </p:txBody>
      </p:sp>
      <p:sp>
        <p:nvSpPr>
          <p:cNvPr id="156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8134350" y="6108700"/>
            <a:ext cx="7159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4B4F4F2-B332-4309-99C5-347826923E53}" type="datetime'''''''''S''''''''''''''''''''''e''t''''e''mbro'''">
              <a:rPr lang="pt-BR" altLang="en-US" sz="1400" smtClean="0"/>
              <a:pPr/>
              <a:t>Setembro</a:t>
            </a:fld>
            <a:endParaRPr lang="pt-BR" sz="1400" dirty="0"/>
          </a:p>
        </p:txBody>
      </p:sp>
      <p:sp>
        <p:nvSpPr>
          <p:cNvPr id="157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9158288" y="6108700"/>
            <a:ext cx="6238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38D1FC9-0253-4F5A-B25C-3D1A174E0B0B}" type="datetime'''''''''''''''O''utu''''''''''b''''''''''''''''''r''''o'''">
              <a:rPr lang="pt-BR" altLang="en-US" sz="1400" smtClean="0"/>
              <a:pPr/>
              <a:t>Outubro</a:t>
            </a:fld>
            <a:endParaRPr lang="pt-BR" sz="1400" dirty="0"/>
          </a:p>
        </p:txBody>
      </p:sp>
      <p:sp>
        <p:nvSpPr>
          <p:cNvPr id="158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0059988" y="6108700"/>
            <a:ext cx="776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C73852D-877B-4BEF-881C-CAFC6B7DF414}" type="datetime'''N''''o''''''''''''v''''''e''m''''b''''r''''o'''''''''''''''">
              <a:rPr lang="pt-BR" altLang="en-US" sz="1400" smtClean="0"/>
              <a:pPr/>
              <a:t>Novembro</a:t>
            </a:fld>
            <a:endParaRPr lang="pt-BR" sz="1400" dirty="0"/>
          </a:p>
        </p:txBody>
      </p:sp>
      <p:sp>
        <p:nvSpPr>
          <p:cNvPr id="159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1047413" y="6108700"/>
            <a:ext cx="7524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A2DC90-262B-45A2-93A8-331185929421}" type="datetime'''D''''''''''''e''''''''ze''''m''''''''''''''b''''''r''''o'">
              <a:rPr lang="pt-BR" altLang="en-US" sz="1400" smtClean="0"/>
              <a:pPr/>
              <a:t>Dezembro</a:t>
            </a:fld>
            <a:endParaRPr lang="pt-BR" sz="1400" dirty="0"/>
          </a:p>
        </p:txBody>
      </p:sp>
      <p:sp>
        <p:nvSpPr>
          <p:cNvPr id="189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27038" y="2039938"/>
            <a:ext cx="493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377500C-F61F-493E-829C-ED96B223D086}" type="datetime'''''''''''1''''''''''''''2''''''''''''''''''''9,''''''4'''">
              <a:rPr lang="pt-BR" altLang="en-US" sz="1400" smtClean="0">
                <a:latin typeface="Montserrat" panose="020B0604020202020204" charset="0"/>
              </a:rPr>
              <a:pPr/>
              <a:t>129,4</a:t>
            </a:fld>
            <a:endParaRPr lang="pt-BR" sz="1400" dirty="0">
              <a:latin typeface="Montserrat" panose="020B0604020202020204" charset="0"/>
            </a:endParaRPr>
          </a:p>
        </p:txBody>
      </p:sp>
      <p:sp>
        <p:nvSpPr>
          <p:cNvPr id="193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422400" y="410527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9D3E84-150C-4FDD-8BC4-9D98A3CD6F7B}" type="datetime'''''''''''''''''''''''''''''''''''1''''''''''''''''02'''',5'">
              <a:rPr lang="pt-BR" altLang="en-US" sz="1400" smtClean="0"/>
              <a:pPr/>
              <a:t>102,5</a:t>
            </a:fld>
            <a:endParaRPr lang="pt-BR" sz="1400" dirty="0"/>
          </a:p>
        </p:txBody>
      </p:sp>
      <p:sp>
        <p:nvSpPr>
          <p:cNvPr id="194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398713" y="282257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E9F172E-486D-4ECE-8CDF-3B03EA593514}" type="datetime'''''''''''''11''''''9,''''''2'">
              <a:rPr lang="pt-BR" altLang="en-US" sz="1400" smtClean="0"/>
              <a:pPr/>
              <a:t>119,2</a:t>
            </a:fld>
            <a:endParaRPr lang="pt-BR" sz="1400" dirty="0"/>
          </a:p>
        </p:txBody>
      </p:sp>
      <p:sp>
        <p:nvSpPr>
          <p:cNvPr id="195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376613" y="260985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A8112A4-496A-49A1-ACC2-A348399EAFD7}" type="datetime'''''''''''1''''''''''2''2'''''''''''',''''''''''''''0'''">
              <a:rPr lang="pt-BR" altLang="en-US" sz="1400" smtClean="0"/>
              <a:pPr/>
              <a:t>122,0</a:t>
            </a:fld>
            <a:endParaRPr lang="pt-BR" sz="1400" dirty="0"/>
          </a:p>
        </p:txBody>
      </p:sp>
      <p:sp>
        <p:nvSpPr>
          <p:cNvPr id="196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354513" y="222567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FB2814F-C4A1-48CA-9FBB-CBBC5CCAF6C9}" type="datetime'''''1''''''2''''''''''''''''7'''''''''''',''''''0'''''''''''">
              <a:rPr lang="pt-BR" altLang="en-US" sz="1400" smtClean="0"/>
              <a:pPr/>
              <a:t>127,0</a:t>
            </a:fld>
            <a:endParaRPr lang="pt-BR" sz="1400" dirty="0"/>
          </a:p>
        </p:txBody>
      </p:sp>
      <p:sp>
        <p:nvSpPr>
          <p:cNvPr id="197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330825" y="195580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A0A765-6398-4321-98BE-F3EEBFFDB951}" type="datetime'''''''''''''1''''''''''''''3''''''''''0'''',''''''''''''''''5'">
              <a:rPr lang="pt-BR" altLang="en-US" sz="1400" smtClean="0"/>
              <a:pPr/>
              <a:t>130,5</a:t>
            </a:fld>
            <a:endParaRPr lang="pt-BR" sz="1400" dirty="0"/>
          </a:p>
        </p:txBody>
      </p:sp>
      <p:sp>
        <p:nvSpPr>
          <p:cNvPr id="198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308725" y="135255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E5A7CA6-0CC3-47C8-A6E8-D3E8DBF1811B}" type="datetime'1''''''3''''''''''''''''''''''''''''8,''''''''''''''''4'''">
              <a:rPr lang="pt-BR" altLang="en-US" sz="1400" smtClean="0"/>
              <a:pPr/>
              <a:t>138,4</a:t>
            </a:fld>
            <a:endParaRPr lang="pt-BR" sz="1400" dirty="0"/>
          </a:p>
        </p:txBody>
      </p:sp>
      <p:sp>
        <p:nvSpPr>
          <p:cNvPr id="199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286625" y="23193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3B3ED33-9323-4675-A643-C0EF27452B0F}" type="datetime'1''''''''''''''''''''''''''''2''''''''5'''''''''''''',''8'">
              <a:rPr lang="pt-BR" altLang="en-US" sz="1400" smtClean="0"/>
              <a:pPr/>
              <a:t>125,8</a:t>
            </a:fld>
            <a:endParaRPr lang="pt-BR" sz="1400" dirty="0"/>
          </a:p>
        </p:txBody>
      </p:sp>
      <p:sp>
        <p:nvSpPr>
          <p:cNvPr id="200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8262938" y="29543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E0D679-3A4E-460B-8680-00570948982E}" type="datetime'''1''''1''7'''',5'''''''''''''''''''">
              <a:rPr lang="pt-BR" altLang="en-US" sz="1400" smtClean="0"/>
              <a:pPr/>
              <a:t>117,5</a:t>
            </a:fld>
            <a:endParaRPr lang="pt-BR" sz="1400" dirty="0"/>
          </a:p>
        </p:txBody>
      </p:sp>
      <p:sp>
        <p:nvSpPr>
          <p:cNvPr id="201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9240838" y="1935163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8A6FA7E-C917-41B3-993B-F41DDE54535E}" type="datetime'''''1''3''''''''''''0'',''''''''''''''''''''8'''''''''''''">
              <a:rPr lang="pt-BR" altLang="en-US" sz="1400" smtClean="0"/>
              <a:pPr/>
              <a:t>130,8</a:t>
            </a:fld>
            <a:endParaRPr lang="pt-BR" sz="1400" dirty="0"/>
          </a:p>
        </p:txBody>
      </p:sp>
      <p:sp>
        <p:nvSpPr>
          <p:cNvPr id="202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0218738" y="1312863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A39B063-4968-44EC-9AAD-7DC8DC130A46}" type="datetime'''''''''''''''''''''''''''''''''''''1''''38'',''''''''''''''9'">
              <a:rPr lang="pt-BR" altLang="en-US" sz="1400" smtClean="0"/>
              <a:pPr/>
              <a:t>138,9</a:t>
            </a:fld>
            <a:endParaRPr lang="pt-BR" sz="1400" dirty="0"/>
          </a:p>
        </p:txBody>
      </p:sp>
      <p:sp>
        <p:nvSpPr>
          <p:cNvPr id="203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1195050" y="11001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FEDC8CB-7922-483D-AA9E-19F44FDD9A0E}" type="datetime'''''''1''4''''''''1'''',''''''''''''''7'''''">
              <a:rPr lang="pt-BR" altLang="en-US" sz="1400" smtClean="0"/>
              <a:pPr/>
              <a:t>141,7</a:t>
            </a:fld>
            <a:endParaRPr lang="pt-BR" sz="1400" dirty="0"/>
          </a:p>
        </p:txBody>
      </p:sp>
      <p:sp>
        <p:nvSpPr>
          <p:cNvPr id="235" name="Google Shape;194;p6"/>
          <p:cNvSpPr txBox="1"/>
          <p:nvPr/>
        </p:nvSpPr>
        <p:spPr>
          <a:xfrm>
            <a:off x="-1010" y="157290"/>
            <a:ext cx="119159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Pinha possuí os </a:t>
            </a:r>
            <a:r>
              <a:rPr lang="pt-BR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menores preços </a:t>
            </a: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 </a:t>
            </a:r>
            <a:r>
              <a:rPr lang="pt-BR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Fevereiro</a:t>
            </a: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pt-BR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Setembto</a:t>
            </a: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meses validados com fatores geográficos</a:t>
            </a:r>
            <a:endParaRPr sz="20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195;p6"/>
          <p:cNvCxnSpPr/>
          <p:nvPr/>
        </p:nvCxnSpPr>
        <p:spPr>
          <a:xfrm>
            <a:off x="4762" y="717799"/>
            <a:ext cx="11752119" cy="0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197;p6"/>
          <p:cNvSpPr txBox="1"/>
          <p:nvPr/>
        </p:nvSpPr>
        <p:spPr>
          <a:xfrm>
            <a:off x="0" y="717799"/>
            <a:ext cx="10424964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600" b="1" i="0" u="none" strike="noStrike" cap="none" dirty="0" smtClean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Média dos preços por mês</a:t>
            </a:r>
            <a:endParaRPr sz="1600" b="1" i="0" u="none" strike="noStrike" cap="none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Em reais</a:t>
            </a:r>
          </a:p>
        </p:txBody>
      </p:sp>
      <p:sp>
        <p:nvSpPr>
          <p:cNvPr id="248" name="Google Shape;206;p7"/>
          <p:cNvSpPr txBox="1"/>
          <p:nvPr/>
        </p:nvSpPr>
        <p:spPr>
          <a:xfrm>
            <a:off x="40713" y="6311264"/>
            <a:ext cx="23580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lang="pt-BR" sz="1000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Seasa Bahia</a:t>
            </a:r>
          </a:p>
        </p:txBody>
      </p:sp>
    </p:spTree>
    <p:extLst>
      <p:ext uri="{BB962C8B-B14F-4D97-AF65-F5344CB8AC3E}">
        <p14:creationId xmlns:p14="http://schemas.microsoft.com/office/powerpoint/2010/main" val="27812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54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3&quot;&gt;&lt;elem m_fUsage=&quot;1.53899999999999992362E+00&quot;&gt;&lt;m_msothmcolidx val=&quot;0&quot;/&gt;&lt;m_rgb r=&quot;FA&quot; g=&quot;D4&quot; b=&quot;19&quot;/&gt;&lt;/elem&gt;&lt;elem m_fUsage=&quot;1.00000000000000000000E+00&quot;&gt;&lt;m_msothmcolidx val=&quot;0&quot;/&gt;&lt;m_rgb r=&quot;65&quot; g=&quot;56&quot; b=&quot;1E&quot;/&gt;&lt;/elem&gt;&lt;elem m_fUsage=&quot;9.00000000000000022204E-01&quot;&gt;&lt;m_msothmcolidx val=&quot;0&quot;/&gt;&lt;m_rgb r=&quot;FF&quot; g=&quot;E0&quot; b=&quot;6D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4vW7kPQPEbsY1xtD5dV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3vI.x_.fToNi6NRvSYk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l8aXDDwJz_Skuw2DgJw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NwWr7Ok3mnJgBz_Si83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hErYfkZdfOOlXQdUXJF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Z3Vfg1VUn51GLoJFFza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A0n4EmkCMGkO7HPGA.5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EGzwyKqac3Q6rWiS1Fs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ZPpY8vm1QB0tYlDectY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9CrQFNntD.S.PwpNesU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GGecSGPyafN9QGFCLqy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cMXdq7zQIHzK4GfHiQE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Y4Il1fNJBzvYuTPqrwd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9MWJiB_OnehjJEgKlJT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6Yq4T6e.yLrZeJHgGjt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4.B8fSO.7jt7lpP7Y_3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H_dHg2rIbI_E7BHUFHH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YZUO60B8R2.69vcWNBX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HvAJx3oodSKfBgr2WNP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63NMJI.0RmiqDGNfQA.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snFtMtfmZeAoN0FYDB4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Wla6MSS6lVFOdpaB1g0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9Q2lQ2_7xsNR8m2SNi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IJcg3jo.x1MQhXZ1vls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GHV9Sc_9aXKYZs5MRNM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Hammersmith One</vt:lpstr>
      <vt:lpstr>Montserrat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2024-09-03T19:20:31Z</dcterms:created>
  <dcterms:modified xsi:type="dcterms:W3CDTF">2024-09-03T19:48:41Z</dcterms:modified>
</cp:coreProperties>
</file>