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4" r:id="rId5"/>
  </p:sldMasterIdLst>
  <p:notesMasterIdLst>
    <p:notesMasterId r:id="rId13"/>
  </p:notesMasterIdLst>
  <p:sldIdLst>
    <p:sldId id="272" r:id="rId6"/>
    <p:sldId id="316" r:id="rId7"/>
    <p:sldId id="318" r:id="rId8"/>
    <p:sldId id="319" r:id="rId9"/>
    <p:sldId id="321" r:id="rId10"/>
    <p:sldId id="322" r:id="rId11"/>
    <p:sldId id="323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1467D79-1616-4639-535C-08C7E550CFF6}" name="Page, Jason S" initials="PS" userId="S::jason.page@charter.com::45d8c7da-04e8-4598-9b6b-d26b7089572d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1" name="xudan-XD" initials="XD" lastIdx="1" clrIdx="0"/>
  <p:cmAuthor id="2" name="Administrator" initials="l" lastIdx="1" clrIdx="1"/>
  <p:cmAuthor id="3" name="作者" initials="A" lastIdx="0" clrIdx="2"/>
  <p:cmAuthor id="4" name="HP" initials="H" lastIdx="4" clrIdx="3"/>
  <p:cmAuthor id="5" name="宋洁然" initials="宋" lastIdx="2" clrIdx="1"/>
  <p:cmAuthor id="6" name="ming qiu" initials="m" lastIdx="17" clrIdx="1"/>
  <p:cmAuthor id="7" name="1206988966@qq.com" initials="1" lastIdx="1" clrIdx="2"/>
  <p:cmAuthor id="8" name="姜伟光" initials="姜" lastIdx="1" clrIdx="0"/>
  <p:cmAuthor id="9" name="ASUS" initials="A" lastIdx="28" clrIdx="4"/>
  <p:cmAuthor id="10" name="lenovo" initials="l" lastIdx="6" clrIdx="2"/>
  <p:cmAuthor id="11" name="xiedk" initials="x" lastIdx="2" clrIdx="10"/>
  <p:cmAuthor id="12" name="未知用户1" initials="未知用户1" lastIdx="2" clrIdx="11"/>
  <p:cmAuthor id="13" name="马云飞10014438" initials="马" lastIdx="4" clrIdx="0"/>
  <p:cmAuthor id="14" name="10077969" initials="10077969" lastIdx="2" clrIdx="13"/>
  <p:cmAuthor id="15" name="康浩杰|hnkanghaojie" initials="A" lastIdx="1" clrIdx="14"/>
  <p:cmAuthor id="16" name="孟伟伟" initials="孟" lastIdx="1" clrIdx="15"/>
  <p:cmAuthor id="17" name="dongrp" initials="d" lastIdx="1" clrIdx="16"/>
  <p:cmAuthor id="18" name="hc" initials="h" lastIdx="1" clrIdx="17"/>
  <p:cmAuthor id="19" name="Saku Uchikawa" initials="S" lastIdx="11" clrIdx="0"/>
  <p:cmAuthor id="20" name="00065088" initials="0" lastIdx="2" clrIdx="19"/>
  <p:cmAuthor id="21" name="10066351" initials="1" lastIdx="2" clrIdx="0"/>
  <p:cmAuthor id="22" name="蔡建楠" initials="caijianna" lastIdx="15" clrIdx="17"/>
  <p:cmAuthor id="23" name="赵诚荣10027092" initials="赵" lastIdx="2" clrIdx="25"/>
  <p:cmAuthor id="24" name="李蕾00009994" initials="李" lastIdx="6" clrIdx="17"/>
  <p:cmAuthor id="25" name="wyz" initials="w" lastIdx="1" clrIdx="24"/>
  <p:cmAuthor id="26" name="10270945" initials="1" lastIdx="1" clrIdx="25"/>
  <p:cmAuthor id="27" name="10295142" initials="1" lastIdx="1" clrIdx="26"/>
  <p:cmAuthor id="28" name="Hou Yingfeng" initials="H" lastIdx="10" clrIdx="23"/>
  <p:cmAuthor id="30" name="10056791" initials="ZTE" lastIdx="1" clrIdx="29"/>
  <p:cmAuthor id="31" name="Author" initials="A" lastIdx="0" clrIdx="30"/>
  <p:cmAuthor id="32" name="李楠10047711" initials="李楠10047711" lastIdx="2" clrIdx="31"/>
  <p:cmAuthor id="76" name="许 志军" initials="许" lastIdx="1" clrIdx="25"/>
  <p:cmAuthor id="33" name="610007" initials="6" lastIdx="0" clrIdx="32"/>
  <p:cmAuthor id="77" name="欧 志芳" initials="欧" lastIdx="1" clrIdx="26"/>
  <p:cmAuthor id="34" name="Jason" initials="J" lastIdx="18" clrIdx="33"/>
  <p:cmAuthor id="35" name="stephen" initials="s" lastIdx="1" clrIdx="3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DFF3"/>
    <a:srgbClr val="2DA6DE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7627D-4031-2EAC-A5FD-A154D08C7828}" v="72" dt="2024-02-21T23:14:47.102"/>
    <p1510:client id="{87C6654C-7A75-475B-BAFB-63F212C012C2}" v="19" dt="2024-02-21T23:10:04.9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679B6-DFB9-465D-BCF7-63C3CDB22F53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DE9C1-3A93-4484-ADD9-54060A054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72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7DD0-38E7-46ED-A2FE-994A5C24976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622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DE9C1-3A93-4484-ADD9-54060A054C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30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DE9C1-3A93-4484-ADD9-54060A054C8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723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DE9C1-3A93-4484-ADD9-54060A054C8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304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DE9C1-3A93-4484-ADD9-54060A054C8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948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DE9C1-3A93-4484-ADD9-54060A054C8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857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DE9C1-3A93-4484-ADD9-54060A054C8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33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0F3-CE90-48C4-9164-61E1D2692451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AC9C-B0EC-4E8B-9E2D-F71F05C002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0F3-CE90-48C4-9164-61E1D2692451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AC9C-B0EC-4E8B-9E2D-F71F05C002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0F3-CE90-48C4-9164-61E1D2692451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AC9C-B0EC-4E8B-9E2D-F71F05C002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1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681" y="1682"/>
          <a:ext cx="1679" cy="1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12700" imgH="12700" progId="TCLayout.ActiveDocument.1">
                  <p:embed/>
                </p:oleObj>
              </mc:Choice>
              <mc:Fallback>
                <p:oleObj name="think-cell Folie" r:id="rId3" imgW="12700" imgH="12700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1" y="1682"/>
                        <a:ext cx="1679" cy="1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Grafik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28916" y="497258"/>
            <a:ext cx="3684694" cy="7089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8382468" cy="178665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70211" y="436920"/>
            <a:ext cx="11580552" cy="829647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solidFill>
                  <a:schemeClr val="bg1"/>
                </a:solidFill>
                <a:latin typeface="Montserrat Light" pitchFamily="2" charset="77"/>
              </a:defRPr>
            </a:lvl1pPr>
          </a:lstStyle>
          <a:p>
            <a:r>
              <a:rPr lang="en-US" sz="2540">
                <a:solidFill>
                  <a:schemeClr val="bg1"/>
                </a:solidFill>
              </a:rPr>
              <a:t>Slide</a:t>
            </a:r>
            <a:br>
              <a:rPr lang="en-US" sz="2540">
                <a:solidFill>
                  <a:schemeClr val="bg1"/>
                </a:solidFill>
              </a:rPr>
            </a:br>
            <a:r>
              <a:rPr lang="en-US" sz="254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10" hasCustomPrompt="1"/>
          </p:nvPr>
        </p:nvSpPr>
        <p:spPr>
          <a:xfrm>
            <a:off x="470211" y="1999093"/>
            <a:ext cx="11580552" cy="4361648"/>
          </a:xfrm>
        </p:spPr>
        <p:txBody>
          <a:bodyPr/>
          <a:lstStyle>
            <a:lvl1pPr>
              <a:defRPr sz="1585" b="0" i="0">
                <a:solidFill>
                  <a:schemeClr val="tx2"/>
                </a:solidFill>
                <a:latin typeface="Montserrat Light" pitchFamily="2" charset="77"/>
              </a:defRPr>
            </a:lvl1pPr>
            <a:lvl2pPr>
              <a:defRPr sz="1585" b="0" i="0">
                <a:solidFill>
                  <a:schemeClr val="tx2"/>
                </a:solidFill>
                <a:latin typeface="Montserrat Light" pitchFamily="2" charset="77"/>
              </a:defRPr>
            </a:lvl2pPr>
            <a:lvl3pPr>
              <a:defRPr sz="1585" b="0" i="0">
                <a:solidFill>
                  <a:schemeClr val="tx2"/>
                </a:solidFill>
                <a:latin typeface="Montserrat Light" pitchFamily="2" charset="77"/>
              </a:defRPr>
            </a:lvl3pPr>
            <a:lvl4pPr>
              <a:defRPr sz="1585" b="0" i="0">
                <a:solidFill>
                  <a:schemeClr val="tx2"/>
                </a:solidFill>
                <a:latin typeface="Montserrat Light" pitchFamily="2" charset="77"/>
              </a:defRPr>
            </a:lvl4pPr>
            <a:lvl5pPr>
              <a:defRPr sz="1585" b="0" i="0">
                <a:solidFill>
                  <a:schemeClr val="tx2"/>
                </a:solidFill>
                <a:latin typeface="Montserrat Light" pitchFamily="2" charset="77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680" y="1682"/>
          <a:ext cx="1679" cy="1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12700" imgH="12700" progId="TCLayout.ActiveDocument.1">
                  <p:embed/>
                </p:oleObj>
              </mc:Choice>
              <mc:Fallback>
                <p:oleObj name="think-cell Folie" r:id="rId4" imgW="12700" imgH="1270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0" y="1682"/>
                        <a:ext cx="1679" cy="1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/>
          <p:cNvSpPr txBox="1"/>
          <p:nvPr userDrawn="1"/>
        </p:nvSpPr>
        <p:spPr>
          <a:xfrm>
            <a:off x="5290458" y="6423342"/>
            <a:ext cx="1709057" cy="2770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de-DE" sz="1905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401303" y="2998047"/>
            <a:ext cx="9403181" cy="2345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4000"/>
              </a:lnSpc>
              <a:spcBef>
                <a:spcPts val="0"/>
              </a:spcBef>
              <a:defRPr sz="4655" b="0" i="0" baseline="0">
                <a:solidFill>
                  <a:schemeClr val="bg1"/>
                </a:solidFill>
                <a:latin typeface="Montserrat Light" pitchFamily="2" charset="77"/>
                <a:ea typeface="Montserrat Light" pitchFamily="2" charset="77"/>
              </a:defRPr>
            </a:lvl1pPr>
          </a:lstStyle>
          <a:p>
            <a:pPr lvl="0"/>
            <a:r>
              <a:rPr lang="de-DE"/>
              <a:t>Montserrat Light</a:t>
            </a:r>
            <a:br>
              <a:rPr lang="de-DE"/>
            </a:br>
            <a:r>
              <a:rPr lang="de-DE"/>
              <a:t>Maximum 3 </a:t>
            </a:r>
            <a:r>
              <a:rPr lang="de-DE" err="1"/>
              <a:t>lines</a:t>
            </a:r>
            <a:br>
              <a:rPr lang="de-DE"/>
            </a:br>
            <a:r>
              <a:rPr lang="de-DE"/>
              <a:t>44 </a:t>
            </a:r>
            <a:r>
              <a:rPr lang="de-DE" err="1"/>
              <a:t>pt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401303" y="5800211"/>
            <a:ext cx="9403181" cy="316683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115" b="0" i="0" baseline="0">
                <a:solidFill>
                  <a:schemeClr val="bg1"/>
                </a:solidFill>
                <a:latin typeface="Montserrat Light" pitchFamily="2" charset="77"/>
                <a:ea typeface="Montserrat Light" pitchFamily="2" charset="77"/>
              </a:defRPr>
            </a:lvl1pPr>
            <a:lvl5pPr>
              <a:defRPr/>
            </a:lvl5pPr>
          </a:lstStyle>
          <a:p>
            <a:pPr lvl="0"/>
            <a:r>
              <a:rPr lang="de-DE" err="1"/>
              <a:t>Subheading</a:t>
            </a:r>
            <a:r>
              <a:rPr lang="de-DE"/>
              <a:t> Montserrat Light, 20 </a:t>
            </a:r>
            <a:r>
              <a:rPr lang="de-DE" err="1"/>
              <a:t>pt</a:t>
            </a:r>
            <a:endParaRPr lang="de-DE"/>
          </a:p>
        </p:txBody>
      </p:sp>
      <p:grpSp>
        <p:nvGrpSpPr>
          <p:cNvPr id="147" name="Gruppieren 146"/>
          <p:cNvGrpSpPr/>
          <p:nvPr userDrawn="1"/>
        </p:nvGrpSpPr>
        <p:grpSpPr>
          <a:xfrm>
            <a:off x="-368850" y="-326337"/>
            <a:ext cx="12916643" cy="7537262"/>
            <a:chOff x="-348582" y="-308570"/>
            <a:chExt cx="12206900" cy="7126900"/>
          </a:xfrm>
        </p:grpSpPr>
        <p:grpSp>
          <p:nvGrpSpPr>
            <p:cNvPr id="148" name="Gruppieren 147"/>
            <p:cNvGrpSpPr/>
            <p:nvPr userDrawn="1"/>
          </p:nvGrpSpPr>
          <p:grpSpPr>
            <a:xfrm>
              <a:off x="-348582" y="362069"/>
              <a:ext cx="180000" cy="5931473"/>
              <a:chOff x="-348582" y="362069"/>
              <a:chExt cx="180000" cy="5931473"/>
            </a:xfrm>
          </p:grpSpPr>
          <p:cxnSp>
            <p:nvCxnSpPr>
              <p:cNvPr id="175" name="Gerade Verbindung 6"/>
              <p:cNvCxnSpPr/>
              <p:nvPr userDrawn="1"/>
            </p:nvCxnSpPr>
            <p:spPr>
              <a:xfrm>
                <a:off x="-348582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7"/>
              <p:cNvCxnSpPr/>
              <p:nvPr userDrawn="1"/>
            </p:nvCxnSpPr>
            <p:spPr>
              <a:xfrm>
                <a:off x="-348582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8"/>
              <p:cNvCxnSpPr/>
              <p:nvPr userDrawn="1"/>
            </p:nvCxnSpPr>
            <p:spPr>
              <a:xfrm>
                <a:off x="-348582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9"/>
              <p:cNvCxnSpPr/>
              <p:nvPr userDrawn="1"/>
            </p:nvCxnSpPr>
            <p:spPr>
              <a:xfrm>
                <a:off x="-348582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 Verbindung 10"/>
              <p:cNvCxnSpPr/>
              <p:nvPr userDrawn="1"/>
            </p:nvCxnSpPr>
            <p:spPr>
              <a:xfrm>
                <a:off x="-348582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Gerade Verbindung 11"/>
              <p:cNvCxnSpPr/>
              <p:nvPr userDrawn="1"/>
            </p:nvCxnSpPr>
            <p:spPr>
              <a:xfrm>
                <a:off x="-348582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 Verbindung 12"/>
              <p:cNvCxnSpPr/>
              <p:nvPr userDrawn="1"/>
            </p:nvCxnSpPr>
            <p:spPr>
              <a:xfrm>
                <a:off x="-348582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uppieren 148"/>
            <p:cNvGrpSpPr/>
            <p:nvPr userDrawn="1"/>
          </p:nvGrpSpPr>
          <p:grpSpPr>
            <a:xfrm>
              <a:off x="11678318" y="362069"/>
              <a:ext cx="180000" cy="5931473"/>
              <a:chOff x="11678318" y="362069"/>
              <a:chExt cx="180000" cy="5931473"/>
            </a:xfrm>
          </p:grpSpPr>
          <p:cxnSp>
            <p:nvCxnSpPr>
              <p:cNvPr id="168" name="Gerade Verbindung 56"/>
              <p:cNvCxnSpPr/>
              <p:nvPr userDrawn="1"/>
            </p:nvCxnSpPr>
            <p:spPr>
              <a:xfrm>
                <a:off x="11678318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Gerade Verbindung 57"/>
              <p:cNvCxnSpPr/>
              <p:nvPr userDrawn="1"/>
            </p:nvCxnSpPr>
            <p:spPr>
              <a:xfrm>
                <a:off x="11678318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58"/>
              <p:cNvCxnSpPr/>
              <p:nvPr userDrawn="1"/>
            </p:nvCxnSpPr>
            <p:spPr>
              <a:xfrm>
                <a:off x="11678318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59"/>
              <p:cNvCxnSpPr/>
              <p:nvPr userDrawn="1"/>
            </p:nvCxnSpPr>
            <p:spPr>
              <a:xfrm>
                <a:off x="11678318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 Verbindung 60"/>
              <p:cNvCxnSpPr/>
              <p:nvPr userDrawn="1"/>
            </p:nvCxnSpPr>
            <p:spPr>
              <a:xfrm>
                <a:off x="11678318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61"/>
              <p:cNvCxnSpPr/>
              <p:nvPr userDrawn="1"/>
            </p:nvCxnSpPr>
            <p:spPr>
              <a:xfrm>
                <a:off x="11678318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62"/>
              <p:cNvCxnSpPr/>
              <p:nvPr userDrawn="1"/>
            </p:nvCxnSpPr>
            <p:spPr>
              <a:xfrm>
                <a:off x="11678318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uppieren 149"/>
            <p:cNvGrpSpPr/>
            <p:nvPr userDrawn="1"/>
          </p:nvGrpSpPr>
          <p:grpSpPr>
            <a:xfrm>
              <a:off x="288925" y="6638330"/>
              <a:ext cx="10944224" cy="180000"/>
              <a:chOff x="288925" y="6638330"/>
              <a:chExt cx="10944224" cy="180000"/>
            </a:xfrm>
          </p:grpSpPr>
          <p:cxnSp>
            <p:nvCxnSpPr>
              <p:cNvPr id="160" name="Gerade Verbindung 65"/>
              <p:cNvCxnSpPr/>
              <p:nvPr userDrawn="1"/>
            </p:nvCxnSpPr>
            <p:spPr>
              <a:xfrm>
                <a:off x="28892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74"/>
              <p:cNvCxnSpPr/>
              <p:nvPr userDrawn="1"/>
            </p:nvCxnSpPr>
            <p:spPr>
              <a:xfrm>
                <a:off x="291147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75"/>
              <p:cNvCxnSpPr/>
              <p:nvPr userDrawn="1"/>
            </p:nvCxnSpPr>
            <p:spPr>
              <a:xfrm>
                <a:off x="306101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Gerade Verbindung 72"/>
              <p:cNvCxnSpPr/>
              <p:nvPr userDrawn="1"/>
            </p:nvCxnSpPr>
            <p:spPr>
              <a:xfrm>
                <a:off x="568966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Gerade Verbindung 73"/>
              <p:cNvCxnSpPr/>
              <p:nvPr userDrawn="1"/>
            </p:nvCxnSpPr>
            <p:spPr>
              <a:xfrm>
                <a:off x="582968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Gerade Verbindung 70"/>
              <p:cNvCxnSpPr/>
              <p:nvPr userDrawn="1"/>
            </p:nvCxnSpPr>
            <p:spPr>
              <a:xfrm>
                <a:off x="8459788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Gerade Verbindung 71"/>
              <p:cNvCxnSpPr/>
              <p:nvPr userDrawn="1"/>
            </p:nvCxnSpPr>
            <p:spPr>
              <a:xfrm>
                <a:off x="860218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 Verbindung 69"/>
              <p:cNvCxnSpPr/>
              <p:nvPr userDrawn="1"/>
            </p:nvCxnSpPr>
            <p:spPr>
              <a:xfrm>
                <a:off x="1123314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uppieren 150"/>
            <p:cNvGrpSpPr/>
            <p:nvPr userDrawn="1"/>
          </p:nvGrpSpPr>
          <p:grpSpPr>
            <a:xfrm>
              <a:off x="288925" y="-308570"/>
              <a:ext cx="10944224" cy="180000"/>
              <a:chOff x="288925" y="-308570"/>
              <a:chExt cx="10944224" cy="180000"/>
            </a:xfrm>
          </p:grpSpPr>
          <p:cxnSp>
            <p:nvCxnSpPr>
              <p:cNvPr id="152" name="Gerade Verbindung 14"/>
              <p:cNvCxnSpPr/>
              <p:nvPr userDrawn="1"/>
            </p:nvCxnSpPr>
            <p:spPr>
              <a:xfrm>
                <a:off x="28892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 Verbindung 23"/>
              <p:cNvCxnSpPr/>
              <p:nvPr userDrawn="1"/>
            </p:nvCxnSpPr>
            <p:spPr>
              <a:xfrm>
                <a:off x="291147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Gerade Verbindung 24"/>
              <p:cNvCxnSpPr/>
              <p:nvPr userDrawn="1"/>
            </p:nvCxnSpPr>
            <p:spPr>
              <a:xfrm>
                <a:off x="306101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 Verbindung 21"/>
              <p:cNvCxnSpPr/>
              <p:nvPr userDrawn="1"/>
            </p:nvCxnSpPr>
            <p:spPr>
              <a:xfrm>
                <a:off x="568966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 Verbindung 22"/>
              <p:cNvCxnSpPr/>
              <p:nvPr userDrawn="1"/>
            </p:nvCxnSpPr>
            <p:spPr>
              <a:xfrm>
                <a:off x="582968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9"/>
              <p:cNvCxnSpPr/>
              <p:nvPr userDrawn="1"/>
            </p:nvCxnSpPr>
            <p:spPr>
              <a:xfrm>
                <a:off x="8459788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 Verbindung 20"/>
              <p:cNvCxnSpPr/>
              <p:nvPr userDrawn="1"/>
            </p:nvCxnSpPr>
            <p:spPr>
              <a:xfrm>
                <a:off x="860218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8"/>
              <p:cNvCxnSpPr/>
              <p:nvPr userDrawn="1"/>
            </p:nvCxnSpPr>
            <p:spPr>
              <a:xfrm>
                <a:off x="1123314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/>
          <p:cNvSpPr/>
          <p:nvPr userDrawn="1"/>
        </p:nvSpPr>
        <p:spPr>
          <a:xfrm>
            <a:off x="0" y="0"/>
            <a:ext cx="12192000" cy="1551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5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782104"/>
            <a:ext cx="12192000" cy="1551928"/>
          </a:xfrm>
          <a:prstGeom prst="rect">
            <a:avLst/>
          </a:prstGeom>
        </p:spPr>
      </p:pic>
      <p:pic>
        <p:nvPicPr>
          <p:cNvPr id="3" name="Grafik 2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04745" y="432740"/>
            <a:ext cx="5402508" cy="1039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Blue"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680" y="1682"/>
          <a:ext cx="1679" cy="1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12700" imgH="12700" progId="TCLayout.ActiveDocument.1">
                  <p:embed/>
                </p:oleObj>
              </mc:Choice>
              <mc:Fallback>
                <p:oleObj name="think-cell Folie" r:id="rId4" imgW="12700" imgH="1270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0" y="1682"/>
                        <a:ext cx="1679" cy="1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/>
          <p:cNvSpPr txBox="1"/>
          <p:nvPr userDrawn="1"/>
        </p:nvSpPr>
        <p:spPr>
          <a:xfrm>
            <a:off x="5290458" y="6423342"/>
            <a:ext cx="1709057" cy="2770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de-DE" sz="1905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401303" y="1243683"/>
            <a:ext cx="9456935" cy="434371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4000"/>
              </a:lnSpc>
              <a:spcBef>
                <a:spcPts val="0"/>
              </a:spcBef>
              <a:defRPr sz="4655" b="0" i="0" baseline="0">
                <a:solidFill>
                  <a:schemeClr val="bg1"/>
                </a:solidFill>
                <a:latin typeface="Montserrat Light" pitchFamily="2" charset="77"/>
                <a:ea typeface="Montserrat Light" pitchFamily="2" charset="77"/>
              </a:defRPr>
            </a:lvl1pPr>
          </a:lstStyle>
          <a:p>
            <a:pPr lvl="0"/>
            <a:r>
              <a:rPr lang="de-DE" err="1"/>
              <a:t>Section</a:t>
            </a:r>
            <a:r>
              <a:rPr lang="de-DE"/>
              <a:t> Title</a:t>
            </a:r>
          </a:p>
        </p:txBody>
      </p:sp>
      <p:grpSp>
        <p:nvGrpSpPr>
          <p:cNvPr id="147" name="Gruppieren 146"/>
          <p:cNvGrpSpPr/>
          <p:nvPr userDrawn="1"/>
        </p:nvGrpSpPr>
        <p:grpSpPr>
          <a:xfrm>
            <a:off x="-368850" y="-326337"/>
            <a:ext cx="12916643" cy="7537262"/>
            <a:chOff x="-348582" y="-308570"/>
            <a:chExt cx="12206900" cy="7126900"/>
          </a:xfrm>
        </p:grpSpPr>
        <p:grpSp>
          <p:nvGrpSpPr>
            <p:cNvPr id="148" name="Gruppieren 147"/>
            <p:cNvGrpSpPr/>
            <p:nvPr userDrawn="1"/>
          </p:nvGrpSpPr>
          <p:grpSpPr>
            <a:xfrm>
              <a:off x="-348582" y="362069"/>
              <a:ext cx="180000" cy="5931473"/>
              <a:chOff x="-348582" y="362069"/>
              <a:chExt cx="180000" cy="5931473"/>
            </a:xfrm>
          </p:grpSpPr>
          <p:cxnSp>
            <p:nvCxnSpPr>
              <p:cNvPr id="175" name="Gerade Verbindung 6"/>
              <p:cNvCxnSpPr/>
              <p:nvPr userDrawn="1"/>
            </p:nvCxnSpPr>
            <p:spPr>
              <a:xfrm>
                <a:off x="-348582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7"/>
              <p:cNvCxnSpPr/>
              <p:nvPr userDrawn="1"/>
            </p:nvCxnSpPr>
            <p:spPr>
              <a:xfrm>
                <a:off x="-348582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8"/>
              <p:cNvCxnSpPr/>
              <p:nvPr userDrawn="1"/>
            </p:nvCxnSpPr>
            <p:spPr>
              <a:xfrm>
                <a:off x="-348582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9"/>
              <p:cNvCxnSpPr/>
              <p:nvPr userDrawn="1"/>
            </p:nvCxnSpPr>
            <p:spPr>
              <a:xfrm>
                <a:off x="-348582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 Verbindung 10"/>
              <p:cNvCxnSpPr/>
              <p:nvPr userDrawn="1"/>
            </p:nvCxnSpPr>
            <p:spPr>
              <a:xfrm>
                <a:off x="-348582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Gerade Verbindung 11"/>
              <p:cNvCxnSpPr/>
              <p:nvPr userDrawn="1"/>
            </p:nvCxnSpPr>
            <p:spPr>
              <a:xfrm>
                <a:off x="-348582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 Verbindung 12"/>
              <p:cNvCxnSpPr/>
              <p:nvPr userDrawn="1"/>
            </p:nvCxnSpPr>
            <p:spPr>
              <a:xfrm>
                <a:off x="-348582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uppieren 148"/>
            <p:cNvGrpSpPr/>
            <p:nvPr userDrawn="1"/>
          </p:nvGrpSpPr>
          <p:grpSpPr>
            <a:xfrm>
              <a:off x="11678318" y="362069"/>
              <a:ext cx="180000" cy="5931473"/>
              <a:chOff x="11678318" y="362069"/>
              <a:chExt cx="180000" cy="5931473"/>
            </a:xfrm>
          </p:grpSpPr>
          <p:cxnSp>
            <p:nvCxnSpPr>
              <p:cNvPr id="168" name="Gerade Verbindung 56"/>
              <p:cNvCxnSpPr/>
              <p:nvPr userDrawn="1"/>
            </p:nvCxnSpPr>
            <p:spPr>
              <a:xfrm>
                <a:off x="11678318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Gerade Verbindung 57"/>
              <p:cNvCxnSpPr/>
              <p:nvPr userDrawn="1"/>
            </p:nvCxnSpPr>
            <p:spPr>
              <a:xfrm>
                <a:off x="11678318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58"/>
              <p:cNvCxnSpPr/>
              <p:nvPr userDrawn="1"/>
            </p:nvCxnSpPr>
            <p:spPr>
              <a:xfrm>
                <a:off x="11678318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59"/>
              <p:cNvCxnSpPr/>
              <p:nvPr userDrawn="1"/>
            </p:nvCxnSpPr>
            <p:spPr>
              <a:xfrm>
                <a:off x="11678318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 Verbindung 60"/>
              <p:cNvCxnSpPr/>
              <p:nvPr userDrawn="1"/>
            </p:nvCxnSpPr>
            <p:spPr>
              <a:xfrm>
                <a:off x="11678318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61"/>
              <p:cNvCxnSpPr/>
              <p:nvPr userDrawn="1"/>
            </p:nvCxnSpPr>
            <p:spPr>
              <a:xfrm>
                <a:off x="11678318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62"/>
              <p:cNvCxnSpPr/>
              <p:nvPr userDrawn="1"/>
            </p:nvCxnSpPr>
            <p:spPr>
              <a:xfrm>
                <a:off x="11678318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uppieren 149"/>
            <p:cNvGrpSpPr/>
            <p:nvPr userDrawn="1"/>
          </p:nvGrpSpPr>
          <p:grpSpPr>
            <a:xfrm>
              <a:off x="288925" y="6638330"/>
              <a:ext cx="10944224" cy="180000"/>
              <a:chOff x="288925" y="6638330"/>
              <a:chExt cx="10944224" cy="180000"/>
            </a:xfrm>
          </p:grpSpPr>
          <p:cxnSp>
            <p:nvCxnSpPr>
              <p:cNvPr id="160" name="Gerade Verbindung 65"/>
              <p:cNvCxnSpPr/>
              <p:nvPr userDrawn="1"/>
            </p:nvCxnSpPr>
            <p:spPr>
              <a:xfrm>
                <a:off x="28892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74"/>
              <p:cNvCxnSpPr/>
              <p:nvPr userDrawn="1"/>
            </p:nvCxnSpPr>
            <p:spPr>
              <a:xfrm>
                <a:off x="291147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75"/>
              <p:cNvCxnSpPr/>
              <p:nvPr userDrawn="1"/>
            </p:nvCxnSpPr>
            <p:spPr>
              <a:xfrm>
                <a:off x="306101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Gerade Verbindung 72"/>
              <p:cNvCxnSpPr/>
              <p:nvPr userDrawn="1"/>
            </p:nvCxnSpPr>
            <p:spPr>
              <a:xfrm>
                <a:off x="568966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Gerade Verbindung 73"/>
              <p:cNvCxnSpPr/>
              <p:nvPr userDrawn="1"/>
            </p:nvCxnSpPr>
            <p:spPr>
              <a:xfrm>
                <a:off x="582968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Gerade Verbindung 70"/>
              <p:cNvCxnSpPr/>
              <p:nvPr userDrawn="1"/>
            </p:nvCxnSpPr>
            <p:spPr>
              <a:xfrm>
                <a:off x="8459788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Gerade Verbindung 71"/>
              <p:cNvCxnSpPr/>
              <p:nvPr userDrawn="1"/>
            </p:nvCxnSpPr>
            <p:spPr>
              <a:xfrm>
                <a:off x="860218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 Verbindung 69"/>
              <p:cNvCxnSpPr/>
              <p:nvPr userDrawn="1"/>
            </p:nvCxnSpPr>
            <p:spPr>
              <a:xfrm>
                <a:off x="1123314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uppieren 150"/>
            <p:cNvGrpSpPr/>
            <p:nvPr userDrawn="1"/>
          </p:nvGrpSpPr>
          <p:grpSpPr>
            <a:xfrm>
              <a:off x="288925" y="-308570"/>
              <a:ext cx="10944224" cy="180000"/>
              <a:chOff x="288925" y="-308570"/>
              <a:chExt cx="10944224" cy="180000"/>
            </a:xfrm>
          </p:grpSpPr>
          <p:cxnSp>
            <p:nvCxnSpPr>
              <p:cNvPr id="152" name="Gerade Verbindung 14"/>
              <p:cNvCxnSpPr/>
              <p:nvPr userDrawn="1"/>
            </p:nvCxnSpPr>
            <p:spPr>
              <a:xfrm>
                <a:off x="28892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 Verbindung 23"/>
              <p:cNvCxnSpPr/>
              <p:nvPr userDrawn="1"/>
            </p:nvCxnSpPr>
            <p:spPr>
              <a:xfrm>
                <a:off x="291147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Gerade Verbindung 24"/>
              <p:cNvCxnSpPr/>
              <p:nvPr userDrawn="1"/>
            </p:nvCxnSpPr>
            <p:spPr>
              <a:xfrm>
                <a:off x="306101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 Verbindung 21"/>
              <p:cNvCxnSpPr/>
              <p:nvPr userDrawn="1"/>
            </p:nvCxnSpPr>
            <p:spPr>
              <a:xfrm>
                <a:off x="568966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 Verbindung 22"/>
              <p:cNvCxnSpPr/>
              <p:nvPr userDrawn="1"/>
            </p:nvCxnSpPr>
            <p:spPr>
              <a:xfrm>
                <a:off x="582968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9"/>
              <p:cNvCxnSpPr/>
              <p:nvPr userDrawn="1"/>
            </p:nvCxnSpPr>
            <p:spPr>
              <a:xfrm>
                <a:off x="8459788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 Verbindung 20"/>
              <p:cNvCxnSpPr/>
              <p:nvPr userDrawn="1"/>
            </p:nvCxnSpPr>
            <p:spPr>
              <a:xfrm>
                <a:off x="860218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8"/>
              <p:cNvCxnSpPr/>
              <p:nvPr userDrawn="1"/>
            </p:nvCxnSpPr>
            <p:spPr>
              <a:xfrm>
                <a:off x="1123314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RAN25A 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2033" y="233498"/>
            <a:ext cx="11524889" cy="49802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8"/>
              </a:lnSpc>
              <a:spcBef>
                <a:spcPts val="0"/>
              </a:spcBef>
              <a:buNone/>
              <a:defRPr sz="2798" b="1" baseline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425" indent="0" algn="ctr">
              <a:buNone/>
              <a:defRPr sz="2596"/>
            </a:lvl2pPr>
            <a:lvl3pPr marL="1186848" indent="0" algn="ctr">
              <a:buNone/>
              <a:defRPr sz="2336"/>
            </a:lvl3pPr>
            <a:lvl4pPr marL="1780274" indent="0" algn="ctr">
              <a:buNone/>
              <a:defRPr sz="2077"/>
            </a:lvl4pPr>
            <a:lvl5pPr marL="2373698" indent="0" algn="ctr">
              <a:buNone/>
              <a:defRPr sz="2077"/>
            </a:lvl5pPr>
            <a:lvl6pPr marL="2967122" indent="0" algn="ctr">
              <a:buNone/>
              <a:defRPr sz="2077"/>
            </a:lvl6pPr>
            <a:lvl7pPr marL="3560546" indent="0" algn="ctr">
              <a:buNone/>
              <a:defRPr sz="2077"/>
            </a:lvl7pPr>
            <a:lvl8pPr marL="4153972" indent="0" algn="ctr">
              <a:buNone/>
              <a:defRPr sz="2077"/>
            </a:lvl8pPr>
            <a:lvl9pPr marL="4747395" indent="0" algn="ctr">
              <a:buNone/>
              <a:defRPr sz="2077"/>
            </a:lvl9pPr>
          </a:lstStyle>
          <a:p>
            <a:r>
              <a:rPr lang="zh-CN" altLang="en-US"/>
              <a:t>单击此处添加标题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72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RAN 25A 目录页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F7C7B5-0135-F749-B910-7325E96AE7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216" y="1843091"/>
            <a:ext cx="10118107" cy="3013725"/>
          </a:xfrm>
          <a:prstGeom prst="rect">
            <a:avLst/>
          </a:prstGeom>
        </p:spPr>
        <p:txBody>
          <a:bodyPr tIns="90000" bIns="90000"/>
          <a:lstStyle>
            <a:lvl1pPr marL="412420" indent="-398145">
              <a:lnSpc>
                <a:spcPct val="150000"/>
              </a:lnSpc>
              <a:buFont typeface="+mj-lt"/>
              <a:buAutoNum type="arabicPeriod"/>
              <a:tabLst/>
              <a:defRPr sz="2398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12420" indent="-398145">
              <a:buFont typeface="+mj-lt"/>
              <a:buAutoNum type="arabicPeriod"/>
              <a:tabLst/>
              <a:defRPr/>
            </a:lvl2pPr>
            <a:lvl3pPr marL="14275" indent="0">
              <a:buFont typeface="+mj-lt"/>
              <a:buNone/>
              <a:tabLst/>
              <a:defRPr sz="2198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4275" indent="0">
              <a:buFont typeface="+mj-lt"/>
              <a:buNone/>
              <a:tabLst/>
              <a:defRPr sz="2198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4275" indent="0">
              <a:buFont typeface="+mj-lt"/>
              <a:buNone/>
              <a:tabLst/>
              <a:defRPr sz="2198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en-US" altLang="zh-CN"/>
          </a:p>
        </p:txBody>
      </p:sp>
      <p:cxnSp>
        <p:nvCxnSpPr>
          <p:cNvPr id="3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517" y="1349255"/>
            <a:ext cx="885621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559" y="630376"/>
            <a:ext cx="1147037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12"/>
            <a:r>
              <a:rPr kumimoji="1" lang="zh-CN" altLang="en-US" sz="3598">
                <a:solidFill>
                  <a:srgbClr val="1D1D1A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23979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0F3-CE90-48C4-9164-61E1D2692451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AC9C-B0EC-4E8B-9E2D-F71F05C002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0F3-CE90-48C4-9164-61E1D2692451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AC9C-B0EC-4E8B-9E2D-F71F05C002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0F3-CE90-48C4-9164-61E1D2692451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AC9C-B0EC-4E8B-9E2D-F71F05C002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0F3-CE90-48C4-9164-61E1D2692451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AC9C-B0EC-4E8B-9E2D-F71F05C002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0F3-CE90-48C4-9164-61E1D2692451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AC9C-B0EC-4E8B-9E2D-F71F05C002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0F3-CE90-48C4-9164-61E1D2692451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AC9C-B0EC-4E8B-9E2D-F71F05C002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0F3-CE90-48C4-9164-61E1D2692451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AC9C-B0EC-4E8B-9E2D-F71F05C002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0F3-CE90-48C4-9164-61E1D2692451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AC9C-B0EC-4E8B-9E2D-F71F05C002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070F3-CE90-48C4-9164-61E1D2692451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6AC9C-B0EC-4E8B-9E2D-F71F05C002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3846" y="6402809"/>
            <a:ext cx="4995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137"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90137">
                <a:defRPr/>
              </a:pPr>
              <a:t>‹#›</a:t>
            </a:fld>
            <a:endParaRPr lang="en-US" sz="90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85671" y="2625392"/>
            <a:ext cx="1967204" cy="4233515"/>
            <a:chOff x="5343885" y="-48857"/>
            <a:chExt cx="3271316" cy="7037279"/>
          </a:xfrm>
        </p:grpSpPr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90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defTabSz="914112"/>
              <a:r>
                <a:rPr kumimoji="1" lang="zh-CN" altLang="en-US" sz="800">
                  <a:solidFill>
                    <a:srgbClr val="1D1D1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46">
                <a:lnSpc>
                  <a:spcPts val="620"/>
                </a:lnSpc>
                <a:defRPr/>
              </a:pP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97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defTabSz="914112"/>
              <a:r>
                <a:rPr kumimoji="1" lang="zh-CN" altLang="en-US" sz="800">
                  <a:solidFill>
                    <a:srgbClr val="1D1D1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46">
                <a:lnSpc>
                  <a:spcPts val="620"/>
                </a:lnSpc>
                <a:defRPr/>
              </a:pPr>
              <a:r>
                <a:rPr kumimoji="1" lang="en-US" altLang="zh-CN" sz="500" b="1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109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111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112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113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114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115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116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46">
                <a:lnSpc>
                  <a:spcPts val="620"/>
                </a:lnSpc>
                <a:defRPr/>
              </a:pPr>
              <a:r>
                <a:rPr kumimoji="1" lang="en-US" altLang="zh-CN" sz="500" b="1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117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119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20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190/233/238</a:t>
              </a:r>
            </a:p>
          </p:txBody>
        </p:sp>
        <p:sp>
          <p:nvSpPr>
            <p:cNvPr id="121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22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23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0/0/0</a:t>
              </a:r>
            </a:p>
          </p:txBody>
        </p:sp>
        <p:sp>
          <p:nvSpPr>
            <p:cNvPr id="124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25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26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27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28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92D9040A-3082-2F49-987E-B51574332EF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194" y="6323416"/>
            <a:ext cx="1270304" cy="2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9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ftr="0" dt="0"/>
  <p:txStyles>
    <p:titleStyle>
      <a:lvl1pPr algn="l" defTabSz="1186848" rtl="0" eaLnBrk="1" latinLnBrk="0" hangingPunct="1">
        <a:lnSpc>
          <a:spcPct val="90000"/>
        </a:lnSpc>
        <a:spcBef>
          <a:spcPct val="0"/>
        </a:spcBef>
        <a:buNone/>
        <a:defRPr sz="57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712" indent="-296712" algn="l" defTabSz="1186848" rtl="0" eaLnBrk="1" latinLnBrk="0" hangingPunct="1">
        <a:lnSpc>
          <a:spcPct val="90000"/>
        </a:lnSpc>
        <a:spcBef>
          <a:spcPts val="1297"/>
        </a:spcBef>
        <a:buFont typeface="Arial" panose="020B0604020202020204" pitchFamily="34" charset="0"/>
        <a:buChar char="•"/>
        <a:defRPr sz="3634" kern="1200">
          <a:solidFill>
            <a:schemeClr val="tx1"/>
          </a:solidFill>
          <a:latin typeface="+mn-lt"/>
          <a:ea typeface="+mn-ea"/>
          <a:cs typeface="+mn-cs"/>
        </a:defRPr>
      </a:lvl1pPr>
      <a:lvl2pPr marL="890137" indent="-296712" algn="l" defTabSz="118684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6" kern="1200">
          <a:solidFill>
            <a:schemeClr val="tx1"/>
          </a:solidFill>
          <a:latin typeface="+mn-lt"/>
          <a:ea typeface="+mn-ea"/>
          <a:cs typeface="+mn-cs"/>
        </a:defRPr>
      </a:lvl2pPr>
      <a:lvl3pPr marL="1483560" indent="-296712" algn="l" defTabSz="118684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6" kern="1200">
          <a:solidFill>
            <a:schemeClr val="tx1"/>
          </a:solidFill>
          <a:latin typeface="+mn-lt"/>
          <a:ea typeface="+mn-ea"/>
          <a:cs typeface="+mn-cs"/>
        </a:defRPr>
      </a:lvl3pPr>
      <a:lvl4pPr marL="2076986" indent="-296712" algn="l" defTabSz="118684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4pPr>
      <a:lvl5pPr marL="2670409" indent="-296712" algn="l" defTabSz="118684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5pPr>
      <a:lvl6pPr marL="3263834" indent="-296712" algn="l" defTabSz="118684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6pPr>
      <a:lvl7pPr marL="3857258" indent="-296712" algn="l" defTabSz="118684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7pPr>
      <a:lvl8pPr marL="4450682" indent="-296712" algn="l" defTabSz="118684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8pPr>
      <a:lvl9pPr marL="5044107" indent="-296712" algn="l" defTabSz="118684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6848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1pPr>
      <a:lvl2pPr marL="593425" algn="l" defTabSz="1186848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2pPr>
      <a:lvl3pPr marL="1186848" algn="l" defTabSz="1186848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3pPr>
      <a:lvl4pPr marL="1780274" algn="l" defTabSz="1186848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4pPr>
      <a:lvl5pPr marL="2373698" algn="l" defTabSz="1186848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5pPr>
      <a:lvl6pPr marL="2967122" algn="l" defTabSz="1186848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6pPr>
      <a:lvl7pPr marL="3560546" algn="l" defTabSz="1186848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7pPr>
      <a:lvl8pPr marL="4153972" algn="l" defTabSz="1186848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8pPr>
      <a:lvl9pPr marL="4747395" algn="l" defTabSz="1186848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61964" y="2556189"/>
            <a:ext cx="9403181" cy="2345288"/>
          </a:xfrm>
        </p:spPr>
        <p:txBody>
          <a:bodyPr anchor="ctr"/>
          <a:lstStyle/>
          <a:p>
            <a:pPr marL="0" indent="0">
              <a:buNone/>
            </a:pPr>
            <a:r>
              <a:rPr lang="en-US"/>
              <a:t>Customer Premise Equipment Management API Proposal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High-Level Overview</a:t>
            </a:r>
            <a:endParaRPr lang="zh-CN" altLang="en-US"/>
          </a:p>
        </p:txBody>
      </p:sp>
      <p:pic>
        <p:nvPicPr>
          <p:cNvPr id="3" name="Graphic 2" descr="DVD player outline">
            <a:extLst>
              <a:ext uri="{FF2B5EF4-FFF2-40B4-BE49-F238E27FC236}">
                <a16:creationId xmlns:a16="http://schemas.microsoft.com/office/drawing/2014/main" id="{C120768E-6C84-8566-30F8-6DEF3E98E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0495" y="2163833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6BA4B6-AB62-8890-F79D-4A33D51CBC52}"/>
              </a:ext>
            </a:extLst>
          </p:cNvPr>
          <p:cNvSpPr txBox="1"/>
          <p:nvPr/>
        </p:nvSpPr>
        <p:spPr>
          <a:xfrm>
            <a:off x="3241011" y="2163833"/>
            <a:ext cx="7142262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indent="-457200"/>
            <a:r>
              <a:rPr lang="en-US"/>
              <a:t>Customer Premises Equipment (CPE), </a:t>
            </a:r>
            <a:r>
              <a:rPr lang="en-US" b="0" i="0">
                <a:solidFill>
                  <a:srgbClr val="374151"/>
                </a:solidFill>
                <a:effectLst/>
                <a:latin typeface="Calibri"/>
                <a:ea typeface="Calibri"/>
                <a:cs typeface="Calibri"/>
              </a:rPr>
              <a:t>refers to telecommunications and information technology equipment located at the customer's site, specifically associated with their account and address</a:t>
            </a:r>
            <a:r>
              <a:rPr lang="en-US">
                <a:solidFill>
                  <a:srgbClr val="374151"/>
                </a:solidFill>
                <a:latin typeface="Calibri"/>
                <a:ea typeface="Calibri"/>
                <a:cs typeface="Calibri"/>
              </a:rPr>
              <a:t>:</a:t>
            </a:r>
            <a:endParaRPr lang="en-US" b="0" i="0">
              <a:solidFill>
                <a:srgbClr val="374151"/>
              </a:solidFill>
              <a:effectLst/>
              <a:latin typeface="Calibri"/>
              <a:ea typeface="Calibri"/>
              <a:cs typeface="Calibri"/>
            </a:endParaRPr>
          </a:p>
          <a:p>
            <a:pPr indent="-457200"/>
            <a:endParaRPr lang="en-US">
              <a:solidFill>
                <a:srgbClr val="374151"/>
              </a:solidFill>
              <a:latin typeface="Söhne"/>
            </a:endParaRP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374151"/>
                </a:solidFill>
                <a:latin typeface="Calibri"/>
                <a:ea typeface="Calibri"/>
                <a:cs typeface="Calibri"/>
              </a:rPr>
              <a:t>Wi-Fi routers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374151"/>
                </a:solidFill>
                <a:latin typeface="Calibri"/>
                <a:ea typeface="Calibri"/>
                <a:cs typeface="Calibri"/>
              </a:rPr>
              <a:t>Modems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374151"/>
                </a:solidFill>
                <a:latin typeface="Calibri"/>
                <a:ea typeface="Calibri"/>
                <a:cs typeface="Calibri"/>
              </a:rPr>
              <a:t>Set top boxes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60A9BE-2C26-B197-18B5-774B113773DF}"/>
              </a:ext>
            </a:extLst>
          </p:cNvPr>
          <p:cNvSpPr txBox="1"/>
          <p:nvPr/>
        </p:nvSpPr>
        <p:spPr>
          <a:xfrm>
            <a:off x="3241011" y="4632548"/>
            <a:ext cx="7430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374151"/>
                </a:solidFill>
                <a:effectLst/>
              </a:rPr>
              <a:t>The CPE Management APIs enhance functionality for value </a:t>
            </a:r>
            <a:r>
              <a:rPr lang="en-US">
                <a:solidFill>
                  <a:srgbClr val="374151"/>
                </a:solidFill>
              </a:rPr>
              <a:t>a</a:t>
            </a:r>
            <a:r>
              <a:rPr lang="en-US" b="0" i="0">
                <a:solidFill>
                  <a:srgbClr val="374151"/>
                </a:solidFill>
                <a:effectLst/>
              </a:rPr>
              <a:t>dded </a:t>
            </a:r>
            <a:r>
              <a:rPr lang="en-US">
                <a:solidFill>
                  <a:srgbClr val="374151"/>
                </a:solidFill>
              </a:rPr>
              <a:t>r</a:t>
            </a:r>
            <a:r>
              <a:rPr lang="en-US" b="0" i="0">
                <a:solidFill>
                  <a:srgbClr val="374151"/>
                </a:solidFill>
                <a:effectLst/>
              </a:rPr>
              <a:t>esellers and vendors in the short-term </a:t>
            </a:r>
            <a:r>
              <a:rPr lang="en-US">
                <a:solidFill>
                  <a:srgbClr val="374151"/>
                </a:solidFill>
              </a:rPr>
              <a:t>r</a:t>
            </a:r>
            <a:r>
              <a:rPr lang="en-US" b="0" i="0">
                <a:solidFill>
                  <a:srgbClr val="374151"/>
                </a:solidFill>
                <a:effectLst/>
              </a:rPr>
              <a:t>ental sector, offering features such as:</a:t>
            </a:r>
          </a:p>
          <a:p>
            <a:endParaRPr lang="en-US">
              <a:solidFill>
                <a:srgbClr val="37415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374151"/>
                </a:solidFill>
              </a:rPr>
              <a:t>Manage SSID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374151"/>
                </a:solidFill>
              </a:rPr>
              <a:t>Reboot equipment</a:t>
            </a:r>
            <a:endParaRPr lang="en-US"/>
          </a:p>
        </p:txBody>
      </p:sp>
      <p:pic>
        <p:nvPicPr>
          <p:cNvPr id="30" name="Graphic 29" descr="Double Tap Gesture outline">
            <a:extLst>
              <a:ext uri="{FF2B5EF4-FFF2-40B4-BE49-F238E27FC236}">
                <a16:creationId xmlns:a16="http://schemas.microsoft.com/office/drawing/2014/main" id="{31906953-5526-E436-6A2C-B01C2C052E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0495" y="46325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3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629" y="429776"/>
            <a:ext cx="6701898" cy="829647"/>
          </a:xfrm>
        </p:spPr>
        <p:txBody>
          <a:bodyPr>
            <a:normAutofit/>
          </a:bodyPr>
          <a:lstStyle/>
          <a:p>
            <a:r>
              <a:rPr lang="en-US" altLang="zh-CN"/>
              <a:t>Example Flow</a:t>
            </a:r>
            <a:endParaRPr lang="zh-CN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23351A-E26B-0432-1758-BBF57670D188}"/>
              </a:ext>
            </a:extLst>
          </p:cNvPr>
          <p:cNvSpPr txBox="1">
            <a:spLocks/>
          </p:cNvSpPr>
          <p:nvPr/>
        </p:nvSpPr>
        <p:spPr>
          <a:xfrm>
            <a:off x="1034248" y="2101035"/>
            <a:ext cx="4113485" cy="4103941"/>
          </a:xfrm>
          <a:prstGeom prst="rect">
            <a:avLst/>
          </a:prstGeom>
          <a:solidFill>
            <a:srgbClr val="B3DFF3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/>
              <a:t>Service Site</a:t>
            </a:r>
          </a:p>
          <a:p>
            <a:pPr marL="0" indent="0">
              <a:buNone/>
            </a:pPr>
            <a:r>
              <a:rPr lang="en-US" sz="1800"/>
              <a:t>A distinct service owner location, as interpreted by the network operator, with one or more devices. A service site typically has a one-to-one relationship with the mailing address of the location.</a:t>
            </a:r>
            <a:br>
              <a:rPr lang="en-US" sz="1800"/>
            </a:br>
            <a:endParaRPr lang="en-US" sz="18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b="1"/>
              <a:t>Device</a:t>
            </a:r>
            <a:endParaRPr lang="en-US" sz="1800" b="1">
              <a:cs typeface="Calibri"/>
            </a:endParaRPr>
          </a:p>
          <a:p>
            <a:pPr marL="0" indent="0">
              <a:buNone/>
            </a:pPr>
            <a:r>
              <a:rPr lang="en-US" sz="1800"/>
              <a:t>A network operator supplied network access device that supports isolated networks.</a:t>
            </a:r>
          </a:p>
        </p:txBody>
      </p:sp>
      <p:pic>
        <p:nvPicPr>
          <p:cNvPr id="5" name="Picture 4" descr="A diagram of a device&#10;&#10;Description automatically generated">
            <a:extLst>
              <a:ext uri="{FF2B5EF4-FFF2-40B4-BE49-F238E27FC236}">
                <a16:creationId xmlns:a16="http://schemas.microsoft.com/office/drawing/2014/main" id="{DFEFE874-ED44-6161-C0DF-6B66FD32B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958" y="2010724"/>
            <a:ext cx="4907327" cy="4194252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A8A2B2-D861-D1E0-F81B-E05BDB10EBE7}"/>
              </a:ext>
            </a:extLst>
          </p:cNvPr>
          <p:cNvSpPr txBox="1"/>
          <p:nvPr/>
        </p:nvSpPr>
        <p:spPr>
          <a:xfrm>
            <a:off x="5606958" y="1718336"/>
            <a:ext cx="4907327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300" b="1" cap="all">
                <a:ea typeface="+mn-lt"/>
                <a:cs typeface="+mn-lt"/>
              </a:rPr>
              <a:t>Standard CASE/DEFAULT DEVICE CASE - REBOOT DEVICE</a:t>
            </a:r>
          </a:p>
        </p:txBody>
      </p:sp>
    </p:spTree>
    <p:extLst>
      <p:ext uri="{BB962C8B-B14F-4D97-AF65-F5344CB8AC3E}">
        <p14:creationId xmlns:p14="http://schemas.microsoft.com/office/powerpoint/2010/main" val="1838484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629" y="429776"/>
            <a:ext cx="6701898" cy="82964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Montserrat Light"/>
                <a:ea typeface="宋体"/>
              </a:rPr>
              <a:t>Use Case (B2B2C) – Short Term Rental</a:t>
            </a:r>
            <a:endParaRPr lang="zh-CN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7B6D27-981E-5F37-C94A-C89F8748C828}"/>
              </a:ext>
            </a:extLst>
          </p:cNvPr>
          <p:cNvSpPr txBox="1">
            <a:spLocks/>
          </p:cNvSpPr>
          <p:nvPr/>
        </p:nvSpPr>
        <p:spPr>
          <a:xfrm>
            <a:off x="282546" y="2111332"/>
            <a:ext cx="5338862" cy="994158"/>
          </a:xfrm>
          <a:prstGeom prst="rect">
            <a:avLst/>
          </a:prstGeom>
          <a:solidFill>
            <a:srgbClr val="B3DFF3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/>
              <a:t>Example short term rental use case for managing a guest network for a host that is the subscriber with a single device.</a:t>
            </a:r>
            <a:endParaRPr lang="en-US" sz="1800">
              <a:ea typeface="Calibri"/>
              <a:cs typeface="Calibri"/>
            </a:endParaRPr>
          </a:p>
        </p:txBody>
      </p:sp>
      <p:pic>
        <p:nvPicPr>
          <p:cNvPr id="3" name="Picture 2" descr="A diagram of a customer service&#10;&#10;Description automatically generated">
            <a:extLst>
              <a:ext uri="{FF2B5EF4-FFF2-40B4-BE49-F238E27FC236}">
                <a16:creationId xmlns:a16="http://schemas.microsoft.com/office/drawing/2014/main" id="{6ADC52D9-1F82-DF95-35FF-9F749DDD0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107" y="1813544"/>
            <a:ext cx="5601689" cy="181927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B443378-8BB2-916E-1D10-C5317C16B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84" y="3748652"/>
            <a:ext cx="10301843" cy="293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0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629" y="429776"/>
            <a:ext cx="6701898" cy="82964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Montserrat Light"/>
              </a:rPr>
              <a:t>Use Case (B2B2B2C) – Property Manager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9AD1F4F-9788-A65D-7A16-76A9D6CB9AE9}"/>
              </a:ext>
            </a:extLst>
          </p:cNvPr>
          <p:cNvSpPr txBox="1">
            <a:spLocks/>
          </p:cNvSpPr>
          <p:nvPr/>
        </p:nvSpPr>
        <p:spPr>
          <a:xfrm>
            <a:off x="282546" y="2111332"/>
            <a:ext cx="5338862" cy="1626706"/>
          </a:xfrm>
          <a:prstGeom prst="rect">
            <a:avLst/>
          </a:prstGeom>
          <a:solidFill>
            <a:srgbClr val="B3DFF3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Example hospitality use case where the property manager is the subscriber of services providing internet as an amenity through a 3rd-party reseller with a tenant portal.</a:t>
            </a:r>
            <a:br>
              <a:rPr lang="en-US" sz="1800" dirty="0">
                <a:ea typeface="Calibri"/>
                <a:cs typeface="Calibri"/>
              </a:rPr>
            </a:br>
            <a:br>
              <a:rPr lang="en-US" sz="1800" dirty="0">
                <a:solidFill>
                  <a:srgbClr val="FF0000"/>
                </a:solidFill>
                <a:ea typeface="Calibri"/>
                <a:cs typeface="Calibri"/>
              </a:rPr>
            </a:br>
            <a:r>
              <a:rPr lang="en-US" sz="1800" dirty="0">
                <a:solidFill>
                  <a:srgbClr val="FF0000"/>
                </a:solidFill>
                <a:ea typeface="Calibri"/>
                <a:cs typeface="Calibri"/>
              </a:rPr>
              <a:t>Property manager may have tens of thousands of units in their portfolio making it prohibitive to target a specific tenant without an equipment to unit mapping supplied by the network operator.</a:t>
            </a:r>
          </a:p>
        </p:txBody>
      </p:sp>
      <p:pic>
        <p:nvPicPr>
          <p:cNvPr id="4" name="Picture 3" descr="A diagram of a property manager&#10;&#10;Description automatically generated">
            <a:extLst>
              <a:ext uri="{FF2B5EF4-FFF2-40B4-BE49-F238E27FC236}">
                <a16:creationId xmlns:a16="http://schemas.microsoft.com/office/drawing/2014/main" id="{33C5812D-E9E2-C0D9-80B9-7884A71B1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1524000"/>
            <a:ext cx="4374984" cy="49022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FAB3998-C7C6-A3A9-7150-C2D1E7083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3860800"/>
            <a:ext cx="7823200" cy="27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7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629" y="429776"/>
            <a:ext cx="6701898" cy="829647"/>
          </a:xfrm>
        </p:spPr>
        <p:txBody>
          <a:bodyPr>
            <a:noAutofit/>
          </a:bodyPr>
          <a:lstStyle/>
          <a:p>
            <a:r>
              <a:rPr lang="en-US" sz="3200" dirty="0">
                <a:latin typeface="Montserrat Light"/>
              </a:rPr>
              <a:t>Use Case (B2B2B2C) – Property Manager – Tenant </a:t>
            </a:r>
            <a:br>
              <a:rPr lang="en-US" sz="3200" dirty="0">
                <a:latin typeface="Montserrat Light"/>
              </a:rPr>
            </a:br>
            <a:r>
              <a:rPr lang="en-US" sz="3200" dirty="0">
                <a:latin typeface="Montserrat Light"/>
              </a:rPr>
              <a:t>Subscriber</a:t>
            </a:r>
            <a:endParaRPr lang="en-US" sz="3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ADE3EF8-F556-E16C-8C22-7C114456F24C}"/>
              </a:ext>
            </a:extLst>
          </p:cNvPr>
          <p:cNvSpPr txBox="1">
            <a:spLocks/>
          </p:cNvSpPr>
          <p:nvPr/>
        </p:nvSpPr>
        <p:spPr>
          <a:xfrm>
            <a:off x="282546" y="2111332"/>
            <a:ext cx="5338862" cy="1220966"/>
          </a:xfrm>
          <a:prstGeom prst="rect">
            <a:avLst/>
          </a:prstGeom>
          <a:solidFill>
            <a:srgbClr val="B3DFF3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/>
              <a:t>Example hospitality use case where the property manager offers network management through a tenant portal provided by a 3rd-Party as an amenity.  The tenant is the subscriber and must individually consent.</a:t>
            </a:r>
            <a:endParaRPr lang="en-US" sz="1800">
              <a:ea typeface="Calibri"/>
              <a:cs typeface="Calibri"/>
            </a:endParaRPr>
          </a:p>
        </p:txBody>
      </p:sp>
      <p:pic>
        <p:nvPicPr>
          <p:cNvPr id="3" name="Picture 2" descr="A diagram of a property manager&#10;&#10;Description automatically generated">
            <a:extLst>
              <a:ext uri="{FF2B5EF4-FFF2-40B4-BE49-F238E27FC236}">
                <a16:creationId xmlns:a16="http://schemas.microsoft.com/office/drawing/2014/main" id="{E1815C3E-88F3-E093-CDE3-7DF15F920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896" y="1477984"/>
            <a:ext cx="5818910" cy="3711416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83E07A6-C5E4-ECBD-B618-1B5A6B0E8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64" y="4152405"/>
            <a:ext cx="6600701" cy="254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629" y="429776"/>
            <a:ext cx="6701898" cy="82964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Montserrat Light"/>
              </a:rPr>
              <a:t>Use Case (B2C) – Power User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2815B8-9534-2793-E9C2-59EE9258AA8F}"/>
              </a:ext>
            </a:extLst>
          </p:cNvPr>
          <p:cNvSpPr txBox="1">
            <a:spLocks/>
          </p:cNvSpPr>
          <p:nvPr/>
        </p:nvSpPr>
        <p:spPr>
          <a:xfrm>
            <a:off x="282546" y="2111332"/>
            <a:ext cx="5338862" cy="1220966"/>
          </a:xfrm>
          <a:prstGeom prst="rect">
            <a:avLst/>
          </a:prstGeom>
          <a:solidFill>
            <a:srgbClr val="B3DFF3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/>
              <a:t>Example power user use case where they consent a self-hosted application to manage the network.</a:t>
            </a:r>
            <a:endParaRPr lang="en-US" sz="1800">
              <a:ea typeface="Calibri"/>
              <a:cs typeface="Calibri"/>
            </a:endParaRPr>
          </a:p>
        </p:txBody>
      </p:sp>
      <p:pic>
        <p:nvPicPr>
          <p:cNvPr id="4" name="Picture 3" descr="Diagram of a diagram showing a number of clients&#10;&#10;Description automatically generated">
            <a:extLst>
              <a:ext uri="{FF2B5EF4-FFF2-40B4-BE49-F238E27FC236}">
                <a16:creationId xmlns:a16="http://schemas.microsoft.com/office/drawing/2014/main" id="{E1FF067F-001E-832C-240B-5B53DBDAC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765" y="2095326"/>
            <a:ext cx="6096000" cy="1268022"/>
          </a:xfrm>
          <a:prstGeom prst="rect">
            <a:avLst/>
          </a:prstGeom>
        </p:spPr>
      </p:pic>
      <p:pic>
        <p:nvPicPr>
          <p:cNvPr id="6" name="Picture 5" descr="Screens screenshot of a computer&#10;&#10;Description automatically generated">
            <a:extLst>
              <a:ext uri="{FF2B5EF4-FFF2-40B4-BE49-F238E27FC236}">
                <a16:creationId xmlns:a16="http://schemas.microsoft.com/office/drawing/2014/main" id="{82E97DCA-CE0D-1FD8-CAAF-DA8CDE1B7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72" y="3770242"/>
            <a:ext cx="8520545" cy="292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116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7c7f136-5fe9-46ac-88f0-c360e5a39059"/>
  <p:tag name="COMMONDATA" val="eyJoZGlkIjoiOTc5M2Y1MGQ0NjYzNDEzNmM1N2ViNjlkMmRjMGE5NDk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kumimoji="1" sz="14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C34AD67-7538-4717-9A73-50191031DBF3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AAC467ACA742408D00685718CEFA12" ma:contentTypeVersion="12" ma:contentTypeDescription="Create a new document." ma:contentTypeScope="" ma:versionID="d2aa592af97c30a90d9c0a9722745376">
  <xsd:schema xmlns:xsd="http://www.w3.org/2001/XMLSchema" xmlns:xs="http://www.w3.org/2001/XMLSchema" xmlns:p="http://schemas.microsoft.com/office/2006/metadata/properties" xmlns:ns2="4eccafc8-d4af-4bd1-82e1-b9cab17d93b2" xmlns:ns3="b2ffc30d-9635-4848-8281-2ff694282abe" targetNamespace="http://schemas.microsoft.com/office/2006/metadata/properties" ma:root="true" ma:fieldsID="5c0396a2b8c28eb8f9a4108108802b13" ns2:_="" ns3:_="">
    <xsd:import namespace="4eccafc8-d4af-4bd1-82e1-b9cab17d93b2"/>
    <xsd:import namespace="b2ffc30d-9635-4848-8281-2ff694282a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ccafc8-d4af-4bd1-82e1-b9cab17d93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600d62cf-6361-4bdf-91d1-d22d0aee0db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ffc30d-9635-4848-8281-2ff694282ab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86c59d0c-6784-477a-a80d-6212b9b78017}" ma:internalName="TaxCatchAll" ma:showField="CatchAllData" ma:web="b2ffc30d-9635-4848-8281-2ff694282ab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2ffc30d-9635-4848-8281-2ff694282abe" xsi:nil="true"/>
    <lcf76f155ced4ddcb4097134ff3c332f xmlns="4eccafc8-d4af-4bd1-82e1-b9cab17d93b2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C12BB3-45DD-40F6-8B07-62F4E400C5BD}">
  <ds:schemaRefs>
    <ds:schemaRef ds:uri="4eccafc8-d4af-4bd1-82e1-b9cab17d93b2"/>
    <ds:schemaRef ds:uri="b2ffc30d-9635-4848-8281-2ff694282ab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A0E1417-4BB4-4C15-AD6C-0A08B817C1EA}">
  <ds:schemaRefs>
    <ds:schemaRef ds:uri="4eccafc8-d4af-4bd1-82e1-b9cab17d93b2"/>
    <ds:schemaRef ds:uri="b2ffc30d-9635-4848-8281-2ff694282abe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F1EA4E6-3944-4B25-B1F3-9978CCA9EF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主题</vt:lpstr>
      <vt:lpstr>4_章节页</vt:lpstr>
      <vt:lpstr>PowerPoint Presentation</vt:lpstr>
      <vt:lpstr>High-Level Overview</vt:lpstr>
      <vt:lpstr>Example Flow</vt:lpstr>
      <vt:lpstr>Use Case (B2B2C) – Short Term Rental</vt:lpstr>
      <vt:lpstr>Use Case (B2B2B2C) – Property Manager</vt:lpstr>
      <vt:lpstr>Use Case (B2B2B2C) – Property Manager – Tenant  Subscriber</vt:lpstr>
      <vt:lpstr>Use Case (B2C) – Power User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Provisioning API</dc:title>
  <dc:creator>Chenchuanyu</dc:creator>
  <cp:revision>45</cp:revision>
  <dcterms:created xsi:type="dcterms:W3CDTF">2023-05-18T03:52:00Z</dcterms:created>
  <dcterms:modified xsi:type="dcterms:W3CDTF">2024-02-21T23:15:32Z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(3)VKJ685MrsuiAxFDhx/puXXXMknv6M3B6T9vlmjjHNtCLqqmpkeglFRM7x30assp8UxKNIH5g
O8peo2qcURpXh7afISBIWO+ujLE+sxPW327+HkFHfxpTc3u+lb0LoRfh6kywl2LdmaWyWTrp
BtFt7ztNVY1gewLQSs1oagO95DWeIiEj5AWxVllW4VByGa+RFStRB90Cu7YCKCzlqE1oBb3Y
Uao3ZdnsqGy58Voj31</vt:lpwstr>
  </property>
  <property fmtid="{D5CDD505-2E9C-101B-9397-08002B2CF9AE}" pid="3" name="_2015_ms_pID_7253431">
    <vt:lpwstr>6Z4I0RcychlaUNh3CEa4cPhD9vP+VKqysl0Rot/ru7QxwqDDj2KSNs
rJVvj1TIpdw5IR/85iaj66oUCxInEC6UPks9mFrEdM+khnIL5wKGd92+VOxv7loYU2CFij0T
eERmbVDhJguc83JQiAqk3EJTsiqGLVtJbiQ51yjdXQVbYyTI2I4+vNHzmWtzsSOT/9UkByFv
bWK6Lz8ayfDwp2FkkVSM0pMFHAs9z042Ibh9</vt:lpwstr>
  </property>
  <property fmtid="{D5CDD505-2E9C-101B-9397-08002B2CF9AE}" pid="4" name="ICV">
    <vt:lpwstr>46D1C0C497C449C9BBF4BC5F9875C54C</vt:lpwstr>
  </property>
  <property fmtid="{D5CDD505-2E9C-101B-9397-08002B2CF9AE}" pid="5" name="KSOProductBuildVer">
    <vt:lpwstr>2052-11.1.0.12358</vt:lpwstr>
  </property>
  <property fmtid="{D5CDD505-2E9C-101B-9397-08002B2CF9AE}" pid="6" name="_2015_ms_pID_7253432">
    <vt:lpwstr>kw==</vt:lpwstr>
  </property>
  <property fmtid="{D5CDD505-2E9C-101B-9397-08002B2CF9AE}" pid="7" name="_readonly">
    <vt:lpwstr/>
  </property>
  <property fmtid="{D5CDD505-2E9C-101B-9397-08002B2CF9AE}" pid="8" name="_change">
    <vt:lpwstr/>
  </property>
  <property fmtid="{D5CDD505-2E9C-101B-9397-08002B2CF9AE}" pid="9" name="_full-control">
    <vt:lpwstr/>
  </property>
  <property fmtid="{D5CDD505-2E9C-101B-9397-08002B2CF9AE}" pid="10" name="sflag">
    <vt:lpwstr>1702965753</vt:lpwstr>
  </property>
  <property fmtid="{D5CDD505-2E9C-101B-9397-08002B2CF9AE}" pid="11" name="ContentTypeId">
    <vt:lpwstr>0x0101004CAAC467ACA742408D00685718CEFA12</vt:lpwstr>
  </property>
  <property fmtid="{D5CDD505-2E9C-101B-9397-08002B2CF9AE}" pid="12" name="MediaServiceImageTags">
    <vt:lpwstr/>
  </property>
</Properties>
</file>