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256" r:id="rId4"/>
    <p:sldId id="263" r:id="rId5"/>
    <p:sldId id="264" r:id="rId6"/>
    <p:sldId id="262" r:id="rId7"/>
    <p:sldId id="282" r:id="rId9"/>
    <p:sldId id="257" r:id="rId10"/>
    <p:sldId id="267" r:id="rId11"/>
    <p:sldId id="265" r:id="rId12"/>
    <p:sldId id="258" r:id="rId13"/>
    <p:sldId id="266" r:id="rId14"/>
    <p:sldId id="259" r:id="rId15"/>
    <p:sldId id="269" r:id="rId16"/>
    <p:sldId id="270" r:id="rId17"/>
    <p:sldId id="276" r:id="rId18"/>
    <p:sldId id="271" r:id="rId19"/>
    <p:sldId id="277" r:id="rId20"/>
    <p:sldId id="278" r:id="rId21"/>
    <p:sldId id="279" r:id="rId22"/>
    <p:sldId id="283" r:id="rId23"/>
    <p:sldId id="280" r:id="rId24"/>
    <p:sldId id="281"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0350" y="768350"/>
            <a:ext cx="65786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60350" y="768350"/>
            <a:ext cx="65786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16" y="523897"/>
            <a:ext cx="10973069" cy="646141"/>
          </a:xfrm>
        </p:spPr>
        <p:txBody>
          <a:bodyPr lIns="93397" tIns="46698" rIns="93397" bIns="46698"/>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a:xfrm>
            <a:off x="8737815" y="6493147"/>
            <a:ext cx="2844870" cy="365141"/>
          </a:xfrm>
        </p:spPr>
        <p:txBody>
          <a:bodyPr lIns="93397" tIns="46698" rIns="93397" bIns="46698"/>
          <a:lstStyle/>
          <a:p>
            <a:pPr lvl="0" algn="r" fontAlgn="base"/>
            <a:fld id="{9A0DB2DC-4C9A-4742-B13C-FB6460FD3503}" type="slidenum">
              <a:rPr lang="zh-CN" altLang="en-US" sz="900" strike="noStrike" noProof="1" dirty="0">
                <a:solidFill>
                  <a:srgbClr val="7F7F7F"/>
                </a:solidFill>
                <a:latin typeface="Arial" panose="020B0604020202020204" pitchFamily="34" charset="0"/>
                <a:ea typeface="华文细黑" panose="02010600040101010101" pitchFamily="2" charset="-122"/>
                <a:cs typeface="+mn-ea"/>
              </a:rPr>
            </a:fld>
            <a:endParaRPr lang="zh-CN" altLang="en-US" sz="900" strike="noStrike" noProof="1">
              <a:solidFill>
                <a:srgbClr val="7F7F7F"/>
              </a:solidFill>
              <a:ea typeface="华文细黑" panose="02010600040101010101" pitchFamily="2" charset="-122"/>
              <a:sym typeface="Arial" panose="020B0604020202020204" pitchFamily="34" charset="0"/>
            </a:endParaRPr>
          </a:p>
        </p:txBody>
      </p:sp>
      <p:sp>
        <p:nvSpPr>
          <p:cNvPr id="4" name="页脚占位符 3"/>
          <p:cNvSpPr>
            <a:spLocks noGrp="1"/>
          </p:cNvSpPr>
          <p:nvPr>
            <p:ph type="ftr" sz="quarter" idx="11"/>
          </p:nvPr>
        </p:nvSpPr>
        <p:spPr>
          <a:xfrm>
            <a:off x="609616" y="6493147"/>
            <a:ext cx="3860895" cy="365141"/>
          </a:xfrm>
        </p:spPr>
        <p:txBody>
          <a:bodyPr lIns="93397" tIns="46698" rIns="93397" bIns="46698"/>
          <a:lstStyle/>
          <a:p>
            <a:pPr defTabSz="466725" eaLnBrk="0" hangingPunct="0">
              <a:defRPr/>
            </a:pPr>
            <a:r>
              <a:rPr lang="zh-CN" altLang="zh-CN" sz="900" smtClean="0">
                <a:solidFill>
                  <a:srgbClr val="7F7F7F"/>
                </a:solidFill>
                <a:latin typeface="Arial" panose="020B0604020202020204" pitchFamily="34" charset="0"/>
                <a:sym typeface="Arial" panose="020B0604020202020204" pitchFamily="34" charset="0"/>
              </a:rPr>
              <a:t>TRANSWARP © 2013</a:t>
            </a:r>
            <a:endParaRPr lang="zh-CN" altLang="zh-CN" sz="2500">
              <a:latin typeface="Arial" panose="020B0604020202020204" pitchFamily="34" charset="0"/>
              <a:sym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组合 7"/>
          <p:cNvGrpSpPr/>
          <p:nvPr userDrawn="1"/>
        </p:nvGrpSpPr>
        <p:grpSpPr bwMode="auto">
          <a:xfrm>
            <a:off x="0" y="1"/>
            <a:ext cx="12193503" cy="6857686"/>
            <a:chOff x="0" y="1"/>
            <a:chExt cx="9144000" cy="5143500"/>
          </a:xfrm>
        </p:grpSpPr>
        <p:sp>
          <p:nvSpPr>
            <p:cNvPr id="9" name="Freeform 254"/>
            <p:cNvSpPr/>
            <p:nvPr/>
          </p:nvSpPr>
          <p:spPr bwMode="auto">
            <a:xfrm>
              <a:off x="7475935" y="1"/>
              <a:ext cx="1031081" cy="717226"/>
            </a:xfrm>
            <a:custGeom>
              <a:avLst/>
              <a:gdLst>
                <a:gd name="T0" fmla="*/ 3249 w 3249"/>
                <a:gd name="T1" fmla="*/ 2063 h 2253"/>
                <a:gd name="T2" fmla="*/ 2632 w 3249"/>
                <a:gd name="T3" fmla="*/ 0 h 2253"/>
                <a:gd name="T4" fmla="*/ 522 w 3249"/>
                <a:gd name="T5" fmla="*/ 0 h 2253"/>
                <a:gd name="T6" fmla="*/ 0 w 3249"/>
                <a:gd name="T7" fmla="*/ 2253 h 2253"/>
                <a:gd name="T8" fmla="*/ 3249 w 3249"/>
                <a:gd name="T9" fmla="*/ 2063 h 2253"/>
              </a:gdLst>
              <a:ahLst/>
              <a:cxnLst>
                <a:cxn ang="0">
                  <a:pos x="T0" y="T1"/>
                </a:cxn>
                <a:cxn ang="0">
                  <a:pos x="T2" y="T3"/>
                </a:cxn>
                <a:cxn ang="0">
                  <a:pos x="T4" y="T5"/>
                </a:cxn>
                <a:cxn ang="0">
                  <a:pos x="T6" y="T7"/>
                </a:cxn>
                <a:cxn ang="0">
                  <a:pos x="T8" y="T9"/>
                </a:cxn>
              </a:cxnLst>
              <a:rect l="0" t="0" r="r" b="b"/>
              <a:pathLst>
                <a:path w="3249" h="2253">
                  <a:moveTo>
                    <a:pt x="3249" y="2063"/>
                  </a:moveTo>
                  <a:lnTo>
                    <a:pt x="2632" y="0"/>
                  </a:lnTo>
                  <a:lnTo>
                    <a:pt x="522" y="0"/>
                  </a:lnTo>
                  <a:lnTo>
                    <a:pt x="0" y="2253"/>
                  </a:lnTo>
                  <a:lnTo>
                    <a:pt x="3249" y="2063"/>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0" name="Freeform 255"/>
            <p:cNvSpPr/>
            <p:nvPr/>
          </p:nvSpPr>
          <p:spPr bwMode="auto">
            <a:xfrm>
              <a:off x="8311754" y="1"/>
              <a:ext cx="828675" cy="656363"/>
            </a:xfrm>
            <a:custGeom>
              <a:avLst/>
              <a:gdLst>
                <a:gd name="T0" fmla="*/ 0 w 2609"/>
                <a:gd name="T1" fmla="*/ 0 h 2063"/>
                <a:gd name="T2" fmla="*/ 617 w 2609"/>
                <a:gd name="T3" fmla="*/ 2063 h 2063"/>
                <a:gd name="T4" fmla="*/ 2609 w 2609"/>
                <a:gd name="T5" fmla="*/ 0 h 2063"/>
                <a:gd name="T6" fmla="*/ 0 w 2609"/>
                <a:gd name="T7" fmla="*/ 0 h 2063"/>
              </a:gdLst>
              <a:ahLst/>
              <a:cxnLst>
                <a:cxn ang="0">
                  <a:pos x="T0" y="T1"/>
                </a:cxn>
                <a:cxn ang="0">
                  <a:pos x="T2" y="T3"/>
                </a:cxn>
                <a:cxn ang="0">
                  <a:pos x="T4" y="T5"/>
                </a:cxn>
                <a:cxn ang="0">
                  <a:pos x="T6" y="T7"/>
                </a:cxn>
              </a:cxnLst>
              <a:rect l="0" t="0" r="r" b="b"/>
              <a:pathLst>
                <a:path w="2609" h="2063">
                  <a:moveTo>
                    <a:pt x="0" y="0"/>
                  </a:moveTo>
                  <a:lnTo>
                    <a:pt x="617" y="2063"/>
                  </a:lnTo>
                  <a:lnTo>
                    <a:pt x="2609" y="0"/>
                  </a:lnTo>
                  <a:lnTo>
                    <a:pt x="0" y="0"/>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1" name="Freeform 256"/>
            <p:cNvSpPr/>
            <p:nvPr/>
          </p:nvSpPr>
          <p:spPr bwMode="auto">
            <a:xfrm>
              <a:off x="8507016" y="1"/>
              <a:ext cx="633413" cy="1507249"/>
            </a:xfrm>
            <a:custGeom>
              <a:avLst/>
              <a:gdLst>
                <a:gd name="T0" fmla="*/ 1992 w 1992"/>
                <a:gd name="T1" fmla="*/ 3393 h 4737"/>
                <a:gd name="T2" fmla="*/ 1992 w 1992"/>
                <a:gd name="T3" fmla="*/ 0 h 4737"/>
                <a:gd name="T4" fmla="*/ 0 w 1992"/>
                <a:gd name="T5" fmla="*/ 2063 h 4737"/>
                <a:gd name="T6" fmla="*/ 3 w 1992"/>
                <a:gd name="T7" fmla="*/ 4737 h 4737"/>
                <a:gd name="T8" fmla="*/ 1992 w 1992"/>
                <a:gd name="T9" fmla="*/ 3393 h 4737"/>
              </a:gdLst>
              <a:ahLst/>
              <a:cxnLst>
                <a:cxn ang="0">
                  <a:pos x="T0" y="T1"/>
                </a:cxn>
                <a:cxn ang="0">
                  <a:pos x="T2" y="T3"/>
                </a:cxn>
                <a:cxn ang="0">
                  <a:pos x="T4" y="T5"/>
                </a:cxn>
                <a:cxn ang="0">
                  <a:pos x="T6" y="T7"/>
                </a:cxn>
                <a:cxn ang="0">
                  <a:pos x="T8" y="T9"/>
                </a:cxn>
              </a:cxnLst>
              <a:rect l="0" t="0" r="r" b="b"/>
              <a:pathLst>
                <a:path w="1992" h="4737">
                  <a:moveTo>
                    <a:pt x="1992" y="3393"/>
                  </a:moveTo>
                  <a:lnTo>
                    <a:pt x="1992" y="0"/>
                  </a:lnTo>
                  <a:lnTo>
                    <a:pt x="0" y="2063"/>
                  </a:lnTo>
                  <a:lnTo>
                    <a:pt x="3" y="4737"/>
                  </a:lnTo>
                  <a:lnTo>
                    <a:pt x="1992" y="3393"/>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2" name="Freeform 257"/>
            <p:cNvSpPr/>
            <p:nvPr/>
          </p:nvSpPr>
          <p:spPr bwMode="auto">
            <a:xfrm>
              <a:off x="7211616" y="717227"/>
              <a:ext cx="1296590" cy="1194580"/>
            </a:xfrm>
            <a:custGeom>
              <a:avLst/>
              <a:gdLst>
                <a:gd name="T0" fmla="*/ 826 w 4078"/>
                <a:gd name="T1" fmla="*/ 0 h 3763"/>
                <a:gd name="T2" fmla="*/ 0 w 4078"/>
                <a:gd name="T3" fmla="*/ 3567 h 3763"/>
                <a:gd name="T4" fmla="*/ 2752 w 4078"/>
                <a:gd name="T5" fmla="*/ 3763 h 3763"/>
                <a:gd name="T6" fmla="*/ 4078 w 4078"/>
                <a:gd name="T7" fmla="*/ 2484 h 3763"/>
                <a:gd name="T8" fmla="*/ 826 w 4078"/>
                <a:gd name="T9" fmla="*/ 0 h 3763"/>
              </a:gdLst>
              <a:ahLst/>
              <a:cxnLst>
                <a:cxn ang="0">
                  <a:pos x="T0" y="T1"/>
                </a:cxn>
                <a:cxn ang="0">
                  <a:pos x="T2" y="T3"/>
                </a:cxn>
                <a:cxn ang="0">
                  <a:pos x="T4" y="T5"/>
                </a:cxn>
                <a:cxn ang="0">
                  <a:pos x="T6" y="T7"/>
                </a:cxn>
                <a:cxn ang="0">
                  <a:pos x="T8" y="T9"/>
                </a:cxn>
              </a:cxnLst>
              <a:rect l="0" t="0" r="r" b="b"/>
              <a:pathLst>
                <a:path w="4078" h="3763">
                  <a:moveTo>
                    <a:pt x="826" y="0"/>
                  </a:moveTo>
                  <a:lnTo>
                    <a:pt x="0" y="3567"/>
                  </a:lnTo>
                  <a:lnTo>
                    <a:pt x="2752" y="3763"/>
                  </a:lnTo>
                  <a:lnTo>
                    <a:pt x="4078" y="2484"/>
                  </a:lnTo>
                  <a:lnTo>
                    <a:pt x="826"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3" name="Freeform 258"/>
            <p:cNvSpPr/>
            <p:nvPr/>
          </p:nvSpPr>
          <p:spPr bwMode="auto">
            <a:xfrm>
              <a:off x="6455569" y="1"/>
              <a:ext cx="1184672" cy="822244"/>
            </a:xfrm>
            <a:custGeom>
              <a:avLst/>
              <a:gdLst>
                <a:gd name="T0" fmla="*/ 3209 w 3731"/>
                <a:gd name="T1" fmla="*/ 2253 h 2586"/>
                <a:gd name="T2" fmla="*/ 3731 w 3731"/>
                <a:gd name="T3" fmla="*/ 0 h 2586"/>
                <a:gd name="T4" fmla="*/ 1147 w 3731"/>
                <a:gd name="T5" fmla="*/ 0 h 2586"/>
                <a:gd name="T6" fmla="*/ 0 w 3731"/>
                <a:gd name="T7" fmla="*/ 2586 h 2586"/>
                <a:gd name="T8" fmla="*/ 3209 w 3731"/>
                <a:gd name="T9" fmla="*/ 2253 h 2586"/>
              </a:gdLst>
              <a:ahLst/>
              <a:cxnLst>
                <a:cxn ang="0">
                  <a:pos x="T0" y="T1"/>
                </a:cxn>
                <a:cxn ang="0">
                  <a:pos x="T2" y="T3"/>
                </a:cxn>
                <a:cxn ang="0">
                  <a:pos x="T4" y="T5"/>
                </a:cxn>
                <a:cxn ang="0">
                  <a:pos x="T6" y="T7"/>
                </a:cxn>
                <a:cxn ang="0">
                  <a:pos x="T8" y="T9"/>
                </a:cxn>
              </a:cxnLst>
              <a:rect l="0" t="0" r="r" b="b"/>
              <a:pathLst>
                <a:path w="3731" h="2586">
                  <a:moveTo>
                    <a:pt x="3209" y="2253"/>
                  </a:moveTo>
                  <a:lnTo>
                    <a:pt x="3731" y="0"/>
                  </a:lnTo>
                  <a:lnTo>
                    <a:pt x="1147" y="0"/>
                  </a:lnTo>
                  <a:lnTo>
                    <a:pt x="0" y="2586"/>
                  </a:lnTo>
                  <a:lnTo>
                    <a:pt x="3209" y="2253"/>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4" name="Freeform 259"/>
            <p:cNvSpPr/>
            <p:nvPr/>
          </p:nvSpPr>
          <p:spPr bwMode="auto">
            <a:xfrm>
              <a:off x="7211616" y="1849752"/>
              <a:ext cx="967978" cy="1227996"/>
            </a:xfrm>
            <a:custGeom>
              <a:avLst/>
              <a:gdLst>
                <a:gd name="T0" fmla="*/ 2752 w 3044"/>
                <a:gd name="T1" fmla="*/ 196 h 3859"/>
                <a:gd name="T2" fmla="*/ 0 w 3044"/>
                <a:gd name="T3" fmla="*/ 0 h 3859"/>
                <a:gd name="T4" fmla="*/ 1358 w 3044"/>
                <a:gd name="T5" fmla="*/ 3859 h 3859"/>
                <a:gd name="T6" fmla="*/ 3044 w 3044"/>
                <a:gd name="T7" fmla="*/ 2347 h 3859"/>
                <a:gd name="T8" fmla="*/ 2752 w 3044"/>
                <a:gd name="T9" fmla="*/ 196 h 3859"/>
              </a:gdLst>
              <a:ahLst/>
              <a:cxnLst>
                <a:cxn ang="0">
                  <a:pos x="T0" y="T1"/>
                </a:cxn>
                <a:cxn ang="0">
                  <a:pos x="T2" y="T3"/>
                </a:cxn>
                <a:cxn ang="0">
                  <a:pos x="T4" y="T5"/>
                </a:cxn>
                <a:cxn ang="0">
                  <a:pos x="T6" y="T7"/>
                </a:cxn>
                <a:cxn ang="0">
                  <a:pos x="T8" y="T9"/>
                </a:cxn>
              </a:cxnLst>
              <a:rect l="0" t="0" r="r" b="b"/>
              <a:pathLst>
                <a:path w="3044" h="3859">
                  <a:moveTo>
                    <a:pt x="2752" y="196"/>
                  </a:moveTo>
                  <a:lnTo>
                    <a:pt x="0" y="0"/>
                  </a:lnTo>
                  <a:lnTo>
                    <a:pt x="1358" y="3859"/>
                  </a:lnTo>
                  <a:lnTo>
                    <a:pt x="3044" y="2347"/>
                  </a:lnTo>
                  <a:lnTo>
                    <a:pt x="2752" y="196"/>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5" name="Freeform 260"/>
            <p:cNvSpPr/>
            <p:nvPr/>
          </p:nvSpPr>
          <p:spPr bwMode="auto">
            <a:xfrm>
              <a:off x="8086725" y="1507250"/>
              <a:ext cx="1053704" cy="1089562"/>
            </a:xfrm>
            <a:custGeom>
              <a:avLst/>
              <a:gdLst>
                <a:gd name="T0" fmla="*/ 292 w 3315"/>
                <a:gd name="T1" fmla="*/ 3430 h 3430"/>
                <a:gd name="T2" fmla="*/ 3315 w 3315"/>
                <a:gd name="T3" fmla="*/ 3285 h 3430"/>
                <a:gd name="T4" fmla="*/ 1326 w 3315"/>
                <a:gd name="T5" fmla="*/ 0 h 3430"/>
                <a:gd name="T6" fmla="*/ 0 w 3315"/>
                <a:gd name="T7" fmla="*/ 1279 h 3430"/>
                <a:gd name="T8" fmla="*/ 292 w 3315"/>
                <a:gd name="T9" fmla="*/ 3430 h 3430"/>
              </a:gdLst>
              <a:ahLst/>
              <a:cxnLst>
                <a:cxn ang="0">
                  <a:pos x="T0" y="T1"/>
                </a:cxn>
                <a:cxn ang="0">
                  <a:pos x="T2" y="T3"/>
                </a:cxn>
                <a:cxn ang="0">
                  <a:pos x="T4" y="T5"/>
                </a:cxn>
                <a:cxn ang="0">
                  <a:pos x="T6" y="T7"/>
                </a:cxn>
                <a:cxn ang="0">
                  <a:pos x="T8" y="T9"/>
                </a:cxn>
              </a:cxnLst>
              <a:rect l="0" t="0" r="r" b="b"/>
              <a:pathLst>
                <a:path w="3315" h="3430">
                  <a:moveTo>
                    <a:pt x="292" y="3430"/>
                  </a:moveTo>
                  <a:lnTo>
                    <a:pt x="3315" y="3285"/>
                  </a:lnTo>
                  <a:lnTo>
                    <a:pt x="1326" y="0"/>
                  </a:lnTo>
                  <a:lnTo>
                    <a:pt x="0" y="1279"/>
                  </a:lnTo>
                  <a:lnTo>
                    <a:pt x="292" y="3430"/>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6" name="Freeform 261"/>
            <p:cNvSpPr/>
            <p:nvPr/>
          </p:nvSpPr>
          <p:spPr bwMode="auto">
            <a:xfrm>
              <a:off x="8179594" y="2551463"/>
              <a:ext cx="960835" cy="799570"/>
            </a:xfrm>
            <a:custGeom>
              <a:avLst/>
              <a:gdLst>
                <a:gd name="T0" fmla="*/ 3023 w 3023"/>
                <a:gd name="T1" fmla="*/ 0 h 2517"/>
                <a:gd name="T2" fmla="*/ 0 w 3023"/>
                <a:gd name="T3" fmla="*/ 145 h 2517"/>
                <a:gd name="T4" fmla="*/ 1432 w 3023"/>
                <a:gd name="T5" fmla="*/ 2517 h 2517"/>
                <a:gd name="T6" fmla="*/ 3023 w 3023"/>
                <a:gd name="T7" fmla="*/ 0 h 2517"/>
              </a:gdLst>
              <a:ahLst/>
              <a:cxnLst>
                <a:cxn ang="0">
                  <a:pos x="T0" y="T1"/>
                </a:cxn>
                <a:cxn ang="0">
                  <a:pos x="T2" y="T3"/>
                </a:cxn>
                <a:cxn ang="0">
                  <a:pos x="T4" y="T5"/>
                </a:cxn>
                <a:cxn ang="0">
                  <a:pos x="T6" y="T7"/>
                </a:cxn>
              </a:cxnLst>
              <a:rect l="0" t="0" r="r" b="b"/>
              <a:pathLst>
                <a:path w="3023" h="2517">
                  <a:moveTo>
                    <a:pt x="3023" y="0"/>
                  </a:moveTo>
                  <a:lnTo>
                    <a:pt x="0" y="145"/>
                  </a:lnTo>
                  <a:lnTo>
                    <a:pt x="1432" y="2517"/>
                  </a:lnTo>
                  <a:lnTo>
                    <a:pt x="3023"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7" name="Freeform 262"/>
            <p:cNvSpPr/>
            <p:nvPr/>
          </p:nvSpPr>
          <p:spPr bwMode="auto">
            <a:xfrm>
              <a:off x="8508206" y="1078823"/>
              <a:ext cx="632222" cy="1472640"/>
            </a:xfrm>
            <a:custGeom>
              <a:avLst/>
              <a:gdLst>
                <a:gd name="T0" fmla="*/ 0 w 1989"/>
                <a:gd name="T1" fmla="*/ 1344 h 4629"/>
                <a:gd name="T2" fmla="*/ 1989 w 1989"/>
                <a:gd name="T3" fmla="*/ 4629 h 4629"/>
                <a:gd name="T4" fmla="*/ 1989 w 1989"/>
                <a:gd name="T5" fmla="*/ 0 h 4629"/>
                <a:gd name="T6" fmla="*/ 0 w 1989"/>
                <a:gd name="T7" fmla="*/ 1344 h 4629"/>
              </a:gdLst>
              <a:ahLst/>
              <a:cxnLst>
                <a:cxn ang="0">
                  <a:pos x="T0" y="T1"/>
                </a:cxn>
                <a:cxn ang="0">
                  <a:pos x="T2" y="T3"/>
                </a:cxn>
                <a:cxn ang="0">
                  <a:pos x="T4" y="T5"/>
                </a:cxn>
                <a:cxn ang="0">
                  <a:pos x="T6" y="T7"/>
                </a:cxn>
              </a:cxnLst>
              <a:rect l="0" t="0" r="r" b="b"/>
              <a:pathLst>
                <a:path w="1989" h="4629">
                  <a:moveTo>
                    <a:pt x="0" y="1344"/>
                  </a:moveTo>
                  <a:lnTo>
                    <a:pt x="1989" y="4629"/>
                  </a:lnTo>
                  <a:lnTo>
                    <a:pt x="1989" y="0"/>
                  </a:lnTo>
                  <a:lnTo>
                    <a:pt x="0" y="1344"/>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8" name="Freeform 263"/>
            <p:cNvSpPr/>
            <p:nvPr/>
          </p:nvSpPr>
          <p:spPr bwMode="auto">
            <a:xfrm>
              <a:off x="7475935" y="656364"/>
              <a:ext cx="1032272" cy="850886"/>
            </a:xfrm>
            <a:custGeom>
              <a:avLst/>
              <a:gdLst>
                <a:gd name="T0" fmla="*/ 3252 w 3252"/>
                <a:gd name="T1" fmla="*/ 2674 h 2674"/>
                <a:gd name="T2" fmla="*/ 3249 w 3252"/>
                <a:gd name="T3" fmla="*/ 0 h 2674"/>
                <a:gd name="T4" fmla="*/ 0 w 3252"/>
                <a:gd name="T5" fmla="*/ 190 h 2674"/>
                <a:gd name="T6" fmla="*/ 3252 w 3252"/>
                <a:gd name="T7" fmla="*/ 2674 h 2674"/>
              </a:gdLst>
              <a:ahLst/>
              <a:cxnLst>
                <a:cxn ang="0">
                  <a:pos x="T0" y="T1"/>
                </a:cxn>
                <a:cxn ang="0">
                  <a:pos x="T2" y="T3"/>
                </a:cxn>
                <a:cxn ang="0">
                  <a:pos x="T4" y="T5"/>
                </a:cxn>
                <a:cxn ang="0">
                  <a:pos x="T6" y="T7"/>
                </a:cxn>
              </a:cxnLst>
              <a:rect l="0" t="0" r="r" b="b"/>
              <a:pathLst>
                <a:path w="3252" h="2674">
                  <a:moveTo>
                    <a:pt x="3252" y="2674"/>
                  </a:moveTo>
                  <a:lnTo>
                    <a:pt x="3249" y="0"/>
                  </a:lnTo>
                  <a:lnTo>
                    <a:pt x="0" y="190"/>
                  </a:lnTo>
                  <a:lnTo>
                    <a:pt x="3252" y="2674"/>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19" name="Freeform 264"/>
            <p:cNvSpPr/>
            <p:nvPr/>
          </p:nvSpPr>
          <p:spPr bwMode="auto">
            <a:xfrm>
              <a:off x="6455569" y="717227"/>
              <a:ext cx="1020366" cy="1132524"/>
            </a:xfrm>
            <a:custGeom>
              <a:avLst/>
              <a:gdLst>
                <a:gd name="T0" fmla="*/ 2383 w 3209"/>
                <a:gd name="T1" fmla="*/ 3567 h 3567"/>
                <a:gd name="T2" fmla="*/ 3209 w 3209"/>
                <a:gd name="T3" fmla="*/ 0 h 3567"/>
                <a:gd name="T4" fmla="*/ 0 w 3209"/>
                <a:gd name="T5" fmla="*/ 333 h 3567"/>
                <a:gd name="T6" fmla="*/ 2383 w 3209"/>
                <a:gd name="T7" fmla="*/ 3567 h 3567"/>
              </a:gdLst>
              <a:ahLst/>
              <a:cxnLst>
                <a:cxn ang="0">
                  <a:pos x="T0" y="T1"/>
                </a:cxn>
                <a:cxn ang="0">
                  <a:pos x="T2" y="T3"/>
                </a:cxn>
                <a:cxn ang="0">
                  <a:pos x="T4" y="T5"/>
                </a:cxn>
                <a:cxn ang="0">
                  <a:pos x="T6" y="T7"/>
                </a:cxn>
              </a:cxnLst>
              <a:rect l="0" t="0" r="r" b="b"/>
              <a:pathLst>
                <a:path w="3209" h="3567">
                  <a:moveTo>
                    <a:pt x="2383" y="3567"/>
                  </a:moveTo>
                  <a:lnTo>
                    <a:pt x="3209" y="0"/>
                  </a:lnTo>
                  <a:lnTo>
                    <a:pt x="0" y="333"/>
                  </a:lnTo>
                  <a:lnTo>
                    <a:pt x="2383" y="3567"/>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0" name="Freeform 265"/>
            <p:cNvSpPr/>
            <p:nvPr/>
          </p:nvSpPr>
          <p:spPr bwMode="auto">
            <a:xfrm>
              <a:off x="5669756" y="1"/>
              <a:ext cx="1148954" cy="822244"/>
            </a:xfrm>
            <a:custGeom>
              <a:avLst/>
              <a:gdLst>
                <a:gd name="T0" fmla="*/ 3615 w 3615"/>
                <a:gd name="T1" fmla="*/ 0 h 2586"/>
                <a:gd name="T2" fmla="*/ 1481 w 3615"/>
                <a:gd name="T3" fmla="*/ 0 h 2586"/>
                <a:gd name="T4" fmla="*/ 0 w 3615"/>
                <a:gd name="T5" fmla="*/ 1292 h 2586"/>
                <a:gd name="T6" fmla="*/ 1 w 3615"/>
                <a:gd name="T7" fmla="*/ 1292 h 2586"/>
                <a:gd name="T8" fmla="*/ 2468 w 3615"/>
                <a:gd name="T9" fmla="*/ 2586 h 2586"/>
                <a:gd name="T10" fmla="*/ 3615 w 3615"/>
                <a:gd name="T11" fmla="*/ 0 h 2586"/>
              </a:gdLst>
              <a:ahLst/>
              <a:cxnLst>
                <a:cxn ang="0">
                  <a:pos x="T0" y="T1"/>
                </a:cxn>
                <a:cxn ang="0">
                  <a:pos x="T2" y="T3"/>
                </a:cxn>
                <a:cxn ang="0">
                  <a:pos x="T4" y="T5"/>
                </a:cxn>
                <a:cxn ang="0">
                  <a:pos x="T6" y="T7"/>
                </a:cxn>
                <a:cxn ang="0">
                  <a:pos x="T8" y="T9"/>
                </a:cxn>
                <a:cxn ang="0">
                  <a:pos x="T10" y="T11"/>
                </a:cxn>
              </a:cxnLst>
              <a:rect l="0" t="0" r="r" b="b"/>
              <a:pathLst>
                <a:path w="3615" h="2586">
                  <a:moveTo>
                    <a:pt x="3615" y="0"/>
                  </a:moveTo>
                  <a:lnTo>
                    <a:pt x="1481" y="0"/>
                  </a:lnTo>
                  <a:lnTo>
                    <a:pt x="0" y="1292"/>
                  </a:lnTo>
                  <a:lnTo>
                    <a:pt x="1" y="1292"/>
                  </a:lnTo>
                  <a:lnTo>
                    <a:pt x="2468" y="2586"/>
                  </a:lnTo>
                  <a:lnTo>
                    <a:pt x="3615" y="0"/>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1" name="Freeform 266"/>
            <p:cNvSpPr/>
            <p:nvPr/>
          </p:nvSpPr>
          <p:spPr bwMode="auto">
            <a:xfrm>
              <a:off x="5669756" y="411720"/>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lnTo>
                    <a:pt x="1" y="0"/>
                  </a:lnTo>
                  <a:lnTo>
                    <a:pt x="0" y="0"/>
                  </a:lnTo>
                  <a:close/>
                </a:path>
              </a:pathLst>
            </a:custGeom>
            <a:solidFill>
              <a:srgbClr val="FFFFFF"/>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2" name="Freeform 267"/>
            <p:cNvSpPr/>
            <p:nvPr/>
          </p:nvSpPr>
          <p:spPr bwMode="auto">
            <a:xfrm>
              <a:off x="5669756" y="411720"/>
              <a:ext cx="1541860" cy="1438032"/>
            </a:xfrm>
            <a:custGeom>
              <a:avLst/>
              <a:gdLst>
                <a:gd name="T0" fmla="*/ 1 w 4851"/>
                <a:gd name="T1" fmla="*/ 0 h 4528"/>
                <a:gd name="T2" fmla="*/ 0 w 4851"/>
                <a:gd name="T3" fmla="*/ 0 h 4528"/>
                <a:gd name="T4" fmla="*/ 528 w 4851"/>
                <a:gd name="T5" fmla="*/ 2862 h 4528"/>
                <a:gd name="T6" fmla="*/ 4851 w 4851"/>
                <a:gd name="T7" fmla="*/ 4528 h 4528"/>
                <a:gd name="T8" fmla="*/ 2468 w 4851"/>
                <a:gd name="T9" fmla="*/ 1294 h 4528"/>
                <a:gd name="T10" fmla="*/ 1 w 4851"/>
                <a:gd name="T11" fmla="*/ 0 h 4528"/>
              </a:gdLst>
              <a:ahLst/>
              <a:cxnLst>
                <a:cxn ang="0">
                  <a:pos x="T0" y="T1"/>
                </a:cxn>
                <a:cxn ang="0">
                  <a:pos x="T2" y="T3"/>
                </a:cxn>
                <a:cxn ang="0">
                  <a:pos x="T4" y="T5"/>
                </a:cxn>
                <a:cxn ang="0">
                  <a:pos x="T6" y="T7"/>
                </a:cxn>
                <a:cxn ang="0">
                  <a:pos x="T8" y="T9"/>
                </a:cxn>
                <a:cxn ang="0">
                  <a:pos x="T10" y="T11"/>
                </a:cxn>
              </a:cxnLst>
              <a:rect l="0" t="0" r="r" b="b"/>
              <a:pathLst>
                <a:path w="4851" h="4528">
                  <a:moveTo>
                    <a:pt x="1" y="0"/>
                  </a:moveTo>
                  <a:lnTo>
                    <a:pt x="0" y="0"/>
                  </a:lnTo>
                  <a:lnTo>
                    <a:pt x="528" y="2862"/>
                  </a:lnTo>
                  <a:lnTo>
                    <a:pt x="4851" y="4528"/>
                  </a:lnTo>
                  <a:lnTo>
                    <a:pt x="2468" y="1294"/>
                  </a:lnTo>
                  <a:lnTo>
                    <a:pt x="1" y="0"/>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3" name="Freeform 268"/>
            <p:cNvSpPr/>
            <p:nvPr/>
          </p:nvSpPr>
          <p:spPr bwMode="auto">
            <a:xfrm>
              <a:off x="4914900" y="411720"/>
              <a:ext cx="923925" cy="1380749"/>
            </a:xfrm>
            <a:custGeom>
              <a:avLst/>
              <a:gdLst>
                <a:gd name="T0" fmla="*/ 2377 w 2905"/>
                <a:gd name="T1" fmla="*/ 0 h 4348"/>
                <a:gd name="T2" fmla="*/ 0 w 2905"/>
                <a:gd name="T3" fmla="*/ 1378 h 4348"/>
                <a:gd name="T4" fmla="*/ 577 w 2905"/>
                <a:gd name="T5" fmla="*/ 4348 h 4348"/>
                <a:gd name="T6" fmla="*/ 2905 w 2905"/>
                <a:gd name="T7" fmla="*/ 2862 h 4348"/>
                <a:gd name="T8" fmla="*/ 2377 w 2905"/>
                <a:gd name="T9" fmla="*/ 0 h 4348"/>
              </a:gdLst>
              <a:ahLst/>
              <a:cxnLst>
                <a:cxn ang="0">
                  <a:pos x="T0" y="T1"/>
                </a:cxn>
                <a:cxn ang="0">
                  <a:pos x="T2" y="T3"/>
                </a:cxn>
                <a:cxn ang="0">
                  <a:pos x="T4" y="T5"/>
                </a:cxn>
                <a:cxn ang="0">
                  <a:pos x="T6" y="T7"/>
                </a:cxn>
                <a:cxn ang="0">
                  <a:pos x="T8" y="T9"/>
                </a:cxn>
              </a:cxnLst>
              <a:rect l="0" t="0" r="r" b="b"/>
              <a:pathLst>
                <a:path w="2905" h="4348">
                  <a:moveTo>
                    <a:pt x="2377" y="0"/>
                  </a:moveTo>
                  <a:lnTo>
                    <a:pt x="0" y="1378"/>
                  </a:lnTo>
                  <a:lnTo>
                    <a:pt x="577" y="4348"/>
                  </a:lnTo>
                  <a:lnTo>
                    <a:pt x="2905" y="2862"/>
                  </a:lnTo>
                  <a:lnTo>
                    <a:pt x="2377"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4" name="Freeform 269"/>
            <p:cNvSpPr/>
            <p:nvPr/>
          </p:nvSpPr>
          <p:spPr bwMode="auto">
            <a:xfrm>
              <a:off x="5230416" y="1"/>
              <a:ext cx="909638" cy="411719"/>
            </a:xfrm>
            <a:custGeom>
              <a:avLst/>
              <a:gdLst>
                <a:gd name="T0" fmla="*/ 0 w 2865"/>
                <a:gd name="T1" fmla="*/ 0 h 1292"/>
                <a:gd name="T2" fmla="*/ 1384 w 2865"/>
                <a:gd name="T3" fmla="*/ 1292 h 1292"/>
                <a:gd name="T4" fmla="*/ 2865 w 2865"/>
                <a:gd name="T5" fmla="*/ 0 h 1292"/>
                <a:gd name="T6" fmla="*/ 0 w 2865"/>
                <a:gd name="T7" fmla="*/ 0 h 1292"/>
              </a:gdLst>
              <a:ahLst/>
              <a:cxnLst>
                <a:cxn ang="0">
                  <a:pos x="T0" y="T1"/>
                </a:cxn>
                <a:cxn ang="0">
                  <a:pos x="T2" y="T3"/>
                </a:cxn>
                <a:cxn ang="0">
                  <a:pos x="T4" y="T5"/>
                </a:cxn>
                <a:cxn ang="0">
                  <a:pos x="T6" y="T7"/>
                </a:cxn>
              </a:cxnLst>
              <a:rect l="0" t="0" r="r" b="b"/>
              <a:pathLst>
                <a:path w="2865" h="1292">
                  <a:moveTo>
                    <a:pt x="0" y="0"/>
                  </a:moveTo>
                  <a:lnTo>
                    <a:pt x="1384" y="1292"/>
                  </a:lnTo>
                  <a:lnTo>
                    <a:pt x="2865" y="0"/>
                  </a:lnTo>
                  <a:lnTo>
                    <a:pt x="0"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5" name="Freeform 270"/>
            <p:cNvSpPr/>
            <p:nvPr/>
          </p:nvSpPr>
          <p:spPr bwMode="auto">
            <a:xfrm>
              <a:off x="4067175" y="1"/>
              <a:ext cx="1602581" cy="848499"/>
            </a:xfrm>
            <a:custGeom>
              <a:avLst/>
              <a:gdLst>
                <a:gd name="T0" fmla="*/ 5044 w 5044"/>
                <a:gd name="T1" fmla="*/ 1292 h 2670"/>
                <a:gd name="T2" fmla="*/ 3660 w 5044"/>
                <a:gd name="T3" fmla="*/ 0 h 2670"/>
                <a:gd name="T4" fmla="*/ 796 w 5044"/>
                <a:gd name="T5" fmla="*/ 0 h 2670"/>
                <a:gd name="T6" fmla="*/ 0 w 5044"/>
                <a:gd name="T7" fmla="*/ 1691 h 2670"/>
                <a:gd name="T8" fmla="*/ 2666 w 5044"/>
                <a:gd name="T9" fmla="*/ 2670 h 2670"/>
                <a:gd name="T10" fmla="*/ 2667 w 5044"/>
                <a:gd name="T11" fmla="*/ 2670 h 2670"/>
                <a:gd name="T12" fmla="*/ 5044 w 5044"/>
                <a:gd name="T13" fmla="*/ 1292 h 2670"/>
              </a:gdLst>
              <a:ahLst/>
              <a:cxnLst>
                <a:cxn ang="0">
                  <a:pos x="T0" y="T1"/>
                </a:cxn>
                <a:cxn ang="0">
                  <a:pos x="T2" y="T3"/>
                </a:cxn>
                <a:cxn ang="0">
                  <a:pos x="T4" y="T5"/>
                </a:cxn>
                <a:cxn ang="0">
                  <a:pos x="T6" y="T7"/>
                </a:cxn>
                <a:cxn ang="0">
                  <a:pos x="T8" y="T9"/>
                </a:cxn>
                <a:cxn ang="0">
                  <a:pos x="T10" y="T11"/>
                </a:cxn>
                <a:cxn ang="0">
                  <a:pos x="T12" y="T13"/>
                </a:cxn>
              </a:cxnLst>
              <a:rect l="0" t="0" r="r" b="b"/>
              <a:pathLst>
                <a:path w="5044" h="2670">
                  <a:moveTo>
                    <a:pt x="5044" y="1292"/>
                  </a:moveTo>
                  <a:lnTo>
                    <a:pt x="3660" y="0"/>
                  </a:lnTo>
                  <a:lnTo>
                    <a:pt x="796" y="0"/>
                  </a:lnTo>
                  <a:lnTo>
                    <a:pt x="0" y="1691"/>
                  </a:lnTo>
                  <a:lnTo>
                    <a:pt x="2666" y="2670"/>
                  </a:lnTo>
                  <a:lnTo>
                    <a:pt x="2667" y="2670"/>
                  </a:lnTo>
                  <a:lnTo>
                    <a:pt x="5044" y="1292"/>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6" name="Freeform 271"/>
            <p:cNvSpPr/>
            <p:nvPr/>
          </p:nvSpPr>
          <p:spPr bwMode="auto">
            <a:xfrm>
              <a:off x="4139804" y="848500"/>
              <a:ext cx="958453" cy="943969"/>
            </a:xfrm>
            <a:custGeom>
              <a:avLst/>
              <a:gdLst>
                <a:gd name="T0" fmla="*/ 2437 w 3014"/>
                <a:gd name="T1" fmla="*/ 0 h 2970"/>
                <a:gd name="T2" fmla="*/ 2436 w 3014"/>
                <a:gd name="T3" fmla="*/ 0 h 2970"/>
                <a:gd name="T4" fmla="*/ 0 w 3014"/>
                <a:gd name="T5" fmla="*/ 1359 h 2970"/>
                <a:gd name="T6" fmla="*/ 3014 w 3014"/>
                <a:gd name="T7" fmla="*/ 2970 h 2970"/>
                <a:gd name="T8" fmla="*/ 2437 w 3014"/>
                <a:gd name="T9" fmla="*/ 0 h 2970"/>
              </a:gdLst>
              <a:ahLst/>
              <a:cxnLst>
                <a:cxn ang="0">
                  <a:pos x="T0" y="T1"/>
                </a:cxn>
                <a:cxn ang="0">
                  <a:pos x="T2" y="T3"/>
                </a:cxn>
                <a:cxn ang="0">
                  <a:pos x="T4" y="T5"/>
                </a:cxn>
                <a:cxn ang="0">
                  <a:pos x="T6" y="T7"/>
                </a:cxn>
                <a:cxn ang="0">
                  <a:pos x="T8" y="T9"/>
                </a:cxn>
              </a:cxnLst>
              <a:rect l="0" t="0" r="r" b="b"/>
              <a:pathLst>
                <a:path w="3014" h="2970">
                  <a:moveTo>
                    <a:pt x="2437" y="0"/>
                  </a:moveTo>
                  <a:lnTo>
                    <a:pt x="2436" y="0"/>
                  </a:lnTo>
                  <a:lnTo>
                    <a:pt x="0" y="1359"/>
                  </a:lnTo>
                  <a:lnTo>
                    <a:pt x="3014" y="2970"/>
                  </a:lnTo>
                  <a:lnTo>
                    <a:pt x="2437"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7" name="Freeform 272"/>
            <p:cNvSpPr/>
            <p:nvPr/>
          </p:nvSpPr>
          <p:spPr bwMode="auto">
            <a:xfrm>
              <a:off x="5544741" y="1321081"/>
              <a:ext cx="984647" cy="1164746"/>
            </a:xfrm>
            <a:custGeom>
              <a:avLst/>
              <a:gdLst>
                <a:gd name="T0" fmla="*/ 0 w 3101"/>
                <a:gd name="T1" fmla="*/ 3203 h 3663"/>
                <a:gd name="T2" fmla="*/ 3101 w 3101"/>
                <a:gd name="T3" fmla="*/ 3663 h 3663"/>
                <a:gd name="T4" fmla="*/ 926 w 3101"/>
                <a:gd name="T5" fmla="*/ 0 h 3663"/>
                <a:gd name="T6" fmla="*/ 0 w 3101"/>
                <a:gd name="T7" fmla="*/ 3203 h 3663"/>
              </a:gdLst>
              <a:ahLst/>
              <a:cxnLst>
                <a:cxn ang="0">
                  <a:pos x="T0" y="T1"/>
                </a:cxn>
                <a:cxn ang="0">
                  <a:pos x="T2" y="T3"/>
                </a:cxn>
                <a:cxn ang="0">
                  <a:pos x="T4" y="T5"/>
                </a:cxn>
                <a:cxn ang="0">
                  <a:pos x="T6" y="T7"/>
                </a:cxn>
              </a:cxnLst>
              <a:rect l="0" t="0" r="r" b="b"/>
              <a:pathLst>
                <a:path w="3101" h="3663">
                  <a:moveTo>
                    <a:pt x="0" y="3203"/>
                  </a:moveTo>
                  <a:lnTo>
                    <a:pt x="3101" y="3663"/>
                  </a:lnTo>
                  <a:lnTo>
                    <a:pt x="926" y="0"/>
                  </a:lnTo>
                  <a:lnTo>
                    <a:pt x="0" y="3203"/>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8" name="Freeform 273"/>
            <p:cNvSpPr/>
            <p:nvPr/>
          </p:nvSpPr>
          <p:spPr bwMode="auto">
            <a:xfrm>
              <a:off x="5544741" y="2340234"/>
              <a:ext cx="984647" cy="855658"/>
            </a:xfrm>
            <a:custGeom>
              <a:avLst/>
              <a:gdLst>
                <a:gd name="T0" fmla="*/ 3101 w 3101"/>
                <a:gd name="T1" fmla="*/ 460 h 2698"/>
                <a:gd name="T2" fmla="*/ 0 w 3101"/>
                <a:gd name="T3" fmla="*/ 0 h 2698"/>
                <a:gd name="T4" fmla="*/ 1739 w 3101"/>
                <a:gd name="T5" fmla="*/ 2698 h 2698"/>
                <a:gd name="T6" fmla="*/ 3101 w 3101"/>
                <a:gd name="T7" fmla="*/ 460 h 2698"/>
              </a:gdLst>
              <a:ahLst/>
              <a:cxnLst>
                <a:cxn ang="0">
                  <a:pos x="T0" y="T1"/>
                </a:cxn>
                <a:cxn ang="0">
                  <a:pos x="T2" y="T3"/>
                </a:cxn>
                <a:cxn ang="0">
                  <a:pos x="T4" y="T5"/>
                </a:cxn>
                <a:cxn ang="0">
                  <a:pos x="T6" y="T7"/>
                </a:cxn>
              </a:cxnLst>
              <a:rect l="0" t="0" r="r" b="b"/>
              <a:pathLst>
                <a:path w="3101" h="2698">
                  <a:moveTo>
                    <a:pt x="3101" y="460"/>
                  </a:moveTo>
                  <a:lnTo>
                    <a:pt x="0" y="0"/>
                  </a:lnTo>
                  <a:lnTo>
                    <a:pt x="1739" y="2698"/>
                  </a:lnTo>
                  <a:lnTo>
                    <a:pt x="3101" y="46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29" name="Freeform 274"/>
            <p:cNvSpPr/>
            <p:nvPr/>
          </p:nvSpPr>
          <p:spPr bwMode="auto">
            <a:xfrm>
              <a:off x="4399360" y="1321081"/>
              <a:ext cx="1439465" cy="1365235"/>
            </a:xfrm>
            <a:custGeom>
              <a:avLst/>
              <a:gdLst>
                <a:gd name="T0" fmla="*/ 3603 w 4529"/>
                <a:gd name="T1" fmla="*/ 3203 h 4295"/>
                <a:gd name="T2" fmla="*/ 4529 w 4529"/>
                <a:gd name="T3" fmla="*/ 0 h 4295"/>
                <a:gd name="T4" fmla="*/ 2201 w 4529"/>
                <a:gd name="T5" fmla="*/ 1486 h 4295"/>
                <a:gd name="T6" fmla="*/ 0 w 4529"/>
                <a:gd name="T7" fmla="*/ 4295 h 4295"/>
                <a:gd name="T8" fmla="*/ 3603 w 4529"/>
                <a:gd name="T9" fmla="*/ 3203 h 4295"/>
              </a:gdLst>
              <a:ahLst/>
              <a:cxnLst>
                <a:cxn ang="0">
                  <a:pos x="T0" y="T1"/>
                </a:cxn>
                <a:cxn ang="0">
                  <a:pos x="T2" y="T3"/>
                </a:cxn>
                <a:cxn ang="0">
                  <a:pos x="T4" y="T5"/>
                </a:cxn>
                <a:cxn ang="0">
                  <a:pos x="T6" y="T7"/>
                </a:cxn>
                <a:cxn ang="0">
                  <a:pos x="T8" y="T9"/>
                </a:cxn>
              </a:cxnLst>
              <a:rect l="0" t="0" r="r" b="b"/>
              <a:pathLst>
                <a:path w="4529" h="4295">
                  <a:moveTo>
                    <a:pt x="3603" y="3203"/>
                  </a:moveTo>
                  <a:lnTo>
                    <a:pt x="4529" y="0"/>
                  </a:lnTo>
                  <a:lnTo>
                    <a:pt x="2201" y="1486"/>
                  </a:lnTo>
                  <a:lnTo>
                    <a:pt x="0" y="4295"/>
                  </a:lnTo>
                  <a:lnTo>
                    <a:pt x="3603" y="3203"/>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0" name="Freeform 275"/>
            <p:cNvSpPr/>
            <p:nvPr/>
          </p:nvSpPr>
          <p:spPr bwMode="auto">
            <a:xfrm>
              <a:off x="5838825" y="1321081"/>
              <a:ext cx="1372791" cy="1164746"/>
            </a:xfrm>
            <a:custGeom>
              <a:avLst/>
              <a:gdLst>
                <a:gd name="T0" fmla="*/ 0 w 4323"/>
                <a:gd name="T1" fmla="*/ 0 h 3663"/>
                <a:gd name="T2" fmla="*/ 2175 w 4323"/>
                <a:gd name="T3" fmla="*/ 3663 h 3663"/>
                <a:gd name="T4" fmla="*/ 4323 w 4323"/>
                <a:gd name="T5" fmla="*/ 1666 h 3663"/>
                <a:gd name="T6" fmla="*/ 0 w 4323"/>
                <a:gd name="T7" fmla="*/ 0 h 3663"/>
              </a:gdLst>
              <a:ahLst/>
              <a:cxnLst>
                <a:cxn ang="0">
                  <a:pos x="T0" y="T1"/>
                </a:cxn>
                <a:cxn ang="0">
                  <a:pos x="T2" y="T3"/>
                </a:cxn>
                <a:cxn ang="0">
                  <a:pos x="T4" y="T5"/>
                </a:cxn>
                <a:cxn ang="0">
                  <a:pos x="T6" y="T7"/>
                </a:cxn>
              </a:cxnLst>
              <a:rect l="0" t="0" r="r" b="b"/>
              <a:pathLst>
                <a:path w="4323" h="3663">
                  <a:moveTo>
                    <a:pt x="0" y="0"/>
                  </a:moveTo>
                  <a:lnTo>
                    <a:pt x="2175" y="3663"/>
                  </a:lnTo>
                  <a:lnTo>
                    <a:pt x="4323" y="1666"/>
                  </a:lnTo>
                  <a:lnTo>
                    <a:pt x="0"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1" name="Freeform 276"/>
            <p:cNvSpPr/>
            <p:nvPr/>
          </p:nvSpPr>
          <p:spPr bwMode="auto">
            <a:xfrm>
              <a:off x="6096000" y="3195893"/>
              <a:ext cx="821531" cy="883107"/>
            </a:xfrm>
            <a:custGeom>
              <a:avLst/>
              <a:gdLst>
                <a:gd name="T0" fmla="*/ 209 w 2585"/>
                <a:gd name="T1" fmla="*/ 2775 h 2775"/>
                <a:gd name="T2" fmla="*/ 2585 w 2585"/>
                <a:gd name="T3" fmla="*/ 1429 h 2775"/>
                <a:gd name="T4" fmla="*/ 0 w 2585"/>
                <a:gd name="T5" fmla="*/ 0 h 2775"/>
                <a:gd name="T6" fmla="*/ 209 w 2585"/>
                <a:gd name="T7" fmla="*/ 2775 h 2775"/>
              </a:gdLst>
              <a:ahLst/>
              <a:cxnLst>
                <a:cxn ang="0">
                  <a:pos x="T0" y="T1"/>
                </a:cxn>
                <a:cxn ang="0">
                  <a:pos x="T2" y="T3"/>
                </a:cxn>
                <a:cxn ang="0">
                  <a:pos x="T4" y="T5"/>
                </a:cxn>
                <a:cxn ang="0">
                  <a:pos x="T6" y="T7"/>
                </a:cxn>
              </a:cxnLst>
              <a:rect l="0" t="0" r="r" b="b"/>
              <a:pathLst>
                <a:path w="2585" h="2775">
                  <a:moveTo>
                    <a:pt x="209" y="2775"/>
                  </a:moveTo>
                  <a:lnTo>
                    <a:pt x="2585" y="1429"/>
                  </a:lnTo>
                  <a:lnTo>
                    <a:pt x="0" y="0"/>
                  </a:lnTo>
                  <a:lnTo>
                    <a:pt x="209" y="2775"/>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2" name="Freeform 277"/>
            <p:cNvSpPr/>
            <p:nvPr/>
          </p:nvSpPr>
          <p:spPr bwMode="auto">
            <a:xfrm>
              <a:off x="6162675" y="3650574"/>
              <a:ext cx="810816" cy="1492927"/>
            </a:xfrm>
            <a:custGeom>
              <a:avLst/>
              <a:gdLst>
                <a:gd name="T0" fmla="*/ 2376 w 2547"/>
                <a:gd name="T1" fmla="*/ 0 h 4694"/>
                <a:gd name="T2" fmla="*/ 0 w 2547"/>
                <a:gd name="T3" fmla="*/ 1346 h 4694"/>
                <a:gd name="T4" fmla="*/ 560 w 2547"/>
                <a:gd name="T5" fmla="*/ 4694 h 4694"/>
                <a:gd name="T6" fmla="*/ 2547 w 2547"/>
                <a:gd name="T7" fmla="*/ 2266 h 4694"/>
                <a:gd name="T8" fmla="*/ 2376 w 2547"/>
                <a:gd name="T9" fmla="*/ 0 h 4694"/>
              </a:gdLst>
              <a:ahLst/>
              <a:cxnLst>
                <a:cxn ang="0">
                  <a:pos x="T0" y="T1"/>
                </a:cxn>
                <a:cxn ang="0">
                  <a:pos x="T2" y="T3"/>
                </a:cxn>
                <a:cxn ang="0">
                  <a:pos x="T4" y="T5"/>
                </a:cxn>
                <a:cxn ang="0">
                  <a:pos x="T6" y="T7"/>
                </a:cxn>
                <a:cxn ang="0">
                  <a:pos x="T8" y="T9"/>
                </a:cxn>
              </a:cxnLst>
              <a:rect l="0" t="0" r="r" b="b"/>
              <a:pathLst>
                <a:path w="2547" h="4694">
                  <a:moveTo>
                    <a:pt x="2376" y="0"/>
                  </a:moveTo>
                  <a:lnTo>
                    <a:pt x="0" y="1346"/>
                  </a:lnTo>
                  <a:lnTo>
                    <a:pt x="560" y="4694"/>
                  </a:lnTo>
                  <a:lnTo>
                    <a:pt x="2547" y="2266"/>
                  </a:lnTo>
                  <a:lnTo>
                    <a:pt x="2376" y="0"/>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3" name="Freeform 278"/>
            <p:cNvSpPr/>
            <p:nvPr/>
          </p:nvSpPr>
          <p:spPr bwMode="auto">
            <a:xfrm>
              <a:off x="5080397" y="3195893"/>
              <a:ext cx="1082278" cy="1076435"/>
            </a:xfrm>
            <a:custGeom>
              <a:avLst/>
              <a:gdLst>
                <a:gd name="T0" fmla="*/ 3406 w 3406"/>
                <a:gd name="T1" fmla="*/ 2775 h 3382"/>
                <a:gd name="T2" fmla="*/ 3197 w 3406"/>
                <a:gd name="T3" fmla="*/ 0 h 3382"/>
                <a:gd name="T4" fmla="*/ 0 w 3406"/>
                <a:gd name="T5" fmla="*/ 3382 h 3382"/>
                <a:gd name="T6" fmla="*/ 3406 w 3406"/>
                <a:gd name="T7" fmla="*/ 2775 h 3382"/>
              </a:gdLst>
              <a:ahLst/>
              <a:cxnLst>
                <a:cxn ang="0">
                  <a:pos x="T0" y="T1"/>
                </a:cxn>
                <a:cxn ang="0">
                  <a:pos x="T2" y="T3"/>
                </a:cxn>
                <a:cxn ang="0">
                  <a:pos x="T4" y="T5"/>
                </a:cxn>
                <a:cxn ang="0">
                  <a:pos x="T6" y="T7"/>
                </a:cxn>
              </a:cxnLst>
              <a:rect l="0" t="0" r="r" b="b"/>
              <a:pathLst>
                <a:path w="3406" h="3382">
                  <a:moveTo>
                    <a:pt x="3406" y="2775"/>
                  </a:moveTo>
                  <a:lnTo>
                    <a:pt x="3197" y="0"/>
                  </a:lnTo>
                  <a:lnTo>
                    <a:pt x="0" y="3382"/>
                  </a:lnTo>
                  <a:lnTo>
                    <a:pt x="3406" y="2775"/>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4" name="Freeform 279"/>
            <p:cNvSpPr/>
            <p:nvPr/>
          </p:nvSpPr>
          <p:spPr bwMode="auto">
            <a:xfrm>
              <a:off x="6096000" y="2485827"/>
              <a:ext cx="1547813" cy="1164746"/>
            </a:xfrm>
            <a:custGeom>
              <a:avLst/>
              <a:gdLst>
                <a:gd name="T0" fmla="*/ 0 w 4868"/>
                <a:gd name="T1" fmla="*/ 2238 h 3667"/>
                <a:gd name="T2" fmla="*/ 2585 w 4868"/>
                <a:gd name="T3" fmla="*/ 3667 h 3667"/>
                <a:gd name="T4" fmla="*/ 4868 w 4868"/>
                <a:gd name="T5" fmla="*/ 1862 h 3667"/>
                <a:gd name="T6" fmla="*/ 1362 w 4868"/>
                <a:gd name="T7" fmla="*/ 0 h 3667"/>
                <a:gd name="T8" fmla="*/ 0 w 4868"/>
                <a:gd name="T9" fmla="*/ 2238 h 3667"/>
              </a:gdLst>
              <a:ahLst/>
              <a:cxnLst>
                <a:cxn ang="0">
                  <a:pos x="T0" y="T1"/>
                </a:cxn>
                <a:cxn ang="0">
                  <a:pos x="T2" y="T3"/>
                </a:cxn>
                <a:cxn ang="0">
                  <a:pos x="T4" y="T5"/>
                </a:cxn>
                <a:cxn ang="0">
                  <a:pos x="T6" y="T7"/>
                </a:cxn>
                <a:cxn ang="0">
                  <a:pos x="T8" y="T9"/>
                </a:cxn>
              </a:cxnLst>
              <a:rect l="0" t="0" r="r" b="b"/>
              <a:pathLst>
                <a:path w="4868" h="3667">
                  <a:moveTo>
                    <a:pt x="0" y="2238"/>
                  </a:moveTo>
                  <a:lnTo>
                    <a:pt x="2585" y="3667"/>
                  </a:lnTo>
                  <a:lnTo>
                    <a:pt x="4868" y="1862"/>
                  </a:lnTo>
                  <a:lnTo>
                    <a:pt x="1362" y="0"/>
                  </a:lnTo>
                  <a:lnTo>
                    <a:pt x="0" y="2238"/>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5" name="Freeform 280"/>
            <p:cNvSpPr/>
            <p:nvPr/>
          </p:nvSpPr>
          <p:spPr bwMode="auto">
            <a:xfrm>
              <a:off x="4933950" y="4272328"/>
              <a:ext cx="1407319" cy="871173"/>
            </a:xfrm>
            <a:custGeom>
              <a:avLst/>
              <a:gdLst>
                <a:gd name="T0" fmla="*/ 460 w 4426"/>
                <a:gd name="T1" fmla="*/ 0 h 2741"/>
                <a:gd name="T2" fmla="*/ 0 w 4426"/>
                <a:gd name="T3" fmla="*/ 2741 h 2741"/>
                <a:gd name="T4" fmla="*/ 4426 w 4426"/>
                <a:gd name="T5" fmla="*/ 2741 h 2741"/>
                <a:gd name="T6" fmla="*/ 460 w 4426"/>
                <a:gd name="T7" fmla="*/ 0 h 2741"/>
              </a:gdLst>
              <a:ahLst/>
              <a:cxnLst>
                <a:cxn ang="0">
                  <a:pos x="T0" y="T1"/>
                </a:cxn>
                <a:cxn ang="0">
                  <a:pos x="T2" y="T3"/>
                </a:cxn>
                <a:cxn ang="0">
                  <a:pos x="T4" y="T5"/>
                </a:cxn>
                <a:cxn ang="0">
                  <a:pos x="T6" y="T7"/>
                </a:cxn>
              </a:cxnLst>
              <a:rect l="0" t="0" r="r" b="b"/>
              <a:pathLst>
                <a:path w="4426" h="2741">
                  <a:moveTo>
                    <a:pt x="460" y="0"/>
                  </a:moveTo>
                  <a:lnTo>
                    <a:pt x="0" y="2741"/>
                  </a:lnTo>
                  <a:lnTo>
                    <a:pt x="4426" y="2741"/>
                  </a:lnTo>
                  <a:lnTo>
                    <a:pt x="460"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6" name="Freeform 281"/>
            <p:cNvSpPr/>
            <p:nvPr/>
          </p:nvSpPr>
          <p:spPr bwMode="auto">
            <a:xfrm>
              <a:off x="4140994" y="4272328"/>
              <a:ext cx="939404" cy="871173"/>
            </a:xfrm>
            <a:custGeom>
              <a:avLst/>
              <a:gdLst>
                <a:gd name="T0" fmla="*/ 2494 w 2954"/>
                <a:gd name="T1" fmla="*/ 2741 h 2741"/>
                <a:gd name="T2" fmla="*/ 2954 w 2954"/>
                <a:gd name="T3" fmla="*/ 0 h 2741"/>
                <a:gd name="T4" fmla="*/ 0 w 2954"/>
                <a:gd name="T5" fmla="*/ 2741 h 2741"/>
                <a:gd name="T6" fmla="*/ 2494 w 2954"/>
                <a:gd name="T7" fmla="*/ 2741 h 2741"/>
              </a:gdLst>
              <a:ahLst/>
              <a:cxnLst>
                <a:cxn ang="0">
                  <a:pos x="T0" y="T1"/>
                </a:cxn>
                <a:cxn ang="0">
                  <a:pos x="T2" y="T3"/>
                </a:cxn>
                <a:cxn ang="0">
                  <a:pos x="T4" y="T5"/>
                </a:cxn>
                <a:cxn ang="0">
                  <a:pos x="T6" y="T7"/>
                </a:cxn>
              </a:cxnLst>
              <a:rect l="0" t="0" r="r" b="b"/>
              <a:pathLst>
                <a:path w="2954" h="2741">
                  <a:moveTo>
                    <a:pt x="2494" y="2741"/>
                  </a:moveTo>
                  <a:lnTo>
                    <a:pt x="2954" y="0"/>
                  </a:lnTo>
                  <a:lnTo>
                    <a:pt x="0" y="2741"/>
                  </a:lnTo>
                  <a:lnTo>
                    <a:pt x="2494" y="2741"/>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7" name="Freeform 282"/>
            <p:cNvSpPr/>
            <p:nvPr/>
          </p:nvSpPr>
          <p:spPr bwMode="auto">
            <a:xfrm>
              <a:off x="5080397" y="4078999"/>
              <a:ext cx="1260872" cy="1064502"/>
            </a:xfrm>
            <a:custGeom>
              <a:avLst/>
              <a:gdLst>
                <a:gd name="T0" fmla="*/ 3406 w 3966"/>
                <a:gd name="T1" fmla="*/ 0 h 3348"/>
                <a:gd name="T2" fmla="*/ 0 w 3966"/>
                <a:gd name="T3" fmla="*/ 607 h 3348"/>
                <a:gd name="T4" fmla="*/ 3966 w 3966"/>
                <a:gd name="T5" fmla="*/ 3348 h 3348"/>
                <a:gd name="T6" fmla="*/ 3406 w 3966"/>
                <a:gd name="T7" fmla="*/ 0 h 3348"/>
              </a:gdLst>
              <a:ahLst/>
              <a:cxnLst>
                <a:cxn ang="0">
                  <a:pos x="T0" y="T1"/>
                </a:cxn>
                <a:cxn ang="0">
                  <a:pos x="T2" y="T3"/>
                </a:cxn>
                <a:cxn ang="0">
                  <a:pos x="T4" y="T5"/>
                </a:cxn>
                <a:cxn ang="0">
                  <a:pos x="T6" y="T7"/>
                </a:cxn>
              </a:cxnLst>
              <a:rect l="0" t="0" r="r" b="b"/>
              <a:pathLst>
                <a:path w="3966" h="3348">
                  <a:moveTo>
                    <a:pt x="3406" y="0"/>
                  </a:moveTo>
                  <a:lnTo>
                    <a:pt x="0" y="607"/>
                  </a:lnTo>
                  <a:lnTo>
                    <a:pt x="3966" y="3348"/>
                  </a:lnTo>
                  <a:lnTo>
                    <a:pt x="3406"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8" name="Freeform 283"/>
            <p:cNvSpPr/>
            <p:nvPr/>
          </p:nvSpPr>
          <p:spPr bwMode="auto">
            <a:xfrm>
              <a:off x="4427935" y="3195893"/>
              <a:ext cx="1668065" cy="1076435"/>
            </a:xfrm>
            <a:custGeom>
              <a:avLst/>
              <a:gdLst>
                <a:gd name="T0" fmla="*/ 2057 w 5254"/>
                <a:gd name="T1" fmla="*/ 3382 h 3382"/>
                <a:gd name="T2" fmla="*/ 5254 w 5254"/>
                <a:gd name="T3" fmla="*/ 0 h 3382"/>
                <a:gd name="T4" fmla="*/ 0 w 5254"/>
                <a:gd name="T5" fmla="*/ 491 h 3382"/>
                <a:gd name="T6" fmla="*/ 2057 w 5254"/>
                <a:gd name="T7" fmla="*/ 3382 h 3382"/>
              </a:gdLst>
              <a:ahLst/>
              <a:cxnLst>
                <a:cxn ang="0">
                  <a:pos x="T0" y="T1"/>
                </a:cxn>
                <a:cxn ang="0">
                  <a:pos x="T2" y="T3"/>
                </a:cxn>
                <a:cxn ang="0">
                  <a:pos x="T4" y="T5"/>
                </a:cxn>
                <a:cxn ang="0">
                  <a:pos x="T6" y="T7"/>
                </a:cxn>
              </a:cxnLst>
              <a:rect l="0" t="0" r="r" b="b"/>
              <a:pathLst>
                <a:path w="5254" h="3382">
                  <a:moveTo>
                    <a:pt x="2057" y="3382"/>
                  </a:moveTo>
                  <a:lnTo>
                    <a:pt x="5254" y="0"/>
                  </a:lnTo>
                  <a:lnTo>
                    <a:pt x="0" y="491"/>
                  </a:lnTo>
                  <a:lnTo>
                    <a:pt x="2057" y="3382"/>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39" name="Freeform 284"/>
            <p:cNvSpPr/>
            <p:nvPr/>
          </p:nvSpPr>
          <p:spPr bwMode="auto">
            <a:xfrm>
              <a:off x="6917531" y="3077748"/>
              <a:ext cx="726281" cy="695745"/>
            </a:xfrm>
            <a:custGeom>
              <a:avLst/>
              <a:gdLst>
                <a:gd name="T0" fmla="*/ 2203 w 2283"/>
                <a:gd name="T1" fmla="*/ 2189 h 2189"/>
                <a:gd name="T2" fmla="*/ 2283 w 2283"/>
                <a:gd name="T3" fmla="*/ 0 h 2189"/>
                <a:gd name="T4" fmla="*/ 0 w 2283"/>
                <a:gd name="T5" fmla="*/ 1805 h 2189"/>
                <a:gd name="T6" fmla="*/ 2203 w 2283"/>
                <a:gd name="T7" fmla="*/ 2189 h 2189"/>
              </a:gdLst>
              <a:ahLst/>
              <a:cxnLst>
                <a:cxn ang="0">
                  <a:pos x="T0" y="T1"/>
                </a:cxn>
                <a:cxn ang="0">
                  <a:pos x="T2" y="T3"/>
                </a:cxn>
                <a:cxn ang="0">
                  <a:pos x="T4" y="T5"/>
                </a:cxn>
                <a:cxn ang="0">
                  <a:pos x="T6" y="T7"/>
                </a:cxn>
              </a:cxnLst>
              <a:rect l="0" t="0" r="r" b="b"/>
              <a:pathLst>
                <a:path w="2283" h="2189">
                  <a:moveTo>
                    <a:pt x="2203" y="2189"/>
                  </a:moveTo>
                  <a:lnTo>
                    <a:pt x="2283" y="0"/>
                  </a:lnTo>
                  <a:lnTo>
                    <a:pt x="0" y="1805"/>
                  </a:lnTo>
                  <a:lnTo>
                    <a:pt x="2203" y="2189"/>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0" name="Freeform 285"/>
            <p:cNvSpPr/>
            <p:nvPr/>
          </p:nvSpPr>
          <p:spPr bwMode="auto">
            <a:xfrm>
              <a:off x="7618810" y="3773492"/>
              <a:ext cx="1521619" cy="840145"/>
            </a:xfrm>
            <a:custGeom>
              <a:avLst/>
              <a:gdLst>
                <a:gd name="T0" fmla="*/ 0 w 4789"/>
                <a:gd name="T1" fmla="*/ 0 h 2646"/>
                <a:gd name="T2" fmla="*/ 878 w 4789"/>
                <a:gd name="T3" fmla="*/ 2646 h 2646"/>
                <a:gd name="T4" fmla="*/ 4789 w 4789"/>
                <a:gd name="T5" fmla="*/ 1815 h 2646"/>
                <a:gd name="T6" fmla="*/ 0 w 4789"/>
                <a:gd name="T7" fmla="*/ 0 h 2646"/>
              </a:gdLst>
              <a:ahLst/>
              <a:cxnLst>
                <a:cxn ang="0">
                  <a:pos x="T0" y="T1"/>
                </a:cxn>
                <a:cxn ang="0">
                  <a:pos x="T2" y="T3"/>
                </a:cxn>
                <a:cxn ang="0">
                  <a:pos x="T4" y="T5"/>
                </a:cxn>
                <a:cxn ang="0">
                  <a:pos x="T6" y="T7"/>
                </a:cxn>
              </a:cxnLst>
              <a:rect l="0" t="0" r="r" b="b"/>
              <a:pathLst>
                <a:path w="4789" h="2646">
                  <a:moveTo>
                    <a:pt x="0" y="0"/>
                  </a:moveTo>
                  <a:lnTo>
                    <a:pt x="878" y="2646"/>
                  </a:lnTo>
                  <a:lnTo>
                    <a:pt x="4789" y="1815"/>
                  </a:lnTo>
                  <a:lnTo>
                    <a:pt x="0" y="0"/>
                  </a:lnTo>
                  <a:close/>
                </a:path>
              </a:pathLst>
            </a:custGeom>
            <a:solidFill>
              <a:sysClr val="window" lastClr="FFFFFF">
                <a:lumMod val="6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1" name="Freeform 286"/>
            <p:cNvSpPr/>
            <p:nvPr/>
          </p:nvSpPr>
          <p:spPr bwMode="auto">
            <a:xfrm>
              <a:off x="7618810" y="2596812"/>
              <a:ext cx="1016794" cy="1176680"/>
            </a:xfrm>
            <a:custGeom>
              <a:avLst/>
              <a:gdLst>
                <a:gd name="T0" fmla="*/ 80 w 3198"/>
                <a:gd name="T1" fmla="*/ 1512 h 3701"/>
                <a:gd name="T2" fmla="*/ 0 w 3198"/>
                <a:gd name="T3" fmla="*/ 3701 h 3701"/>
                <a:gd name="T4" fmla="*/ 3198 w 3198"/>
                <a:gd name="T5" fmla="*/ 2372 h 3701"/>
                <a:gd name="T6" fmla="*/ 1766 w 3198"/>
                <a:gd name="T7" fmla="*/ 0 h 3701"/>
                <a:gd name="T8" fmla="*/ 80 w 3198"/>
                <a:gd name="T9" fmla="*/ 1512 h 3701"/>
              </a:gdLst>
              <a:ahLst/>
              <a:cxnLst>
                <a:cxn ang="0">
                  <a:pos x="T0" y="T1"/>
                </a:cxn>
                <a:cxn ang="0">
                  <a:pos x="T2" y="T3"/>
                </a:cxn>
                <a:cxn ang="0">
                  <a:pos x="T4" y="T5"/>
                </a:cxn>
                <a:cxn ang="0">
                  <a:pos x="T6" y="T7"/>
                </a:cxn>
                <a:cxn ang="0">
                  <a:pos x="T8" y="T9"/>
                </a:cxn>
              </a:cxnLst>
              <a:rect l="0" t="0" r="r" b="b"/>
              <a:pathLst>
                <a:path w="3198" h="3701">
                  <a:moveTo>
                    <a:pt x="80" y="1512"/>
                  </a:moveTo>
                  <a:lnTo>
                    <a:pt x="0" y="3701"/>
                  </a:lnTo>
                  <a:lnTo>
                    <a:pt x="3198" y="2372"/>
                  </a:lnTo>
                  <a:lnTo>
                    <a:pt x="1766" y="0"/>
                  </a:lnTo>
                  <a:lnTo>
                    <a:pt x="80" y="1512"/>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2" name="Freeform 287"/>
            <p:cNvSpPr/>
            <p:nvPr/>
          </p:nvSpPr>
          <p:spPr bwMode="auto">
            <a:xfrm>
              <a:off x="6973491" y="4371380"/>
              <a:ext cx="925115" cy="772121"/>
            </a:xfrm>
            <a:custGeom>
              <a:avLst/>
              <a:gdLst>
                <a:gd name="T0" fmla="*/ 2910 w 2910"/>
                <a:gd name="T1" fmla="*/ 764 h 2428"/>
                <a:gd name="T2" fmla="*/ 0 w 2910"/>
                <a:gd name="T3" fmla="*/ 0 h 2428"/>
                <a:gd name="T4" fmla="*/ 484 w 2910"/>
                <a:gd name="T5" fmla="*/ 2428 h 2428"/>
                <a:gd name="T6" fmla="*/ 2416 w 2910"/>
                <a:gd name="T7" fmla="*/ 2428 h 2428"/>
                <a:gd name="T8" fmla="*/ 2910 w 2910"/>
                <a:gd name="T9" fmla="*/ 764 h 2428"/>
              </a:gdLst>
              <a:ahLst/>
              <a:cxnLst>
                <a:cxn ang="0">
                  <a:pos x="T0" y="T1"/>
                </a:cxn>
                <a:cxn ang="0">
                  <a:pos x="T2" y="T3"/>
                </a:cxn>
                <a:cxn ang="0">
                  <a:pos x="T4" y="T5"/>
                </a:cxn>
                <a:cxn ang="0">
                  <a:pos x="T6" y="T7"/>
                </a:cxn>
                <a:cxn ang="0">
                  <a:pos x="T8" y="T9"/>
                </a:cxn>
              </a:cxnLst>
              <a:rect l="0" t="0" r="r" b="b"/>
              <a:pathLst>
                <a:path w="2910" h="2428">
                  <a:moveTo>
                    <a:pt x="2910" y="764"/>
                  </a:moveTo>
                  <a:lnTo>
                    <a:pt x="0" y="0"/>
                  </a:lnTo>
                  <a:lnTo>
                    <a:pt x="484" y="2428"/>
                  </a:lnTo>
                  <a:lnTo>
                    <a:pt x="2416" y="2428"/>
                  </a:lnTo>
                  <a:lnTo>
                    <a:pt x="2910" y="764"/>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3" name="Freeform 288"/>
            <p:cNvSpPr/>
            <p:nvPr/>
          </p:nvSpPr>
          <p:spPr bwMode="auto">
            <a:xfrm>
              <a:off x="6917531" y="3650574"/>
              <a:ext cx="981075" cy="963063"/>
            </a:xfrm>
            <a:custGeom>
              <a:avLst/>
              <a:gdLst>
                <a:gd name="T0" fmla="*/ 171 w 3081"/>
                <a:gd name="T1" fmla="*/ 2266 h 3030"/>
                <a:gd name="T2" fmla="*/ 3081 w 3081"/>
                <a:gd name="T3" fmla="*/ 3030 h 3030"/>
                <a:gd name="T4" fmla="*/ 2203 w 3081"/>
                <a:gd name="T5" fmla="*/ 384 h 3030"/>
                <a:gd name="T6" fmla="*/ 0 w 3081"/>
                <a:gd name="T7" fmla="*/ 0 h 3030"/>
                <a:gd name="T8" fmla="*/ 171 w 3081"/>
                <a:gd name="T9" fmla="*/ 2266 h 3030"/>
              </a:gdLst>
              <a:ahLst/>
              <a:cxnLst>
                <a:cxn ang="0">
                  <a:pos x="T0" y="T1"/>
                </a:cxn>
                <a:cxn ang="0">
                  <a:pos x="T2" y="T3"/>
                </a:cxn>
                <a:cxn ang="0">
                  <a:pos x="T4" y="T5"/>
                </a:cxn>
                <a:cxn ang="0">
                  <a:pos x="T6" y="T7"/>
                </a:cxn>
                <a:cxn ang="0">
                  <a:pos x="T8" y="T9"/>
                </a:cxn>
              </a:cxnLst>
              <a:rect l="0" t="0" r="r" b="b"/>
              <a:pathLst>
                <a:path w="3081" h="3030">
                  <a:moveTo>
                    <a:pt x="171" y="2266"/>
                  </a:moveTo>
                  <a:lnTo>
                    <a:pt x="3081" y="3030"/>
                  </a:lnTo>
                  <a:lnTo>
                    <a:pt x="2203" y="384"/>
                  </a:lnTo>
                  <a:lnTo>
                    <a:pt x="0" y="0"/>
                  </a:lnTo>
                  <a:lnTo>
                    <a:pt x="171" y="2266"/>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4" name="Freeform 289"/>
            <p:cNvSpPr/>
            <p:nvPr/>
          </p:nvSpPr>
          <p:spPr bwMode="auto">
            <a:xfrm>
              <a:off x="7740254" y="4349899"/>
              <a:ext cx="1400175" cy="793602"/>
            </a:xfrm>
            <a:custGeom>
              <a:avLst/>
              <a:gdLst>
                <a:gd name="T0" fmla="*/ 494 w 4405"/>
                <a:gd name="T1" fmla="*/ 831 h 2495"/>
                <a:gd name="T2" fmla="*/ 0 w 4405"/>
                <a:gd name="T3" fmla="*/ 2495 h 2495"/>
                <a:gd name="T4" fmla="*/ 2202 w 4405"/>
                <a:gd name="T5" fmla="*/ 2495 h 2495"/>
                <a:gd name="T6" fmla="*/ 4405 w 4405"/>
                <a:gd name="T7" fmla="*/ 0 h 2495"/>
                <a:gd name="T8" fmla="*/ 494 w 4405"/>
                <a:gd name="T9" fmla="*/ 831 h 2495"/>
              </a:gdLst>
              <a:ahLst/>
              <a:cxnLst>
                <a:cxn ang="0">
                  <a:pos x="T0" y="T1"/>
                </a:cxn>
                <a:cxn ang="0">
                  <a:pos x="T2" y="T3"/>
                </a:cxn>
                <a:cxn ang="0">
                  <a:pos x="T4" y="T5"/>
                </a:cxn>
                <a:cxn ang="0">
                  <a:pos x="T6" y="T7"/>
                </a:cxn>
                <a:cxn ang="0">
                  <a:pos x="T8" y="T9"/>
                </a:cxn>
              </a:cxnLst>
              <a:rect l="0" t="0" r="r" b="b"/>
              <a:pathLst>
                <a:path w="4405" h="2495">
                  <a:moveTo>
                    <a:pt x="494" y="831"/>
                  </a:moveTo>
                  <a:lnTo>
                    <a:pt x="0" y="2495"/>
                  </a:lnTo>
                  <a:lnTo>
                    <a:pt x="2202" y="2495"/>
                  </a:lnTo>
                  <a:lnTo>
                    <a:pt x="4405" y="0"/>
                  </a:lnTo>
                  <a:lnTo>
                    <a:pt x="494" y="831"/>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5" name="Freeform 290"/>
            <p:cNvSpPr/>
            <p:nvPr/>
          </p:nvSpPr>
          <p:spPr bwMode="auto">
            <a:xfrm>
              <a:off x="6341269" y="4371380"/>
              <a:ext cx="784622" cy="772121"/>
            </a:xfrm>
            <a:custGeom>
              <a:avLst/>
              <a:gdLst>
                <a:gd name="T0" fmla="*/ 2471 w 2471"/>
                <a:gd name="T1" fmla="*/ 2428 h 2428"/>
                <a:gd name="T2" fmla="*/ 1987 w 2471"/>
                <a:gd name="T3" fmla="*/ 0 h 2428"/>
                <a:gd name="T4" fmla="*/ 0 w 2471"/>
                <a:gd name="T5" fmla="*/ 2428 h 2428"/>
                <a:gd name="T6" fmla="*/ 2471 w 2471"/>
                <a:gd name="T7" fmla="*/ 2428 h 2428"/>
              </a:gdLst>
              <a:ahLst/>
              <a:cxnLst>
                <a:cxn ang="0">
                  <a:pos x="T0" y="T1"/>
                </a:cxn>
                <a:cxn ang="0">
                  <a:pos x="T2" y="T3"/>
                </a:cxn>
                <a:cxn ang="0">
                  <a:pos x="T4" y="T5"/>
                </a:cxn>
                <a:cxn ang="0">
                  <a:pos x="T6" y="T7"/>
                </a:cxn>
              </a:cxnLst>
              <a:rect l="0" t="0" r="r" b="b"/>
              <a:pathLst>
                <a:path w="2471" h="2428">
                  <a:moveTo>
                    <a:pt x="2471" y="2428"/>
                  </a:moveTo>
                  <a:lnTo>
                    <a:pt x="1987" y="0"/>
                  </a:lnTo>
                  <a:lnTo>
                    <a:pt x="0" y="2428"/>
                  </a:lnTo>
                  <a:lnTo>
                    <a:pt x="2471" y="2428"/>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6" name="Freeform 291"/>
            <p:cNvSpPr/>
            <p:nvPr/>
          </p:nvSpPr>
          <p:spPr bwMode="auto">
            <a:xfrm>
              <a:off x="8440341" y="4349899"/>
              <a:ext cx="700088" cy="793602"/>
            </a:xfrm>
            <a:custGeom>
              <a:avLst/>
              <a:gdLst>
                <a:gd name="T0" fmla="*/ 2203 w 2203"/>
                <a:gd name="T1" fmla="*/ 2495 h 2495"/>
                <a:gd name="T2" fmla="*/ 2203 w 2203"/>
                <a:gd name="T3" fmla="*/ 0 h 2495"/>
                <a:gd name="T4" fmla="*/ 0 w 2203"/>
                <a:gd name="T5" fmla="*/ 2495 h 2495"/>
                <a:gd name="T6" fmla="*/ 2203 w 2203"/>
                <a:gd name="T7" fmla="*/ 2495 h 2495"/>
              </a:gdLst>
              <a:ahLst/>
              <a:cxnLst>
                <a:cxn ang="0">
                  <a:pos x="T0" y="T1"/>
                </a:cxn>
                <a:cxn ang="0">
                  <a:pos x="T2" y="T3"/>
                </a:cxn>
                <a:cxn ang="0">
                  <a:pos x="T4" y="T5"/>
                </a:cxn>
                <a:cxn ang="0">
                  <a:pos x="T6" y="T7"/>
                </a:cxn>
              </a:cxnLst>
              <a:rect l="0" t="0" r="r" b="b"/>
              <a:pathLst>
                <a:path w="2203" h="2495">
                  <a:moveTo>
                    <a:pt x="2203" y="2495"/>
                  </a:moveTo>
                  <a:lnTo>
                    <a:pt x="2203" y="0"/>
                  </a:lnTo>
                  <a:lnTo>
                    <a:pt x="0" y="2495"/>
                  </a:lnTo>
                  <a:lnTo>
                    <a:pt x="2203" y="2495"/>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7" name="Freeform 292"/>
            <p:cNvSpPr/>
            <p:nvPr/>
          </p:nvSpPr>
          <p:spPr bwMode="auto">
            <a:xfrm>
              <a:off x="7618810" y="3351033"/>
              <a:ext cx="1521619" cy="998866"/>
            </a:xfrm>
            <a:custGeom>
              <a:avLst/>
              <a:gdLst>
                <a:gd name="T0" fmla="*/ 0 w 4789"/>
                <a:gd name="T1" fmla="*/ 1329 h 3144"/>
                <a:gd name="T2" fmla="*/ 4789 w 4789"/>
                <a:gd name="T3" fmla="*/ 3144 h 3144"/>
                <a:gd name="T4" fmla="*/ 3198 w 4789"/>
                <a:gd name="T5" fmla="*/ 0 h 3144"/>
                <a:gd name="T6" fmla="*/ 0 w 4789"/>
                <a:gd name="T7" fmla="*/ 1329 h 3144"/>
              </a:gdLst>
              <a:ahLst/>
              <a:cxnLst>
                <a:cxn ang="0">
                  <a:pos x="T0" y="T1"/>
                </a:cxn>
                <a:cxn ang="0">
                  <a:pos x="T2" y="T3"/>
                </a:cxn>
                <a:cxn ang="0">
                  <a:pos x="T4" y="T5"/>
                </a:cxn>
                <a:cxn ang="0">
                  <a:pos x="T6" y="T7"/>
                </a:cxn>
              </a:cxnLst>
              <a:rect l="0" t="0" r="r" b="b"/>
              <a:pathLst>
                <a:path w="4789" h="3144">
                  <a:moveTo>
                    <a:pt x="0" y="1329"/>
                  </a:moveTo>
                  <a:lnTo>
                    <a:pt x="4789" y="3144"/>
                  </a:lnTo>
                  <a:lnTo>
                    <a:pt x="3198" y="0"/>
                  </a:lnTo>
                  <a:lnTo>
                    <a:pt x="0" y="1329"/>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8" name="Freeform 293"/>
            <p:cNvSpPr/>
            <p:nvPr/>
          </p:nvSpPr>
          <p:spPr bwMode="auto">
            <a:xfrm>
              <a:off x="8622506" y="2551463"/>
              <a:ext cx="521494" cy="1798435"/>
            </a:xfrm>
            <a:custGeom>
              <a:avLst/>
              <a:gdLst>
                <a:gd name="T0" fmla="*/ 0 w 1591"/>
                <a:gd name="T1" fmla="*/ 2517 h 5661"/>
                <a:gd name="T2" fmla="*/ 1591 w 1591"/>
                <a:gd name="T3" fmla="*/ 5661 h 5661"/>
                <a:gd name="T4" fmla="*/ 1591 w 1591"/>
                <a:gd name="T5" fmla="*/ 0 h 5661"/>
                <a:gd name="T6" fmla="*/ 0 w 1591"/>
                <a:gd name="T7" fmla="*/ 2517 h 5661"/>
              </a:gdLst>
              <a:ahLst/>
              <a:cxnLst>
                <a:cxn ang="0">
                  <a:pos x="T0" y="T1"/>
                </a:cxn>
                <a:cxn ang="0">
                  <a:pos x="T2" y="T3"/>
                </a:cxn>
                <a:cxn ang="0">
                  <a:pos x="T4" y="T5"/>
                </a:cxn>
                <a:cxn ang="0">
                  <a:pos x="T6" y="T7"/>
                </a:cxn>
              </a:cxnLst>
              <a:rect l="0" t="0" r="r" b="b"/>
              <a:pathLst>
                <a:path w="1591" h="5661">
                  <a:moveTo>
                    <a:pt x="0" y="2517"/>
                  </a:moveTo>
                  <a:lnTo>
                    <a:pt x="1591" y="5661"/>
                  </a:lnTo>
                  <a:lnTo>
                    <a:pt x="1591" y="0"/>
                  </a:lnTo>
                  <a:lnTo>
                    <a:pt x="0" y="2517"/>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49" name="Freeform 294"/>
            <p:cNvSpPr/>
            <p:nvPr/>
          </p:nvSpPr>
          <p:spPr bwMode="auto">
            <a:xfrm>
              <a:off x="4399360" y="2340234"/>
              <a:ext cx="1696640" cy="855658"/>
            </a:xfrm>
            <a:custGeom>
              <a:avLst/>
              <a:gdLst>
                <a:gd name="T0" fmla="*/ 5342 w 5342"/>
                <a:gd name="T1" fmla="*/ 2698 h 2698"/>
                <a:gd name="T2" fmla="*/ 3603 w 5342"/>
                <a:gd name="T3" fmla="*/ 0 h 2698"/>
                <a:gd name="T4" fmla="*/ 0 w 5342"/>
                <a:gd name="T5" fmla="*/ 1092 h 2698"/>
                <a:gd name="T6" fmla="*/ 5342 w 5342"/>
                <a:gd name="T7" fmla="*/ 2698 h 2698"/>
              </a:gdLst>
              <a:ahLst/>
              <a:cxnLst>
                <a:cxn ang="0">
                  <a:pos x="T0" y="T1"/>
                </a:cxn>
                <a:cxn ang="0">
                  <a:pos x="T2" y="T3"/>
                </a:cxn>
                <a:cxn ang="0">
                  <a:pos x="T4" y="T5"/>
                </a:cxn>
                <a:cxn ang="0">
                  <a:pos x="T6" y="T7"/>
                </a:cxn>
              </a:cxnLst>
              <a:rect l="0" t="0" r="r" b="b"/>
              <a:pathLst>
                <a:path w="5342" h="2698">
                  <a:moveTo>
                    <a:pt x="5342" y="2698"/>
                  </a:moveTo>
                  <a:lnTo>
                    <a:pt x="3603" y="0"/>
                  </a:lnTo>
                  <a:lnTo>
                    <a:pt x="0" y="1092"/>
                  </a:lnTo>
                  <a:lnTo>
                    <a:pt x="5342" y="2698"/>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0" name="Freeform 295"/>
            <p:cNvSpPr/>
            <p:nvPr/>
          </p:nvSpPr>
          <p:spPr bwMode="auto">
            <a:xfrm>
              <a:off x="6529388" y="1849752"/>
              <a:ext cx="1114425" cy="1227996"/>
            </a:xfrm>
            <a:custGeom>
              <a:avLst/>
              <a:gdLst>
                <a:gd name="T0" fmla="*/ 0 w 3506"/>
                <a:gd name="T1" fmla="*/ 1997 h 3859"/>
                <a:gd name="T2" fmla="*/ 3506 w 3506"/>
                <a:gd name="T3" fmla="*/ 3859 h 3859"/>
                <a:gd name="T4" fmla="*/ 2148 w 3506"/>
                <a:gd name="T5" fmla="*/ 0 h 3859"/>
                <a:gd name="T6" fmla="*/ 0 w 3506"/>
                <a:gd name="T7" fmla="*/ 1997 h 3859"/>
              </a:gdLst>
              <a:ahLst/>
              <a:cxnLst>
                <a:cxn ang="0">
                  <a:pos x="T0" y="T1"/>
                </a:cxn>
                <a:cxn ang="0">
                  <a:pos x="T2" y="T3"/>
                </a:cxn>
                <a:cxn ang="0">
                  <a:pos x="T4" y="T5"/>
                </a:cxn>
                <a:cxn ang="0">
                  <a:pos x="T6" y="T7"/>
                </a:cxn>
              </a:cxnLst>
              <a:rect l="0" t="0" r="r" b="b"/>
              <a:pathLst>
                <a:path w="3506" h="3859">
                  <a:moveTo>
                    <a:pt x="0" y="1997"/>
                  </a:moveTo>
                  <a:lnTo>
                    <a:pt x="3506" y="3859"/>
                  </a:lnTo>
                  <a:lnTo>
                    <a:pt x="2148" y="0"/>
                  </a:lnTo>
                  <a:lnTo>
                    <a:pt x="0" y="1997"/>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1" name="Freeform 296"/>
            <p:cNvSpPr/>
            <p:nvPr/>
          </p:nvSpPr>
          <p:spPr bwMode="auto">
            <a:xfrm>
              <a:off x="3070622" y="1"/>
              <a:ext cx="1250156" cy="537024"/>
            </a:xfrm>
            <a:custGeom>
              <a:avLst/>
              <a:gdLst>
                <a:gd name="T0" fmla="*/ 3136 w 3932"/>
                <a:gd name="T1" fmla="*/ 1691 h 1691"/>
                <a:gd name="T2" fmla="*/ 3932 w 3932"/>
                <a:gd name="T3" fmla="*/ 0 h 1691"/>
                <a:gd name="T4" fmla="*/ 0 w 3932"/>
                <a:gd name="T5" fmla="*/ 0 h 1691"/>
                <a:gd name="T6" fmla="*/ 3136 w 3932"/>
                <a:gd name="T7" fmla="*/ 1691 h 1691"/>
              </a:gdLst>
              <a:ahLst/>
              <a:cxnLst>
                <a:cxn ang="0">
                  <a:pos x="T0" y="T1"/>
                </a:cxn>
                <a:cxn ang="0">
                  <a:pos x="T2" y="T3"/>
                </a:cxn>
                <a:cxn ang="0">
                  <a:pos x="T4" y="T5"/>
                </a:cxn>
                <a:cxn ang="0">
                  <a:pos x="T6" y="T7"/>
                </a:cxn>
              </a:cxnLst>
              <a:rect l="0" t="0" r="r" b="b"/>
              <a:pathLst>
                <a:path w="3932" h="1691">
                  <a:moveTo>
                    <a:pt x="3136" y="1691"/>
                  </a:moveTo>
                  <a:lnTo>
                    <a:pt x="3932" y="0"/>
                  </a:lnTo>
                  <a:lnTo>
                    <a:pt x="0" y="0"/>
                  </a:lnTo>
                  <a:lnTo>
                    <a:pt x="3136" y="1691"/>
                  </a:lnTo>
                  <a:close/>
                </a:path>
              </a:pathLst>
            </a:custGeom>
            <a:solidFill>
              <a:srgbClr val="E7E6E6"/>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2" name="Freeform 297"/>
            <p:cNvSpPr/>
            <p:nvPr/>
          </p:nvSpPr>
          <p:spPr bwMode="auto">
            <a:xfrm>
              <a:off x="1821656" y="1"/>
              <a:ext cx="1268016" cy="985738"/>
            </a:xfrm>
            <a:custGeom>
              <a:avLst/>
              <a:gdLst>
                <a:gd name="T0" fmla="*/ 3987 w 3988"/>
                <a:gd name="T1" fmla="*/ 3100 h 3100"/>
                <a:gd name="T2" fmla="*/ 3988 w 3988"/>
                <a:gd name="T3" fmla="*/ 3099 h 3100"/>
                <a:gd name="T4" fmla="*/ 3931 w 3988"/>
                <a:gd name="T5" fmla="*/ 0 h 3100"/>
                <a:gd name="T6" fmla="*/ 0 w 3988"/>
                <a:gd name="T7" fmla="*/ 0 h 3100"/>
                <a:gd name="T8" fmla="*/ 966 w 3988"/>
                <a:gd name="T9" fmla="*/ 989 h 3100"/>
                <a:gd name="T10" fmla="*/ 3987 w 3988"/>
                <a:gd name="T11" fmla="*/ 3100 h 3100"/>
              </a:gdLst>
              <a:ahLst/>
              <a:cxnLst>
                <a:cxn ang="0">
                  <a:pos x="T0" y="T1"/>
                </a:cxn>
                <a:cxn ang="0">
                  <a:pos x="T2" y="T3"/>
                </a:cxn>
                <a:cxn ang="0">
                  <a:pos x="T4" y="T5"/>
                </a:cxn>
                <a:cxn ang="0">
                  <a:pos x="T6" y="T7"/>
                </a:cxn>
                <a:cxn ang="0">
                  <a:pos x="T8" y="T9"/>
                </a:cxn>
                <a:cxn ang="0">
                  <a:pos x="T10" y="T11"/>
                </a:cxn>
              </a:cxnLst>
              <a:rect l="0" t="0" r="r" b="b"/>
              <a:pathLst>
                <a:path w="3988" h="3100">
                  <a:moveTo>
                    <a:pt x="3987" y="3100"/>
                  </a:moveTo>
                  <a:lnTo>
                    <a:pt x="3988" y="3099"/>
                  </a:lnTo>
                  <a:lnTo>
                    <a:pt x="3931" y="0"/>
                  </a:lnTo>
                  <a:lnTo>
                    <a:pt x="0" y="0"/>
                  </a:lnTo>
                  <a:lnTo>
                    <a:pt x="966" y="989"/>
                  </a:lnTo>
                  <a:lnTo>
                    <a:pt x="3987" y="3100"/>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3" name="Freeform 298"/>
            <p:cNvSpPr/>
            <p:nvPr/>
          </p:nvSpPr>
          <p:spPr bwMode="auto">
            <a:xfrm>
              <a:off x="3087291" y="985739"/>
              <a:ext cx="1052513" cy="1058535"/>
            </a:xfrm>
            <a:custGeom>
              <a:avLst/>
              <a:gdLst>
                <a:gd name="T0" fmla="*/ 1 w 3310"/>
                <a:gd name="T1" fmla="*/ 0 h 3331"/>
                <a:gd name="T2" fmla="*/ 0 w 3310"/>
                <a:gd name="T3" fmla="*/ 1 h 3331"/>
                <a:gd name="T4" fmla="*/ 1114 w 3310"/>
                <a:gd name="T5" fmla="*/ 3331 h 3331"/>
                <a:gd name="T6" fmla="*/ 3310 w 3310"/>
                <a:gd name="T7" fmla="*/ 930 h 3331"/>
                <a:gd name="T8" fmla="*/ 1 w 3310"/>
                <a:gd name="T9" fmla="*/ 0 h 3331"/>
              </a:gdLst>
              <a:ahLst/>
              <a:cxnLst>
                <a:cxn ang="0">
                  <a:pos x="T0" y="T1"/>
                </a:cxn>
                <a:cxn ang="0">
                  <a:pos x="T2" y="T3"/>
                </a:cxn>
                <a:cxn ang="0">
                  <a:pos x="T4" y="T5"/>
                </a:cxn>
                <a:cxn ang="0">
                  <a:pos x="T6" y="T7"/>
                </a:cxn>
                <a:cxn ang="0">
                  <a:pos x="T8" y="T9"/>
                </a:cxn>
              </a:cxnLst>
              <a:rect l="0" t="0" r="r" b="b"/>
              <a:pathLst>
                <a:path w="3310" h="3331">
                  <a:moveTo>
                    <a:pt x="1" y="0"/>
                  </a:moveTo>
                  <a:lnTo>
                    <a:pt x="0" y="1"/>
                  </a:lnTo>
                  <a:lnTo>
                    <a:pt x="1114" y="3331"/>
                  </a:lnTo>
                  <a:lnTo>
                    <a:pt x="3310" y="930"/>
                  </a:lnTo>
                  <a:lnTo>
                    <a:pt x="1"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4" name="Freeform 299"/>
            <p:cNvSpPr/>
            <p:nvPr/>
          </p:nvSpPr>
          <p:spPr bwMode="auto">
            <a:xfrm>
              <a:off x="1625204" y="315055"/>
              <a:ext cx="1462088" cy="1325854"/>
            </a:xfrm>
            <a:custGeom>
              <a:avLst/>
              <a:gdLst>
                <a:gd name="T0" fmla="*/ 2901 w 4603"/>
                <a:gd name="T1" fmla="*/ 2846 h 4171"/>
                <a:gd name="T2" fmla="*/ 4603 w 4603"/>
                <a:gd name="T3" fmla="*/ 2111 h 4171"/>
                <a:gd name="T4" fmla="*/ 1582 w 4603"/>
                <a:gd name="T5" fmla="*/ 0 h 4171"/>
                <a:gd name="T6" fmla="*/ 0 w 4603"/>
                <a:gd name="T7" fmla="*/ 1381 h 4171"/>
                <a:gd name="T8" fmla="*/ 1336 w 4603"/>
                <a:gd name="T9" fmla="*/ 4171 h 4171"/>
                <a:gd name="T10" fmla="*/ 2901 w 4603"/>
                <a:gd name="T11" fmla="*/ 2846 h 4171"/>
              </a:gdLst>
              <a:ahLst/>
              <a:cxnLst>
                <a:cxn ang="0">
                  <a:pos x="T0" y="T1"/>
                </a:cxn>
                <a:cxn ang="0">
                  <a:pos x="T2" y="T3"/>
                </a:cxn>
                <a:cxn ang="0">
                  <a:pos x="T4" y="T5"/>
                </a:cxn>
                <a:cxn ang="0">
                  <a:pos x="T6" y="T7"/>
                </a:cxn>
                <a:cxn ang="0">
                  <a:pos x="T8" y="T9"/>
                </a:cxn>
                <a:cxn ang="0">
                  <a:pos x="T10" y="T11"/>
                </a:cxn>
              </a:cxnLst>
              <a:rect l="0" t="0" r="r" b="b"/>
              <a:pathLst>
                <a:path w="4603" h="4171">
                  <a:moveTo>
                    <a:pt x="2901" y="2846"/>
                  </a:moveTo>
                  <a:lnTo>
                    <a:pt x="4603" y="2111"/>
                  </a:lnTo>
                  <a:lnTo>
                    <a:pt x="1582" y="0"/>
                  </a:lnTo>
                  <a:lnTo>
                    <a:pt x="0" y="1381"/>
                  </a:lnTo>
                  <a:lnTo>
                    <a:pt x="1336" y="4171"/>
                  </a:lnTo>
                  <a:lnTo>
                    <a:pt x="2901" y="2846"/>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5" name="Freeform 300"/>
            <p:cNvSpPr/>
            <p:nvPr/>
          </p:nvSpPr>
          <p:spPr bwMode="auto">
            <a:xfrm>
              <a:off x="2050256" y="985739"/>
              <a:ext cx="1391841" cy="1058535"/>
            </a:xfrm>
            <a:custGeom>
              <a:avLst/>
              <a:gdLst>
                <a:gd name="T0" fmla="*/ 3267 w 4381"/>
                <a:gd name="T1" fmla="*/ 0 h 3330"/>
                <a:gd name="T2" fmla="*/ 1565 w 4381"/>
                <a:gd name="T3" fmla="*/ 735 h 3330"/>
                <a:gd name="T4" fmla="*/ 0 w 4381"/>
                <a:gd name="T5" fmla="*/ 2060 h 3330"/>
                <a:gd name="T6" fmla="*/ 4381 w 4381"/>
                <a:gd name="T7" fmla="*/ 3330 h 3330"/>
                <a:gd name="T8" fmla="*/ 3267 w 4381"/>
                <a:gd name="T9" fmla="*/ 0 h 3330"/>
              </a:gdLst>
              <a:ahLst/>
              <a:cxnLst>
                <a:cxn ang="0">
                  <a:pos x="T0" y="T1"/>
                </a:cxn>
                <a:cxn ang="0">
                  <a:pos x="T2" y="T3"/>
                </a:cxn>
                <a:cxn ang="0">
                  <a:pos x="T4" y="T5"/>
                </a:cxn>
                <a:cxn ang="0">
                  <a:pos x="T6" y="T7"/>
                </a:cxn>
                <a:cxn ang="0">
                  <a:pos x="T8" y="T9"/>
                </a:cxn>
              </a:cxnLst>
              <a:rect l="0" t="0" r="r" b="b"/>
              <a:pathLst>
                <a:path w="4381" h="3330">
                  <a:moveTo>
                    <a:pt x="3267" y="0"/>
                  </a:moveTo>
                  <a:lnTo>
                    <a:pt x="1565" y="735"/>
                  </a:lnTo>
                  <a:lnTo>
                    <a:pt x="0" y="2060"/>
                  </a:lnTo>
                  <a:lnTo>
                    <a:pt x="4381" y="3330"/>
                  </a:lnTo>
                  <a:lnTo>
                    <a:pt x="3267" y="0"/>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6" name="Freeform 301"/>
            <p:cNvSpPr/>
            <p:nvPr/>
          </p:nvSpPr>
          <p:spPr bwMode="auto">
            <a:xfrm>
              <a:off x="3070622" y="1"/>
              <a:ext cx="996553" cy="985738"/>
            </a:xfrm>
            <a:custGeom>
              <a:avLst/>
              <a:gdLst>
                <a:gd name="T0" fmla="*/ 0 w 3136"/>
                <a:gd name="T1" fmla="*/ 0 h 3099"/>
                <a:gd name="T2" fmla="*/ 57 w 3136"/>
                <a:gd name="T3" fmla="*/ 3099 h 3099"/>
                <a:gd name="T4" fmla="*/ 3136 w 3136"/>
                <a:gd name="T5" fmla="*/ 1691 h 3099"/>
                <a:gd name="T6" fmla="*/ 0 w 3136"/>
                <a:gd name="T7" fmla="*/ 0 h 3099"/>
              </a:gdLst>
              <a:ahLst/>
              <a:cxnLst>
                <a:cxn ang="0">
                  <a:pos x="T0" y="T1"/>
                </a:cxn>
                <a:cxn ang="0">
                  <a:pos x="T2" y="T3"/>
                </a:cxn>
                <a:cxn ang="0">
                  <a:pos x="T4" y="T5"/>
                </a:cxn>
                <a:cxn ang="0">
                  <a:pos x="T6" y="T7"/>
                </a:cxn>
              </a:cxnLst>
              <a:rect l="0" t="0" r="r" b="b"/>
              <a:pathLst>
                <a:path w="3136" h="3099">
                  <a:moveTo>
                    <a:pt x="0" y="0"/>
                  </a:moveTo>
                  <a:lnTo>
                    <a:pt x="57" y="3099"/>
                  </a:lnTo>
                  <a:lnTo>
                    <a:pt x="3136" y="1691"/>
                  </a:lnTo>
                  <a:lnTo>
                    <a:pt x="0"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7" name="Freeform 302"/>
            <p:cNvSpPr/>
            <p:nvPr/>
          </p:nvSpPr>
          <p:spPr bwMode="auto">
            <a:xfrm>
              <a:off x="3089672" y="537025"/>
              <a:ext cx="1825228" cy="744674"/>
            </a:xfrm>
            <a:custGeom>
              <a:avLst/>
              <a:gdLst>
                <a:gd name="T0" fmla="*/ 3079 w 5745"/>
                <a:gd name="T1" fmla="*/ 0 h 2338"/>
                <a:gd name="T2" fmla="*/ 0 w 5745"/>
                <a:gd name="T3" fmla="*/ 1408 h 2338"/>
                <a:gd name="T4" fmla="*/ 3309 w 5745"/>
                <a:gd name="T5" fmla="*/ 2338 h 2338"/>
                <a:gd name="T6" fmla="*/ 5745 w 5745"/>
                <a:gd name="T7" fmla="*/ 979 h 2338"/>
                <a:gd name="T8" fmla="*/ 3079 w 5745"/>
                <a:gd name="T9" fmla="*/ 0 h 2338"/>
              </a:gdLst>
              <a:ahLst/>
              <a:cxnLst>
                <a:cxn ang="0">
                  <a:pos x="T0" y="T1"/>
                </a:cxn>
                <a:cxn ang="0">
                  <a:pos x="T2" y="T3"/>
                </a:cxn>
                <a:cxn ang="0">
                  <a:pos x="T4" y="T5"/>
                </a:cxn>
                <a:cxn ang="0">
                  <a:pos x="T6" y="T7"/>
                </a:cxn>
                <a:cxn ang="0">
                  <a:pos x="T8" y="T9"/>
                </a:cxn>
              </a:cxnLst>
              <a:rect l="0" t="0" r="r" b="b"/>
              <a:pathLst>
                <a:path w="5745" h="2338">
                  <a:moveTo>
                    <a:pt x="3079" y="0"/>
                  </a:moveTo>
                  <a:lnTo>
                    <a:pt x="0" y="1408"/>
                  </a:lnTo>
                  <a:lnTo>
                    <a:pt x="3309" y="2338"/>
                  </a:lnTo>
                  <a:lnTo>
                    <a:pt x="5745" y="979"/>
                  </a:lnTo>
                  <a:lnTo>
                    <a:pt x="3079"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8" name="Freeform 303"/>
            <p:cNvSpPr/>
            <p:nvPr/>
          </p:nvSpPr>
          <p:spPr bwMode="auto">
            <a:xfrm>
              <a:off x="3442097" y="1281699"/>
              <a:ext cx="1656159" cy="762575"/>
            </a:xfrm>
            <a:custGeom>
              <a:avLst/>
              <a:gdLst>
                <a:gd name="T0" fmla="*/ 2196 w 5210"/>
                <a:gd name="T1" fmla="*/ 0 h 2401"/>
                <a:gd name="T2" fmla="*/ 0 w 5210"/>
                <a:gd name="T3" fmla="*/ 2401 h 2401"/>
                <a:gd name="T4" fmla="*/ 5210 w 5210"/>
                <a:gd name="T5" fmla="*/ 1611 h 2401"/>
                <a:gd name="T6" fmla="*/ 2196 w 5210"/>
                <a:gd name="T7" fmla="*/ 0 h 2401"/>
              </a:gdLst>
              <a:ahLst/>
              <a:cxnLst>
                <a:cxn ang="0">
                  <a:pos x="T0" y="T1"/>
                </a:cxn>
                <a:cxn ang="0">
                  <a:pos x="T2" y="T3"/>
                </a:cxn>
                <a:cxn ang="0">
                  <a:pos x="T4" y="T5"/>
                </a:cxn>
                <a:cxn ang="0">
                  <a:pos x="T6" y="T7"/>
                </a:cxn>
              </a:cxnLst>
              <a:rect l="0" t="0" r="r" b="b"/>
              <a:pathLst>
                <a:path w="5210" h="2401">
                  <a:moveTo>
                    <a:pt x="2196" y="0"/>
                  </a:moveTo>
                  <a:lnTo>
                    <a:pt x="0" y="2401"/>
                  </a:lnTo>
                  <a:lnTo>
                    <a:pt x="5210" y="1611"/>
                  </a:lnTo>
                  <a:lnTo>
                    <a:pt x="2196" y="0"/>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59" name="Freeform 304"/>
            <p:cNvSpPr/>
            <p:nvPr/>
          </p:nvSpPr>
          <p:spPr bwMode="auto">
            <a:xfrm>
              <a:off x="3388519" y="2044274"/>
              <a:ext cx="1039416" cy="1307953"/>
            </a:xfrm>
            <a:custGeom>
              <a:avLst/>
              <a:gdLst>
                <a:gd name="T0" fmla="*/ 3178 w 3266"/>
                <a:gd name="T1" fmla="*/ 2019 h 4116"/>
                <a:gd name="T2" fmla="*/ 169 w 3266"/>
                <a:gd name="T3" fmla="*/ 0 h 4116"/>
                <a:gd name="T4" fmla="*/ 0 w 3266"/>
                <a:gd name="T5" fmla="*/ 3842 h 4116"/>
                <a:gd name="T6" fmla="*/ 3266 w 3266"/>
                <a:gd name="T7" fmla="*/ 4116 h 4116"/>
                <a:gd name="T8" fmla="*/ 3178 w 3266"/>
                <a:gd name="T9" fmla="*/ 2019 h 4116"/>
              </a:gdLst>
              <a:ahLst/>
              <a:cxnLst>
                <a:cxn ang="0">
                  <a:pos x="T0" y="T1"/>
                </a:cxn>
                <a:cxn ang="0">
                  <a:pos x="T2" y="T3"/>
                </a:cxn>
                <a:cxn ang="0">
                  <a:pos x="T4" y="T5"/>
                </a:cxn>
                <a:cxn ang="0">
                  <a:pos x="T6" y="T7"/>
                </a:cxn>
                <a:cxn ang="0">
                  <a:pos x="T8" y="T9"/>
                </a:cxn>
              </a:cxnLst>
              <a:rect l="0" t="0" r="r" b="b"/>
              <a:pathLst>
                <a:path w="3266" h="4116">
                  <a:moveTo>
                    <a:pt x="3178" y="2019"/>
                  </a:moveTo>
                  <a:lnTo>
                    <a:pt x="169" y="0"/>
                  </a:lnTo>
                  <a:lnTo>
                    <a:pt x="0" y="3842"/>
                  </a:lnTo>
                  <a:lnTo>
                    <a:pt x="3266" y="4116"/>
                  </a:lnTo>
                  <a:lnTo>
                    <a:pt x="3178" y="2019"/>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0" name="Freeform 305"/>
            <p:cNvSpPr/>
            <p:nvPr/>
          </p:nvSpPr>
          <p:spPr bwMode="auto">
            <a:xfrm>
              <a:off x="3442097" y="1792469"/>
              <a:ext cx="1656159" cy="893848"/>
            </a:xfrm>
            <a:custGeom>
              <a:avLst/>
              <a:gdLst>
                <a:gd name="T0" fmla="*/ 0 w 5210"/>
                <a:gd name="T1" fmla="*/ 790 h 2809"/>
                <a:gd name="T2" fmla="*/ 3009 w 5210"/>
                <a:gd name="T3" fmla="*/ 2809 h 2809"/>
                <a:gd name="T4" fmla="*/ 5210 w 5210"/>
                <a:gd name="T5" fmla="*/ 0 h 2809"/>
                <a:gd name="T6" fmla="*/ 0 w 5210"/>
                <a:gd name="T7" fmla="*/ 790 h 2809"/>
              </a:gdLst>
              <a:ahLst/>
              <a:cxnLst>
                <a:cxn ang="0">
                  <a:pos x="T0" y="T1"/>
                </a:cxn>
                <a:cxn ang="0">
                  <a:pos x="T2" y="T3"/>
                </a:cxn>
                <a:cxn ang="0">
                  <a:pos x="T4" y="T5"/>
                </a:cxn>
                <a:cxn ang="0">
                  <a:pos x="T6" y="T7"/>
                </a:cxn>
              </a:cxnLst>
              <a:rect l="0" t="0" r="r" b="b"/>
              <a:pathLst>
                <a:path w="5210" h="2809">
                  <a:moveTo>
                    <a:pt x="0" y="790"/>
                  </a:moveTo>
                  <a:lnTo>
                    <a:pt x="3009" y="2809"/>
                  </a:lnTo>
                  <a:lnTo>
                    <a:pt x="5210" y="0"/>
                  </a:lnTo>
                  <a:lnTo>
                    <a:pt x="0" y="790"/>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1" name="Freeform 306"/>
            <p:cNvSpPr/>
            <p:nvPr/>
          </p:nvSpPr>
          <p:spPr bwMode="auto">
            <a:xfrm>
              <a:off x="779860" y="1"/>
              <a:ext cx="1347788" cy="952323"/>
            </a:xfrm>
            <a:custGeom>
              <a:avLst/>
              <a:gdLst>
                <a:gd name="T0" fmla="*/ 4241 w 4241"/>
                <a:gd name="T1" fmla="*/ 989 h 2994"/>
                <a:gd name="T2" fmla="*/ 3275 w 4241"/>
                <a:gd name="T3" fmla="*/ 0 h 2994"/>
                <a:gd name="T4" fmla="*/ 1995 w 4241"/>
                <a:gd name="T5" fmla="*/ 0 h 2994"/>
                <a:gd name="T6" fmla="*/ 0 w 4241"/>
                <a:gd name="T7" fmla="*/ 2994 h 2994"/>
                <a:gd name="T8" fmla="*/ 2659 w 4241"/>
                <a:gd name="T9" fmla="*/ 2370 h 2994"/>
                <a:gd name="T10" fmla="*/ 4241 w 4241"/>
                <a:gd name="T11" fmla="*/ 989 h 2994"/>
              </a:gdLst>
              <a:ahLst/>
              <a:cxnLst>
                <a:cxn ang="0">
                  <a:pos x="T0" y="T1"/>
                </a:cxn>
                <a:cxn ang="0">
                  <a:pos x="T2" y="T3"/>
                </a:cxn>
                <a:cxn ang="0">
                  <a:pos x="T4" y="T5"/>
                </a:cxn>
                <a:cxn ang="0">
                  <a:pos x="T6" y="T7"/>
                </a:cxn>
                <a:cxn ang="0">
                  <a:pos x="T8" y="T9"/>
                </a:cxn>
                <a:cxn ang="0">
                  <a:pos x="T10" y="T11"/>
                </a:cxn>
              </a:cxnLst>
              <a:rect l="0" t="0" r="r" b="b"/>
              <a:pathLst>
                <a:path w="4241" h="2994">
                  <a:moveTo>
                    <a:pt x="4241" y="989"/>
                  </a:moveTo>
                  <a:lnTo>
                    <a:pt x="3275" y="0"/>
                  </a:lnTo>
                  <a:lnTo>
                    <a:pt x="1995" y="0"/>
                  </a:lnTo>
                  <a:lnTo>
                    <a:pt x="0" y="2994"/>
                  </a:lnTo>
                  <a:lnTo>
                    <a:pt x="2659" y="2370"/>
                  </a:lnTo>
                  <a:lnTo>
                    <a:pt x="4241" y="989"/>
                  </a:lnTo>
                  <a:close/>
                </a:path>
              </a:pathLst>
            </a:custGeom>
            <a:solidFill>
              <a:srgbClr val="E7E6E6">
                <a:lumMod val="90000"/>
              </a:srgbClr>
            </a:solidFill>
            <a:ln>
              <a:noFill/>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2" name="Freeform 307"/>
            <p:cNvSpPr/>
            <p:nvPr/>
          </p:nvSpPr>
          <p:spPr bwMode="auto">
            <a:xfrm>
              <a:off x="0" y="1"/>
              <a:ext cx="779860" cy="952323"/>
            </a:xfrm>
            <a:custGeom>
              <a:avLst/>
              <a:gdLst>
                <a:gd name="T0" fmla="*/ 1101 w 2454"/>
                <a:gd name="T1" fmla="*/ 0 h 2994"/>
                <a:gd name="T2" fmla="*/ 0 w 2454"/>
                <a:gd name="T3" fmla="*/ 0 h 2994"/>
                <a:gd name="T4" fmla="*/ 0 w 2454"/>
                <a:gd name="T5" fmla="*/ 2045 h 2994"/>
                <a:gd name="T6" fmla="*/ 2454 w 2454"/>
                <a:gd name="T7" fmla="*/ 2994 h 2994"/>
                <a:gd name="T8" fmla="*/ 1101 w 2454"/>
                <a:gd name="T9" fmla="*/ 0 h 2994"/>
              </a:gdLst>
              <a:ahLst/>
              <a:cxnLst>
                <a:cxn ang="0">
                  <a:pos x="T0" y="T1"/>
                </a:cxn>
                <a:cxn ang="0">
                  <a:pos x="T2" y="T3"/>
                </a:cxn>
                <a:cxn ang="0">
                  <a:pos x="T4" y="T5"/>
                </a:cxn>
                <a:cxn ang="0">
                  <a:pos x="T6" y="T7"/>
                </a:cxn>
                <a:cxn ang="0">
                  <a:pos x="T8" y="T9"/>
                </a:cxn>
              </a:cxnLst>
              <a:rect l="0" t="0" r="r" b="b"/>
              <a:pathLst>
                <a:path w="2454" h="2994">
                  <a:moveTo>
                    <a:pt x="1101" y="0"/>
                  </a:moveTo>
                  <a:lnTo>
                    <a:pt x="0" y="0"/>
                  </a:lnTo>
                  <a:lnTo>
                    <a:pt x="0" y="2045"/>
                  </a:lnTo>
                  <a:lnTo>
                    <a:pt x="2454" y="2994"/>
                  </a:lnTo>
                  <a:lnTo>
                    <a:pt x="1101" y="0"/>
                  </a:lnTo>
                  <a:close/>
                </a:path>
              </a:pathLst>
            </a:custGeom>
            <a:solidFill>
              <a:sysClr val="window" lastClr="FFFFFF">
                <a:lumMod val="95000"/>
              </a:sysClr>
            </a:solidFill>
            <a:ln>
              <a:noFill/>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3" name="Freeform 308"/>
            <p:cNvSpPr/>
            <p:nvPr/>
          </p:nvSpPr>
          <p:spPr bwMode="auto">
            <a:xfrm>
              <a:off x="350044" y="1"/>
              <a:ext cx="1064419" cy="952323"/>
            </a:xfrm>
            <a:custGeom>
              <a:avLst/>
              <a:gdLst>
                <a:gd name="T0" fmla="*/ 0 w 3348"/>
                <a:gd name="T1" fmla="*/ 0 h 2994"/>
                <a:gd name="T2" fmla="*/ 1353 w 3348"/>
                <a:gd name="T3" fmla="*/ 2994 h 2994"/>
                <a:gd name="T4" fmla="*/ 3348 w 3348"/>
                <a:gd name="T5" fmla="*/ 0 h 2994"/>
                <a:gd name="T6" fmla="*/ 0 w 3348"/>
                <a:gd name="T7" fmla="*/ 0 h 2994"/>
              </a:gdLst>
              <a:ahLst/>
              <a:cxnLst>
                <a:cxn ang="0">
                  <a:pos x="T0" y="T1"/>
                </a:cxn>
                <a:cxn ang="0">
                  <a:pos x="T2" y="T3"/>
                </a:cxn>
                <a:cxn ang="0">
                  <a:pos x="T4" y="T5"/>
                </a:cxn>
                <a:cxn ang="0">
                  <a:pos x="T6" y="T7"/>
                </a:cxn>
              </a:cxnLst>
              <a:rect l="0" t="0" r="r" b="b"/>
              <a:pathLst>
                <a:path w="3348" h="2994">
                  <a:moveTo>
                    <a:pt x="0" y="0"/>
                  </a:moveTo>
                  <a:lnTo>
                    <a:pt x="1353" y="2994"/>
                  </a:lnTo>
                  <a:lnTo>
                    <a:pt x="3348" y="0"/>
                  </a:lnTo>
                  <a:lnTo>
                    <a:pt x="0" y="0"/>
                  </a:lnTo>
                  <a:close/>
                </a:path>
              </a:pathLst>
            </a:custGeom>
            <a:solidFill>
              <a:srgbClr val="E7E6E6"/>
            </a:solidFill>
            <a:ln>
              <a:noFill/>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4" name="Freeform 309"/>
            <p:cNvSpPr/>
            <p:nvPr/>
          </p:nvSpPr>
          <p:spPr bwMode="auto">
            <a:xfrm>
              <a:off x="0" y="650398"/>
              <a:ext cx="825104" cy="1039440"/>
            </a:xfrm>
            <a:custGeom>
              <a:avLst/>
              <a:gdLst>
                <a:gd name="T0" fmla="*/ 2454 w 2592"/>
                <a:gd name="T1" fmla="*/ 949 h 3269"/>
                <a:gd name="T2" fmla="*/ 0 w 2592"/>
                <a:gd name="T3" fmla="*/ 0 h 3269"/>
                <a:gd name="T4" fmla="*/ 0 w 2592"/>
                <a:gd name="T5" fmla="*/ 2269 h 3269"/>
                <a:gd name="T6" fmla="*/ 2592 w 2592"/>
                <a:gd name="T7" fmla="*/ 3269 h 3269"/>
                <a:gd name="T8" fmla="*/ 2454 w 2592"/>
                <a:gd name="T9" fmla="*/ 949 h 3269"/>
              </a:gdLst>
              <a:ahLst/>
              <a:cxnLst>
                <a:cxn ang="0">
                  <a:pos x="T0" y="T1"/>
                </a:cxn>
                <a:cxn ang="0">
                  <a:pos x="T2" y="T3"/>
                </a:cxn>
                <a:cxn ang="0">
                  <a:pos x="T4" y="T5"/>
                </a:cxn>
                <a:cxn ang="0">
                  <a:pos x="T6" y="T7"/>
                </a:cxn>
                <a:cxn ang="0">
                  <a:pos x="T8" y="T9"/>
                </a:cxn>
              </a:cxnLst>
              <a:rect l="0" t="0" r="r" b="b"/>
              <a:pathLst>
                <a:path w="2592" h="3269">
                  <a:moveTo>
                    <a:pt x="2454" y="949"/>
                  </a:moveTo>
                  <a:lnTo>
                    <a:pt x="0" y="0"/>
                  </a:lnTo>
                  <a:lnTo>
                    <a:pt x="0" y="2269"/>
                  </a:lnTo>
                  <a:lnTo>
                    <a:pt x="2592" y="3269"/>
                  </a:lnTo>
                  <a:lnTo>
                    <a:pt x="2454" y="949"/>
                  </a:lnTo>
                  <a:close/>
                </a:path>
              </a:pathLst>
            </a:custGeom>
            <a:solidFill>
              <a:sysClr val="window" lastClr="FFFFFF">
                <a:lumMod val="75000"/>
              </a:sysClr>
            </a:solidFill>
            <a:ln>
              <a:noFill/>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5" name="Freeform 310"/>
            <p:cNvSpPr/>
            <p:nvPr/>
          </p:nvSpPr>
          <p:spPr bwMode="auto">
            <a:xfrm>
              <a:off x="0" y="1371204"/>
              <a:ext cx="825104" cy="842532"/>
            </a:xfrm>
            <a:custGeom>
              <a:avLst/>
              <a:gdLst>
                <a:gd name="T0" fmla="*/ 0 w 2592"/>
                <a:gd name="T1" fmla="*/ 2652 h 2652"/>
                <a:gd name="T2" fmla="*/ 2592 w 2592"/>
                <a:gd name="T3" fmla="*/ 1000 h 2652"/>
                <a:gd name="T4" fmla="*/ 0 w 2592"/>
                <a:gd name="T5" fmla="*/ 0 h 2652"/>
                <a:gd name="T6" fmla="*/ 0 w 2592"/>
                <a:gd name="T7" fmla="*/ 2652 h 2652"/>
              </a:gdLst>
              <a:ahLst/>
              <a:cxnLst>
                <a:cxn ang="0">
                  <a:pos x="T0" y="T1"/>
                </a:cxn>
                <a:cxn ang="0">
                  <a:pos x="T2" y="T3"/>
                </a:cxn>
                <a:cxn ang="0">
                  <a:pos x="T4" y="T5"/>
                </a:cxn>
                <a:cxn ang="0">
                  <a:pos x="T6" y="T7"/>
                </a:cxn>
              </a:cxnLst>
              <a:rect l="0" t="0" r="r" b="b"/>
              <a:pathLst>
                <a:path w="2592" h="2652">
                  <a:moveTo>
                    <a:pt x="0" y="2652"/>
                  </a:moveTo>
                  <a:lnTo>
                    <a:pt x="2592" y="1000"/>
                  </a:lnTo>
                  <a:lnTo>
                    <a:pt x="0" y="0"/>
                  </a:lnTo>
                  <a:lnTo>
                    <a:pt x="0" y="2652"/>
                  </a:lnTo>
                  <a:close/>
                </a:path>
              </a:pathLst>
            </a:custGeom>
            <a:solidFill>
              <a:srgbClr val="E7E6E6"/>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6" name="Freeform 311"/>
            <p:cNvSpPr/>
            <p:nvPr/>
          </p:nvSpPr>
          <p:spPr bwMode="auto">
            <a:xfrm>
              <a:off x="0" y="1689838"/>
              <a:ext cx="1157288" cy="1284085"/>
            </a:xfrm>
            <a:custGeom>
              <a:avLst/>
              <a:gdLst>
                <a:gd name="T0" fmla="*/ 2592 w 3640"/>
                <a:gd name="T1" fmla="*/ 0 h 4042"/>
                <a:gd name="T2" fmla="*/ 0 w 3640"/>
                <a:gd name="T3" fmla="*/ 1652 h 4042"/>
                <a:gd name="T4" fmla="*/ 1371 w 3640"/>
                <a:gd name="T5" fmla="*/ 4042 h 4042"/>
                <a:gd name="T6" fmla="*/ 3640 w 3640"/>
                <a:gd name="T7" fmla="*/ 3112 h 4042"/>
                <a:gd name="T8" fmla="*/ 2592 w 3640"/>
                <a:gd name="T9" fmla="*/ 0 h 4042"/>
              </a:gdLst>
              <a:ahLst/>
              <a:cxnLst>
                <a:cxn ang="0">
                  <a:pos x="T0" y="T1"/>
                </a:cxn>
                <a:cxn ang="0">
                  <a:pos x="T2" y="T3"/>
                </a:cxn>
                <a:cxn ang="0">
                  <a:pos x="T4" y="T5"/>
                </a:cxn>
                <a:cxn ang="0">
                  <a:pos x="T6" y="T7"/>
                </a:cxn>
                <a:cxn ang="0">
                  <a:pos x="T8" y="T9"/>
                </a:cxn>
              </a:cxnLst>
              <a:rect l="0" t="0" r="r" b="b"/>
              <a:pathLst>
                <a:path w="3640" h="4042">
                  <a:moveTo>
                    <a:pt x="2592" y="0"/>
                  </a:moveTo>
                  <a:lnTo>
                    <a:pt x="0" y="1652"/>
                  </a:lnTo>
                  <a:lnTo>
                    <a:pt x="1371" y="4042"/>
                  </a:lnTo>
                  <a:lnTo>
                    <a:pt x="3640" y="3112"/>
                  </a:lnTo>
                  <a:lnTo>
                    <a:pt x="2592" y="0"/>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7" name="Freeform 312"/>
            <p:cNvSpPr/>
            <p:nvPr/>
          </p:nvSpPr>
          <p:spPr bwMode="auto">
            <a:xfrm>
              <a:off x="1157288" y="2654095"/>
              <a:ext cx="894160" cy="838952"/>
            </a:xfrm>
            <a:custGeom>
              <a:avLst/>
              <a:gdLst>
                <a:gd name="T0" fmla="*/ 2816 w 2816"/>
                <a:gd name="T1" fmla="*/ 1 h 2636"/>
                <a:gd name="T2" fmla="*/ 2815 w 2816"/>
                <a:gd name="T3" fmla="*/ 0 h 2636"/>
                <a:gd name="T4" fmla="*/ 0 w 2816"/>
                <a:gd name="T5" fmla="*/ 75 h 2636"/>
                <a:gd name="T6" fmla="*/ 1129 w 2816"/>
                <a:gd name="T7" fmla="*/ 2636 h 2636"/>
                <a:gd name="T8" fmla="*/ 2816 w 2816"/>
                <a:gd name="T9" fmla="*/ 1 h 2636"/>
              </a:gdLst>
              <a:ahLst/>
              <a:cxnLst>
                <a:cxn ang="0">
                  <a:pos x="T0" y="T1"/>
                </a:cxn>
                <a:cxn ang="0">
                  <a:pos x="T2" y="T3"/>
                </a:cxn>
                <a:cxn ang="0">
                  <a:pos x="T4" y="T5"/>
                </a:cxn>
                <a:cxn ang="0">
                  <a:pos x="T6" y="T7"/>
                </a:cxn>
                <a:cxn ang="0">
                  <a:pos x="T8" y="T9"/>
                </a:cxn>
              </a:cxnLst>
              <a:rect l="0" t="0" r="r" b="b"/>
              <a:pathLst>
                <a:path w="2816" h="2636">
                  <a:moveTo>
                    <a:pt x="2816" y="1"/>
                  </a:moveTo>
                  <a:lnTo>
                    <a:pt x="2815" y="0"/>
                  </a:lnTo>
                  <a:lnTo>
                    <a:pt x="0" y="75"/>
                  </a:lnTo>
                  <a:lnTo>
                    <a:pt x="1129" y="2636"/>
                  </a:lnTo>
                  <a:lnTo>
                    <a:pt x="2816" y="1"/>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8" name="Freeform 313"/>
            <p:cNvSpPr/>
            <p:nvPr/>
          </p:nvSpPr>
          <p:spPr bwMode="auto">
            <a:xfrm>
              <a:off x="2051447" y="2654095"/>
              <a:ext cx="1337072" cy="1138492"/>
            </a:xfrm>
            <a:custGeom>
              <a:avLst/>
              <a:gdLst>
                <a:gd name="T0" fmla="*/ 0 w 4206"/>
                <a:gd name="T1" fmla="*/ 0 h 3576"/>
                <a:gd name="T2" fmla="*/ 1 w 4206"/>
                <a:gd name="T3" fmla="*/ 1 h 3576"/>
                <a:gd name="T4" fmla="*/ 865 w 4206"/>
                <a:gd name="T5" fmla="*/ 3576 h 3576"/>
                <a:gd name="T6" fmla="*/ 4206 w 4206"/>
                <a:gd name="T7" fmla="*/ 1921 h 3576"/>
                <a:gd name="T8" fmla="*/ 1 w 4206"/>
                <a:gd name="T9" fmla="*/ 0 h 3576"/>
                <a:gd name="T10" fmla="*/ 0 w 4206"/>
                <a:gd name="T11" fmla="*/ 0 h 3576"/>
              </a:gdLst>
              <a:ahLst/>
              <a:cxnLst>
                <a:cxn ang="0">
                  <a:pos x="T0" y="T1"/>
                </a:cxn>
                <a:cxn ang="0">
                  <a:pos x="T2" y="T3"/>
                </a:cxn>
                <a:cxn ang="0">
                  <a:pos x="T4" y="T5"/>
                </a:cxn>
                <a:cxn ang="0">
                  <a:pos x="T6" y="T7"/>
                </a:cxn>
                <a:cxn ang="0">
                  <a:pos x="T8" y="T9"/>
                </a:cxn>
                <a:cxn ang="0">
                  <a:pos x="T10" y="T11"/>
                </a:cxn>
              </a:cxnLst>
              <a:rect l="0" t="0" r="r" b="b"/>
              <a:pathLst>
                <a:path w="4206" h="3576">
                  <a:moveTo>
                    <a:pt x="0" y="0"/>
                  </a:moveTo>
                  <a:lnTo>
                    <a:pt x="1" y="1"/>
                  </a:lnTo>
                  <a:lnTo>
                    <a:pt x="865" y="3576"/>
                  </a:lnTo>
                  <a:lnTo>
                    <a:pt x="4206" y="1921"/>
                  </a:lnTo>
                  <a:lnTo>
                    <a:pt x="1" y="0"/>
                  </a:lnTo>
                  <a:lnTo>
                    <a:pt x="0"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69" name="Freeform 314"/>
            <p:cNvSpPr/>
            <p:nvPr/>
          </p:nvSpPr>
          <p:spPr bwMode="auto">
            <a:xfrm>
              <a:off x="2051447" y="2654095"/>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lnTo>
                    <a:pt x="1" y="0"/>
                  </a:lnTo>
                  <a:lnTo>
                    <a:pt x="0" y="0"/>
                  </a:lnTo>
                  <a:close/>
                </a:path>
              </a:pathLst>
            </a:custGeom>
            <a:solidFill>
              <a:srgbClr val="FFFFFF"/>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0" name="Freeform 315"/>
            <p:cNvSpPr/>
            <p:nvPr/>
          </p:nvSpPr>
          <p:spPr bwMode="auto">
            <a:xfrm>
              <a:off x="2050256" y="1640909"/>
              <a:ext cx="1391841" cy="1013186"/>
            </a:xfrm>
            <a:custGeom>
              <a:avLst/>
              <a:gdLst>
                <a:gd name="T0" fmla="*/ 6 w 4381"/>
                <a:gd name="T1" fmla="*/ 3191 h 3191"/>
                <a:gd name="T2" fmla="*/ 7 w 4381"/>
                <a:gd name="T3" fmla="*/ 3191 h 3191"/>
                <a:gd name="T4" fmla="*/ 4381 w 4381"/>
                <a:gd name="T5" fmla="*/ 1270 h 3191"/>
                <a:gd name="T6" fmla="*/ 0 w 4381"/>
                <a:gd name="T7" fmla="*/ 0 h 3191"/>
                <a:gd name="T8" fmla="*/ 6 w 4381"/>
                <a:gd name="T9" fmla="*/ 3191 h 3191"/>
              </a:gdLst>
              <a:ahLst/>
              <a:cxnLst>
                <a:cxn ang="0">
                  <a:pos x="T0" y="T1"/>
                </a:cxn>
                <a:cxn ang="0">
                  <a:pos x="T2" y="T3"/>
                </a:cxn>
                <a:cxn ang="0">
                  <a:pos x="T4" y="T5"/>
                </a:cxn>
                <a:cxn ang="0">
                  <a:pos x="T6" y="T7"/>
                </a:cxn>
                <a:cxn ang="0">
                  <a:pos x="T8" y="T9"/>
                </a:cxn>
              </a:cxnLst>
              <a:rect l="0" t="0" r="r" b="b"/>
              <a:pathLst>
                <a:path w="4381" h="3191">
                  <a:moveTo>
                    <a:pt x="6" y="3191"/>
                  </a:moveTo>
                  <a:lnTo>
                    <a:pt x="7" y="3191"/>
                  </a:lnTo>
                  <a:lnTo>
                    <a:pt x="4381" y="1270"/>
                  </a:lnTo>
                  <a:lnTo>
                    <a:pt x="0" y="0"/>
                  </a:lnTo>
                  <a:lnTo>
                    <a:pt x="6" y="3191"/>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1" name="Freeform 316"/>
            <p:cNvSpPr/>
            <p:nvPr/>
          </p:nvSpPr>
          <p:spPr bwMode="auto">
            <a:xfrm>
              <a:off x="1157288" y="1640909"/>
              <a:ext cx="894160" cy="1037053"/>
            </a:xfrm>
            <a:custGeom>
              <a:avLst/>
              <a:gdLst>
                <a:gd name="T0" fmla="*/ 2815 w 2815"/>
                <a:gd name="T1" fmla="*/ 3191 h 3266"/>
                <a:gd name="T2" fmla="*/ 2809 w 2815"/>
                <a:gd name="T3" fmla="*/ 0 h 3266"/>
                <a:gd name="T4" fmla="*/ 0 w 2815"/>
                <a:gd name="T5" fmla="*/ 3266 h 3266"/>
                <a:gd name="T6" fmla="*/ 2815 w 2815"/>
                <a:gd name="T7" fmla="*/ 3191 h 3266"/>
              </a:gdLst>
              <a:ahLst/>
              <a:cxnLst>
                <a:cxn ang="0">
                  <a:pos x="T0" y="T1"/>
                </a:cxn>
                <a:cxn ang="0">
                  <a:pos x="T2" y="T3"/>
                </a:cxn>
                <a:cxn ang="0">
                  <a:pos x="T4" y="T5"/>
                </a:cxn>
                <a:cxn ang="0">
                  <a:pos x="T6" y="T7"/>
                </a:cxn>
              </a:cxnLst>
              <a:rect l="0" t="0" r="r" b="b"/>
              <a:pathLst>
                <a:path w="2815" h="3266">
                  <a:moveTo>
                    <a:pt x="2815" y="3191"/>
                  </a:moveTo>
                  <a:lnTo>
                    <a:pt x="2809" y="0"/>
                  </a:lnTo>
                  <a:lnTo>
                    <a:pt x="0" y="3266"/>
                  </a:lnTo>
                  <a:lnTo>
                    <a:pt x="2815" y="3191"/>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2" name="Freeform 317"/>
            <p:cNvSpPr/>
            <p:nvPr/>
          </p:nvSpPr>
          <p:spPr bwMode="auto">
            <a:xfrm>
              <a:off x="825104" y="1640909"/>
              <a:ext cx="1225153" cy="1037053"/>
            </a:xfrm>
            <a:custGeom>
              <a:avLst/>
              <a:gdLst>
                <a:gd name="T0" fmla="*/ 1048 w 3857"/>
                <a:gd name="T1" fmla="*/ 3266 h 3266"/>
                <a:gd name="T2" fmla="*/ 3857 w 3857"/>
                <a:gd name="T3" fmla="*/ 0 h 3266"/>
                <a:gd name="T4" fmla="*/ 0 w 3857"/>
                <a:gd name="T5" fmla="*/ 154 h 3266"/>
                <a:gd name="T6" fmla="*/ 1048 w 3857"/>
                <a:gd name="T7" fmla="*/ 3266 h 3266"/>
              </a:gdLst>
              <a:ahLst/>
              <a:cxnLst>
                <a:cxn ang="0">
                  <a:pos x="T0" y="T1"/>
                </a:cxn>
                <a:cxn ang="0">
                  <a:pos x="T2" y="T3"/>
                </a:cxn>
                <a:cxn ang="0">
                  <a:pos x="T4" y="T5"/>
                </a:cxn>
                <a:cxn ang="0">
                  <a:pos x="T6" y="T7"/>
                </a:cxn>
              </a:cxnLst>
              <a:rect l="0" t="0" r="r" b="b"/>
              <a:pathLst>
                <a:path w="3857" h="3266">
                  <a:moveTo>
                    <a:pt x="1048" y="3266"/>
                  </a:moveTo>
                  <a:lnTo>
                    <a:pt x="3857" y="0"/>
                  </a:lnTo>
                  <a:lnTo>
                    <a:pt x="0" y="154"/>
                  </a:lnTo>
                  <a:lnTo>
                    <a:pt x="1048" y="3266"/>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3" name="Freeform 318"/>
            <p:cNvSpPr/>
            <p:nvPr/>
          </p:nvSpPr>
          <p:spPr bwMode="auto">
            <a:xfrm>
              <a:off x="779860" y="753029"/>
              <a:ext cx="1270397" cy="936809"/>
            </a:xfrm>
            <a:custGeom>
              <a:avLst/>
              <a:gdLst>
                <a:gd name="T0" fmla="*/ 3995 w 3995"/>
                <a:gd name="T1" fmla="*/ 2790 h 2944"/>
                <a:gd name="T2" fmla="*/ 2659 w 3995"/>
                <a:gd name="T3" fmla="*/ 0 h 2944"/>
                <a:gd name="T4" fmla="*/ 0 w 3995"/>
                <a:gd name="T5" fmla="*/ 624 h 2944"/>
                <a:gd name="T6" fmla="*/ 138 w 3995"/>
                <a:gd name="T7" fmla="*/ 2944 h 2944"/>
                <a:gd name="T8" fmla="*/ 3995 w 3995"/>
                <a:gd name="T9" fmla="*/ 2790 h 2944"/>
              </a:gdLst>
              <a:ahLst/>
              <a:cxnLst>
                <a:cxn ang="0">
                  <a:pos x="T0" y="T1"/>
                </a:cxn>
                <a:cxn ang="0">
                  <a:pos x="T2" y="T3"/>
                </a:cxn>
                <a:cxn ang="0">
                  <a:pos x="T4" y="T5"/>
                </a:cxn>
                <a:cxn ang="0">
                  <a:pos x="T6" y="T7"/>
                </a:cxn>
                <a:cxn ang="0">
                  <a:pos x="T8" y="T9"/>
                </a:cxn>
              </a:cxnLst>
              <a:rect l="0" t="0" r="r" b="b"/>
              <a:pathLst>
                <a:path w="3995" h="2944">
                  <a:moveTo>
                    <a:pt x="3995" y="2790"/>
                  </a:moveTo>
                  <a:lnTo>
                    <a:pt x="2659" y="0"/>
                  </a:lnTo>
                  <a:lnTo>
                    <a:pt x="0" y="624"/>
                  </a:lnTo>
                  <a:lnTo>
                    <a:pt x="138" y="2944"/>
                  </a:lnTo>
                  <a:lnTo>
                    <a:pt x="3995" y="2790"/>
                  </a:lnTo>
                  <a:close/>
                </a:path>
              </a:pathLst>
            </a:custGeom>
            <a:solidFill>
              <a:sysClr val="window" lastClr="FFFFFF">
                <a:lumMod val="95000"/>
              </a:sysClr>
            </a:solidFill>
            <a:ln>
              <a:noFill/>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4" name="Freeform 319"/>
            <p:cNvSpPr/>
            <p:nvPr/>
          </p:nvSpPr>
          <p:spPr bwMode="auto">
            <a:xfrm>
              <a:off x="435769" y="2677962"/>
              <a:ext cx="1079897" cy="1441612"/>
            </a:xfrm>
            <a:custGeom>
              <a:avLst/>
              <a:gdLst>
                <a:gd name="T0" fmla="*/ 0 w 3398"/>
                <a:gd name="T1" fmla="*/ 930 h 4535"/>
                <a:gd name="T2" fmla="*/ 1124 w 3398"/>
                <a:gd name="T3" fmla="*/ 4535 h 4535"/>
                <a:gd name="T4" fmla="*/ 3398 w 3398"/>
                <a:gd name="T5" fmla="*/ 2561 h 4535"/>
                <a:gd name="T6" fmla="*/ 2269 w 3398"/>
                <a:gd name="T7" fmla="*/ 0 h 4535"/>
                <a:gd name="T8" fmla="*/ 0 w 3398"/>
                <a:gd name="T9" fmla="*/ 930 h 4535"/>
              </a:gdLst>
              <a:ahLst/>
              <a:cxnLst>
                <a:cxn ang="0">
                  <a:pos x="T0" y="T1"/>
                </a:cxn>
                <a:cxn ang="0">
                  <a:pos x="T2" y="T3"/>
                </a:cxn>
                <a:cxn ang="0">
                  <a:pos x="T4" y="T5"/>
                </a:cxn>
                <a:cxn ang="0">
                  <a:pos x="T6" y="T7"/>
                </a:cxn>
                <a:cxn ang="0">
                  <a:pos x="T8" y="T9"/>
                </a:cxn>
              </a:cxnLst>
              <a:rect l="0" t="0" r="r" b="b"/>
              <a:pathLst>
                <a:path w="3398" h="4535">
                  <a:moveTo>
                    <a:pt x="0" y="930"/>
                  </a:moveTo>
                  <a:lnTo>
                    <a:pt x="1124" y="4535"/>
                  </a:lnTo>
                  <a:lnTo>
                    <a:pt x="3398" y="2561"/>
                  </a:lnTo>
                  <a:lnTo>
                    <a:pt x="2269" y="0"/>
                  </a:lnTo>
                  <a:lnTo>
                    <a:pt x="0" y="930"/>
                  </a:lnTo>
                  <a:close/>
                </a:path>
              </a:pathLst>
            </a:custGeom>
            <a:solidFill>
              <a:sysClr val="window" lastClr="FFFFFF">
                <a:lumMod val="6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5" name="Freeform 320"/>
            <p:cNvSpPr/>
            <p:nvPr/>
          </p:nvSpPr>
          <p:spPr bwMode="auto">
            <a:xfrm>
              <a:off x="0" y="2973923"/>
              <a:ext cx="792956" cy="1145652"/>
            </a:xfrm>
            <a:custGeom>
              <a:avLst/>
              <a:gdLst>
                <a:gd name="T0" fmla="*/ 1371 w 2495"/>
                <a:gd name="T1" fmla="*/ 0 h 3605"/>
                <a:gd name="T2" fmla="*/ 0 w 2495"/>
                <a:gd name="T3" fmla="*/ 1203 h 3605"/>
                <a:gd name="T4" fmla="*/ 0 w 2495"/>
                <a:gd name="T5" fmla="*/ 3203 h 3605"/>
                <a:gd name="T6" fmla="*/ 2495 w 2495"/>
                <a:gd name="T7" fmla="*/ 3605 h 3605"/>
                <a:gd name="T8" fmla="*/ 1371 w 2495"/>
                <a:gd name="T9" fmla="*/ 0 h 3605"/>
              </a:gdLst>
              <a:ahLst/>
              <a:cxnLst>
                <a:cxn ang="0">
                  <a:pos x="T0" y="T1"/>
                </a:cxn>
                <a:cxn ang="0">
                  <a:pos x="T2" y="T3"/>
                </a:cxn>
                <a:cxn ang="0">
                  <a:pos x="T4" y="T5"/>
                </a:cxn>
                <a:cxn ang="0">
                  <a:pos x="T6" y="T7"/>
                </a:cxn>
                <a:cxn ang="0">
                  <a:pos x="T8" y="T9"/>
                </a:cxn>
              </a:cxnLst>
              <a:rect l="0" t="0" r="r" b="b"/>
              <a:pathLst>
                <a:path w="2495" h="3605">
                  <a:moveTo>
                    <a:pt x="1371" y="0"/>
                  </a:moveTo>
                  <a:lnTo>
                    <a:pt x="0" y="1203"/>
                  </a:lnTo>
                  <a:lnTo>
                    <a:pt x="0" y="3203"/>
                  </a:lnTo>
                  <a:lnTo>
                    <a:pt x="2495" y="3605"/>
                  </a:lnTo>
                  <a:lnTo>
                    <a:pt x="1371"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6" name="Freeform 321"/>
            <p:cNvSpPr/>
            <p:nvPr/>
          </p:nvSpPr>
          <p:spPr bwMode="auto">
            <a:xfrm>
              <a:off x="0" y="2213735"/>
              <a:ext cx="435769" cy="1143265"/>
            </a:xfrm>
            <a:custGeom>
              <a:avLst/>
              <a:gdLst>
                <a:gd name="T0" fmla="*/ 0 w 1371"/>
                <a:gd name="T1" fmla="*/ 3593 h 3593"/>
                <a:gd name="T2" fmla="*/ 1371 w 1371"/>
                <a:gd name="T3" fmla="*/ 2390 h 3593"/>
                <a:gd name="T4" fmla="*/ 0 w 1371"/>
                <a:gd name="T5" fmla="*/ 0 h 3593"/>
                <a:gd name="T6" fmla="*/ 0 w 1371"/>
                <a:gd name="T7" fmla="*/ 3593 h 3593"/>
              </a:gdLst>
              <a:ahLst/>
              <a:cxnLst>
                <a:cxn ang="0">
                  <a:pos x="T0" y="T1"/>
                </a:cxn>
                <a:cxn ang="0">
                  <a:pos x="T2" y="T3"/>
                </a:cxn>
                <a:cxn ang="0">
                  <a:pos x="T4" y="T5"/>
                </a:cxn>
                <a:cxn ang="0">
                  <a:pos x="T6" y="T7"/>
                </a:cxn>
              </a:cxnLst>
              <a:rect l="0" t="0" r="r" b="b"/>
              <a:pathLst>
                <a:path w="1371" h="3593">
                  <a:moveTo>
                    <a:pt x="0" y="3593"/>
                  </a:moveTo>
                  <a:lnTo>
                    <a:pt x="1371" y="2390"/>
                  </a:lnTo>
                  <a:lnTo>
                    <a:pt x="0" y="0"/>
                  </a:lnTo>
                  <a:lnTo>
                    <a:pt x="0" y="3593"/>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7" name="Freeform 322"/>
            <p:cNvSpPr/>
            <p:nvPr/>
          </p:nvSpPr>
          <p:spPr bwMode="auto">
            <a:xfrm>
              <a:off x="0" y="3993075"/>
              <a:ext cx="792956" cy="811503"/>
            </a:xfrm>
            <a:custGeom>
              <a:avLst/>
              <a:gdLst>
                <a:gd name="T0" fmla="*/ 2495 w 2495"/>
                <a:gd name="T1" fmla="*/ 402 h 2554"/>
                <a:gd name="T2" fmla="*/ 0 w 2495"/>
                <a:gd name="T3" fmla="*/ 0 h 2554"/>
                <a:gd name="T4" fmla="*/ 0 w 2495"/>
                <a:gd name="T5" fmla="*/ 2554 h 2554"/>
                <a:gd name="T6" fmla="*/ 2495 w 2495"/>
                <a:gd name="T7" fmla="*/ 402 h 2554"/>
              </a:gdLst>
              <a:ahLst/>
              <a:cxnLst>
                <a:cxn ang="0">
                  <a:pos x="T0" y="T1"/>
                </a:cxn>
                <a:cxn ang="0">
                  <a:pos x="T2" y="T3"/>
                </a:cxn>
                <a:cxn ang="0">
                  <a:pos x="T4" y="T5"/>
                </a:cxn>
                <a:cxn ang="0">
                  <a:pos x="T6" y="T7"/>
                </a:cxn>
              </a:cxnLst>
              <a:rect l="0" t="0" r="r" b="b"/>
              <a:pathLst>
                <a:path w="2495" h="2554">
                  <a:moveTo>
                    <a:pt x="2495" y="402"/>
                  </a:moveTo>
                  <a:lnTo>
                    <a:pt x="0" y="0"/>
                  </a:lnTo>
                  <a:lnTo>
                    <a:pt x="0" y="2554"/>
                  </a:lnTo>
                  <a:lnTo>
                    <a:pt x="2495" y="402"/>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8" name="Freeform 323"/>
            <p:cNvSpPr/>
            <p:nvPr/>
          </p:nvSpPr>
          <p:spPr bwMode="auto">
            <a:xfrm>
              <a:off x="839391" y="4631538"/>
              <a:ext cx="838200" cy="511963"/>
            </a:xfrm>
            <a:custGeom>
              <a:avLst/>
              <a:gdLst>
                <a:gd name="T0" fmla="*/ 627 w 2640"/>
                <a:gd name="T1" fmla="*/ 0 h 1608"/>
                <a:gd name="T2" fmla="*/ 0 w 2640"/>
                <a:gd name="T3" fmla="*/ 1608 h 1608"/>
                <a:gd name="T4" fmla="*/ 2640 w 2640"/>
                <a:gd name="T5" fmla="*/ 1608 h 1608"/>
                <a:gd name="T6" fmla="*/ 627 w 2640"/>
                <a:gd name="T7" fmla="*/ 0 h 1608"/>
              </a:gdLst>
              <a:ahLst/>
              <a:cxnLst>
                <a:cxn ang="0">
                  <a:pos x="T0" y="T1"/>
                </a:cxn>
                <a:cxn ang="0">
                  <a:pos x="T2" y="T3"/>
                </a:cxn>
                <a:cxn ang="0">
                  <a:pos x="T4" y="T5"/>
                </a:cxn>
                <a:cxn ang="0">
                  <a:pos x="T6" y="T7"/>
                </a:cxn>
              </a:cxnLst>
              <a:rect l="0" t="0" r="r" b="b"/>
              <a:pathLst>
                <a:path w="2640" h="1608">
                  <a:moveTo>
                    <a:pt x="627" y="0"/>
                  </a:moveTo>
                  <a:lnTo>
                    <a:pt x="0" y="1608"/>
                  </a:lnTo>
                  <a:lnTo>
                    <a:pt x="2640" y="1608"/>
                  </a:lnTo>
                  <a:lnTo>
                    <a:pt x="627" y="0"/>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79" name="Freeform 324"/>
            <p:cNvSpPr/>
            <p:nvPr/>
          </p:nvSpPr>
          <p:spPr bwMode="auto">
            <a:xfrm>
              <a:off x="0" y="4119575"/>
              <a:ext cx="1039416" cy="1023926"/>
            </a:xfrm>
            <a:custGeom>
              <a:avLst/>
              <a:gdLst>
                <a:gd name="T0" fmla="*/ 2640 w 3267"/>
                <a:gd name="T1" fmla="*/ 3217 h 3217"/>
                <a:gd name="T2" fmla="*/ 3267 w 3267"/>
                <a:gd name="T3" fmla="*/ 1609 h 3217"/>
                <a:gd name="T4" fmla="*/ 2495 w 3267"/>
                <a:gd name="T5" fmla="*/ 0 h 3217"/>
                <a:gd name="T6" fmla="*/ 0 w 3267"/>
                <a:gd name="T7" fmla="*/ 2152 h 3217"/>
                <a:gd name="T8" fmla="*/ 0 w 3267"/>
                <a:gd name="T9" fmla="*/ 3217 h 3217"/>
                <a:gd name="T10" fmla="*/ 2640 w 3267"/>
                <a:gd name="T11" fmla="*/ 3217 h 3217"/>
              </a:gdLst>
              <a:ahLst/>
              <a:cxnLst>
                <a:cxn ang="0">
                  <a:pos x="T0" y="T1"/>
                </a:cxn>
                <a:cxn ang="0">
                  <a:pos x="T2" y="T3"/>
                </a:cxn>
                <a:cxn ang="0">
                  <a:pos x="T4" y="T5"/>
                </a:cxn>
                <a:cxn ang="0">
                  <a:pos x="T6" y="T7"/>
                </a:cxn>
                <a:cxn ang="0">
                  <a:pos x="T8" y="T9"/>
                </a:cxn>
                <a:cxn ang="0">
                  <a:pos x="T10" y="T11"/>
                </a:cxn>
              </a:cxnLst>
              <a:rect l="0" t="0" r="r" b="b"/>
              <a:pathLst>
                <a:path w="3267" h="3217">
                  <a:moveTo>
                    <a:pt x="2640" y="3217"/>
                  </a:moveTo>
                  <a:lnTo>
                    <a:pt x="3267" y="1609"/>
                  </a:lnTo>
                  <a:lnTo>
                    <a:pt x="2495" y="0"/>
                  </a:lnTo>
                  <a:lnTo>
                    <a:pt x="0" y="2152"/>
                  </a:lnTo>
                  <a:lnTo>
                    <a:pt x="0" y="3217"/>
                  </a:lnTo>
                  <a:lnTo>
                    <a:pt x="2640" y="3217"/>
                  </a:lnTo>
                  <a:close/>
                </a:path>
              </a:pathLst>
            </a:custGeom>
            <a:solidFill>
              <a:sysClr val="window" lastClr="FFFFFF">
                <a:lumMod val="6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0" name="Freeform 325"/>
            <p:cNvSpPr/>
            <p:nvPr/>
          </p:nvSpPr>
          <p:spPr bwMode="auto">
            <a:xfrm>
              <a:off x="1677591" y="4493105"/>
              <a:ext cx="1414463" cy="650396"/>
            </a:xfrm>
            <a:custGeom>
              <a:avLst/>
              <a:gdLst>
                <a:gd name="T0" fmla="*/ 1478 w 4447"/>
                <a:gd name="T1" fmla="*/ 334 h 2046"/>
                <a:gd name="T2" fmla="*/ 0 w 4447"/>
                <a:gd name="T3" fmla="*/ 2046 h 2046"/>
                <a:gd name="T4" fmla="*/ 3122 w 4447"/>
                <a:gd name="T5" fmla="*/ 2046 h 2046"/>
                <a:gd name="T6" fmla="*/ 4447 w 4447"/>
                <a:gd name="T7" fmla="*/ 0 h 2046"/>
                <a:gd name="T8" fmla="*/ 1478 w 4447"/>
                <a:gd name="T9" fmla="*/ 334 h 2046"/>
              </a:gdLst>
              <a:ahLst/>
              <a:cxnLst>
                <a:cxn ang="0">
                  <a:pos x="T0" y="T1"/>
                </a:cxn>
                <a:cxn ang="0">
                  <a:pos x="T2" y="T3"/>
                </a:cxn>
                <a:cxn ang="0">
                  <a:pos x="T4" y="T5"/>
                </a:cxn>
                <a:cxn ang="0">
                  <a:pos x="T6" y="T7"/>
                </a:cxn>
                <a:cxn ang="0">
                  <a:pos x="T8" y="T9"/>
                </a:cxn>
              </a:cxnLst>
              <a:rect l="0" t="0" r="r" b="b"/>
              <a:pathLst>
                <a:path w="4447" h="2046">
                  <a:moveTo>
                    <a:pt x="1478" y="334"/>
                  </a:moveTo>
                  <a:lnTo>
                    <a:pt x="0" y="2046"/>
                  </a:lnTo>
                  <a:lnTo>
                    <a:pt x="3122" y="2046"/>
                  </a:lnTo>
                  <a:lnTo>
                    <a:pt x="4447" y="0"/>
                  </a:lnTo>
                  <a:lnTo>
                    <a:pt x="1478" y="334"/>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1" name="Freeform 326"/>
            <p:cNvSpPr/>
            <p:nvPr/>
          </p:nvSpPr>
          <p:spPr bwMode="auto">
            <a:xfrm>
              <a:off x="1515666" y="3493047"/>
              <a:ext cx="810815" cy="1650454"/>
            </a:xfrm>
            <a:custGeom>
              <a:avLst/>
              <a:gdLst>
                <a:gd name="T0" fmla="*/ 511 w 2551"/>
                <a:gd name="T1" fmla="*/ 5191 h 5191"/>
                <a:gd name="T2" fmla="*/ 1989 w 2551"/>
                <a:gd name="T3" fmla="*/ 3479 h 5191"/>
                <a:gd name="T4" fmla="*/ 2551 w 2551"/>
                <a:gd name="T5" fmla="*/ 940 h 5191"/>
                <a:gd name="T6" fmla="*/ 0 w 2551"/>
                <a:gd name="T7" fmla="*/ 0 h 5191"/>
                <a:gd name="T8" fmla="*/ 511 w 2551"/>
                <a:gd name="T9" fmla="*/ 5191 h 5191"/>
              </a:gdLst>
              <a:ahLst/>
              <a:cxnLst>
                <a:cxn ang="0">
                  <a:pos x="T0" y="T1"/>
                </a:cxn>
                <a:cxn ang="0">
                  <a:pos x="T2" y="T3"/>
                </a:cxn>
                <a:cxn ang="0">
                  <a:pos x="T4" y="T5"/>
                </a:cxn>
                <a:cxn ang="0">
                  <a:pos x="T6" y="T7"/>
                </a:cxn>
                <a:cxn ang="0">
                  <a:pos x="T8" y="T9"/>
                </a:cxn>
              </a:cxnLst>
              <a:rect l="0" t="0" r="r" b="b"/>
              <a:pathLst>
                <a:path w="2551" h="5191">
                  <a:moveTo>
                    <a:pt x="511" y="5191"/>
                  </a:moveTo>
                  <a:lnTo>
                    <a:pt x="1989" y="3479"/>
                  </a:lnTo>
                  <a:lnTo>
                    <a:pt x="2551" y="940"/>
                  </a:lnTo>
                  <a:lnTo>
                    <a:pt x="0" y="0"/>
                  </a:lnTo>
                  <a:lnTo>
                    <a:pt x="511" y="5191"/>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2" name="Freeform 327"/>
            <p:cNvSpPr/>
            <p:nvPr/>
          </p:nvSpPr>
          <p:spPr bwMode="auto">
            <a:xfrm>
              <a:off x="792956" y="3493047"/>
              <a:ext cx="884635" cy="1650454"/>
            </a:xfrm>
            <a:custGeom>
              <a:avLst/>
              <a:gdLst>
                <a:gd name="T0" fmla="*/ 0 w 2785"/>
                <a:gd name="T1" fmla="*/ 1974 h 5191"/>
                <a:gd name="T2" fmla="*/ 772 w 2785"/>
                <a:gd name="T3" fmla="*/ 3583 h 5191"/>
                <a:gd name="T4" fmla="*/ 2785 w 2785"/>
                <a:gd name="T5" fmla="*/ 5191 h 5191"/>
                <a:gd name="T6" fmla="*/ 2274 w 2785"/>
                <a:gd name="T7" fmla="*/ 0 h 5191"/>
                <a:gd name="T8" fmla="*/ 0 w 2785"/>
                <a:gd name="T9" fmla="*/ 1974 h 5191"/>
              </a:gdLst>
              <a:ahLst/>
              <a:cxnLst>
                <a:cxn ang="0">
                  <a:pos x="T0" y="T1"/>
                </a:cxn>
                <a:cxn ang="0">
                  <a:pos x="T2" y="T3"/>
                </a:cxn>
                <a:cxn ang="0">
                  <a:pos x="T4" y="T5"/>
                </a:cxn>
                <a:cxn ang="0">
                  <a:pos x="T6" y="T7"/>
                </a:cxn>
                <a:cxn ang="0">
                  <a:pos x="T8" y="T9"/>
                </a:cxn>
              </a:cxnLst>
              <a:rect l="0" t="0" r="r" b="b"/>
              <a:pathLst>
                <a:path w="2785" h="5191">
                  <a:moveTo>
                    <a:pt x="0" y="1974"/>
                  </a:moveTo>
                  <a:lnTo>
                    <a:pt x="772" y="3583"/>
                  </a:lnTo>
                  <a:lnTo>
                    <a:pt x="2785" y="5191"/>
                  </a:lnTo>
                  <a:lnTo>
                    <a:pt x="2274" y="0"/>
                  </a:lnTo>
                  <a:lnTo>
                    <a:pt x="0" y="1974"/>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3" name="Freeform 328"/>
            <p:cNvSpPr/>
            <p:nvPr/>
          </p:nvSpPr>
          <p:spPr bwMode="auto">
            <a:xfrm>
              <a:off x="2326481" y="3266303"/>
              <a:ext cx="1062038" cy="1226802"/>
            </a:xfrm>
            <a:custGeom>
              <a:avLst/>
              <a:gdLst>
                <a:gd name="T0" fmla="*/ 3341 w 3341"/>
                <a:gd name="T1" fmla="*/ 0 h 3860"/>
                <a:gd name="T2" fmla="*/ 0 w 3341"/>
                <a:gd name="T3" fmla="*/ 1655 h 3860"/>
                <a:gd name="T4" fmla="*/ 2407 w 3341"/>
                <a:gd name="T5" fmla="*/ 3860 h 3860"/>
                <a:gd name="T6" fmla="*/ 3341 w 3341"/>
                <a:gd name="T7" fmla="*/ 0 h 3860"/>
              </a:gdLst>
              <a:ahLst/>
              <a:cxnLst>
                <a:cxn ang="0">
                  <a:pos x="T0" y="T1"/>
                </a:cxn>
                <a:cxn ang="0">
                  <a:pos x="T2" y="T3"/>
                </a:cxn>
                <a:cxn ang="0">
                  <a:pos x="T4" y="T5"/>
                </a:cxn>
                <a:cxn ang="0">
                  <a:pos x="T6" y="T7"/>
                </a:cxn>
              </a:cxnLst>
              <a:rect l="0" t="0" r="r" b="b"/>
              <a:pathLst>
                <a:path w="3341" h="3860">
                  <a:moveTo>
                    <a:pt x="3341" y="0"/>
                  </a:moveTo>
                  <a:lnTo>
                    <a:pt x="0" y="1655"/>
                  </a:lnTo>
                  <a:lnTo>
                    <a:pt x="2407" y="3860"/>
                  </a:lnTo>
                  <a:lnTo>
                    <a:pt x="3341" y="0"/>
                  </a:lnTo>
                  <a:close/>
                </a:path>
              </a:pathLst>
            </a:custGeom>
            <a:solidFill>
              <a:srgbClr val="E7E6E6">
                <a:lumMod val="90000"/>
              </a:srgb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4" name="Freeform 329"/>
            <p:cNvSpPr/>
            <p:nvPr/>
          </p:nvSpPr>
          <p:spPr bwMode="auto">
            <a:xfrm>
              <a:off x="2671763" y="4493105"/>
              <a:ext cx="1469231" cy="650396"/>
            </a:xfrm>
            <a:custGeom>
              <a:avLst/>
              <a:gdLst>
                <a:gd name="T0" fmla="*/ 1325 w 4628"/>
                <a:gd name="T1" fmla="*/ 0 h 2046"/>
                <a:gd name="T2" fmla="*/ 0 w 4628"/>
                <a:gd name="T3" fmla="*/ 2046 h 2046"/>
                <a:gd name="T4" fmla="*/ 4628 w 4628"/>
                <a:gd name="T5" fmla="*/ 2046 h 2046"/>
                <a:gd name="T6" fmla="*/ 1325 w 4628"/>
                <a:gd name="T7" fmla="*/ 0 h 2046"/>
              </a:gdLst>
              <a:ahLst/>
              <a:cxnLst>
                <a:cxn ang="0">
                  <a:pos x="T0" y="T1"/>
                </a:cxn>
                <a:cxn ang="0">
                  <a:pos x="T2" y="T3"/>
                </a:cxn>
                <a:cxn ang="0">
                  <a:pos x="T4" y="T5"/>
                </a:cxn>
                <a:cxn ang="0">
                  <a:pos x="T6" y="T7"/>
                </a:cxn>
              </a:cxnLst>
              <a:rect l="0" t="0" r="r" b="b"/>
              <a:pathLst>
                <a:path w="4628" h="2046">
                  <a:moveTo>
                    <a:pt x="1325" y="0"/>
                  </a:moveTo>
                  <a:lnTo>
                    <a:pt x="0" y="2046"/>
                  </a:lnTo>
                  <a:lnTo>
                    <a:pt x="4628" y="2046"/>
                  </a:lnTo>
                  <a:lnTo>
                    <a:pt x="1325" y="0"/>
                  </a:lnTo>
                  <a:close/>
                </a:path>
              </a:pathLst>
            </a:custGeom>
            <a:solidFill>
              <a:sysClr val="window" lastClr="FFFFFF">
                <a:lumMod val="6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5" name="Freeform 330"/>
            <p:cNvSpPr/>
            <p:nvPr/>
          </p:nvSpPr>
          <p:spPr bwMode="auto">
            <a:xfrm>
              <a:off x="4005263" y="4268748"/>
              <a:ext cx="1075135" cy="874753"/>
            </a:xfrm>
            <a:custGeom>
              <a:avLst/>
              <a:gdLst>
                <a:gd name="T0" fmla="*/ 0 w 3384"/>
                <a:gd name="T1" fmla="*/ 0 h 2749"/>
                <a:gd name="T2" fmla="*/ 430 w 3384"/>
                <a:gd name="T3" fmla="*/ 2749 h 2749"/>
                <a:gd name="T4" fmla="*/ 3384 w 3384"/>
                <a:gd name="T5" fmla="*/ 8 h 2749"/>
                <a:gd name="T6" fmla="*/ 0 w 3384"/>
                <a:gd name="T7" fmla="*/ 0 h 2749"/>
              </a:gdLst>
              <a:ahLst/>
              <a:cxnLst>
                <a:cxn ang="0">
                  <a:pos x="T0" y="T1"/>
                </a:cxn>
                <a:cxn ang="0">
                  <a:pos x="T2" y="T3"/>
                </a:cxn>
                <a:cxn ang="0">
                  <a:pos x="T4" y="T5"/>
                </a:cxn>
                <a:cxn ang="0">
                  <a:pos x="T6" y="T7"/>
                </a:cxn>
              </a:cxnLst>
              <a:rect l="0" t="0" r="r" b="b"/>
              <a:pathLst>
                <a:path w="3384" h="2749">
                  <a:moveTo>
                    <a:pt x="0" y="0"/>
                  </a:moveTo>
                  <a:lnTo>
                    <a:pt x="430" y="2749"/>
                  </a:lnTo>
                  <a:lnTo>
                    <a:pt x="3384" y="8"/>
                  </a:lnTo>
                  <a:lnTo>
                    <a:pt x="0"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6" name="Freeform 331"/>
            <p:cNvSpPr/>
            <p:nvPr/>
          </p:nvSpPr>
          <p:spPr bwMode="auto">
            <a:xfrm>
              <a:off x="3092054" y="4268748"/>
              <a:ext cx="1048940" cy="874753"/>
            </a:xfrm>
            <a:custGeom>
              <a:avLst/>
              <a:gdLst>
                <a:gd name="T0" fmla="*/ 3303 w 3303"/>
                <a:gd name="T1" fmla="*/ 2749 h 2749"/>
                <a:gd name="T2" fmla="*/ 2873 w 3303"/>
                <a:gd name="T3" fmla="*/ 0 h 2749"/>
                <a:gd name="T4" fmla="*/ 0 w 3303"/>
                <a:gd name="T5" fmla="*/ 703 h 2749"/>
                <a:gd name="T6" fmla="*/ 3303 w 3303"/>
                <a:gd name="T7" fmla="*/ 2749 h 2749"/>
              </a:gdLst>
              <a:ahLst/>
              <a:cxnLst>
                <a:cxn ang="0">
                  <a:pos x="T0" y="T1"/>
                </a:cxn>
                <a:cxn ang="0">
                  <a:pos x="T2" y="T3"/>
                </a:cxn>
                <a:cxn ang="0">
                  <a:pos x="T4" y="T5"/>
                </a:cxn>
                <a:cxn ang="0">
                  <a:pos x="T6" y="T7"/>
                </a:cxn>
              </a:cxnLst>
              <a:rect l="0" t="0" r="r" b="b"/>
              <a:pathLst>
                <a:path w="3303" h="2749">
                  <a:moveTo>
                    <a:pt x="3303" y="2749"/>
                  </a:moveTo>
                  <a:lnTo>
                    <a:pt x="2873" y="0"/>
                  </a:lnTo>
                  <a:lnTo>
                    <a:pt x="0" y="703"/>
                  </a:lnTo>
                  <a:lnTo>
                    <a:pt x="3303" y="2749"/>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7" name="Freeform 332"/>
            <p:cNvSpPr/>
            <p:nvPr/>
          </p:nvSpPr>
          <p:spPr bwMode="auto">
            <a:xfrm>
              <a:off x="3388519" y="3266303"/>
              <a:ext cx="1691879" cy="1006025"/>
            </a:xfrm>
            <a:custGeom>
              <a:avLst/>
              <a:gdLst>
                <a:gd name="T0" fmla="*/ 0 w 5323"/>
                <a:gd name="T1" fmla="*/ 0 h 3165"/>
                <a:gd name="T2" fmla="*/ 1939 w 5323"/>
                <a:gd name="T3" fmla="*/ 3157 h 3165"/>
                <a:gd name="T4" fmla="*/ 5323 w 5323"/>
                <a:gd name="T5" fmla="*/ 3165 h 3165"/>
                <a:gd name="T6" fmla="*/ 3266 w 5323"/>
                <a:gd name="T7" fmla="*/ 274 h 3165"/>
                <a:gd name="T8" fmla="*/ 0 w 5323"/>
                <a:gd name="T9" fmla="*/ 0 h 3165"/>
              </a:gdLst>
              <a:ahLst/>
              <a:cxnLst>
                <a:cxn ang="0">
                  <a:pos x="T0" y="T1"/>
                </a:cxn>
                <a:cxn ang="0">
                  <a:pos x="T2" y="T3"/>
                </a:cxn>
                <a:cxn ang="0">
                  <a:pos x="T4" y="T5"/>
                </a:cxn>
                <a:cxn ang="0">
                  <a:pos x="T6" y="T7"/>
                </a:cxn>
                <a:cxn ang="0">
                  <a:pos x="T8" y="T9"/>
                </a:cxn>
              </a:cxnLst>
              <a:rect l="0" t="0" r="r" b="b"/>
              <a:pathLst>
                <a:path w="5323" h="3165">
                  <a:moveTo>
                    <a:pt x="0" y="0"/>
                  </a:moveTo>
                  <a:lnTo>
                    <a:pt x="1939" y="3157"/>
                  </a:lnTo>
                  <a:lnTo>
                    <a:pt x="5323" y="3165"/>
                  </a:lnTo>
                  <a:lnTo>
                    <a:pt x="3266" y="274"/>
                  </a:lnTo>
                  <a:lnTo>
                    <a:pt x="0" y="0"/>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8" name="Freeform 333"/>
            <p:cNvSpPr/>
            <p:nvPr/>
          </p:nvSpPr>
          <p:spPr bwMode="auto">
            <a:xfrm>
              <a:off x="3092054" y="3266303"/>
              <a:ext cx="913209" cy="1226802"/>
            </a:xfrm>
            <a:custGeom>
              <a:avLst/>
              <a:gdLst>
                <a:gd name="T0" fmla="*/ 2873 w 2873"/>
                <a:gd name="T1" fmla="*/ 3157 h 3860"/>
                <a:gd name="T2" fmla="*/ 934 w 2873"/>
                <a:gd name="T3" fmla="*/ 0 h 3860"/>
                <a:gd name="T4" fmla="*/ 0 w 2873"/>
                <a:gd name="T5" fmla="*/ 3860 h 3860"/>
                <a:gd name="T6" fmla="*/ 2873 w 2873"/>
                <a:gd name="T7" fmla="*/ 3157 h 3860"/>
              </a:gdLst>
              <a:ahLst/>
              <a:cxnLst>
                <a:cxn ang="0">
                  <a:pos x="T0" y="T1"/>
                </a:cxn>
                <a:cxn ang="0">
                  <a:pos x="T2" y="T3"/>
                </a:cxn>
                <a:cxn ang="0">
                  <a:pos x="T4" y="T5"/>
                </a:cxn>
                <a:cxn ang="0">
                  <a:pos x="T6" y="T7"/>
                </a:cxn>
              </a:cxnLst>
              <a:rect l="0" t="0" r="r" b="b"/>
              <a:pathLst>
                <a:path w="2873" h="3860">
                  <a:moveTo>
                    <a:pt x="2873" y="3157"/>
                  </a:moveTo>
                  <a:lnTo>
                    <a:pt x="934" y="0"/>
                  </a:lnTo>
                  <a:lnTo>
                    <a:pt x="0" y="3860"/>
                  </a:lnTo>
                  <a:lnTo>
                    <a:pt x="2873" y="3157"/>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89" name="Freeform 334"/>
            <p:cNvSpPr/>
            <p:nvPr/>
          </p:nvSpPr>
          <p:spPr bwMode="auto">
            <a:xfrm>
              <a:off x="2149079" y="3792586"/>
              <a:ext cx="942975" cy="805537"/>
            </a:xfrm>
            <a:custGeom>
              <a:avLst/>
              <a:gdLst>
                <a:gd name="T0" fmla="*/ 2969 w 2969"/>
                <a:gd name="T1" fmla="*/ 2205 h 2539"/>
                <a:gd name="T2" fmla="*/ 562 w 2969"/>
                <a:gd name="T3" fmla="*/ 0 h 2539"/>
                <a:gd name="T4" fmla="*/ 0 w 2969"/>
                <a:gd name="T5" fmla="*/ 2539 h 2539"/>
                <a:gd name="T6" fmla="*/ 2969 w 2969"/>
                <a:gd name="T7" fmla="*/ 2205 h 2539"/>
              </a:gdLst>
              <a:ahLst/>
              <a:cxnLst>
                <a:cxn ang="0">
                  <a:pos x="T0" y="T1"/>
                </a:cxn>
                <a:cxn ang="0">
                  <a:pos x="T2" y="T3"/>
                </a:cxn>
                <a:cxn ang="0">
                  <a:pos x="T4" y="T5"/>
                </a:cxn>
                <a:cxn ang="0">
                  <a:pos x="T6" y="T7"/>
                </a:cxn>
              </a:cxnLst>
              <a:rect l="0" t="0" r="r" b="b"/>
              <a:pathLst>
                <a:path w="2969" h="2539">
                  <a:moveTo>
                    <a:pt x="2969" y="2205"/>
                  </a:moveTo>
                  <a:lnTo>
                    <a:pt x="562" y="0"/>
                  </a:lnTo>
                  <a:lnTo>
                    <a:pt x="0" y="2539"/>
                  </a:lnTo>
                  <a:lnTo>
                    <a:pt x="2969" y="2205"/>
                  </a:lnTo>
                  <a:close/>
                </a:path>
              </a:pathLst>
            </a:custGeom>
            <a:solidFill>
              <a:sysClr val="window" lastClr="FFFFFF">
                <a:lumMod val="8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90" name="Freeform 335"/>
            <p:cNvSpPr/>
            <p:nvPr/>
          </p:nvSpPr>
          <p:spPr bwMode="auto">
            <a:xfrm>
              <a:off x="2051447" y="2044274"/>
              <a:ext cx="1390650" cy="1222029"/>
            </a:xfrm>
            <a:custGeom>
              <a:avLst/>
              <a:gdLst>
                <a:gd name="T0" fmla="*/ 0 w 4374"/>
                <a:gd name="T1" fmla="*/ 1921 h 3842"/>
                <a:gd name="T2" fmla="*/ 4205 w 4374"/>
                <a:gd name="T3" fmla="*/ 3842 h 3842"/>
                <a:gd name="T4" fmla="*/ 4374 w 4374"/>
                <a:gd name="T5" fmla="*/ 0 h 3842"/>
                <a:gd name="T6" fmla="*/ 0 w 4374"/>
                <a:gd name="T7" fmla="*/ 1921 h 3842"/>
              </a:gdLst>
              <a:ahLst/>
              <a:cxnLst>
                <a:cxn ang="0">
                  <a:pos x="T0" y="T1"/>
                </a:cxn>
                <a:cxn ang="0">
                  <a:pos x="T2" y="T3"/>
                </a:cxn>
                <a:cxn ang="0">
                  <a:pos x="T4" y="T5"/>
                </a:cxn>
                <a:cxn ang="0">
                  <a:pos x="T6" y="T7"/>
                </a:cxn>
              </a:cxnLst>
              <a:rect l="0" t="0" r="r" b="b"/>
              <a:pathLst>
                <a:path w="4374" h="3842">
                  <a:moveTo>
                    <a:pt x="0" y="1921"/>
                  </a:moveTo>
                  <a:lnTo>
                    <a:pt x="4205" y="3842"/>
                  </a:lnTo>
                  <a:lnTo>
                    <a:pt x="4374" y="0"/>
                  </a:lnTo>
                  <a:lnTo>
                    <a:pt x="0" y="1921"/>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91" name="Freeform 336"/>
            <p:cNvSpPr/>
            <p:nvPr/>
          </p:nvSpPr>
          <p:spPr bwMode="auto">
            <a:xfrm>
              <a:off x="4399360" y="2686317"/>
              <a:ext cx="1696640" cy="665910"/>
            </a:xfrm>
            <a:custGeom>
              <a:avLst/>
              <a:gdLst>
                <a:gd name="T0" fmla="*/ 0 w 5342"/>
                <a:gd name="T1" fmla="*/ 0 h 2097"/>
                <a:gd name="T2" fmla="*/ 88 w 5342"/>
                <a:gd name="T3" fmla="*/ 2097 h 2097"/>
                <a:gd name="T4" fmla="*/ 5342 w 5342"/>
                <a:gd name="T5" fmla="*/ 1606 h 2097"/>
                <a:gd name="T6" fmla="*/ 0 w 5342"/>
                <a:gd name="T7" fmla="*/ 0 h 2097"/>
              </a:gdLst>
              <a:ahLst/>
              <a:cxnLst>
                <a:cxn ang="0">
                  <a:pos x="T0" y="T1"/>
                </a:cxn>
                <a:cxn ang="0">
                  <a:pos x="T2" y="T3"/>
                </a:cxn>
                <a:cxn ang="0">
                  <a:pos x="T4" y="T5"/>
                </a:cxn>
                <a:cxn ang="0">
                  <a:pos x="T6" y="T7"/>
                </a:cxn>
              </a:cxnLst>
              <a:rect l="0" t="0" r="r" b="b"/>
              <a:pathLst>
                <a:path w="5342" h="2097">
                  <a:moveTo>
                    <a:pt x="0" y="0"/>
                  </a:moveTo>
                  <a:lnTo>
                    <a:pt x="88" y="2097"/>
                  </a:lnTo>
                  <a:lnTo>
                    <a:pt x="5342" y="1606"/>
                  </a:lnTo>
                  <a:lnTo>
                    <a:pt x="0" y="0"/>
                  </a:lnTo>
                  <a:close/>
                </a:path>
              </a:pathLst>
            </a:custGeom>
            <a:solidFill>
              <a:sysClr val="window" lastClr="FFFFFF">
                <a:lumMod val="7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92" name="Freeform 337"/>
            <p:cNvSpPr/>
            <p:nvPr/>
          </p:nvSpPr>
          <p:spPr bwMode="auto">
            <a:xfrm>
              <a:off x="1515666" y="2656482"/>
              <a:ext cx="810815" cy="1136105"/>
            </a:xfrm>
            <a:custGeom>
              <a:avLst/>
              <a:gdLst>
                <a:gd name="T0" fmla="*/ 2551 w 2551"/>
                <a:gd name="T1" fmla="*/ 3575 h 3575"/>
                <a:gd name="T2" fmla="*/ 1687 w 2551"/>
                <a:gd name="T3" fmla="*/ 0 h 3575"/>
                <a:gd name="T4" fmla="*/ 0 w 2551"/>
                <a:gd name="T5" fmla="*/ 2635 h 3575"/>
                <a:gd name="T6" fmla="*/ 2551 w 2551"/>
                <a:gd name="T7" fmla="*/ 3575 h 3575"/>
              </a:gdLst>
              <a:ahLst/>
              <a:cxnLst>
                <a:cxn ang="0">
                  <a:pos x="T0" y="T1"/>
                </a:cxn>
                <a:cxn ang="0">
                  <a:pos x="T2" y="T3"/>
                </a:cxn>
                <a:cxn ang="0">
                  <a:pos x="T4" y="T5"/>
                </a:cxn>
                <a:cxn ang="0">
                  <a:pos x="T6" y="T7"/>
                </a:cxn>
              </a:cxnLst>
              <a:rect l="0" t="0" r="r" b="b"/>
              <a:pathLst>
                <a:path w="2551" h="3575">
                  <a:moveTo>
                    <a:pt x="2551" y="3575"/>
                  </a:moveTo>
                  <a:lnTo>
                    <a:pt x="1687" y="0"/>
                  </a:lnTo>
                  <a:lnTo>
                    <a:pt x="0" y="2635"/>
                  </a:lnTo>
                  <a:lnTo>
                    <a:pt x="2551" y="3575"/>
                  </a:lnTo>
                  <a:close/>
                </a:path>
              </a:pathLst>
            </a:custGeom>
            <a:solidFill>
              <a:sysClr val="window" lastClr="FFFFFF">
                <a:lumMod val="95000"/>
              </a:sysClr>
            </a:solidFill>
            <a:ln w="9525">
              <a:noFill/>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93" name="Freeform 385"/>
            <p:cNvSpPr/>
            <p:nvPr/>
          </p:nvSpPr>
          <p:spPr bwMode="auto">
            <a:xfrm>
              <a:off x="8440341" y="4349899"/>
              <a:ext cx="700088" cy="793602"/>
            </a:xfrm>
            <a:custGeom>
              <a:avLst/>
              <a:gdLst>
                <a:gd name="T0" fmla="*/ 0 w 2203"/>
                <a:gd name="T1" fmla="*/ 2495 h 2495"/>
                <a:gd name="T2" fmla="*/ 2203 w 2203"/>
                <a:gd name="T3" fmla="*/ 2495 h 2495"/>
                <a:gd name="T4" fmla="*/ 2203 w 2203"/>
                <a:gd name="T5" fmla="*/ 0 h 2495"/>
              </a:gdLst>
              <a:ahLst/>
              <a:cxnLst>
                <a:cxn ang="0">
                  <a:pos x="T0" y="T1"/>
                </a:cxn>
                <a:cxn ang="0">
                  <a:pos x="T2" y="T3"/>
                </a:cxn>
                <a:cxn ang="0">
                  <a:pos x="T4" y="T5"/>
                </a:cxn>
              </a:cxnLst>
              <a:rect l="0" t="0" r="r" b="b"/>
              <a:pathLst>
                <a:path w="2203" h="2495">
                  <a:moveTo>
                    <a:pt x="0" y="2495"/>
                  </a:moveTo>
                  <a:lnTo>
                    <a:pt x="2203" y="2495"/>
                  </a:lnTo>
                  <a:lnTo>
                    <a:pt x="2203" y="0"/>
                  </a:lnTo>
                </a:path>
              </a:pathLst>
            </a:custGeom>
            <a:noFill/>
            <a:ln w="6350">
              <a:noFill/>
              <a:prstDash val="solid"/>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94" name="Freeform 413"/>
            <p:cNvSpPr/>
            <p:nvPr/>
          </p:nvSpPr>
          <p:spPr bwMode="auto">
            <a:xfrm>
              <a:off x="2050256" y="985739"/>
              <a:ext cx="1037035" cy="655170"/>
            </a:xfrm>
            <a:custGeom>
              <a:avLst/>
              <a:gdLst>
                <a:gd name="T0" fmla="*/ 3267 w 3267"/>
                <a:gd name="T1" fmla="*/ 0 h 2060"/>
                <a:gd name="T2" fmla="*/ 1565 w 3267"/>
                <a:gd name="T3" fmla="*/ 735 h 2060"/>
                <a:gd name="T4" fmla="*/ 0 w 3267"/>
                <a:gd name="T5" fmla="*/ 2060 h 2060"/>
              </a:gdLst>
              <a:ahLst/>
              <a:cxnLst>
                <a:cxn ang="0">
                  <a:pos x="T0" y="T1"/>
                </a:cxn>
                <a:cxn ang="0">
                  <a:pos x="T2" y="T3"/>
                </a:cxn>
                <a:cxn ang="0">
                  <a:pos x="T4" y="T5"/>
                </a:cxn>
              </a:cxnLst>
              <a:rect l="0" t="0" r="r" b="b"/>
              <a:pathLst>
                <a:path w="3267" h="2060">
                  <a:moveTo>
                    <a:pt x="3267" y="0"/>
                  </a:moveTo>
                  <a:lnTo>
                    <a:pt x="1565" y="735"/>
                  </a:lnTo>
                  <a:lnTo>
                    <a:pt x="0" y="2060"/>
                  </a:lnTo>
                </a:path>
              </a:pathLst>
            </a:custGeom>
            <a:noFill/>
            <a:ln w="6350">
              <a:noFill/>
              <a:prstDash val="solid"/>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95" name="Freeform 425"/>
            <p:cNvSpPr/>
            <p:nvPr/>
          </p:nvSpPr>
          <p:spPr bwMode="auto">
            <a:xfrm>
              <a:off x="0" y="1"/>
              <a:ext cx="350044" cy="650397"/>
            </a:xfrm>
            <a:custGeom>
              <a:avLst/>
              <a:gdLst>
                <a:gd name="T0" fmla="*/ 1101 w 1101"/>
                <a:gd name="T1" fmla="*/ 0 h 2045"/>
                <a:gd name="T2" fmla="*/ 0 w 1101"/>
                <a:gd name="T3" fmla="*/ 0 h 2045"/>
                <a:gd name="T4" fmla="*/ 0 w 1101"/>
                <a:gd name="T5" fmla="*/ 2045 h 2045"/>
              </a:gdLst>
              <a:ahLst/>
              <a:cxnLst>
                <a:cxn ang="0">
                  <a:pos x="T0" y="T1"/>
                </a:cxn>
                <a:cxn ang="0">
                  <a:pos x="T2" y="T3"/>
                </a:cxn>
                <a:cxn ang="0">
                  <a:pos x="T4" y="T5"/>
                </a:cxn>
              </a:cxnLst>
              <a:rect l="0" t="0" r="r" b="b"/>
              <a:pathLst>
                <a:path w="1101" h="2045">
                  <a:moveTo>
                    <a:pt x="1101" y="0"/>
                  </a:moveTo>
                  <a:lnTo>
                    <a:pt x="0" y="0"/>
                  </a:lnTo>
                  <a:lnTo>
                    <a:pt x="0" y="2045"/>
                  </a:lnTo>
                </a:path>
              </a:pathLst>
            </a:custGeom>
            <a:noFill/>
            <a:ln w="6350">
              <a:noFill/>
              <a:prstDash val="solid"/>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sp>
          <p:nvSpPr>
            <p:cNvPr id="96" name="Freeform 450"/>
            <p:cNvSpPr/>
            <p:nvPr/>
          </p:nvSpPr>
          <p:spPr bwMode="auto">
            <a:xfrm>
              <a:off x="0" y="4804579"/>
              <a:ext cx="839391" cy="338922"/>
            </a:xfrm>
            <a:custGeom>
              <a:avLst/>
              <a:gdLst>
                <a:gd name="T0" fmla="*/ 0 w 2640"/>
                <a:gd name="T1" fmla="*/ 0 h 1065"/>
                <a:gd name="T2" fmla="*/ 0 w 2640"/>
                <a:gd name="T3" fmla="*/ 1065 h 1065"/>
                <a:gd name="T4" fmla="*/ 2640 w 2640"/>
                <a:gd name="T5" fmla="*/ 1065 h 1065"/>
              </a:gdLst>
              <a:ahLst/>
              <a:cxnLst>
                <a:cxn ang="0">
                  <a:pos x="T0" y="T1"/>
                </a:cxn>
                <a:cxn ang="0">
                  <a:pos x="T2" y="T3"/>
                </a:cxn>
                <a:cxn ang="0">
                  <a:pos x="T4" y="T5"/>
                </a:cxn>
              </a:cxnLst>
              <a:rect l="0" t="0" r="r" b="b"/>
              <a:pathLst>
                <a:path w="2640" h="1065">
                  <a:moveTo>
                    <a:pt x="0" y="0"/>
                  </a:moveTo>
                  <a:lnTo>
                    <a:pt x="0" y="1065"/>
                  </a:lnTo>
                  <a:lnTo>
                    <a:pt x="2640" y="1065"/>
                  </a:lnTo>
                </a:path>
              </a:pathLst>
            </a:custGeom>
            <a:noFill/>
            <a:ln w="6350">
              <a:noFill/>
              <a:prstDash val="solid"/>
              <a:round/>
            </a:ln>
          </p:spPr>
          <p:txBody>
            <a:bodyPr/>
            <a:lstStyle/>
            <a:p>
              <a:pPr defTabSz="525145" fontAlgn="auto">
                <a:spcBef>
                  <a:spcPts val="0"/>
                </a:spcBef>
                <a:spcAft>
                  <a:spcPts val="0"/>
                </a:spcAft>
                <a:defRPr/>
              </a:pPr>
              <a:endParaRPr lang="zh-CN" altLang="en-US" sz="905" kern="0">
                <a:solidFill>
                  <a:prstClr val="black"/>
                </a:solidFill>
                <a:latin typeface="+mn-lt"/>
                <a:ea typeface="+mn-ea"/>
              </a:endParaRPr>
            </a:p>
          </p:txBody>
        </p:sp>
      </p:grpSp>
      <p:sp>
        <p:nvSpPr>
          <p:cNvPr id="7" name="矩形 6"/>
          <p:cNvSpPr/>
          <p:nvPr userDrawn="1"/>
        </p:nvSpPr>
        <p:spPr>
          <a:xfrm>
            <a:off x="0" y="-11440"/>
            <a:ext cx="12193503" cy="687394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anchor="ctr"/>
          <a:lstStyle/>
          <a:p>
            <a:pPr algn="ctr" fontAlgn="auto">
              <a:spcBef>
                <a:spcPts val="0"/>
              </a:spcBef>
              <a:spcAft>
                <a:spcPts val="0"/>
              </a:spcAft>
              <a:defRPr/>
            </a:pPr>
            <a:endParaRPr lang="zh-CN" altLang="en-US" sz="905"/>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846455" rtl="0" eaLnBrk="1" latinLnBrk="0" hangingPunct="1">
        <a:lnSpc>
          <a:spcPct val="90000"/>
        </a:lnSpc>
        <a:spcBef>
          <a:spcPct val="0"/>
        </a:spcBef>
        <a:buNone/>
        <a:defRPr sz="4080" kern="1200">
          <a:solidFill>
            <a:schemeClr val="tx1"/>
          </a:solidFill>
          <a:latin typeface="+mj-lt"/>
          <a:ea typeface="+mj-ea"/>
          <a:cs typeface="+mj-cs"/>
        </a:defRPr>
      </a:lvl1pPr>
    </p:titleStyle>
    <p:bodyStyle>
      <a:lvl1pPr marL="212090" indent="-212090" algn="l" defTabSz="846455" rtl="0" eaLnBrk="1" latinLnBrk="0" hangingPunct="1">
        <a:lnSpc>
          <a:spcPct val="90000"/>
        </a:lnSpc>
        <a:spcBef>
          <a:spcPts val="925"/>
        </a:spcBef>
        <a:buFont typeface="Arial" panose="020B0604020202020204" pitchFamily="34" charset="0"/>
        <a:buChar char="•"/>
        <a:defRPr sz="2630" kern="1200">
          <a:solidFill>
            <a:schemeClr val="tx1"/>
          </a:solidFill>
          <a:latin typeface="+mn-lt"/>
          <a:ea typeface="+mn-ea"/>
          <a:cs typeface="+mn-cs"/>
        </a:defRPr>
      </a:lvl1pPr>
      <a:lvl2pPr marL="635000" indent="-212090" algn="l" defTabSz="846455" rtl="0" eaLnBrk="1" latinLnBrk="0" hangingPunct="1">
        <a:lnSpc>
          <a:spcPct val="90000"/>
        </a:lnSpc>
        <a:spcBef>
          <a:spcPct val="93000"/>
        </a:spcBef>
        <a:buFont typeface="Arial" panose="020B0604020202020204" pitchFamily="34" charset="0"/>
        <a:buChar char="•"/>
        <a:defRPr sz="2270" kern="1200">
          <a:solidFill>
            <a:schemeClr val="tx1"/>
          </a:solidFill>
          <a:latin typeface="+mn-lt"/>
          <a:ea typeface="+mn-ea"/>
          <a:cs typeface="+mn-cs"/>
        </a:defRPr>
      </a:lvl2pPr>
      <a:lvl3pPr marL="1059180" indent="-212090" algn="l" defTabSz="846455" rtl="0" eaLnBrk="1" latinLnBrk="0" hangingPunct="1">
        <a:lnSpc>
          <a:spcPct val="90000"/>
        </a:lnSpc>
        <a:spcBef>
          <a:spcPct val="93000"/>
        </a:spcBef>
        <a:buFont typeface="Arial" panose="020B0604020202020204" pitchFamily="34" charset="0"/>
        <a:buChar char="•"/>
        <a:defRPr sz="1815" kern="1200">
          <a:solidFill>
            <a:schemeClr val="tx1"/>
          </a:solidFill>
          <a:latin typeface="+mn-lt"/>
          <a:ea typeface="+mn-ea"/>
          <a:cs typeface="+mn-cs"/>
        </a:defRPr>
      </a:lvl3pPr>
      <a:lvl4pPr marL="1482725" indent="-212090" algn="l" defTabSz="846455" rtl="0" eaLnBrk="1" latinLnBrk="0" hangingPunct="1">
        <a:lnSpc>
          <a:spcPct val="90000"/>
        </a:lnSpc>
        <a:spcBef>
          <a:spcPct val="93000"/>
        </a:spcBef>
        <a:buFont typeface="Arial" panose="020B0604020202020204" pitchFamily="34" charset="0"/>
        <a:buChar char="•"/>
        <a:defRPr sz="1635" kern="1200">
          <a:solidFill>
            <a:schemeClr val="tx1"/>
          </a:solidFill>
          <a:latin typeface="+mn-lt"/>
          <a:ea typeface="+mn-ea"/>
          <a:cs typeface="+mn-cs"/>
        </a:defRPr>
      </a:lvl4pPr>
      <a:lvl5pPr marL="1905635" indent="-212090" algn="l" defTabSz="846455" rtl="0" eaLnBrk="1" latinLnBrk="0" hangingPunct="1">
        <a:lnSpc>
          <a:spcPct val="90000"/>
        </a:lnSpc>
        <a:spcBef>
          <a:spcPct val="93000"/>
        </a:spcBef>
        <a:buFont typeface="Arial" panose="020B0604020202020204" pitchFamily="34" charset="0"/>
        <a:buChar char="•"/>
        <a:defRPr sz="1635" kern="1200">
          <a:solidFill>
            <a:schemeClr val="tx1"/>
          </a:solidFill>
          <a:latin typeface="+mn-lt"/>
          <a:ea typeface="+mn-ea"/>
          <a:cs typeface="+mn-cs"/>
        </a:defRPr>
      </a:lvl5pPr>
      <a:lvl6pPr marL="2329815" indent="-212090" algn="l" defTabSz="846455" rtl="0" eaLnBrk="1" latinLnBrk="0" hangingPunct="1">
        <a:lnSpc>
          <a:spcPct val="90000"/>
        </a:lnSpc>
        <a:spcBef>
          <a:spcPct val="93000"/>
        </a:spcBef>
        <a:buFont typeface="Arial" panose="020B0604020202020204" pitchFamily="34" charset="0"/>
        <a:buChar char="•"/>
        <a:defRPr sz="1635" kern="1200">
          <a:solidFill>
            <a:schemeClr val="tx1"/>
          </a:solidFill>
          <a:latin typeface="+mn-lt"/>
          <a:ea typeface="+mn-ea"/>
          <a:cs typeface="+mn-cs"/>
        </a:defRPr>
      </a:lvl6pPr>
      <a:lvl7pPr marL="2753360" indent="-212090" algn="l" defTabSz="846455" rtl="0" eaLnBrk="1" latinLnBrk="0" hangingPunct="1">
        <a:lnSpc>
          <a:spcPct val="90000"/>
        </a:lnSpc>
        <a:spcBef>
          <a:spcPct val="93000"/>
        </a:spcBef>
        <a:buFont typeface="Arial" panose="020B0604020202020204" pitchFamily="34" charset="0"/>
        <a:buChar char="•"/>
        <a:defRPr sz="1635" kern="1200">
          <a:solidFill>
            <a:schemeClr val="tx1"/>
          </a:solidFill>
          <a:latin typeface="+mn-lt"/>
          <a:ea typeface="+mn-ea"/>
          <a:cs typeface="+mn-cs"/>
        </a:defRPr>
      </a:lvl7pPr>
      <a:lvl8pPr marL="3176905" indent="-212090" algn="l" defTabSz="846455" rtl="0" eaLnBrk="1" latinLnBrk="0" hangingPunct="1">
        <a:lnSpc>
          <a:spcPct val="90000"/>
        </a:lnSpc>
        <a:spcBef>
          <a:spcPct val="93000"/>
        </a:spcBef>
        <a:buFont typeface="Arial" panose="020B0604020202020204" pitchFamily="34" charset="0"/>
        <a:buChar char="•"/>
        <a:defRPr sz="1635" kern="1200">
          <a:solidFill>
            <a:schemeClr val="tx1"/>
          </a:solidFill>
          <a:latin typeface="+mn-lt"/>
          <a:ea typeface="+mn-ea"/>
          <a:cs typeface="+mn-cs"/>
        </a:defRPr>
      </a:lvl8pPr>
      <a:lvl9pPr marL="3600450" indent="-212090" algn="l" defTabSz="846455" rtl="0" eaLnBrk="1" latinLnBrk="0" hangingPunct="1">
        <a:lnSpc>
          <a:spcPct val="90000"/>
        </a:lnSpc>
        <a:spcBef>
          <a:spcPct val="93000"/>
        </a:spcBef>
        <a:buFont typeface="Arial" panose="020B0604020202020204" pitchFamily="34" charset="0"/>
        <a:buChar char="•"/>
        <a:defRPr sz="1635" kern="1200">
          <a:solidFill>
            <a:schemeClr val="tx1"/>
          </a:solidFill>
          <a:latin typeface="+mn-lt"/>
          <a:ea typeface="+mn-ea"/>
          <a:cs typeface="+mn-cs"/>
        </a:defRPr>
      </a:lvl9pPr>
    </p:bodyStyle>
    <p:otherStyle>
      <a:defPPr>
        <a:defRPr lang="zh-CN"/>
      </a:defPPr>
      <a:lvl1pPr marL="0" algn="l" defTabSz="846455" rtl="0" eaLnBrk="1" latinLnBrk="0" hangingPunct="1">
        <a:defRPr sz="1635" kern="1200">
          <a:solidFill>
            <a:schemeClr val="tx1"/>
          </a:solidFill>
          <a:latin typeface="+mn-lt"/>
          <a:ea typeface="+mn-ea"/>
          <a:cs typeface="+mn-cs"/>
        </a:defRPr>
      </a:lvl1pPr>
      <a:lvl2pPr marL="423545" algn="l" defTabSz="846455" rtl="0" eaLnBrk="1" latinLnBrk="0" hangingPunct="1">
        <a:defRPr sz="1635" kern="1200">
          <a:solidFill>
            <a:schemeClr val="tx1"/>
          </a:solidFill>
          <a:latin typeface="+mn-lt"/>
          <a:ea typeface="+mn-ea"/>
          <a:cs typeface="+mn-cs"/>
        </a:defRPr>
      </a:lvl2pPr>
      <a:lvl3pPr marL="847090" algn="l" defTabSz="846455" rtl="0" eaLnBrk="1" latinLnBrk="0" hangingPunct="1">
        <a:defRPr sz="1635" kern="1200">
          <a:solidFill>
            <a:schemeClr val="tx1"/>
          </a:solidFill>
          <a:latin typeface="+mn-lt"/>
          <a:ea typeface="+mn-ea"/>
          <a:cs typeface="+mn-cs"/>
        </a:defRPr>
      </a:lvl3pPr>
      <a:lvl4pPr marL="1270635" algn="l" defTabSz="846455" rtl="0" eaLnBrk="1" latinLnBrk="0" hangingPunct="1">
        <a:defRPr sz="1635" kern="1200">
          <a:solidFill>
            <a:schemeClr val="tx1"/>
          </a:solidFill>
          <a:latin typeface="+mn-lt"/>
          <a:ea typeface="+mn-ea"/>
          <a:cs typeface="+mn-cs"/>
        </a:defRPr>
      </a:lvl4pPr>
      <a:lvl5pPr marL="1694180" algn="l" defTabSz="846455" rtl="0" eaLnBrk="1" latinLnBrk="0" hangingPunct="1">
        <a:defRPr sz="1635" kern="1200">
          <a:solidFill>
            <a:schemeClr val="tx1"/>
          </a:solidFill>
          <a:latin typeface="+mn-lt"/>
          <a:ea typeface="+mn-ea"/>
          <a:cs typeface="+mn-cs"/>
        </a:defRPr>
      </a:lvl5pPr>
      <a:lvl6pPr marL="2117725" algn="l" defTabSz="846455" rtl="0" eaLnBrk="1" latinLnBrk="0" hangingPunct="1">
        <a:defRPr sz="1635" kern="1200">
          <a:solidFill>
            <a:schemeClr val="tx1"/>
          </a:solidFill>
          <a:latin typeface="+mn-lt"/>
          <a:ea typeface="+mn-ea"/>
          <a:cs typeface="+mn-cs"/>
        </a:defRPr>
      </a:lvl6pPr>
      <a:lvl7pPr marL="2541270" algn="l" defTabSz="846455" rtl="0" eaLnBrk="1" latinLnBrk="0" hangingPunct="1">
        <a:defRPr sz="1635" kern="1200">
          <a:solidFill>
            <a:schemeClr val="tx1"/>
          </a:solidFill>
          <a:latin typeface="+mn-lt"/>
          <a:ea typeface="+mn-ea"/>
          <a:cs typeface="+mn-cs"/>
        </a:defRPr>
      </a:lvl7pPr>
      <a:lvl8pPr marL="2964815" algn="l" defTabSz="846455" rtl="0" eaLnBrk="1" latinLnBrk="0" hangingPunct="1">
        <a:defRPr sz="1635" kern="1200">
          <a:solidFill>
            <a:schemeClr val="tx1"/>
          </a:solidFill>
          <a:latin typeface="+mn-lt"/>
          <a:ea typeface="+mn-ea"/>
          <a:cs typeface="+mn-cs"/>
        </a:defRPr>
      </a:lvl8pPr>
      <a:lvl9pPr marL="3388360" algn="l" defTabSz="846455" rtl="0" eaLnBrk="1" latinLnBrk="0" hangingPunct="1">
        <a:defRPr sz="16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2" Type="http://schemas.openxmlformats.org/officeDocument/2006/relationships/notesSlide" Target="../notesSlides/notesSlide1.xml"/><Relationship Id="rId11" Type="http://schemas.openxmlformats.org/officeDocument/2006/relationships/slideLayout" Target="../slideLayouts/slideLayout13.xml"/><Relationship Id="rId10" Type="http://schemas.openxmlformats.org/officeDocument/2006/relationships/tags" Target="../tags/tag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7170" name="Picture 5" descr="D:\serv-u\封面圣诞版.jpg"/>
          <p:cNvPicPr>
            <a:picLocks noChangeAspect="1"/>
          </p:cNvPicPr>
          <p:nvPr/>
        </p:nvPicPr>
        <p:blipFill>
          <a:blip r:embed="rId1"/>
          <a:stretch>
            <a:fillRect/>
          </a:stretch>
        </p:blipFill>
        <p:spPr>
          <a:xfrm>
            <a:off x="-48260" y="-1270"/>
            <a:ext cx="12289155" cy="6859905"/>
          </a:xfrm>
          <a:prstGeom prst="rect">
            <a:avLst/>
          </a:prstGeom>
          <a:noFill/>
          <a:ln w="9525">
            <a:noFill/>
          </a:ln>
        </p:spPr>
      </p:pic>
      <p:sp>
        <p:nvSpPr>
          <p:cNvPr id="4" name="标题 1"/>
          <p:cNvSpPr>
            <a:spLocks noGrp="1"/>
          </p:cNvSpPr>
          <p:nvPr>
            <p:custDataLst>
              <p:tags r:id="rId2"/>
            </p:custDataLst>
          </p:nvPr>
        </p:nvSpPr>
        <p:spPr>
          <a:xfrm>
            <a:off x="471805" y="1821180"/>
            <a:ext cx="7233920" cy="151511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stStyle>
          <a:p>
            <a:br>
              <a:rPr lang="zh-CN" altLang="en-US"/>
            </a:br>
            <a:endParaRPr lang="zh-CN" altLang="en-US"/>
          </a:p>
        </p:txBody>
      </p:sp>
      <p:sp>
        <p:nvSpPr>
          <p:cNvPr id="5" name="标题 1"/>
          <p:cNvSpPr>
            <a:spLocks noGrp="1"/>
          </p:cNvSpPr>
          <p:nvPr>
            <p:custDataLst>
              <p:tags r:id="rId3"/>
            </p:custDataLst>
          </p:nvPr>
        </p:nvSpPr>
        <p:spPr>
          <a:xfrm>
            <a:off x="598805" y="1948180"/>
            <a:ext cx="7233920" cy="151511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455171"/>
                </a:solidFill>
                <a:latin typeface="Arial" panose="020B0604020202020204" pitchFamily="34" charset="0"/>
                <a:ea typeface="微软雅黑" panose="020B0503020204020204" charset="-122"/>
                <a:cs typeface="+mn-ea"/>
              </a:defRPr>
            </a:lvl1pPr>
          </a:lstStyle>
          <a:p>
            <a:br>
              <a:rPr lang="zh-CN" altLang="en-US"/>
            </a:br>
            <a:endParaRPr lang="zh-CN" altLang="en-US"/>
          </a:p>
        </p:txBody>
      </p:sp>
      <p:sp>
        <p:nvSpPr>
          <p:cNvPr id="7" name="标题 1"/>
          <p:cNvSpPr>
            <a:spLocks noGrp="1"/>
          </p:cNvSpPr>
          <p:nvPr>
            <p:custDataLst>
              <p:tags r:id="rId4"/>
            </p:custDataLst>
          </p:nvPr>
        </p:nvSpPr>
        <p:spPr>
          <a:xfrm>
            <a:off x="598805" y="1424305"/>
            <a:ext cx="10045065" cy="3068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455171"/>
                </a:solidFill>
                <a:latin typeface="Arial" panose="020B0604020202020204" pitchFamily="34" charset="0"/>
                <a:ea typeface="微软雅黑" panose="020B0503020204020204" charset="-122"/>
                <a:cs typeface="+mn-ea"/>
              </a:defRPr>
            </a:lvl1pPr>
          </a:lstStyle>
          <a:p>
            <a:r>
              <a:rPr lang="zh-CN" altLang="en-US"/>
              <a:t>院校名称：重庆邮电大学</a:t>
            </a:r>
            <a:endParaRPr lang="zh-CN" altLang="en-US"/>
          </a:p>
          <a:p>
            <a:r>
              <a:rPr lang="zh-CN" altLang="en-US"/>
              <a:t>战队名称：重邮1队</a:t>
            </a:r>
            <a:endParaRPr lang="zh-CN" altLang="en-US"/>
          </a:p>
          <a:p>
            <a:r>
              <a:rPr lang="zh-CN" altLang="en-US"/>
              <a:t>参赛人员：李德辉、郭远鹏、林兴</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利用爬虫技术来搜集招聘网站中的相关数据。</a:t>
            </a:r>
            <a:endParaRPr lang="zh-CN" altLang="en-US">
              <a:sym typeface="+mn-ea"/>
            </a:endParaRPr>
          </a:p>
        </p:txBody>
      </p:sp>
      <p:sp>
        <p:nvSpPr>
          <p:cNvPr id="3" name="内容占位符 2"/>
          <p:cNvSpPr>
            <a:spLocks noGrp="1"/>
          </p:cNvSpPr>
          <p:nvPr>
            <p:ph idx="1"/>
          </p:nvPr>
        </p:nvSpPr>
        <p:spPr/>
        <p:txBody>
          <a:bodyPr/>
          <a:p>
            <a:endParaRPr lang="zh-CN" altLang="en-US">
              <a:sym typeface="+mn-ea"/>
            </a:endParaRPr>
          </a:p>
          <a:p>
            <a:pPr marL="0" indent="0">
              <a:buNone/>
            </a:pPr>
            <a:r>
              <a:rPr lang="zh-CN" altLang="en-US">
                <a:sym typeface="+mn-ea"/>
              </a:rPr>
              <a:t>技术：</a:t>
            </a:r>
            <a:r>
              <a:rPr lang="en-US" altLang="zh-CN">
                <a:sym typeface="+mn-ea"/>
              </a:rPr>
              <a:t>python</a:t>
            </a:r>
            <a:r>
              <a:rPr lang="zh-CN" altLang="en-US">
                <a:sym typeface="+mn-ea"/>
              </a:rPr>
              <a:t>爬虫框架</a:t>
            </a:r>
            <a:r>
              <a:rPr lang="en-US" altLang="zh-CN">
                <a:sym typeface="+mn-ea"/>
              </a:rPr>
              <a:t>scrapy</a:t>
            </a:r>
            <a:r>
              <a:rPr lang="zh-CN" altLang="en-US">
                <a:sym typeface="+mn-ea"/>
              </a:rPr>
              <a:t>模拟浏览器请求目标页</a:t>
            </a:r>
            <a:endParaRPr lang="zh-CN" altLang="en-US">
              <a:sym typeface="+mn-ea"/>
            </a:endParaRPr>
          </a:p>
          <a:p>
            <a:pPr marL="0" indent="0">
              <a:buNone/>
            </a:pPr>
            <a:endParaRPr lang="en-US" altLang="zh-CN">
              <a:sym typeface="+mn-ea"/>
            </a:endParaRPr>
          </a:p>
          <a:p>
            <a:pPr marL="0" indent="0">
              <a:buNone/>
            </a:pPr>
            <a:r>
              <a:rPr lang="en-US" altLang="zh-CN">
                <a:sym typeface="+mn-ea"/>
              </a:rPr>
              <a:t>	xpath</a:t>
            </a:r>
            <a:r>
              <a:rPr lang="zh-CN" altLang="en-US">
                <a:sym typeface="+mn-ea"/>
              </a:rPr>
              <a:t>对</a:t>
            </a:r>
            <a:r>
              <a:rPr lang="en-US" altLang="zh-CN">
                <a:sym typeface="+mn-ea"/>
              </a:rPr>
              <a:t>html</a:t>
            </a:r>
            <a:r>
              <a:rPr lang="zh-CN" altLang="en-US">
                <a:sym typeface="+mn-ea"/>
              </a:rPr>
              <a:t>数据进行</a:t>
            </a:r>
            <a:r>
              <a:rPr lang="zh-CN" altLang="en-US">
                <a:sym typeface="+mn-ea"/>
              </a:rPr>
              <a:t>提取</a:t>
            </a:r>
            <a:endParaRPr lang="en-US" altLang="zh-CN">
              <a:sym typeface="+mn-ea"/>
            </a:endParaRPr>
          </a:p>
          <a:p>
            <a:pPr marL="0" indent="0">
              <a:buNone/>
            </a:pPr>
            <a:endParaRPr lang="en-US" altLang="zh-CN">
              <a:sym typeface="+mn-ea"/>
            </a:endParaRPr>
          </a:p>
          <a:p>
            <a:pPr marL="0" indent="0">
              <a:buNone/>
            </a:pPr>
            <a:r>
              <a:rPr lang="en-US" altLang="zh-CN">
                <a:sym typeface="+mn-ea"/>
              </a:rPr>
              <a:t>	pymysql</a:t>
            </a:r>
            <a:r>
              <a:rPr lang="zh-CN" altLang="en-US">
                <a:sym typeface="+mn-ea"/>
              </a:rPr>
              <a:t>操作数据库</a:t>
            </a:r>
            <a:endParaRPr lang="en-US" altLang="zh-CN">
              <a:sym typeface="+mn-ea"/>
            </a:endParaRPr>
          </a:p>
          <a:p>
            <a:pPr marL="0" indent="0">
              <a:buNone/>
            </a:pPr>
            <a:endParaRPr lang="zh-CN" altLang="en-US">
              <a:sym typeface="+mn-ea"/>
            </a:endParaRPr>
          </a:p>
          <a:p>
            <a:endParaRPr lang="zh-CN" altLang="en-US">
              <a:sym typeface="+mn-ea"/>
            </a:endParaRPr>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利用PySpark技术提高效率和数据分析技术分析数据。</a:t>
            </a:r>
            <a:endParaRPr lang="zh-CN" altLang="en-US"/>
          </a:p>
        </p:txBody>
      </p:sp>
      <p:sp>
        <p:nvSpPr>
          <p:cNvPr id="3" name="内容占位符 2"/>
          <p:cNvSpPr>
            <a:spLocks noGrp="1"/>
          </p:cNvSpPr>
          <p:nvPr>
            <p:ph idx="1"/>
          </p:nvPr>
        </p:nvSpPr>
        <p:spPr/>
        <p:txBody>
          <a:bodyPr>
            <a:normAutofit fontScale="50000"/>
          </a:bodyPr>
          <a:p>
            <a:pPr marL="0" indent="0">
              <a:buNone/>
            </a:pPr>
            <a:r>
              <a:rPr lang="zh-CN" altLang="en-US"/>
              <a:t>使用 map，distinct，filter，reduceByKey，count和collect等</a:t>
            </a:r>
            <a:r>
              <a:rPr lang="en-US" altLang="zh-CN"/>
              <a:t>spark rdd </a:t>
            </a:r>
            <a:r>
              <a:rPr lang="zh-CN" altLang="en-US"/>
              <a:t>算子进行统计分析。</a:t>
            </a:r>
            <a:endParaRPr lang="zh-CN" altLang="en-US"/>
          </a:p>
          <a:p>
            <a:r>
              <a:rPr lang="zh-CN" altLang="en-US"/>
              <a:t>1.统计出公司性质及数量</a:t>
            </a:r>
            <a:endParaRPr lang="zh-CN" altLang="en-US"/>
          </a:p>
          <a:p>
            <a:r>
              <a:rPr lang="zh-CN" altLang="en-US"/>
              <a:t>2.统计出经验要求及数量</a:t>
            </a:r>
            <a:endParaRPr lang="zh-CN" altLang="en-US"/>
          </a:p>
          <a:p>
            <a:r>
              <a:rPr lang="zh-CN" altLang="en-US"/>
              <a:t>3.统计出公司规模及数量</a:t>
            </a:r>
            <a:endParaRPr lang="zh-CN" altLang="en-US"/>
          </a:p>
          <a:p>
            <a:r>
              <a:rPr lang="zh-CN" altLang="en-US"/>
              <a:t>4.统计出薪资10000~20000的公司占总体的百分比</a:t>
            </a:r>
            <a:endParaRPr lang="zh-CN" altLang="en-US"/>
          </a:p>
          <a:p>
            <a:r>
              <a:rPr lang="en-US" altLang="zh-CN"/>
              <a:t>5.</a:t>
            </a:r>
            <a:r>
              <a:rPr lang="zh-CN" altLang="en-US"/>
              <a:t>统计一共有多少个工作地区</a:t>
            </a:r>
            <a:endParaRPr lang="zh-CN" altLang="en-US"/>
          </a:p>
          <a:p>
            <a:r>
              <a:rPr lang="en-US" altLang="zh-CN"/>
              <a:t>6.</a:t>
            </a:r>
            <a:r>
              <a:rPr lang="zh-CN" altLang="en-US"/>
              <a:t>统计一共有多少种最低学历要求，出现最多的最低学历要求、数量及总体占比</a:t>
            </a:r>
            <a:endParaRPr lang="zh-CN" altLang="en-US"/>
          </a:p>
          <a:p>
            <a:r>
              <a:rPr lang="en-US" altLang="zh-CN"/>
              <a:t>7.</a:t>
            </a:r>
            <a:r>
              <a:rPr lang="zh-CN" altLang="en-US"/>
              <a:t>统计公司性质最多的是什么，出现次数和总体占比</a:t>
            </a:r>
            <a:endParaRPr lang="zh-CN" altLang="en-US"/>
          </a:p>
          <a:p>
            <a:r>
              <a:rPr lang="en-US" altLang="zh-CN"/>
              <a:t>8.</a:t>
            </a:r>
            <a:r>
              <a:rPr lang="zh-CN" altLang="en-US"/>
              <a:t>各城市需求量</a:t>
            </a:r>
            <a:endParaRPr lang="zh-CN" altLang="en-US"/>
          </a:p>
          <a:p>
            <a:pPr marL="347345" lvl="1" indent="0">
              <a:buNone/>
            </a:pPr>
            <a:endParaRPr lang="en-US" altLang="zh-CN"/>
          </a:p>
          <a:p>
            <a:pPr marL="347345" lvl="1" indent="0">
              <a:buNone/>
            </a:pPr>
            <a:r>
              <a:rPr lang="en-US" altLang="zh-CN"/>
              <a:t>...</a:t>
            </a:r>
            <a:endParaRPr lang="en-US" altLang="zh-CN"/>
          </a:p>
          <a:p>
            <a:pPr marL="347345" lvl="1" indent="0">
              <a:buNone/>
            </a:pP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利用</a:t>
            </a:r>
            <a:r>
              <a:rPr lang="en-US" altLang="zh-CN">
                <a:sym typeface="+mn-ea"/>
              </a:rPr>
              <a:t>pyecharts</a:t>
            </a:r>
            <a:r>
              <a:rPr lang="zh-CN" altLang="en-US">
                <a:sym typeface="+mn-ea"/>
              </a:rPr>
              <a:t>可视化技术将分析结果进行可视化展示。</a:t>
            </a:r>
            <a:endParaRPr lang="zh-CN" altLang="en-US"/>
          </a:p>
        </p:txBody>
      </p:sp>
      <p:pic>
        <p:nvPicPr>
          <p:cNvPr id="4" name="内容占位符 3"/>
          <p:cNvPicPr>
            <a:picLocks noChangeAspect="1"/>
          </p:cNvPicPr>
          <p:nvPr>
            <p:ph idx="1"/>
          </p:nvPr>
        </p:nvPicPr>
        <p:blipFill>
          <a:blip r:embed="rId1"/>
          <a:stretch>
            <a:fillRect/>
          </a:stretch>
        </p:blipFill>
        <p:spPr>
          <a:xfrm>
            <a:off x="688340" y="2012315"/>
            <a:ext cx="5965825" cy="4474845"/>
          </a:xfrm>
          <a:prstGeom prst="rect">
            <a:avLst/>
          </a:prstGeom>
        </p:spPr>
      </p:pic>
      <p:pic>
        <p:nvPicPr>
          <p:cNvPr id="6" name="图片 5"/>
          <p:cNvPicPr>
            <a:picLocks noChangeAspect="1"/>
          </p:cNvPicPr>
          <p:nvPr/>
        </p:nvPicPr>
        <p:blipFill>
          <a:blip r:embed="rId2"/>
          <a:stretch>
            <a:fillRect/>
          </a:stretch>
        </p:blipFill>
        <p:spPr>
          <a:xfrm>
            <a:off x="1515110" y="1632585"/>
            <a:ext cx="7803515" cy="5852795"/>
          </a:xfrm>
          <a:prstGeom prst="rect">
            <a:avLst/>
          </a:prstGeom>
        </p:spPr>
      </p:pic>
      <p:pic>
        <p:nvPicPr>
          <p:cNvPr id="7" name="图片 6"/>
          <p:cNvPicPr>
            <a:picLocks noChangeAspect="1"/>
          </p:cNvPicPr>
          <p:nvPr/>
        </p:nvPicPr>
        <p:blipFill>
          <a:blip r:embed="rId3"/>
          <a:stretch>
            <a:fillRect/>
          </a:stretch>
        </p:blipFill>
        <p:spPr>
          <a:xfrm>
            <a:off x="5783580" y="1871345"/>
            <a:ext cx="7803515" cy="58527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利用分词技术对岗位描述进行分词并对关键词完成词频统计。</a:t>
            </a:r>
            <a:endParaRPr lang="zh-CN" altLang="en-US"/>
          </a:p>
        </p:txBody>
      </p:sp>
      <p:sp>
        <p:nvSpPr>
          <p:cNvPr id="3" name="内容占位符 2"/>
          <p:cNvSpPr>
            <a:spLocks noGrp="1"/>
          </p:cNvSpPr>
          <p:nvPr>
            <p:ph idx="1"/>
          </p:nvPr>
        </p:nvSpPr>
        <p:spPr/>
        <p:txBody>
          <a:bodyPr/>
          <a:p>
            <a:r>
              <a:rPr lang="zh-CN" altLang="en-US"/>
              <a:t>技术：</a:t>
            </a:r>
            <a:r>
              <a:rPr lang="en-US" altLang="zh-CN"/>
              <a:t>jieba</a:t>
            </a:r>
            <a:r>
              <a:rPr lang="zh-CN" altLang="en-US"/>
              <a:t>分词、停用词处理、词频统计</a:t>
            </a:r>
            <a:endParaRPr lang="zh-CN" altLang="en-US"/>
          </a:p>
          <a:p>
            <a:r>
              <a:rPr lang="zh-CN" altLang="en-US"/>
              <a:t>提取各招聘信息的技能需求（多为英文如</a:t>
            </a:r>
            <a:r>
              <a:rPr lang="en-US" altLang="zh-CN"/>
              <a:t>hadoop</a:t>
            </a:r>
            <a:r>
              <a:rPr lang="zh-CN" altLang="en-US"/>
              <a:t>、</a:t>
            </a:r>
            <a:r>
              <a:rPr lang="en-US" altLang="zh-CN"/>
              <a:t>spark</a:t>
            </a:r>
            <a:r>
              <a:rPr lang="zh-CN" altLang="en-US"/>
              <a:t>、</a:t>
            </a:r>
            <a:r>
              <a:rPr lang="en-US" altLang="zh-CN"/>
              <a:t>excel</a:t>
            </a:r>
            <a:r>
              <a:rPr lang="zh-CN" altLang="en-US"/>
              <a:t>）</a:t>
            </a:r>
            <a:endParaRPr lang="zh-CN" altLang="en-US"/>
          </a:p>
          <a:p>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nvPr>
        </p:nvPicPr>
        <p:blipFill>
          <a:blip r:embed="rId1"/>
          <a:stretch>
            <a:fillRect/>
          </a:stretch>
        </p:blipFill>
        <p:spPr>
          <a:xfrm>
            <a:off x="652780" y="-25400"/>
            <a:ext cx="7809865" cy="4982210"/>
          </a:xfrm>
          <a:prstGeom prst="rect">
            <a:avLst/>
          </a:prstGeom>
        </p:spPr>
      </p:pic>
      <p:sp>
        <p:nvSpPr>
          <p:cNvPr id="7" name="文本框 6"/>
          <p:cNvSpPr txBox="1"/>
          <p:nvPr/>
        </p:nvSpPr>
        <p:spPr>
          <a:xfrm>
            <a:off x="759460" y="5151755"/>
            <a:ext cx="10118090" cy="645160"/>
          </a:xfrm>
          <a:prstGeom prst="rect">
            <a:avLst/>
          </a:prstGeom>
          <a:noFill/>
        </p:spPr>
        <p:txBody>
          <a:bodyPr wrap="square" rtlCol="0" anchor="t">
            <a:spAutoFit/>
          </a:bodyPr>
          <a:p>
            <a:r>
              <a:rPr lang="zh-CN" altLang="en-US"/>
              <a:t>根据可视化结果</a:t>
            </a:r>
            <a:r>
              <a:rPr lang="zh-CN" altLang="en-US"/>
              <a:t>大数据工作岗位需求最多的技能有hadoop、java、spark、linux、python等，Hadoop最为重要。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机器学习算法完成岗位推荐。</a:t>
            </a:r>
            <a:endParaRPr lang="zh-CN" altLang="en-US"/>
          </a:p>
        </p:txBody>
      </p:sp>
      <p:sp>
        <p:nvSpPr>
          <p:cNvPr id="3" name="内容占位符 2"/>
          <p:cNvSpPr>
            <a:spLocks noGrp="1"/>
          </p:cNvSpPr>
          <p:nvPr>
            <p:ph idx="1"/>
          </p:nvPr>
        </p:nvSpPr>
        <p:spPr/>
        <p:txBody>
          <a:bodyPr/>
          <a:p>
            <a:r>
              <a:rPr lang="zh-CN" altLang="en-US"/>
              <a:t>算法：条件筛选</a:t>
            </a:r>
            <a:r>
              <a:rPr lang="en-US" altLang="zh-CN"/>
              <a:t>+KNN</a:t>
            </a:r>
            <a:endParaRPr lang="en-US" altLang="zh-CN"/>
          </a:p>
          <a:p>
            <a:r>
              <a:rPr lang="zh-CN" altLang="en-US"/>
              <a:t>距离计算方式：欧式距离</a:t>
            </a:r>
            <a:endParaRPr lang="zh-CN" altLang="en-US"/>
          </a:p>
          <a:p>
            <a:pPr marL="347345" lvl="1" indent="0">
              <a:buNone/>
            </a:pPr>
            <a:endParaRPr lang="zh-CN" altLang="en-US"/>
          </a:p>
          <a:p>
            <a:pPr marL="0" indent="0">
              <a:buNone/>
            </a:pPr>
            <a:r>
              <a:rPr lang="zh-CN" altLang="en-US"/>
              <a:t>    </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80000"/>
          </a:bodyPr>
          <a:p>
            <a:r>
              <a:rPr lang="zh-CN" altLang="en-US"/>
              <a:t>尝试过直接将所有数据作为训练集，对工资期望除1000、根据工作地点的平均工资排序编码、根据工作经验和学历的偏序大小关系编码。</a:t>
            </a:r>
            <a:endParaRPr lang="zh-CN" altLang="en-US"/>
          </a:p>
          <a:p>
            <a:endParaRPr lang="zh-CN" altLang="en-US"/>
          </a:p>
          <a:p>
            <a:endParaRPr lang="zh-CN" altLang="en-US"/>
          </a:p>
          <a:p>
            <a:endParaRPr lang="zh-CN" altLang="en-US"/>
          </a:p>
          <a:p>
            <a:endParaRPr lang="zh-CN" altLang="en-US"/>
          </a:p>
          <a:p>
            <a:r>
              <a:rPr lang="zh-CN" altLang="en-US"/>
              <a:t>经验证</a:t>
            </a:r>
            <a:r>
              <a:rPr lang="zh-CN" altLang="en-US"/>
              <a:t>最后得到的结果可能会</a:t>
            </a:r>
            <a:r>
              <a:rPr lang="zh-CN" altLang="en-US"/>
              <a:t>存在不满足公司条件或者应聘者要求的结果</a:t>
            </a:r>
            <a:endParaRPr lang="zh-CN" altLang="en-US"/>
          </a:p>
          <a:p>
            <a:r>
              <a:rPr lang="zh-CN" altLang="en-US"/>
              <a:t>于是我们先将硬性条件进行筛选（我们认为这样做比增大这几个属性的权重更有效</a:t>
            </a:r>
            <a:r>
              <a:rPr lang="en-US" altLang="zh-CN"/>
              <a:t>zhe'j</a:t>
            </a:r>
            <a:r>
              <a:rPr lang="zh-CN" altLang="en-US"/>
              <a:t>），再根据这部分数据构建训练集</a:t>
            </a:r>
            <a:endParaRPr lang="zh-CN" altLang="en-US"/>
          </a:p>
          <a:p>
            <a:endParaRPr lang="zh-CN" altLang="en-US"/>
          </a:p>
        </p:txBody>
      </p:sp>
      <p:graphicFrame>
        <p:nvGraphicFramePr>
          <p:cNvPr id="4" name="表格 3"/>
          <p:cNvGraphicFramePr/>
          <p:nvPr/>
        </p:nvGraphicFramePr>
        <p:xfrm>
          <a:off x="1255395" y="3051810"/>
          <a:ext cx="8533765" cy="1143000"/>
        </p:xfrm>
        <a:graphic>
          <a:graphicData uri="http://schemas.openxmlformats.org/drawingml/2006/table">
            <a:tbl>
              <a:tblPr firstRow="1" bandRow="1">
                <a:tableStyleId>{5C22544A-7EE6-4342-B048-85BDC9FD1C3A}</a:tableStyleId>
              </a:tblPr>
              <a:tblGrid>
                <a:gridCol w="1421765"/>
                <a:gridCol w="1421765"/>
                <a:gridCol w="1421765"/>
                <a:gridCol w="1421765"/>
                <a:gridCol w="1421765"/>
                <a:gridCol w="1421765"/>
              </a:tblGrid>
              <a:tr h="381000">
                <a:tc>
                  <a:txBody>
                    <a:bodyPr/>
                    <a:p>
                      <a:pPr>
                        <a:buNone/>
                      </a:pPr>
                      <a:endParaRPr lang="zh-CN" altLang="en-US"/>
                    </a:p>
                  </a:txBody>
                  <a:tcPr/>
                </a:tc>
                <a:tc>
                  <a:txBody>
                    <a:bodyPr/>
                    <a:p>
                      <a:pPr>
                        <a:buNone/>
                      </a:pPr>
                      <a:r>
                        <a:rPr lang="zh-CN" altLang="en-US"/>
                        <a:t>经验</a:t>
                      </a:r>
                      <a:endParaRPr lang="zh-CN" altLang="en-US"/>
                    </a:p>
                  </a:txBody>
                  <a:tcPr/>
                </a:tc>
                <a:tc>
                  <a:txBody>
                    <a:bodyPr/>
                    <a:p>
                      <a:pPr>
                        <a:buNone/>
                      </a:pPr>
                      <a:r>
                        <a:rPr lang="zh-CN" altLang="en-US"/>
                        <a:t>学历</a:t>
                      </a:r>
                      <a:endParaRPr lang="zh-CN" altLang="en-US"/>
                    </a:p>
                  </a:txBody>
                  <a:tcPr/>
                </a:tc>
                <a:tc>
                  <a:txBody>
                    <a:bodyPr/>
                    <a:p>
                      <a:pPr>
                        <a:buNone/>
                      </a:pPr>
                      <a:r>
                        <a:rPr lang="zh-CN" altLang="en-US"/>
                        <a:t>薪资</a:t>
                      </a:r>
                      <a:endParaRPr lang="zh-CN" altLang="en-US"/>
                    </a:p>
                  </a:txBody>
                  <a:tcPr/>
                </a:tc>
                <a:tc>
                  <a:txBody>
                    <a:bodyPr/>
                    <a:p>
                      <a:pPr>
                        <a:buNone/>
                      </a:pPr>
                      <a:r>
                        <a:rPr lang="en-US" altLang="zh-CN"/>
                        <a:t>...</a:t>
                      </a:r>
                      <a:endParaRPr lang="zh-CN" altLang="en-US"/>
                    </a:p>
                  </a:txBody>
                  <a:tcPr/>
                </a:tc>
                <a:tc>
                  <a:txBody>
                    <a:bodyPr/>
                    <a:p>
                      <a:pPr>
                        <a:buNone/>
                      </a:pPr>
                      <a:r>
                        <a:rPr lang="en-US" altLang="zh-CN"/>
                        <a:t>...</a:t>
                      </a:r>
                      <a:endParaRPr lang="en-US" altLang="zh-CN"/>
                    </a:p>
                  </a:txBody>
                  <a:tcPr/>
                </a:tc>
              </a:tr>
              <a:tr h="381000">
                <a:tc>
                  <a:txBody>
                    <a:bodyPr/>
                    <a:p>
                      <a:pPr>
                        <a:buNone/>
                      </a:pPr>
                      <a:r>
                        <a:rPr lang="zh-CN" altLang="en-US"/>
                        <a:t>招聘记录</a:t>
                      </a:r>
                      <a:r>
                        <a:rPr lang="en-US" altLang="zh-CN"/>
                        <a:t>1</a:t>
                      </a:r>
                      <a:endParaRPr lang="en-US" altLang="zh-CN"/>
                    </a:p>
                  </a:txBody>
                  <a:tcPr/>
                </a:tc>
                <a:tc>
                  <a:txBody>
                    <a:bodyPr/>
                    <a:p>
                      <a:pPr>
                        <a:buNone/>
                      </a:pPr>
                      <a:r>
                        <a:rPr lang="en-US" altLang="zh-CN"/>
                        <a:t>1</a:t>
                      </a:r>
                      <a:endParaRPr lang="zh-CN" altLang="en-US"/>
                    </a:p>
                  </a:txBody>
                  <a:tcPr/>
                </a:tc>
                <a:tc>
                  <a:txBody>
                    <a:bodyPr/>
                    <a:p>
                      <a:pPr>
                        <a:buNone/>
                      </a:pPr>
                      <a:r>
                        <a:rPr lang="en-US" altLang="zh-CN"/>
                        <a:t>2</a:t>
                      </a:r>
                      <a:r>
                        <a:rPr lang="zh-CN" altLang="en-US"/>
                        <a:t>（</a:t>
                      </a:r>
                      <a:r>
                        <a:rPr lang="zh-CN" altLang="en-US"/>
                        <a:t>本科）</a:t>
                      </a:r>
                      <a:endParaRPr lang="zh-CN" altLang="en-US"/>
                    </a:p>
                  </a:txBody>
                  <a:tcPr/>
                </a:tc>
                <a:tc>
                  <a:txBody>
                    <a:bodyPr/>
                    <a:p>
                      <a:pPr>
                        <a:buNone/>
                      </a:pPr>
                      <a:r>
                        <a:rPr lang="en-US" altLang="zh-CN"/>
                        <a:t>16</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r h="381000">
                <a:tc>
                  <a:txBody>
                    <a:bodyPr/>
                    <a:p>
                      <a:pPr>
                        <a:buNone/>
                      </a:pPr>
                      <a:r>
                        <a:rPr lang="zh-CN" altLang="en-US"/>
                        <a:t>招聘记录</a:t>
                      </a:r>
                      <a:r>
                        <a:rPr lang="en-US" altLang="zh-CN"/>
                        <a:t>2</a:t>
                      </a:r>
                      <a:endParaRPr lang="en-US" altLang="zh-CN"/>
                    </a:p>
                  </a:txBody>
                  <a:tcPr/>
                </a:tc>
                <a:tc>
                  <a:txBody>
                    <a:bodyPr/>
                    <a:p>
                      <a:pPr>
                        <a:buNone/>
                      </a:pPr>
                      <a:r>
                        <a:rPr lang="en-US" altLang="zh-CN"/>
                        <a:t>2</a:t>
                      </a:r>
                      <a:endParaRPr lang="en-US" altLang="zh-CN"/>
                    </a:p>
                  </a:txBody>
                  <a:tcPr/>
                </a:tc>
                <a:tc>
                  <a:txBody>
                    <a:bodyPr/>
                    <a:p>
                      <a:pPr>
                        <a:buNone/>
                      </a:pPr>
                      <a:r>
                        <a:rPr lang="en-US" altLang="zh-CN"/>
                        <a:t>3</a:t>
                      </a:r>
                      <a:r>
                        <a:rPr lang="zh-CN" altLang="en-US"/>
                        <a:t>（硕士</a:t>
                      </a:r>
                      <a:r>
                        <a:rPr lang="zh-CN" altLang="en-US"/>
                        <a:t>）</a:t>
                      </a:r>
                      <a:endParaRPr lang="zh-CN" altLang="en-US"/>
                    </a:p>
                  </a:txBody>
                  <a:tcPr/>
                </a:tc>
                <a:tc>
                  <a:txBody>
                    <a:bodyPr/>
                    <a:p>
                      <a:pPr>
                        <a:buNone/>
                      </a:pPr>
                      <a:r>
                        <a:rPr lang="en-US" altLang="zh-CN"/>
                        <a:t>14</a:t>
                      </a:r>
                      <a:endParaRPr lang="en-US" altLang="zh-CN"/>
                    </a:p>
                  </a:txBody>
                  <a:tcPr/>
                </a:tc>
                <a:tc>
                  <a:txBody>
                    <a:bodyPr/>
                    <a:p>
                      <a:pPr>
                        <a:buNone/>
                      </a:pPr>
                      <a:r>
                        <a:rPr lang="en-US" altLang="zh-CN"/>
                        <a:t>...</a:t>
                      </a:r>
                      <a:endParaRPr lang="en-US" altLang="zh-CN"/>
                    </a:p>
                  </a:txBody>
                  <a:tcPr/>
                </a:tc>
                <a:tc>
                  <a:txBody>
                    <a:bodyPr/>
                    <a:p>
                      <a:pPr>
                        <a:buNone/>
                      </a:pPr>
                      <a:r>
                        <a:rPr lang="en-US" altLang="zh-CN"/>
                        <a:t>...</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4" name="内容占位符 3"/>
          <p:cNvGraphicFramePr/>
          <p:nvPr>
            <p:ph idx="1"/>
          </p:nvPr>
        </p:nvGraphicFramePr>
        <p:xfrm>
          <a:off x="1522095" y="3581400"/>
          <a:ext cx="9147810" cy="2458720"/>
        </p:xfrm>
        <a:graphic>
          <a:graphicData uri="http://schemas.openxmlformats.org/drawingml/2006/table">
            <a:tbl>
              <a:tblPr firstRow="1" bandRow="1">
                <a:tableStyleId>{5C22544A-7EE6-4342-B048-85BDC9FD1C3A}</a:tableStyleId>
              </a:tblPr>
              <a:tblGrid>
                <a:gridCol w="1306830"/>
                <a:gridCol w="1306830"/>
                <a:gridCol w="1306830"/>
                <a:gridCol w="1306830"/>
                <a:gridCol w="1306830"/>
                <a:gridCol w="1306830"/>
                <a:gridCol w="1306830"/>
              </a:tblGrid>
              <a:tr h="538480">
                <a:tc>
                  <a:txBody>
                    <a:bodyPr/>
                    <a:p>
                      <a:pPr>
                        <a:buNone/>
                      </a:pPr>
                      <a:endParaRPr lang="zh-CN" altLang="en-US"/>
                    </a:p>
                  </a:txBody>
                  <a:tcPr/>
                </a:tc>
                <a:tc>
                  <a:txBody>
                    <a:bodyPr/>
                    <a:p>
                      <a:pPr>
                        <a:buNone/>
                      </a:pPr>
                      <a:r>
                        <a:rPr lang="en-US" altLang="zh-CN"/>
                        <a:t>Hadoop</a:t>
                      </a:r>
                      <a:endParaRPr lang="en-US" altLang="zh-CN"/>
                    </a:p>
                  </a:txBody>
                  <a:tcPr/>
                </a:tc>
                <a:tc>
                  <a:txBody>
                    <a:bodyPr/>
                    <a:p>
                      <a:pPr>
                        <a:buNone/>
                      </a:pPr>
                      <a:r>
                        <a:rPr lang="en-US" altLang="zh-CN"/>
                        <a:t>Spark</a:t>
                      </a:r>
                      <a:endParaRPr lang="en-US" altLang="zh-CN"/>
                    </a:p>
                  </a:txBody>
                  <a:tcPr/>
                </a:tc>
                <a:tc>
                  <a:txBody>
                    <a:bodyPr/>
                    <a:p>
                      <a:pPr>
                        <a:buNone/>
                      </a:pPr>
                      <a:r>
                        <a:rPr lang="en-US" altLang="zh-CN"/>
                        <a:t>python</a:t>
                      </a:r>
                      <a:endParaRPr lang="en-US" altLang="zh-CN"/>
                    </a:p>
                  </a:txBody>
                  <a:tcPr/>
                </a:tc>
                <a:tc>
                  <a:txBody>
                    <a:bodyPr/>
                    <a:p>
                      <a:pPr>
                        <a:buNone/>
                      </a:pPr>
                      <a:r>
                        <a:rPr lang="en-US" altLang="zh-CN"/>
                        <a:t>excel</a:t>
                      </a:r>
                      <a:endParaRPr lang="en-US" altLang="zh-CN"/>
                    </a:p>
                  </a:txBody>
                  <a:tcPr/>
                </a:tc>
                <a:tc>
                  <a:txBody>
                    <a:bodyPr/>
                    <a:p>
                      <a:pPr>
                        <a:buNone/>
                      </a:pPr>
                      <a:r>
                        <a:rPr lang="en-US" altLang="zh-CN"/>
                        <a:t>javascript</a:t>
                      </a:r>
                      <a:endParaRPr lang="en-US" altLang="zh-CN"/>
                    </a:p>
                  </a:txBody>
                  <a:tcPr/>
                </a:tc>
                <a:tc>
                  <a:txBody>
                    <a:bodyPr/>
                    <a:p>
                      <a:pPr>
                        <a:buNone/>
                      </a:pPr>
                      <a:r>
                        <a:rPr lang="zh-CN" altLang="en-US"/>
                        <a:t>距离</a:t>
                      </a:r>
                      <a:endParaRPr lang="zh-CN" altLang="en-US"/>
                    </a:p>
                  </a:txBody>
                  <a:tcPr/>
                </a:tc>
              </a:tr>
              <a:tr h="640080">
                <a:tc>
                  <a:txBody>
                    <a:bodyPr/>
                    <a:p>
                      <a:pPr>
                        <a:buNone/>
                      </a:pPr>
                      <a:r>
                        <a:rPr lang="zh-CN" altLang="en-US"/>
                        <a:t>招聘数据一</a:t>
                      </a:r>
                      <a:endParaRPr lang="zh-CN" altLang="en-US"/>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r>
              <a:tr h="640080">
                <a:tc>
                  <a:txBody>
                    <a:bodyPr/>
                    <a:p>
                      <a:pPr>
                        <a:buNone/>
                      </a:pPr>
                      <a:r>
                        <a:rPr lang="zh-CN" altLang="en-US"/>
                        <a:t>招聘数据二</a:t>
                      </a:r>
                      <a:endParaRPr lang="zh-CN" altLang="en-US"/>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2</a:t>
                      </a:r>
                      <a:endParaRPr lang="en-US" altLang="zh-CN"/>
                    </a:p>
                  </a:txBody>
                  <a:tcPr/>
                </a:tc>
              </a:tr>
              <a:tr h="640080">
                <a:tc>
                  <a:txBody>
                    <a:bodyPr/>
                    <a:p>
                      <a:pPr>
                        <a:buNone/>
                      </a:pPr>
                      <a:r>
                        <a:rPr lang="zh-CN" altLang="en-US"/>
                        <a:t>招聘数据三</a:t>
                      </a:r>
                      <a:endParaRPr lang="zh-CN" altLang="en-US"/>
                    </a:p>
                  </a:txBody>
                  <a:tcPr/>
                </a:tc>
                <a:tc>
                  <a:txBody>
                    <a:bodyPr/>
                    <a:p>
                      <a:pPr algn="ctr">
                        <a:buNone/>
                      </a:pPr>
                      <a:r>
                        <a:rPr lang="en-US" altLang="zh-CN"/>
                        <a:t>1</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3</a:t>
                      </a:r>
                      <a:endParaRPr lang="en-US" altLang="zh-CN"/>
                    </a:p>
                  </a:txBody>
                  <a:tcPr/>
                </a:tc>
              </a:tr>
            </a:tbl>
          </a:graphicData>
        </a:graphic>
      </p:graphicFrame>
      <p:graphicFrame>
        <p:nvGraphicFramePr>
          <p:cNvPr id="5" name="表格 4"/>
          <p:cNvGraphicFramePr/>
          <p:nvPr/>
        </p:nvGraphicFramePr>
        <p:xfrm>
          <a:off x="1412240" y="6349365"/>
          <a:ext cx="9152255" cy="365760"/>
        </p:xfrm>
        <a:graphic>
          <a:graphicData uri="http://schemas.openxmlformats.org/drawingml/2006/table">
            <a:tbl>
              <a:tblPr firstRow="1" bandRow="1">
                <a:tableStyleId>{5C22544A-7EE6-4342-B048-85BDC9FD1C3A}</a:tableStyleId>
              </a:tblPr>
              <a:tblGrid>
                <a:gridCol w="1307465"/>
                <a:gridCol w="1307465"/>
                <a:gridCol w="1307465"/>
                <a:gridCol w="1307465"/>
                <a:gridCol w="1307465"/>
                <a:gridCol w="1307465"/>
                <a:gridCol w="1307465"/>
              </a:tblGrid>
              <a:tr h="363220">
                <a:tc>
                  <a:txBody>
                    <a:bodyPr/>
                    <a:p>
                      <a:pPr>
                        <a:buNone/>
                      </a:pPr>
                      <a:r>
                        <a:rPr lang="zh-CN" altLang="en-US"/>
                        <a:t>测试数据</a:t>
                      </a:r>
                      <a:endParaRPr lang="zh-CN" altLang="en-US"/>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0</a:t>
                      </a:r>
                      <a:endParaRPr lang="en-US" altLang="zh-CN"/>
                    </a:p>
                  </a:txBody>
                  <a:tcPr/>
                </a:tc>
                <a:tc>
                  <a:txBody>
                    <a:bodyPr/>
                    <a:p>
                      <a:pPr algn="ctr">
                        <a:buNone/>
                      </a:pPr>
                      <a:r>
                        <a:rPr lang="en-US" altLang="zh-CN"/>
                        <a:t>1</a:t>
                      </a:r>
                      <a:endParaRPr lang="en-US" altLang="zh-CN"/>
                    </a:p>
                  </a:txBody>
                  <a:tcPr/>
                </a:tc>
                <a:tc>
                  <a:txBody>
                    <a:bodyPr/>
                    <a:p>
                      <a:pPr algn="ctr">
                        <a:buNone/>
                      </a:pPr>
                      <a:endParaRPr lang="en-US" altLang="zh-CN"/>
                    </a:p>
                  </a:txBody>
                  <a:tcPr/>
                </a:tc>
              </a:tr>
            </a:tbl>
          </a:graphicData>
        </a:graphic>
      </p:graphicFrame>
      <p:sp>
        <p:nvSpPr>
          <p:cNvPr id="7" name="左大括号 6"/>
          <p:cNvSpPr/>
          <p:nvPr/>
        </p:nvSpPr>
        <p:spPr>
          <a:xfrm>
            <a:off x="690245" y="3827145"/>
            <a:ext cx="908685" cy="2073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236220" y="3728720"/>
            <a:ext cx="459740" cy="2381885"/>
          </a:xfrm>
          <a:prstGeom prst="rect">
            <a:avLst/>
          </a:prstGeom>
          <a:noFill/>
        </p:spPr>
        <p:txBody>
          <a:bodyPr vert="eaVert" wrap="square" rtlCol="0">
            <a:spAutoFit/>
          </a:bodyPr>
          <a:p>
            <a:pPr algn="ctr"/>
            <a:r>
              <a:rPr lang="zh-CN" altLang="en-US"/>
              <a:t>符合条件的数据</a:t>
            </a:r>
            <a:endParaRPr lang="zh-CN" altLang="en-US"/>
          </a:p>
        </p:txBody>
      </p:sp>
      <p:sp>
        <p:nvSpPr>
          <p:cNvPr id="2050" name=" 2050"/>
          <p:cNvSpPr/>
          <p:nvPr/>
        </p:nvSpPr>
        <p:spPr bwMode="auto">
          <a:xfrm>
            <a:off x="11052810" y="4169410"/>
            <a:ext cx="926465" cy="32639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6" name="文本框 5"/>
          <p:cNvSpPr txBox="1"/>
          <p:nvPr/>
        </p:nvSpPr>
        <p:spPr>
          <a:xfrm>
            <a:off x="1349375" y="1827530"/>
            <a:ext cx="8945245" cy="368300"/>
          </a:xfrm>
          <a:prstGeom prst="rect">
            <a:avLst/>
          </a:prstGeom>
          <a:noFill/>
        </p:spPr>
        <p:txBody>
          <a:bodyPr wrap="square" rtlCol="0">
            <a:spAutoFit/>
          </a:bodyPr>
          <a:p>
            <a:r>
              <a:rPr lang="zh-CN" altLang="en-US"/>
              <a:t>先筛选出符合经验、学历、工作地点、薪资要求等硬性要求的</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50"/>
                                        </p:tgtEl>
                                        <p:attrNameLst>
                                          <p:attrName>style.visibility</p:attrName>
                                        </p:attrNameLst>
                                      </p:cBhvr>
                                      <p:to>
                                        <p:strVal val="visible"/>
                                      </p:to>
                                    </p:set>
                                    <p:anim calcmode="lin" valueType="num">
                                      <p:cBhvr additive="base">
                                        <p:cTn id="23" dur="500" fill="hold"/>
                                        <p:tgtEl>
                                          <p:spTgt spid="2050"/>
                                        </p:tgtEl>
                                        <p:attrNameLst>
                                          <p:attrName>ppt_x</p:attrName>
                                        </p:attrNameLst>
                                      </p:cBhvr>
                                      <p:tavLst>
                                        <p:tav tm="0">
                                          <p:val>
                                            <p:strVal val="#ppt_x"/>
                                          </p:val>
                                        </p:tav>
                                        <p:tav tm="100000">
                                          <p:val>
                                            <p:strVal val="#ppt_x"/>
                                          </p:val>
                                        </p:tav>
                                      </p:tavLst>
                                    </p:anim>
                                    <p:anim calcmode="lin" valueType="num">
                                      <p:cBhvr additive="base">
                                        <p:cTn id="2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20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这种算法倾向于匹配出 需要的技能和会的技能项数完全匹配的数据，求职者会的技能匹配数多于或者少于要求的技能都会增大他们的距离。实际上会的技能多于要求的技能是没有关系的。赛后，我们想出了一种解决方案。</a:t>
            </a:r>
            <a:endParaRPr lang="zh-CN" altLang="en-US"/>
          </a:p>
          <a:p>
            <a:pPr lvl="1"/>
            <a:r>
              <a:rPr lang="zh-CN" altLang="en-US"/>
              <a:t>在计算距离的时候用训练集数据</a:t>
            </a:r>
            <a:r>
              <a:rPr lang="en-US" altLang="zh-CN"/>
              <a:t>-</a:t>
            </a:r>
            <a:r>
              <a:rPr lang="zh-CN" altLang="en-US"/>
              <a:t>测试数据，对每个字段间的差值加上一个正数后再做欧式距离计算。这样的话，如果会多余的技能，该技能的对距离的贡献会减小；如果该技能不满足需求，该技能对距离的贡献会增大。</a:t>
            </a:r>
            <a:endParaRPr lang="zh-CN" altLang="en-US"/>
          </a:p>
          <a:p>
            <a:pPr lvl="1"/>
            <a:endParaRPr lang="zh-CN" altLang="en-US"/>
          </a:p>
          <a:p>
            <a:endParaRPr lang="zh-CN" altLang="en-US"/>
          </a:p>
          <a:p>
            <a:endParaRPr lang="zh-CN" altLang="en-US"/>
          </a:p>
          <a:p>
            <a:endParaRPr lang="zh-CN" altLang="en-US"/>
          </a:p>
        </p:txBody>
      </p:sp>
      <p:graphicFrame>
        <p:nvGraphicFramePr>
          <p:cNvPr id="4" name="表格 3"/>
          <p:cNvGraphicFramePr/>
          <p:nvPr/>
        </p:nvGraphicFramePr>
        <p:xfrm>
          <a:off x="1431925" y="5300980"/>
          <a:ext cx="8533765" cy="1143000"/>
        </p:xfrm>
        <a:graphic>
          <a:graphicData uri="http://schemas.openxmlformats.org/drawingml/2006/table">
            <a:tbl>
              <a:tblPr firstRow="1" bandRow="1">
                <a:tableStyleId>{5C22544A-7EE6-4342-B048-85BDC9FD1C3A}</a:tableStyleId>
              </a:tblPr>
              <a:tblGrid>
                <a:gridCol w="2132965"/>
                <a:gridCol w="2132965"/>
                <a:gridCol w="2132965"/>
              </a:tblGrid>
              <a:tr h="381000">
                <a:tc>
                  <a:txBody>
                    <a:bodyPr/>
                    <a:p>
                      <a:pPr>
                        <a:buNone/>
                      </a:pPr>
                      <a:r>
                        <a:rPr lang="zh-CN" altLang="en-US"/>
                        <a:t>训练数据</a:t>
                      </a:r>
                      <a:endParaRPr lang="zh-CN" altLang="en-US"/>
                    </a:p>
                  </a:txBody>
                  <a:tcPr/>
                </a:tc>
                <a:tc>
                  <a:txBody>
                    <a:bodyPr/>
                    <a:p>
                      <a:pPr>
                        <a:buNone/>
                      </a:pPr>
                      <a:r>
                        <a:rPr lang="en-US" altLang="zh-CN"/>
                        <a:t>1</a:t>
                      </a:r>
                      <a:endParaRPr lang="en-US" altLang="zh-CN"/>
                    </a:p>
                  </a:txBody>
                  <a:tcPr/>
                </a:tc>
                <a:tc>
                  <a:txBody>
                    <a:bodyPr/>
                    <a:p>
                      <a:pPr>
                        <a:buNone/>
                      </a:pPr>
                      <a:r>
                        <a:rPr lang="en-US" altLang="zh-CN"/>
                        <a:t>0</a:t>
                      </a:r>
                      <a:endParaRPr lang="en-US" altLang="zh-CN"/>
                    </a:p>
                  </a:txBody>
                  <a:tcPr/>
                </a:tc>
              </a:tr>
              <a:tr h="381000">
                <a:tc>
                  <a:txBody>
                    <a:bodyPr/>
                    <a:p>
                      <a:pPr>
                        <a:buNone/>
                      </a:pPr>
                      <a:r>
                        <a:rPr lang="zh-CN" altLang="en-US"/>
                        <a:t>测试数据</a:t>
                      </a:r>
                      <a:endParaRPr lang="zh-CN" altLang="en-US"/>
                    </a:p>
                  </a:txBody>
                  <a:tcPr/>
                </a:tc>
                <a:tc>
                  <a:txBody>
                    <a:bodyPr/>
                    <a:p>
                      <a:pPr>
                        <a:buNone/>
                      </a:pPr>
                      <a:r>
                        <a:rPr lang="en-US" altLang="zh-CN"/>
                        <a:t>0</a:t>
                      </a:r>
                      <a:endParaRPr lang="en-US" altLang="zh-CN"/>
                    </a:p>
                  </a:txBody>
                  <a:tcPr/>
                </a:tc>
                <a:tc>
                  <a:txBody>
                    <a:bodyPr/>
                    <a:p>
                      <a:pPr>
                        <a:buNone/>
                      </a:pPr>
                      <a:r>
                        <a:rPr lang="en-US" altLang="zh-CN"/>
                        <a:t>1</a:t>
                      </a:r>
                      <a:endParaRPr lang="en-US" altLang="zh-CN"/>
                    </a:p>
                  </a:txBody>
                  <a:tcPr/>
                </a:tc>
              </a:tr>
              <a:tr h="381000">
                <a:tc>
                  <a:txBody>
                    <a:bodyPr/>
                    <a:p>
                      <a:pPr>
                        <a:buNone/>
                      </a:pPr>
                      <a:r>
                        <a:rPr lang="zh-CN" altLang="en-US"/>
                        <a:t>处理后的</a:t>
                      </a:r>
                      <a:r>
                        <a:rPr lang="zh-CN" altLang="en-US"/>
                        <a:t>差值</a:t>
                      </a:r>
                      <a:endParaRPr lang="zh-CN" altLang="en-US"/>
                    </a:p>
                  </a:txBody>
                  <a:tcPr/>
                </a:tc>
                <a:tc>
                  <a:txBody>
                    <a:bodyPr/>
                    <a:p>
                      <a:pPr>
                        <a:buNone/>
                      </a:pPr>
                      <a:r>
                        <a:rPr lang="en-US" altLang="zh-CN"/>
                        <a:t>1-0+0.5=1.5</a:t>
                      </a:r>
                      <a:endParaRPr lang="en-US" altLang="zh-CN"/>
                    </a:p>
                  </a:txBody>
                  <a:tcPr/>
                </a:tc>
                <a:tc>
                  <a:txBody>
                    <a:bodyPr/>
                    <a:p>
                      <a:pPr>
                        <a:buNone/>
                      </a:pPr>
                      <a:r>
                        <a:rPr lang="en-US" altLang="zh-CN"/>
                        <a:t>0-1+0.5=-0.5</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使用平台提供的</a:t>
            </a:r>
            <a:r>
              <a:rPr lang="en-US" altLang="zh-CN"/>
              <a:t>Django</a:t>
            </a:r>
            <a:r>
              <a:rPr lang="zh-CN" altLang="en-US"/>
              <a:t>汇总所有可视化和预测结果</a:t>
            </a:r>
            <a:endParaRPr lang="zh-CN" altLang="en-US"/>
          </a:p>
        </p:txBody>
      </p:sp>
      <p:pic>
        <p:nvPicPr>
          <p:cNvPr id="4" name="内容占位符 3"/>
          <p:cNvPicPr>
            <a:picLocks noChangeAspect="1"/>
          </p:cNvPicPr>
          <p:nvPr>
            <p:ph idx="1"/>
          </p:nvPr>
        </p:nvPicPr>
        <p:blipFill>
          <a:blip r:embed="rId1"/>
          <a:stretch>
            <a:fillRect/>
          </a:stretch>
        </p:blipFill>
        <p:spPr>
          <a:xfrm>
            <a:off x="2892425" y="1648460"/>
            <a:ext cx="5965825" cy="4474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597025"/>
            <a:ext cx="10515600" cy="4474845"/>
          </a:xfrm>
        </p:spPr>
        <p:txBody>
          <a:bodyPr/>
          <a:p>
            <a:pPr marL="0" indent="0" algn="ctr">
              <a:buNone/>
            </a:pPr>
            <a:r>
              <a:rPr lang="zh-CN" altLang="en-US"/>
              <a:t>一、     团队介绍</a:t>
            </a:r>
            <a:endParaRPr lang="zh-CN" altLang="en-US"/>
          </a:p>
          <a:p>
            <a:pPr marL="0" indent="0" algn="ctr">
              <a:buNone/>
            </a:pPr>
            <a:r>
              <a:rPr lang="zh-CN" altLang="en-US"/>
              <a:t>二、     赛题理解</a:t>
            </a:r>
            <a:endParaRPr lang="zh-CN" altLang="en-US"/>
          </a:p>
          <a:p>
            <a:pPr marL="0" indent="0" algn="ctr">
              <a:buNone/>
            </a:pPr>
            <a:r>
              <a:rPr lang="zh-CN" altLang="en-US"/>
              <a:t>三、     解题思路</a:t>
            </a:r>
            <a:endParaRPr lang="zh-CN" altLang="en-US"/>
          </a:p>
          <a:p>
            <a:pPr marL="0" indent="0" algn="ctr">
              <a:buNone/>
            </a:pPr>
            <a:r>
              <a:rPr lang="zh-CN" altLang="en-US"/>
              <a:t>四、     心得体会</a:t>
            </a:r>
            <a:endParaRPr lang="zh-CN" altLang="en-US"/>
          </a:p>
          <a:p>
            <a:pPr marL="0" indent="0" algn="ctr">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a:t>
            </a:r>
            <a:r>
              <a:rPr lang="zh-CN" altLang="en-US"/>
              <a:t>心得体会</a:t>
            </a:r>
            <a:endParaRPr lang="zh-CN" altLang="en-US"/>
          </a:p>
        </p:txBody>
      </p:sp>
      <p:sp>
        <p:nvSpPr>
          <p:cNvPr id="3" name="内容占位符 2"/>
          <p:cNvSpPr>
            <a:spLocks noGrp="1"/>
          </p:cNvSpPr>
          <p:nvPr>
            <p:ph idx="1"/>
          </p:nvPr>
        </p:nvSpPr>
        <p:spPr/>
        <p:txBody>
          <a:bodyPr>
            <a:normAutofit fontScale="90000" lnSpcReduction="10000"/>
          </a:bodyPr>
          <a:p>
            <a:r>
              <a:rPr lang="zh-CN" altLang="en-US" sz="2000"/>
              <a:t>林兴：比赛期间从预赛到决赛，每天都能学会新的知识，对我帮助很大。很开心有这个机会参加这次比赛。章鱼大数据里面的组件都是安装好的，解决了之前学习大数据硬件资源不足、安装失败等问题，很方便。</a:t>
            </a:r>
            <a:endParaRPr lang="zh-CN" altLang="en-US" sz="2000"/>
          </a:p>
          <a:p>
            <a:endParaRPr lang="zh-CN" altLang="en-US" sz="2000"/>
          </a:p>
          <a:p>
            <a:endParaRPr lang="zh-CN" altLang="en-US" sz="2000"/>
          </a:p>
          <a:p>
            <a:r>
              <a:rPr lang="zh-CN" altLang="en-US" sz="2000"/>
              <a:t>李德辉：</a:t>
            </a:r>
            <a:endParaRPr lang="zh-CN" altLang="en-US" sz="2000"/>
          </a:p>
          <a:p>
            <a:endParaRPr lang="zh-CN" altLang="en-US" sz="2000"/>
          </a:p>
          <a:p>
            <a:endParaRPr lang="zh-CN" altLang="en-US" sz="2000"/>
          </a:p>
          <a:p>
            <a:r>
              <a:rPr lang="zh-CN" altLang="en-US" sz="2000"/>
              <a:t>郭远鹏：参加这次比赛受益匪浅，在伙伴们的互帮互助下，成功将理论知识运用到实战中，完成了一个很有意义的项目，就是如果应用大数据结合自己的简历筛选出最适合自己的应聘信息，这次宝贵经历我想无论是对以后直接就业还是升学都有着重大的意义。由于时间紧迫，比赛中也有许多idea没能来得及实现，希望赛后好好总结，给出最好的解决方</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一、学校</a:t>
            </a:r>
            <a:r>
              <a:rPr lang="zh-CN" altLang="en-US"/>
              <a:t>介绍</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739079" y="56173"/>
            <a:ext cx="4106152" cy="923290"/>
          </a:xfrm>
          <a:prstGeom prst="rect">
            <a:avLst/>
          </a:prstGeom>
          <a:noFill/>
        </p:spPr>
        <p:txBody>
          <a:bodyPr wrap="square" lIns="0" tIns="0" rIns="0" bIns="0" rtlCol="0" anchor="ctr">
            <a:spAutoFit/>
          </a:bodyPr>
          <a:lstStyle/>
          <a:p>
            <a:r>
              <a:rPr lang="zh-CN" altLang="en-US" sz="2995"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重庆邮电大学计算机</a:t>
            </a:r>
            <a:r>
              <a:rPr lang="en-US" altLang="zh-CN" sz="2995"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/AI</a:t>
            </a:r>
            <a:r>
              <a:rPr lang="zh-CN" altLang="en-US" sz="2995"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学院概况</a:t>
            </a:r>
            <a:endParaRPr sz="2995"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17" name="五边形 16"/>
          <p:cNvSpPr/>
          <p:nvPr userDrawn="1"/>
        </p:nvSpPr>
        <p:spPr>
          <a:xfrm>
            <a:off x="211329" y="225198"/>
            <a:ext cx="366349" cy="540112"/>
          </a:xfrm>
          <a:prstGeom prst="homePlate">
            <a:avLst/>
          </a:prstGeom>
          <a:solidFill>
            <a:srgbClr val="293D55"/>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713" tIns="42356" rIns="84713" bIns="42356" numCol="1" spcCol="0" rtlCol="0" fromWordArt="0" anchor="ctr" anchorCtr="0" forceAA="0" compatLnSpc="1">
            <a:noAutofit/>
          </a:bodyPr>
          <a:lstStyle/>
          <a:p>
            <a:pPr algn="ctr"/>
            <a:endParaRPr lang="zh-CN" altLang="en-US" sz="905"/>
          </a:p>
        </p:txBody>
      </p:sp>
      <p:pic>
        <p:nvPicPr>
          <p:cNvPr id="5126" name="Picture 5"/>
          <p:cNvPicPr>
            <a:picLocks noChangeAspect="1"/>
          </p:cNvPicPr>
          <p:nvPr/>
        </p:nvPicPr>
        <p:blipFill>
          <a:blip r:embed="rId1"/>
          <a:srcRect r="81439"/>
          <a:stretch>
            <a:fillRect/>
          </a:stretch>
        </p:blipFill>
        <p:spPr>
          <a:xfrm>
            <a:off x="1336502" y="1789893"/>
            <a:ext cx="1335347" cy="1006163"/>
          </a:xfrm>
          <a:prstGeom prst="rect">
            <a:avLst/>
          </a:prstGeom>
          <a:noFill/>
          <a:ln w="9525">
            <a:noFill/>
          </a:ln>
          <a:effectLst/>
        </p:spPr>
      </p:pic>
      <p:sp>
        <p:nvSpPr>
          <p:cNvPr id="21" name="MH_Entry_3"/>
          <p:cNvSpPr/>
          <p:nvPr>
            <p:custDataLst>
              <p:tags r:id="rId2"/>
            </p:custDataLst>
          </p:nvPr>
        </p:nvSpPr>
        <p:spPr>
          <a:xfrm>
            <a:off x="6629122" y="949665"/>
            <a:ext cx="4829312" cy="42830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nSpc>
                <a:spcPct val="240000"/>
              </a:lnSpc>
            </a:pPr>
            <a:r>
              <a:rPr lang="zh-CN" altLang="en-US" sz="1450" u="sng"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计算机科学</a:t>
            </a: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与技术</a:t>
            </a:r>
            <a:r>
              <a:rPr lang="zh-CN" altLang="en-US" sz="1450" u="sng"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学院</a:t>
            </a: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en-US" altLang="zh-CN"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2001</a:t>
            </a: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en-US" altLang="zh-CN"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zh-CN" altLang="en-US" sz="1450" u="sng"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人工智能学院</a:t>
            </a: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en-US" altLang="zh-CN"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2018</a:t>
            </a: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a:p>
            <a:pPr lvl="0">
              <a:lnSpc>
                <a:spcPct val="240000"/>
              </a:lnSpc>
            </a:pP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智能</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信息处理</a:t>
            </a: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重庆市高校创新团队</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（2010）</a:t>
            </a:r>
            <a:endPar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a:p>
            <a:pPr lvl="0">
              <a:lnSpc>
                <a:spcPct val="240000"/>
              </a:lnSpc>
            </a:pP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计算智能</a:t>
            </a: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重庆市重点实验室</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（2011）</a:t>
            </a:r>
            <a:endPar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a:p>
            <a:pPr lvl="0">
              <a:lnSpc>
                <a:spcPct val="240000"/>
              </a:lnSpc>
            </a:pPr>
            <a:r>
              <a:rPr lang="zh-CN" altLang="en-US" sz="1450" u="sng"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重庆市</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移动互联网数据应用</a:t>
            </a: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工程技术研究中心</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en-US" altLang="zh-CN"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2015</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endPar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a:p>
            <a:pPr lvl="0">
              <a:lnSpc>
                <a:spcPct val="240000"/>
              </a:lnSpc>
            </a:pP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大数据智能计算示范型</a:t>
            </a: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国家国际科技合作基地</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en-US" altLang="zh-CN"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2016</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endPar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a:p>
            <a:pPr lvl="0">
              <a:lnSpc>
                <a:spcPct val="240000"/>
              </a:lnSpc>
            </a:pP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重庆市</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大数据</a:t>
            </a: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协同创新中心</a:t>
            </a: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en-US" altLang="zh-CN"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2017</a:t>
            </a: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endParaRPr lang="en-US" altLang="zh-CN"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a:p>
            <a:pPr lvl="0">
              <a:lnSpc>
                <a:spcPct val="240000"/>
              </a:lnSpc>
            </a:pP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图像认知</a:t>
            </a:r>
            <a:r>
              <a:rPr lang="zh-CN" altLang="en-US" sz="1450" u="sng"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重庆市重点实验室</a:t>
            </a: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r>
              <a:rPr lang="en-US" altLang="zh-CN"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2018</a:t>
            </a:r>
            <a:r>
              <a:rPr lang="zh-CN" altLang="en-US"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a:t>
            </a:r>
            <a:endPar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a:p>
            <a:pPr lvl="0">
              <a:lnSpc>
                <a:spcPct val="240000"/>
              </a:lnSpc>
            </a:pPr>
            <a:r>
              <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空间大数据智能技术</a:t>
            </a:r>
            <a:r>
              <a:rPr lang="zh-CN" altLang="en-US" sz="1450" u="sng"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重庆市工程</a:t>
            </a:r>
            <a:r>
              <a:rPr lang="zh-CN" altLang="en-US" sz="1450" u="sng"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研究中心</a:t>
            </a:r>
            <a:r>
              <a:rPr lang="en-US" altLang="zh-CN" sz="1450"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(2018)</a:t>
            </a:r>
            <a:endParaRPr lang="zh-CN" altLang="en-US" sz="1450"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24" name="Picture 5"/>
          <p:cNvPicPr>
            <a:picLocks noChangeAspect="1"/>
          </p:cNvPicPr>
          <p:nvPr/>
        </p:nvPicPr>
        <p:blipFill>
          <a:blip r:embed="rId1"/>
          <a:srcRect l="60840" t="-2412" r="18158" b="2412"/>
          <a:stretch>
            <a:fillRect/>
          </a:stretch>
        </p:blipFill>
        <p:spPr>
          <a:xfrm>
            <a:off x="4238851" y="1789291"/>
            <a:ext cx="1406179" cy="1006163"/>
          </a:xfrm>
          <a:prstGeom prst="rect">
            <a:avLst/>
          </a:prstGeom>
          <a:noFill/>
          <a:ln w="9525">
            <a:noFill/>
          </a:ln>
          <a:effectLst/>
        </p:spPr>
      </p:pic>
      <p:pic>
        <p:nvPicPr>
          <p:cNvPr id="25" name="Picture 5"/>
          <p:cNvPicPr>
            <a:picLocks noChangeAspect="1"/>
          </p:cNvPicPr>
          <p:nvPr/>
        </p:nvPicPr>
        <p:blipFill>
          <a:blip r:embed="rId1"/>
          <a:srcRect l="19634" r="60353"/>
          <a:stretch>
            <a:fillRect/>
          </a:stretch>
        </p:blipFill>
        <p:spPr>
          <a:xfrm>
            <a:off x="4238851" y="2932139"/>
            <a:ext cx="1406179" cy="925478"/>
          </a:xfrm>
          <a:prstGeom prst="rect">
            <a:avLst/>
          </a:prstGeom>
          <a:noFill/>
          <a:ln w="9525">
            <a:noFill/>
          </a:ln>
          <a:effectLst/>
        </p:spPr>
      </p:pic>
      <p:pic>
        <p:nvPicPr>
          <p:cNvPr id="26" name="Picture 5"/>
          <p:cNvPicPr>
            <a:picLocks noChangeAspect="1"/>
          </p:cNvPicPr>
          <p:nvPr/>
        </p:nvPicPr>
        <p:blipFill>
          <a:blip r:embed="rId1"/>
          <a:srcRect l="39784" r="39953"/>
          <a:stretch>
            <a:fillRect/>
          </a:stretch>
        </p:blipFill>
        <p:spPr>
          <a:xfrm>
            <a:off x="2847187" y="2932138"/>
            <a:ext cx="1340572" cy="935713"/>
          </a:xfrm>
          <a:prstGeom prst="rect">
            <a:avLst/>
          </a:prstGeom>
          <a:noFill/>
          <a:ln w="9525">
            <a:noFill/>
          </a:ln>
          <a:effectLst/>
        </p:spPr>
      </p:pic>
      <p:pic>
        <p:nvPicPr>
          <p:cNvPr id="28" name="Picture 5"/>
          <p:cNvPicPr>
            <a:picLocks noChangeAspect="1"/>
          </p:cNvPicPr>
          <p:nvPr/>
        </p:nvPicPr>
        <p:blipFill>
          <a:blip r:embed="rId1"/>
          <a:srcRect l="81417" t="-2412" r="-225" b="2412"/>
          <a:stretch>
            <a:fillRect/>
          </a:stretch>
        </p:blipFill>
        <p:spPr>
          <a:xfrm>
            <a:off x="1261608" y="2932139"/>
            <a:ext cx="1485719" cy="936316"/>
          </a:xfrm>
          <a:prstGeom prst="rect">
            <a:avLst/>
          </a:prstGeom>
          <a:noFill/>
          <a:ln w="9525">
            <a:noFill/>
          </a:ln>
          <a:effectLst/>
        </p:spPr>
      </p:pic>
      <p:sp>
        <p:nvSpPr>
          <p:cNvPr id="29" name="矩形 28"/>
          <p:cNvSpPr/>
          <p:nvPr/>
        </p:nvSpPr>
        <p:spPr>
          <a:xfrm>
            <a:off x="2891892" y="1789893"/>
            <a:ext cx="1251162" cy="1005561"/>
          </a:xfrm>
          <a:prstGeom prst="rect">
            <a:avLst/>
          </a:prstGeom>
          <a:solidFill>
            <a:srgbClr val="D14E5B"/>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rtlCol="0" anchor="ctr"/>
          <a:lstStyle/>
          <a:p>
            <a:pPr algn="ctr"/>
            <a:endParaRPr lang="zh-CN" altLang="en-US" sz="1635"/>
          </a:p>
        </p:txBody>
      </p:sp>
      <p:cxnSp>
        <p:nvCxnSpPr>
          <p:cNvPr id="30" name="直接连接符 29"/>
          <p:cNvCxnSpPr>
            <a:stCxn id="32" idx="4"/>
          </p:cNvCxnSpPr>
          <p:nvPr/>
        </p:nvCxnSpPr>
        <p:spPr>
          <a:xfrm>
            <a:off x="6292382" y="1280278"/>
            <a:ext cx="0" cy="37282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MH_Number_2"/>
          <p:cNvSpPr/>
          <p:nvPr>
            <p:custDataLst>
              <p:tags r:id="rId3"/>
            </p:custDataLst>
          </p:nvPr>
        </p:nvSpPr>
        <p:spPr>
          <a:xfrm>
            <a:off x="6213422" y="2274610"/>
            <a:ext cx="157919" cy="163780"/>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33" name="MH_Number_2"/>
          <p:cNvSpPr/>
          <p:nvPr>
            <p:custDataLst>
              <p:tags r:id="rId4"/>
            </p:custDataLst>
          </p:nvPr>
        </p:nvSpPr>
        <p:spPr>
          <a:xfrm>
            <a:off x="6213422" y="1714626"/>
            <a:ext cx="157919" cy="163780"/>
          </a:xfrm>
          <a:prstGeom prst="ellipse">
            <a:avLst/>
          </a:prstGeom>
          <a:solidFill>
            <a:srgbClr val="1F4C6B"/>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34" name="MH_Number_2"/>
          <p:cNvSpPr/>
          <p:nvPr>
            <p:custDataLst>
              <p:tags r:id="rId5"/>
            </p:custDataLst>
          </p:nvPr>
        </p:nvSpPr>
        <p:spPr>
          <a:xfrm>
            <a:off x="6213422" y="3398791"/>
            <a:ext cx="157919" cy="163780"/>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35" name="MH_Number_2"/>
          <p:cNvSpPr/>
          <p:nvPr>
            <p:custDataLst>
              <p:tags r:id="rId6"/>
            </p:custDataLst>
          </p:nvPr>
        </p:nvSpPr>
        <p:spPr>
          <a:xfrm>
            <a:off x="6213422" y="2838807"/>
            <a:ext cx="157919" cy="163780"/>
          </a:xfrm>
          <a:prstGeom prst="ellipse">
            <a:avLst/>
          </a:prstGeom>
          <a:solidFill>
            <a:srgbClr val="1F4C6B"/>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37" name="MH_Number_2"/>
          <p:cNvSpPr/>
          <p:nvPr>
            <p:custDataLst>
              <p:tags r:id="rId7"/>
            </p:custDataLst>
          </p:nvPr>
        </p:nvSpPr>
        <p:spPr>
          <a:xfrm>
            <a:off x="6213422" y="4485038"/>
            <a:ext cx="157919" cy="163780"/>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55" name="MH_Number_2"/>
          <p:cNvSpPr/>
          <p:nvPr>
            <p:custDataLst>
              <p:tags r:id="rId8"/>
            </p:custDataLst>
          </p:nvPr>
        </p:nvSpPr>
        <p:spPr>
          <a:xfrm>
            <a:off x="6213422" y="3965999"/>
            <a:ext cx="157919" cy="163780"/>
          </a:xfrm>
          <a:prstGeom prst="ellipse">
            <a:avLst/>
          </a:prstGeom>
          <a:solidFill>
            <a:srgbClr val="1F4C6B"/>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59" name="矩形 58"/>
          <p:cNvSpPr/>
          <p:nvPr/>
        </p:nvSpPr>
        <p:spPr>
          <a:xfrm>
            <a:off x="1336503" y="3996105"/>
            <a:ext cx="4308526" cy="67679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rtlCol="0" anchor="ctr"/>
          <a:lstStyle/>
          <a:p>
            <a:pPr algn="ctr"/>
            <a:endParaRPr lang="zh-CN" altLang="en-US" sz="1635"/>
          </a:p>
        </p:txBody>
      </p:sp>
      <p:sp>
        <p:nvSpPr>
          <p:cNvPr id="27" name="MH_Number_2"/>
          <p:cNvSpPr/>
          <p:nvPr>
            <p:custDataLst>
              <p:tags r:id="rId9"/>
            </p:custDataLst>
          </p:nvPr>
        </p:nvSpPr>
        <p:spPr>
          <a:xfrm>
            <a:off x="6213422" y="5008507"/>
            <a:ext cx="157919" cy="163780"/>
          </a:xfrm>
          <a:prstGeom prst="ellipse">
            <a:avLst/>
          </a:prstGeom>
          <a:solidFill>
            <a:srgbClr val="1F4C6B"/>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32" name="MH_Number_2"/>
          <p:cNvSpPr/>
          <p:nvPr>
            <p:custDataLst>
              <p:tags r:id="rId10"/>
            </p:custDataLst>
          </p:nvPr>
        </p:nvSpPr>
        <p:spPr>
          <a:xfrm>
            <a:off x="6213422" y="1116497"/>
            <a:ext cx="157919" cy="163780"/>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630" b="1" dirty="0">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36" name="矩形 35"/>
          <p:cNvSpPr/>
          <p:nvPr/>
        </p:nvSpPr>
        <p:spPr>
          <a:xfrm>
            <a:off x="1179745" y="5388545"/>
            <a:ext cx="9789718" cy="955240"/>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rtlCol="0" anchor="ctr"/>
          <a:lstStyle/>
          <a:p>
            <a:pPr algn="ctr"/>
            <a:endParaRPr lang="zh-CN" altLang="en-US" sz="1635"/>
          </a:p>
        </p:txBody>
      </p:sp>
      <p:sp>
        <p:nvSpPr>
          <p:cNvPr id="38" name="矩形 37"/>
          <p:cNvSpPr/>
          <p:nvPr/>
        </p:nvSpPr>
        <p:spPr>
          <a:xfrm>
            <a:off x="1204592" y="5415716"/>
            <a:ext cx="9764870" cy="885825"/>
          </a:xfrm>
          <a:prstGeom prst="rect">
            <a:avLst/>
          </a:prstGeom>
        </p:spPr>
        <p:txBody>
          <a:bodyPr wrap="square" lIns="84713" tIns="42356" rIns="84713" bIns="42356">
            <a:spAutoFit/>
          </a:bodyPr>
          <a:lstStyle/>
          <a:p>
            <a:pPr algn="just" defTabSz="466725" eaLnBrk="0" hangingPunct="0">
              <a:lnSpc>
                <a:spcPct val="120000"/>
              </a:lnSpc>
              <a:defRPr/>
            </a:pPr>
            <a:r>
              <a:rPr lang="en-US" altLang="zh-CN" sz="145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     </a:t>
            </a:r>
            <a:r>
              <a:rPr lang="zh-CN" altLang="en-US"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计算机</a:t>
            </a:r>
            <a:r>
              <a:rPr lang="en-US" altLang="zh-CN"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/AI</a:t>
            </a:r>
            <a:r>
              <a:rPr lang="zh-CN" altLang="en-US"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学院现有</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专任教师</a:t>
            </a:r>
            <a:r>
              <a:rPr lang="en-US" altLang="zh-CN"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100</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多人</a:t>
            </a:r>
            <a:r>
              <a:rPr lang="zh-CN" altLang="en-US"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博士导师</a:t>
            </a:r>
            <a:r>
              <a:rPr lang="en-US" altLang="zh-CN"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25</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人</a:t>
            </a:r>
            <a:r>
              <a:rPr lang="zh-CN" altLang="en-US" sz="145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长江学者特聘</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教授</a:t>
            </a:r>
            <a:r>
              <a:rPr lang="en-US" altLang="zh-CN"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1</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人</a:t>
            </a:r>
            <a:r>
              <a:rPr lang="zh-CN" altLang="en-US"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。共有计算机科学与技术、网络工程、智能科学与技术、空间信息与数字技术、数据科学与大数据技术</a:t>
            </a:r>
            <a:r>
              <a:rPr lang="en-US" altLang="zh-CN"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5</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个专业</a:t>
            </a:r>
            <a:r>
              <a:rPr lang="zh-CN" altLang="en-US"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，其中人工智能学院下设智能科学与技术、数据科学与大数据技术</a:t>
            </a:r>
            <a:r>
              <a:rPr lang="en-US" altLang="zh-CN"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2</a:t>
            </a:r>
            <a:r>
              <a:rPr lang="zh-CN" altLang="en-US"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个专业，本科生年</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招生规模约</a:t>
            </a:r>
            <a:r>
              <a:rPr lang="en-US" altLang="zh-CN"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260</a:t>
            </a:r>
            <a:r>
              <a:rPr lang="zh-CN" altLang="en-US" sz="1450" dirty="0" smtClean="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余人</a:t>
            </a:r>
            <a:r>
              <a:rPr lang="zh-CN" altLang="en-US" sz="145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a:t>
            </a:r>
            <a:endParaRPr lang="zh-CN" altLang="en-US" sz="1450" dirty="0">
              <a:solidFill>
                <a:srgbClr val="00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Tree>
  </p:cSld>
  <p:clrMapOvr>
    <a:masterClrMapping/>
  </p:clrMapOvr>
  <p:transition spd="med" advTm="3000">
    <p:pull/>
  </p:transition>
  <p:timing>
    <p:tnLst>
      <p:par>
        <p:cTn id="1" dur="indefinite" restart="never" nodeType="tmRoot"/>
      </p:par>
    </p:tnLst>
    <p:bldLst>
      <p:bldP spid="29" grpId="2" animBg="1"/>
      <p:bldP spid="29" grpId="3" animBg="1"/>
      <p:bldP spid="29" grpId="4" animBg="1"/>
      <p:bldP spid="59" grpId="2" animBg="1"/>
      <p:bldP spid="59" grpId="3" animBg="1"/>
      <p:bldP spid="59" grpId="4"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五边形 16"/>
          <p:cNvSpPr/>
          <p:nvPr userDrawn="1"/>
        </p:nvSpPr>
        <p:spPr>
          <a:xfrm>
            <a:off x="211329" y="225198"/>
            <a:ext cx="366349" cy="540112"/>
          </a:xfrm>
          <a:prstGeom prst="homePlate">
            <a:avLst/>
          </a:prstGeom>
          <a:solidFill>
            <a:srgbClr val="293D55"/>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4713" tIns="42356" rIns="84713" bIns="42356" numCol="1" spcCol="0" rtlCol="0" fromWordArt="0" anchor="ctr" anchorCtr="0" forceAA="0" compatLnSpc="1">
            <a:noAutofit/>
          </a:bodyPr>
          <a:lstStyle/>
          <a:p>
            <a:pPr algn="ctr"/>
            <a:endParaRPr lang="zh-CN" altLang="en-US" sz="905"/>
          </a:p>
        </p:txBody>
      </p:sp>
      <p:sp>
        <p:nvSpPr>
          <p:cNvPr id="22" name="TextBox 8"/>
          <p:cNvSpPr txBox="1"/>
          <p:nvPr/>
        </p:nvSpPr>
        <p:spPr>
          <a:xfrm>
            <a:off x="739080" y="290164"/>
            <a:ext cx="6467391" cy="461645"/>
          </a:xfrm>
          <a:prstGeom prst="rect">
            <a:avLst/>
          </a:prstGeom>
          <a:noFill/>
        </p:spPr>
        <p:txBody>
          <a:bodyPr wrap="square" lIns="0" tIns="0" rIns="0" bIns="0" rtlCol="0" anchor="ctr">
            <a:spAutoFit/>
          </a:bodyPr>
          <a:lstStyle/>
          <a:p>
            <a:r>
              <a:rPr lang="zh-CN" altLang="en-US" sz="2995" dirty="0" smtClean="0">
                <a:solidFill>
                  <a:schemeClr val="bg1">
                    <a:lumMod val="65000"/>
                  </a:schemeClr>
                </a:solidFill>
                <a:latin typeface="Arial" panose="020B0604020202020204" pitchFamily="34" charset="0"/>
                <a:ea typeface="微软雅黑" panose="020B0503020204020204" charset="-122"/>
                <a:sym typeface="Arial" panose="020B0604020202020204" pitchFamily="34" charset="0"/>
              </a:rPr>
              <a:t>数据工程与可视计算重点实验室简介</a:t>
            </a:r>
            <a:endParaRPr lang="zh-CN" altLang="en-US" sz="2995" dirty="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26" name="矩形 25"/>
          <p:cNvSpPr/>
          <p:nvPr/>
        </p:nvSpPr>
        <p:spPr>
          <a:xfrm>
            <a:off x="1179745" y="5388545"/>
            <a:ext cx="9789718" cy="955240"/>
          </a:xfrm>
          <a:prstGeom prst="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rtlCol="0" anchor="ctr"/>
          <a:lstStyle/>
          <a:p>
            <a:pPr algn="ctr"/>
            <a:endParaRPr lang="zh-CN" altLang="en-US" sz="1635"/>
          </a:p>
        </p:txBody>
      </p:sp>
      <p:sp>
        <p:nvSpPr>
          <p:cNvPr id="27" name="矩形 26"/>
          <p:cNvSpPr/>
          <p:nvPr/>
        </p:nvSpPr>
        <p:spPr>
          <a:xfrm>
            <a:off x="1204592" y="5415716"/>
            <a:ext cx="9764870" cy="885825"/>
          </a:xfrm>
          <a:prstGeom prst="rect">
            <a:avLst/>
          </a:prstGeom>
        </p:spPr>
        <p:txBody>
          <a:bodyPr wrap="square" lIns="84713" tIns="42356" rIns="84713" bIns="42356">
            <a:spAutoFit/>
          </a:bodyPr>
          <a:lstStyle/>
          <a:p>
            <a:pPr algn="just" defTabSz="466725" eaLnBrk="0" hangingPunct="0">
              <a:lnSpc>
                <a:spcPct val="120000"/>
              </a:lnSpc>
              <a:defRPr/>
            </a:pPr>
            <a:r>
              <a:rPr lang="zh-CN" altLang="en-US" sz="145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数据工程与可视计算重点实验室主任王进博士，副主任秦红星、邓欣博士，现有</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教授</a:t>
            </a:r>
            <a:r>
              <a:rPr lang="en-US" altLang="zh-CN"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2</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人，副教授</a:t>
            </a:r>
            <a:r>
              <a:rPr lang="en-US" altLang="zh-CN"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4</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人，讲师</a:t>
            </a:r>
            <a:r>
              <a:rPr lang="en-US" altLang="zh-CN"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6</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人。</a:t>
            </a:r>
            <a:r>
              <a:rPr lang="zh-CN" altLang="en-US" sz="145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实验室主要从事</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行业大数据挖掘与机器学习、数据可视化、计算机图形学、自然语言处理</a:t>
            </a:r>
            <a:r>
              <a:rPr lang="zh-CN" altLang="en-US" sz="145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等领域的研究工作，已在</a:t>
            </a:r>
            <a:r>
              <a:rPr lang="en-US" altLang="zh-CN"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ACM TOG</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a:t>
            </a:r>
            <a:r>
              <a:rPr lang="en-US" altLang="zh-CN"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IEEE TKDE</a:t>
            </a:r>
            <a:r>
              <a:rPr lang="zh-CN" altLang="en-US" sz="145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等国际、国内期刊和学术会议上发表</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论文</a:t>
            </a:r>
            <a:r>
              <a:rPr lang="en-US" altLang="zh-CN"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200</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多篇，授权专利</a:t>
            </a:r>
            <a:r>
              <a:rPr lang="en-US" altLang="zh-CN"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22</a:t>
            </a:r>
            <a:r>
              <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项。</a:t>
            </a:r>
            <a:endParaRPr lang="zh-CN" altLang="en-US" sz="1450" dirty="0">
              <a:solidFill>
                <a:srgbClr val="FF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28" name="矩形 27"/>
          <p:cNvSpPr/>
          <p:nvPr/>
        </p:nvSpPr>
        <p:spPr>
          <a:xfrm>
            <a:off x="1159059" y="4521967"/>
            <a:ext cx="1686021" cy="317500"/>
          </a:xfrm>
          <a:prstGeom prst="rect">
            <a:avLst/>
          </a:prstGeom>
        </p:spPr>
        <p:txBody>
          <a:bodyPr wrap="square" lIns="84713" tIns="42356" rIns="84713" bIns="42356">
            <a:spAutoFit/>
          </a:bodyPr>
          <a:lstStyle/>
          <a:p>
            <a:pPr algn="ctr" defTabSz="466725" eaLnBrk="0" hangingPunct="0">
              <a:lnSpc>
                <a:spcPct val="120000"/>
              </a:lnSpc>
              <a:defRPr/>
            </a:pPr>
            <a:r>
              <a:rPr lang="zh-CN" altLang="en-US" sz="1270" dirty="0" smtClean="0">
                <a:solidFill>
                  <a:srgbClr val="00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数据挖掘</a:t>
            </a:r>
            <a:endParaRPr lang="zh-CN" altLang="en-US" sz="1270" dirty="0">
              <a:solidFill>
                <a:srgbClr val="00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29" name="矩形 28"/>
          <p:cNvSpPr/>
          <p:nvPr/>
        </p:nvSpPr>
        <p:spPr>
          <a:xfrm>
            <a:off x="1143964" y="4166107"/>
            <a:ext cx="1686021" cy="386080"/>
          </a:xfrm>
          <a:prstGeom prst="rect">
            <a:avLst/>
          </a:prstGeom>
        </p:spPr>
        <p:txBody>
          <a:bodyPr wrap="square" lIns="84713" tIns="42356" rIns="84713" bIns="42356">
            <a:spAutoFit/>
          </a:bodyPr>
          <a:lstStyle/>
          <a:p>
            <a:pPr algn="ctr" defTabSz="466725" eaLnBrk="0" hangingPunct="0">
              <a:lnSpc>
                <a:spcPct val="120000"/>
              </a:lnSpc>
              <a:defRPr/>
            </a:pPr>
            <a:r>
              <a:rPr lang="zh-CN" altLang="en-US" sz="1635" dirty="0" smtClean="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教 授</a:t>
            </a:r>
            <a:endParaRPr lang="zh-CN" altLang="en-US" sz="1635" dirty="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30" name="矩形 29"/>
          <p:cNvSpPr/>
          <p:nvPr/>
        </p:nvSpPr>
        <p:spPr>
          <a:xfrm>
            <a:off x="2813147" y="4166107"/>
            <a:ext cx="1686021" cy="386080"/>
          </a:xfrm>
          <a:prstGeom prst="rect">
            <a:avLst/>
          </a:prstGeom>
        </p:spPr>
        <p:txBody>
          <a:bodyPr wrap="square" lIns="84713" tIns="42356" rIns="84713" bIns="42356">
            <a:spAutoFit/>
          </a:bodyPr>
          <a:lstStyle/>
          <a:p>
            <a:pPr algn="ctr" defTabSz="466725" eaLnBrk="0" hangingPunct="0">
              <a:lnSpc>
                <a:spcPct val="120000"/>
              </a:lnSpc>
              <a:defRPr/>
            </a:pPr>
            <a:r>
              <a:rPr lang="zh-CN" altLang="en-US" sz="1635" dirty="0" smtClean="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教 授</a:t>
            </a:r>
            <a:endParaRPr lang="zh-CN" altLang="en-US" sz="1635" dirty="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31" name="矩形 30"/>
          <p:cNvSpPr/>
          <p:nvPr/>
        </p:nvSpPr>
        <p:spPr>
          <a:xfrm>
            <a:off x="4396985" y="4521966"/>
            <a:ext cx="1686021" cy="317500"/>
          </a:xfrm>
          <a:prstGeom prst="rect">
            <a:avLst/>
          </a:prstGeom>
        </p:spPr>
        <p:txBody>
          <a:bodyPr wrap="square" lIns="84713" tIns="42356" rIns="84713" bIns="42356">
            <a:spAutoFit/>
          </a:bodyPr>
          <a:lstStyle/>
          <a:p>
            <a:pPr algn="ctr" defTabSz="466725" eaLnBrk="0" hangingPunct="0">
              <a:lnSpc>
                <a:spcPct val="120000"/>
              </a:lnSpc>
              <a:defRPr/>
            </a:pPr>
            <a:r>
              <a:rPr lang="zh-CN" altLang="en-US" sz="127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认知计算</a:t>
            </a:r>
            <a:endParaRPr lang="zh-CN" altLang="en-US" sz="127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32" name="矩形 31"/>
          <p:cNvSpPr/>
          <p:nvPr/>
        </p:nvSpPr>
        <p:spPr>
          <a:xfrm>
            <a:off x="4381889" y="4166107"/>
            <a:ext cx="1686021" cy="386080"/>
          </a:xfrm>
          <a:prstGeom prst="rect">
            <a:avLst/>
          </a:prstGeom>
        </p:spPr>
        <p:txBody>
          <a:bodyPr wrap="square" lIns="84713" tIns="42356" rIns="84713" bIns="42356">
            <a:spAutoFit/>
          </a:bodyPr>
          <a:lstStyle/>
          <a:p>
            <a:pPr algn="ctr" defTabSz="466725" eaLnBrk="0" hangingPunct="0">
              <a:lnSpc>
                <a:spcPct val="120000"/>
              </a:lnSpc>
              <a:defRPr/>
            </a:pPr>
            <a:r>
              <a:rPr lang="zh-CN" altLang="en-US" sz="1635" dirty="0" smtClean="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副教授</a:t>
            </a:r>
            <a:endParaRPr lang="zh-CN" altLang="en-US" sz="1635" dirty="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33" name="矩形 32"/>
          <p:cNvSpPr/>
          <p:nvPr/>
        </p:nvSpPr>
        <p:spPr>
          <a:xfrm>
            <a:off x="5995337" y="4166107"/>
            <a:ext cx="1686021" cy="386080"/>
          </a:xfrm>
          <a:prstGeom prst="rect">
            <a:avLst/>
          </a:prstGeom>
        </p:spPr>
        <p:txBody>
          <a:bodyPr wrap="square" lIns="84713" tIns="42356" rIns="84713" bIns="42356">
            <a:spAutoFit/>
          </a:bodyPr>
          <a:lstStyle/>
          <a:p>
            <a:pPr algn="ctr" defTabSz="466725" eaLnBrk="0" hangingPunct="0">
              <a:lnSpc>
                <a:spcPct val="120000"/>
              </a:lnSpc>
              <a:defRPr/>
            </a:pPr>
            <a:r>
              <a:rPr lang="zh-CN" altLang="en-US" sz="1635" dirty="0" smtClean="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副教授</a:t>
            </a:r>
            <a:endParaRPr lang="zh-CN" altLang="en-US" sz="1635" dirty="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34" name="矩形 33"/>
          <p:cNvSpPr/>
          <p:nvPr/>
        </p:nvSpPr>
        <p:spPr>
          <a:xfrm>
            <a:off x="7609365" y="4166107"/>
            <a:ext cx="1686021" cy="386080"/>
          </a:xfrm>
          <a:prstGeom prst="rect">
            <a:avLst/>
          </a:prstGeom>
        </p:spPr>
        <p:txBody>
          <a:bodyPr wrap="square" lIns="84713" tIns="42356" rIns="84713" bIns="42356">
            <a:spAutoFit/>
          </a:bodyPr>
          <a:lstStyle/>
          <a:p>
            <a:pPr algn="ctr" defTabSz="466725" eaLnBrk="0" hangingPunct="0">
              <a:lnSpc>
                <a:spcPct val="120000"/>
              </a:lnSpc>
              <a:defRPr/>
            </a:pPr>
            <a:r>
              <a:rPr lang="zh-CN" altLang="en-US" sz="1635" dirty="0" smtClean="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讲 师</a:t>
            </a:r>
            <a:endParaRPr lang="zh-CN" altLang="en-US" sz="1635" dirty="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36" name="矩形 35"/>
          <p:cNvSpPr/>
          <p:nvPr/>
        </p:nvSpPr>
        <p:spPr>
          <a:xfrm>
            <a:off x="9100560" y="4166107"/>
            <a:ext cx="1959401" cy="386080"/>
          </a:xfrm>
          <a:prstGeom prst="rect">
            <a:avLst/>
          </a:prstGeom>
        </p:spPr>
        <p:txBody>
          <a:bodyPr wrap="square" lIns="84713" tIns="42356" rIns="84713" bIns="42356">
            <a:spAutoFit/>
          </a:bodyPr>
          <a:lstStyle/>
          <a:p>
            <a:pPr algn="ctr" defTabSz="466725" eaLnBrk="0" hangingPunct="0">
              <a:lnSpc>
                <a:spcPct val="120000"/>
              </a:lnSpc>
              <a:defRPr/>
            </a:pPr>
            <a:r>
              <a:rPr lang="zh-CN" altLang="en-US" sz="1635" dirty="0" smtClean="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阿里达摩院 研究员</a:t>
            </a:r>
            <a:endParaRPr lang="zh-CN" altLang="en-US" sz="1635" dirty="0">
              <a:solidFill>
                <a:srgbClr val="D14E5B"/>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cxnSp>
        <p:nvCxnSpPr>
          <p:cNvPr id="37" name="直接连接符 57"/>
          <p:cNvCxnSpPr/>
          <p:nvPr/>
        </p:nvCxnSpPr>
        <p:spPr bwMode="auto">
          <a:xfrm>
            <a:off x="2003347" y="2593337"/>
            <a:ext cx="0" cy="1379486"/>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58"/>
          <p:cNvCxnSpPr/>
          <p:nvPr/>
        </p:nvCxnSpPr>
        <p:spPr bwMode="auto">
          <a:xfrm>
            <a:off x="3614473" y="2593337"/>
            <a:ext cx="0" cy="1379486"/>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59"/>
          <p:cNvCxnSpPr/>
          <p:nvPr/>
        </p:nvCxnSpPr>
        <p:spPr bwMode="auto">
          <a:xfrm>
            <a:off x="5227340" y="2593337"/>
            <a:ext cx="0" cy="1379486"/>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40" name="直接连接符 60"/>
          <p:cNvCxnSpPr/>
          <p:nvPr/>
        </p:nvCxnSpPr>
        <p:spPr bwMode="auto">
          <a:xfrm>
            <a:off x="6838464" y="2593337"/>
            <a:ext cx="0" cy="1379486"/>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41" name="直接连接符 59"/>
          <p:cNvCxnSpPr/>
          <p:nvPr/>
        </p:nvCxnSpPr>
        <p:spPr bwMode="auto">
          <a:xfrm>
            <a:off x="8454815" y="2593337"/>
            <a:ext cx="0" cy="1379486"/>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60"/>
          <p:cNvCxnSpPr/>
          <p:nvPr/>
        </p:nvCxnSpPr>
        <p:spPr bwMode="auto">
          <a:xfrm>
            <a:off x="10065940" y="2593337"/>
            <a:ext cx="0" cy="1379486"/>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43" name="燕尾形 42"/>
          <p:cNvSpPr/>
          <p:nvPr/>
        </p:nvSpPr>
        <p:spPr bwMode="auto">
          <a:xfrm>
            <a:off x="1119116" y="3106956"/>
            <a:ext cx="1769045" cy="592498"/>
          </a:xfrm>
          <a:prstGeom prst="chevron">
            <a:avLst/>
          </a:prstGeom>
          <a:solidFill>
            <a:srgbClr val="D14E5B"/>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anchor="ctr"/>
          <a:lstStyle/>
          <a:p>
            <a:pPr algn="ctr" defTabSz="466725" eaLnBrk="0" hangingPunct="0">
              <a:lnSpc>
                <a:spcPct val="120000"/>
              </a:lnSpc>
              <a:defRPr/>
            </a:pPr>
            <a:r>
              <a:rPr lang="zh-CN" altLang="en-US" sz="1635" b="1" dirty="0" smtClean="0">
                <a:solidFill>
                  <a:schemeClr val="bg1"/>
                </a:solidFill>
                <a:latin typeface="微软雅黑" panose="020B0503020204020204" charset="-122"/>
                <a:ea typeface="微软雅黑" panose="020B0503020204020204" charset="-122"/>
                <a:sym typeface="+mn-ea"/>
              </a:rPr>
              <a:t>王 进</a:t>
            </a:r>
            <a:endParaRPr lang="zh-CN" altLang="en-US" sz="1635" b="1" dirty="0">
              <a:solidFill>
                <a:schemeClr val="bg1"/>
              </a:solidFill>
              <a:latin typeface="微软雅黑" panose="020B0503020204020204" charset="-122"/>
              <a:ea typeface="微软雅黑" panose="020B0503020204020204" charset="-122"/>
              <a:sym typeface="+mn-ea"/>
            </a:endParaRPr>
          </a:p>
        </p:txBody>
      </p:sp>
      <p:sp>
        <p:nvSpPr>
          <p:cNvPr id="44" name="燕尾形 43"/>
          <p:cNvSpPr/>
          <p:nvPr/>
        </p:nvSpPr>
        <p:spPr bwMode="auto">
          <a:xfrm>
            <a:off x="2730240" y="3106956"/>
            <a:ext cx="1769045" cy="592498"/>
          </a:xfrm>
          <a:prstGeom prst="chevron">
            <a:avLst/>
          </a:prstGeom>
          <a:solidFill>
            <a:srgbClr val="1F4C6B"/>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anchor="ctr"/>
          <a:lstStyle/>
          <a:p>
            <a:pPr algn="ctr" defTabSz="466725" eaLnBrk="0" hangingPunct="0">
              <a:lnSpc>
                <a:spcPct val="120000"/>
              </a:lnSpc>
              <a:defRPr/>
            </a:pPr>
            <a:r>
              <a:rPr lang="zh-CN" altLang="en-US" sz="1635" b="1" dirty="0" smtClean="0">
                <a:solidFill>
                  <a:schemeClr val="bg1"/>
                </a:solidFill>
                <a:latin typeface="微软雅黑" panose="020B0503020204020204" charset="-122"/>
                <a:ea typeface="微软雅黑" panose="020B0503020204020204" charset="-122"/>
                <a:sym typeface="+mn-ea"/>
              </a:rPr>
              <a:t>秦红星</a:t>
            </a:r>
            <a:endParaRPr lang="zh-CN" altLang="en-US" sz="1635" b="1" dirty="0">
              <a:solidFill>
                <a:schemeClr val="bg1"/>
              </a:solidFill>
              <a:latin typeface="微软雅黑" panose="020B0503020204020204" charset="-122"/>
              <a:ea typeface="微软雅黑" panose="020B0503020204020204" charset="-122"/>
              <a:sym typeface="+mn-ea"/>
            </a:endParaRPr>
          </a:p>
        </p:txBody>
      </p:sp>
      <p:sp>
        <p:nvSpPr>
          <p:cNvPr id="45" name="燕尾形 44"/>
          <p:cNvSpPr/>
          <p:nvPr/>
        </p:nvSpPr>
        <p:spPr bwMode="auto">
          <a:xfrm>
            <a:off x="4340785" y="3106956"/>
            <a:ext cx="1769045" cy="592498"/>
          </a:xfrm>
          <a:prstGeom prst="chevron">
            <a:avLst/>
          </a:prstGeom>
          <a:solidFill>
            <a:srgbClr val="D14E5B"/>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anchor="ctr"/>
          <a:lstStyle/>
          <a:p>
            <a:pPr algn="ctr" defTabSz="466725" eaLnBrk="0" hangingPunct="0">
              <a:lnSpc>
                <a:spcPct val="120000"/>
              </a:lnSpc>
              <a:defRPr/>
            </a:pPr>
            <a:r>
              <a:rPr lang="zh-CN" altLang="en-US" sz="1635" b="1" dirty="0" smtClean="0">
                <a:solidFill>
                  <a:schemeClr val="bg1"/>
                </a:solidFill>
                <a:latin typeface="微软雅黑" panose="020B0503020204020204" charset="-122"/>
                <a:ea typeface="微软雅黑" panose="020B0503020204020204" charset="-122"/>
                <a:sym typeface="+mn-ea"/>
              </a:rPr>
              <a:t>邓 欣</a:t>
            </a:r>
            <a:endParaRPr lang="zh-CN" altLang="en-US" sz="1635" b="1" dirty="0">
              <a:solidFill>
                <a:schemeClr val="bg1"/>
              </a:solidFill>
              <a:latin typeface="微软雅黑" panose="020B0503020204020204" charset="-122"/>
              <a:ea typeface="微软雅黑" panose="020B0503020204020204" charset="-122"/>
              <a:sym typeface="+mn-ea"/>
            </a:endParaRPr>
          </a:p>
        </p:txBody>
      </p:sp>
      <p:sp>
        <p:nvSpPr>
          <p:cNvPr id="46" name="燕尾形 45"/>
          <p:cNvSpPr/>
          <p:nvPr/>
        </p:nvSpPr>
        <p:spPr bwMode="auto">
          <a:xfrm>
            <a:off x="5951330" y="3106956"/>
            <a:ext cx="1769045" cy="592498"/>
          </a:xfrm>
          <a:prstGeom prst="chevron">
            <a:avLst/>
          </a:prstGeom>
          <a:solidFill>
            <a:srgbClr val="1F4C6B"/>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anchor="ctr"/>
          <a:lstStyle/>
          <a:p>
            <a:pPr algn="ctr" defTabSz="466725" eaLnBrk="0" hangingPunct="0">
              <a:lnSpc>
                <a:spcPct val="120000"/>
              </a:lnSpc>
              <a:defRPr/>
            </a:pPr>
            <a:r>
              <a:rPr lang="zh-CN" altLang="en-US" sz="1635" b="1" dirty="0" smtClean="0">
                <a:solidFill>
                  <a:schemeClr val="bg1"/>
                </a:solidFill>
                <a:latin typeface="微软雅黑" panose="020B0503020204020204" charset="-122"/>
                <a:ea typeface="微软雅黑" panose="020B0503020204020204" charset="-122"/>
                <a:sym typeface="+mn-ea"/>
              </a:rPr>
              <a:t>陈乔松</a:t>
            </a:r>
            <a:endParaRPr lang="zh-CN" altLang="en-US" sz="1635" b="1" dirty="0">
              <a:solidFill>
                <a:schemeClr val="bg1"/>
              </a:solidFill>
              <a:latin typeface="微软雅黑" panose="020B0503020204020204" charset="-122"/>
              <a:ea typeface="微软雅黑" panose="020B0503020204020204" charset="-122"/>
              <a:sym typeface="+mn-ea"/>
            </a:endParaRPr>
          </a:p>
        </p:txBody>
      </p:sp>
      <p:sp>
        <p:nvSpPr>
          <p:cNvPr id="47" name="燕尾形 46"/>
          <p:cNvSpPr/>
          <p:nvPr/>
        </p:nvSpPr>
        <p:spPr bwMode="auto">
          <a:xfrm>
            <a:off x="7568261" y="3106956"/>
            <a:ext cx="1769045" cy="592498"/>
          </a:xfrm>
          <a:prstGeom prst="chevron">
            <a:avLst/>
          </a:prstGeom>
          <a:solidFill>
            <a:srgbClr val="D14E5B"/>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anchor="ctr"/>
          <a:lstStyle/>
          <a:p>
            <a:pPr algn="ctr" defTabSz="466725" eaLnBrk="0" hangingPunct="0">
              <a:lnSpc>
                <a:spcPct val="120000"/>
              </a:lnSpc>
              <a:defRPr/>
            </a:pPr>
            <a:r>
              <a:rPr lang="zh-CN" altLang="en-US" sz="1635" b="1" dirty="0" smtClean="0">
                <a:solidFill>
                  <a:schemeClr val="bg1"/>
                </a:solidFill>
                <a:latin typeface="微软雅黑" panose="020B0503020204020204" charset="-122"/>
                <a:ea typeface="微软雅黑" panose="020B0503020204020204" charset="-122"/>
                <a:sym typeface="+mn-ea"/>
              </a:rPr>
              <a:t>孙开伟</a:t>
            </a:r>
            <a:endParaRPr lang="zh-CN" altLang="en-US" sz="1635" b="1" dirty="0">
              <a:solidFill>
                <a:schemeClr val="bg1"/>
              </a:solidFill>
              <a:latin typeface="微软雅黑" panose="020B0503020204020204" charset="-122"/>
              <a:ea typeface="微软雅黑" panose="020B0503020204020204" charset="-122"/>
              <a:sym typeface="+mn-ea"/>
            </a:endParaRPr>
          </a:p>
        </p:txBody>
      </p:sp>
      <p:sp>
        <p:nvSpPr>
          <p:cNvPr id="48" name="燕尾形 47"/>
          <p:cNvSpPr/>
          <p:nvPr/>
        </p:nvSpPr>
        <p:spPr bwMode="auto">
          <a:xfrm>
            <a:off x="9178805" y="3106956"/>
            <a:ext cx="1769045" cy="592498"/>
          </a:xfrm>
          <a:prstGeom prst="chevron">
            <a:avLst/>
          </a:prstGeom>
          <a:solidFill>
            <a:srgbClr val="1F4C6B"/>
          </a:solidFill>
          <a:ln>
            <a:noFill/>
          </a:ln>
        </p:spPr>
        <p:style>
          <a:lnRef idx="2">
            <a:schemeClr val="accent1">
              <a:shade val="50000"/>
            </a:schemeClr>
          </a:lnRef>
          <a:fillRef idx="1">
            <a:schemeClr val="accent1"/>
          </a:fillRef>
          <a:effectRef idx="0">
            <a:schemeClr val="accent1"/>
          </a:effectRef>
          <a:fontRef idx="minor">
            <a:schemeClr val="lt1"/>
          </a:fontRef>
        </p:style>
        <p:txBody>
          <a:bodyPr lIns="84713" tIns="42356" rIns="84713" bIns="42356" anchor="ctr"/>
          <a:lstStyle/>
          <a:p>
            <a:pPr algn="ctr" defTabSz="466725" eaLnBrk="0" hangingPunct="0">
              <a:lnSpc>
                <a:spcPct val="120000"/>
              </a:lnSpc>
              <a:defRPr/>
            </a:pPr>
            <a:r>
              <a:rPr lang="zh-CN" altLang="en-US" sz="1635" b="1" dirty="0" smtClean="0">
                <a:solidFill>
                  <a:schemeClr val="bg1"/>
                </a:solidFill>
                <a:latin typeface="微软雅黑" panose="020B0503020204020204" charset="-122"/>
                <a:ea typeface="微软雅黑" panose="020B0503020204020204" charset="-122"/>
                <a:sym typeface="+mn-ea"/>
              </a:rPr>
              <a:t>李智星</a:t>
            </a:r>
            <a:endParaRPr lang="zh-CN" altLang="en-US" sz="1635" b="1" dirty="0">
              <a:solidFill>
                <a:schemeClr val="bg1"/>
              </a:solidFill>
              <a:latin typeface="微软雅黑" panose="020B0503020204020204" charset="-122"/>
              <a:ea typeface="微软雅黑" panose="020B0503020204020204" charset="-122"/>
              <a:sym typeface="+mn-ea"/>
            </a:endParaRPr>
          </a:p>
        </p:txBody>
      </p:sp>
      <p:pic>
        <p:nvPicPr>
          <p:cNvPr id="49" name="图片 2"/>
          <p:cNvPicPr>
            <a:picLocks noChangeAspect="1"/>
          </p:cNvPicPr>
          <p:nvPr/>
        </p:nvPicPr>
        <p:blipFill>
          <a:blip r:embed="rId1"/>
          <a:stretch>
            <a:fillRect/>
          </a:stretch>
        </p:blipFill>
        <p:spPr>
          <a:xfrm>
            <a:off x="1499895" y="1284737"/>
            <a:ext cx="1007486" cy="1298791"/>
          </a:xfrm>
          <a:prstGeom prst="rect">
            <a:avLst/>
          </a:prstGeom>
          <a:noFill/>
          <a:ln w="9525">
            <a:noFill/>
          </a:ln>
          <a:effectLst>
            <a:outerShdw blurRad="50800" dist="38100" dir="2700000" algn="tl" rotWithShape="0">
              <a:prstClr val="black">
                <a:alpha val="40000"/>
              </a:prstClr>
            </a:outerShdw>
          </a:effectLst>
        </p:spPr>
      </p:pic>
      <p:sp>
        <p:nvSpPr>
          <p:cNvPr id="55" name="矩形 54"/>
          <p:cNvSpPr/>
          <p:nvPr/>
        </p:nvSpPr>
        <p:spPr>
          <a:xfrm>
            <a:off x="6006924" y="4512558"/>
            <a:ext cx="1686021" cy="317500"/>
          </a:xfrm>
          <a:prstGeom prst="rect">
            <a:avLst/>
          </a:prstGeom>
        </p:spPr>
        <p:txBody>
          <a:bodyPr wrap="square" lIns="84713" tIns="42356" rIns="84713" bIns="42356">
            <a:spAutoFit/>
          </a:bodyPr>
          <a:lstStyle/>
          <a:p>
            <a:pPr algn="ctr" defTabSz="466725" eaLnBrk="0" hangingPunct="0">
              <a:lnSpc>
                <a:spcPct val="120000"/>
              </a:lnSpc>
              <a:defRPr/>
            </a:pPr>
            <a:r>
              <a:rPr lang="zh-CN" altLang="en-US" sz="127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图像处理</a:t>
            </a:r>
            <a:endParaRPr lang="zh-CN" altLang="en-US" sz="127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56" name="矩形 55"/>
          <p:cNvSpPr/>
          <p:nvPr/>
        </p:nvSpPr>
        <p:spPr>
          <a:xfrm>
            <a:off x="9220317" y="4512021"/>
            <a:ext cx="1686021" cy="317500"/>
          </a:xfrm>
          <a:prstGeom prst="rect">
            <a:avLst/>
          </a:prstGeom>
        </p:spPr>
        <p:txBody>
          <a:bodyPr wrap="square" lIns="84713" tIns="42356" rIns="84713" bIns="42356">
            <a:spAutoFit/>
          </a:bodyPr>
          <a:lstStyle/>
          <a:p>
            <a:pPr algn="ctr" defTabSz="466725" eaLnBrk="0" hangingPunct="0">
              <a:lnSpc>
                <a:spcPct val="120000"/>
              </a:lnSpc>
              <a:defRPr/>
            </a:pPr>
            <a:r>
              <a:rPr lang="en-US" altLang="zh-CN" sz="127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NLP</a:t>
            </a:r>
            <a:endParaRPr lang="zh-CN" altLang="en-US" sz="127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sp>
        <p:nvSpPr>
          <p:cNvPr id="57" name="矩形 56"/>
          <p:cNvSpPr/>
          <p:nvPr/>
        </p:nvSpPr>
        <p:spPr>
          <a:xfrm>
            <a:off x="2829985" y="4537556"/>
            <a:ext cx="1686021" cy="317500"/>
          </a:xfrm>
          <a:prstGeom prst="rect">
            <a:avLst/>
          </a:prstGeom>
        </p:spPr>
        <p:txBody>
          <a:bodyPr wrap="square" lIns="84713" tIns="42356" rIns="84713" bIns="42356">
            <a:spAutoFit/>
          </a:bodyPr>
          <a:lstStyle/>
          <a:p>
            <a:pPr algn="ctr" defTabSz="466725" eaLnBrk="0" hangingPunct="0">
              <a:lnSpc>
                <a:spcPct val="120000"/>
              </a:lnSpc>
              <a:defRPr/>
            </a:pPr>
            <a:r>
              <a:rPr lang="zh-CN" altLang="en-US" sz="1270" dirty="0" smtClean="0">
                <a:solidFill>
                  <a:srgbClr val="00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数据可视化</a:t>
            </a:r>
            <a:endParaRPr lang="zh-CN" altLang="en-US" sz="1270" dirty="0">
              <a:solidFill>
                <a:srgbClr val="000000"/>
              </a:solidFill>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pic>
        <p:nvPicPr>
          <p:cNvPr id="58" name="图片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7674" y="1274927"/>
            <a:ext cx="906844" cy="1318410"/>
          </a:xfrm>
          <a:prstGeom prst="rect">
            <a:avLst/>
          </a:prstGeom>
          <a:noFill/>
          <a:ln w="9525">
            <a:noFill/>
          </a:ln>
          <a:effectLst>
            <a:outerShdw blurRad="50800" dist="38100" dir="2700000" algn="tl" rotWithShape="0">
              <a:prstClr val="black">
                <a:alpha val="40000"/>
              </a:prstClr>
            </a:outerShdw>
          </a:effectLst>
        </p:spPr>
      </p:pic>
      <p:sp>
        <p:nvSpPr>
          <p:cNvPr id="59" name="矩形 58"/>
          <p:cNvSpPr/>
          <p:nvPr/>
        </p:nvSpPr>
        <p:spPr>
          <a:xfrm>
            <a:off x="7609364" y="4526918"/>
            <a:ext cx="1686021" cy="317500"/>
          </a:xfrm>
          <a:prstGeom prst="rect">
            <a:avLst/>
          </a:prstGeom>
        </p:spPr>
        <p:txBody>
          <a:bodyPr wrap="square" lIns="84713" tIns="42356" rIns="84713" bIns="42356">
            <a:spAutoFit/>
          </a:bodyPr>
          <a:lstStyle/>
          <a:p>
            <a:pPr algn="ctr" defTabSz="466725" eaLnBrk="0" hangingPunct="0">
              <a:lnSpc>
                <a:spcPct val="120000"/>
              </a:lnSpc>
              <a:defRPr/>
            </a:pPr>
            <a:r>
              <a:rPr lang="zh-CN" altLang="en-US" sz="1270" dirty="0" smtClean="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rPr>
              <a:t>数据挖掘</a:t>
            </a:r>
            <a:endParaRPr lang="zh-CN" altLang="en-US" sz="1270" dirty="0">
              <a:latin typeface="微软雅黑" panose="020B0503020204020204" charset="-122"/>
              <a:ea typeface="微软雅黑" panose="020B0503020204020204" charset="-122"/>
              <a:cs typeface="Times New Roman" panose="02020603050405020304" pitchFamily="18" charset="0"/>
              <a:sym typeface="黑体" panose="02010609060101010101" pitchFamily="49"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428" y="1239241"/>
            <a:ext cx="1051134" cy="1399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425" y="1270665"/>
            <a:ext cx="1001020" cy="132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QQ图片201609261734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8139" y="1284737"/>
            <a:ext cx="973352" cy="129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0346" y="1301634"/>
            <a:ext cx="1085964" cy="1403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par>
    </p:tnLst>
    <p:bldLst>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二、赛题理解</a:t>
            </a:r>
            <a:endParaRPr lang="zh-CN" altLang="en-US"/>
          </a:p>
        </p:txBody>
      </p:sp>
      <p:sp>
        <p:nvSpPr>
          <p:cNvPr id="4" name="内容占位符 3"/>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赛题背景</a:t>
            </a:r>
            <a:endParaRPr lang="zh-CN" altLang="en-US">
              <a:sym typeface="+mn-ea"/>
            </a:endParaRPr>
          </a:p>
        </p:txBody>
      </p:sp>
      <p:sp>
        <p:nvSpPr>
          <p:cNvPr id="3" name="内容占位符 2"/>
          <p:cNvSpPr>
            <a:spLocks noGrp="1"/>
          </p:cNvSpPr>
          <p:nvPr>
            <p:ph idx="1"/>
          </p:nvPr>
        </p:nvSpPr>
        <p:spPr/>
        <p:txBody>
          <a:bodyPr>
            <a:normAutofit fontScale="90000" lnSpcReduction="10000"/>
          </a:bodyPr>
          <a:p>
            <a:endParaRPr lang="zh-CN" altLang="en-US"/>
          </a:p>
          <a:p>
            <a:r>
              <a:rPr lang="zh-CN" altLang="en-US"/>
              <a:t>近年来，“大数据”这个概念突然火爆起来，成为业界人士舌尖上滚烫的话题。在全球范围内，运用大数据推动经济发展、完善社会治理、提升政府服务和监管能力成为趋势，有关发达国家相继制定实施大数据战略性文件，大力推动大数据发展和应用。目前，我国互联网、移动互联网用户规模居全球第一，拥有丰富的数据资源和应用市场优势，大数据部分关键技术研发取得突破，涌现出一批互联网创新企业和创新应用，一些地方政府已启动大数据相关工作。坚持创新驱动发展，加快大数据部署，深化大数据应用，已成为稳增长、促改革、调结构、惠民生和推动政府治理能力现代化的内在需要和必然选择</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任务：</a:t>
            </a:r>
            <a:endParaRPr lang="zh-CN" altLang="en-US"/>
          </a:p>
        </p:txBody>
      </p:sp>
      <p:sp>
        <p:nvSpPr>
          <p:cNvPr id="3" name="内容占位符 2"/>
          <p:cNvSpPr>
            <a:spLocks noGrp="1"/>
          </p:cNvSpPr>
          <p:nvPr>
            <p:ph idx="1"/>
          </p:nvPr>
        </p:nvSpPr>
        <p:spPr/>
        <p:txBody>
          <a:bodyPr>
            <a:normAutofit/>
          </a:bodyPr>
          <a:p>
            <a:r>
              <a:rPr lang="zh-CN" altLang="en-US"/>
              <a:t>了解真实的大数据市场人才缺口情况，采用大数据技术，收集并分析就业市场的相关信息，并最终得出分析报告。</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三、解题思路</a:t>
            </a:r>
            <a:endParaRPr lang="zh-CN" altLang="en-US"/>
          </a:p>
        </p:txBody>
      </p:sp>
      <p:sp>
        <p:nvSpPr>
          <p:cNvPr id="3" name="内容占位符 2"/>
          <p:cNvSpPr>
            <a:spLocks noGrp="1"/>
          </p:cNvSpPr>
          <p:nvPr>
            <p:ph idx="1"/>
          </p:nvPr>
        </p:nvSpPr>
        <p:spPr/>
        <p:txBody>
          <a:bodyPr>
            <a:normAutofit fontScale="60000"/>
          </a:bodyPr>
          <a:p>
            <a:r>
              <a:rPr lang="zh-CN" altLang="en-US"/>
              <a:t>首先需要使用</a:t>
            </a:r>
            <a:r>
              <a:rPr lang="zh-CN" altLang="en-US" b="1"/>
              <a:t>scarpy </a:t>
            </a:r>
            <a:r>
              <a:rPr lang="zh-CN" altLang="en-US"/>
              <a:t>招聘网上爬取所有职位信息存入Mysql数据库（如果数据非常大，则需要搭建HDFS分布式文件系统，将数据存入HDFS），本赛题数据规模偏小，所以选择本地Mysql数据库作为存储系统。然后对数据进行基本的统计分析，这里使</a:t>
            </a:r>
            <a:r>
              <a:rPr lang="zh-CN" altLang="en-US" b="1"/>
              <a:t>用PySpark</a:t>
            </a:r>
            <a:r>
              <a:rPr lang="zh-CN" altLang="en-US" b="1">
                <a:sym typeface="+mn-ea"/>
              </a:rPr>
              <a:t>分布式并行计算</a:t>
            </a:r>
            <a:r>
              <a:rPr lang="zh-CN" altLang="en-US" b="1"/>
              <a:t>分析</a:t>
            </a:r>
            <a:r>
              <a:rPr lang="zh-CN" altLang="en-US"/>
              <a:t>，即将3台虚拟机搭建为一个Spark计算集群。为了更好的查看数据分析的结果，便需要使用到数据可视化技术，学习并对比echarts、D3、pyecharts和Matplotlib等可视化技术，发现echart技术作图结果更加美观，容易理解，所以选择</a:t>
            </a:r>
            <a:r>
              <a:rPr lang="en-US" altLang="zh-CN" b="1"/>
              <a:t>py</a:t>
            </a:r>
            <a:r>
              <a:rPr lang="zh-CN" altLang="en-US" b="1"/>
              <a:t>echarts作为数据可视化工具并作图</a:t>
            </a:r>
            <a:r>
              <a:rPr lang="zh-CN" altLang="en-US"/>
              <a:t>。由于本任务数据为自然语言数据，想对数据进一步分析便需要使用</a:t>
            </a:r>
            <a:r>
              <a:rPr lang="zh-CN" altLang="en-US" b="1"/>
              <a:t>nlp技术</a:t>
            </a:r>
            <a:r>
              <a:rPr lang="zh-CN" altLang="en-US"/>
              <a:t>，这里用</a:t>
            </a:r>
            <a:r>
              <a:rPr lang="zh-CN" altLang="en-US" b="1"/>
              <a:t>jieba分词</a:t>
            </a:r>
            <a:r>
              <a:rPr lang="zh-CN" altLang="en-US"/>
              <a:t>对目标简历进行</a:t>
            </a:r>
            <a:r>
              <a:rPr lang="zh-CN" altLang="en-US" b="1"/>
              <a:t>分词</a:t>
            </a:r>
            <a:r>
              <a:rPr lang="zh-CN" altLang="en-US"/>
              <a:t>，再</a:t>
            </a:r>
            <a:r>
              <a:rPr lang="zh-CN" altLang="en-US" b="1"/>
              <a:t>计算关键技能词语的词频</a:t>
            </a:r>
            <a:r>
              <a:rPr lang="zh-CN" altLang="en-US"/>
              <a:t>，使用可视化技术进行多维度展示。对于简历和岗位匹配任务，先对简历的部分内容先进行必要的</a:t>
            </a:r>
            <a:r>
              <a:rPr lang="zh-CN" altLang="en-US" b="1"/>
              <a:t>过滤操作</a:t>
            </a:r>
            <a:r>
              <a:rPr lang="zh-CN" altLang="en-US"/>
              <a:t>（即对求职城市、最低学历、经验等公司和求职者的必要条件进行筛选过滤），将爬取的整个数据当作训练集，对提取的大数据技能关键词进行加权</a:t>
            </a:r>
            <a:r>
              <a:rPr lang="en-US" altLang="zh-CN"/>
              <a:t>zho</a:t>
            </a:r>
            <a:r>
              <a:rPr lang="zh-CN" altLang="en-US"/>
              <a:t>编码处理（比赛中我们</a:t>
            </a:r>
            <a:r>
              <a:rPr lang="zh-CN" altLang="en-US"/>
              <a:t>用的</a:t>
            </a:r>
            <a:r>
              <a:rPr lang="en-US" altLang="zh-CN"/>
              <a:t>N-HOT</a:t>
            </a:r>
            <a:r>
              <a:rPr lang="zh-CN" altLang="en-US"/>
              <a:t>，即有该技能就赋权重为</a:t>
            </a:r>
            <a:r>
              <a:rPr lang="en-US" altLang="zh-CN"/>
              <a:t>1</a:t>
            </a:r>
            <a:r>
              <a:rPr lang="zh-CN" altLang="en-US"/>
              <a:t>，否则为</a:t>
            </a:r>
            <a:r>
              <a:rPr lang="en-US" altLang="zh-CN"/>
              <a:t>0</a:t>
            </a:r>
            <a:r>
              <a:rPr lang="zh-CN" altLang="en-US"/>
              <a:t>），使用knn（K最近邻算法）进行模型训练并调整模型参数，取出距离测试数据最近的10个招聘记录</a:t>
            </a:r>
            <a:r>
              <a:rPr lang="zh-CN" altLang="en-US"/>
              <a:t>作为推荐职位。</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78_1*a*1"/>
  <p:tag name="KSO_WM_UNIT_PRESET_TEXT" val="工作总结模板"/>
</p:tagLst>
</file>

<file path=ppt/tags/tag10.xml><?xml version="1.0" encoding="utf-8"?>
<p:tagLst xmlns:p="http://schemas.openxmlformats.org/presentationml/2006/main">
  <p:tag name="MH" val="20160830110146"/>
  <p:tag name="MH_LIBRARY" val="CONTENTS"/>
  <p:tag name="MH_TYPE" val="NUMBER"/>
  <p:tag name="ID" val="553512"/>
  <p:tag name="MH_ORDER" val="2"/>
</p:tagLst>
</file>

<file path=ppt/tags/tag11.xml><?xml version="1.0" encoding="utf-8"?>
<p:tagLst xmlns:p="http://schemas.openxmlformats.org/presentationml/2006/main">
  <p:tag name="MH" val="20160830110146"/>
  <p:tag name="MH_LIBRARY" val="CONTENTS"/>
  <p:tag name="MH_TYPE" val="NUMBER"/>
  <p:tag name="ID" val="553512"/>
  <p:tag name="MH_ORDER" val="2"/>
</p:tagLst>
</file>

<file path=ppt/tags/tag12.xml><?xml version="1.0" encoding="utf-8"?>
<p:tagLst xmlns:p="http://schemas.openxmlformats.org/presentationml/2006/main">
  <p:tag name="MH" val="20160830110146"/>
  <p:tag name="MH_LIBRARY" val="CONTENTS"/>
  <p:tag name="MH_TYPE" val="NUMBER"/>
  <p:tag name="ID" val="553512"/>
  <p:tag name="MH_ORDER" val="2"/>
</p:tagLst>
</file>

<file path=ppt/tags/tag2.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78_1*a*1"/>
  <p:tag name="KSO_WM_UNIT_PRESET_TEXT" val="工作总结模板"/>
</p:tagLst>
</file>

<file path=ppt/tags/tag3.xml><?xml version="1.0" encoding="utf-8"?>
<p:tagLst xmlns:p="http://schemas.openxmlformats.org/presentationml/2006/main">
  <p:tag name="KSO_WM_TEMPLATE_CATEGORY" val="custom"/>
  <p:tag name="KSO_WM_TEMPLATE_INDEX" val="20188978"/>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8978_1*a*1"/>
  <p:tag name="KSO_WM_UNIT_PRESET_TEXT" val="工作总结模板"/>
</p:tagLst>
</file>

<file path=ppt/tags/tag4.xml><?xml version="1.0" encoding="utf-8"?>
<p:tagLst xmlns:p="http://schemas.openxmlformats.org/presentationml/2006/main">
  <p:tag name="MH" val="20160830110146"/>
  <p:tag name="MH_LIBRARY" val="CONTENTS"/>
  <p:tag name="MH_TYPE" val="ENTRY"/>
  <p:tag name="ID" val="553512"/>
  <p:tag name="MH_ORDER" val="3"/>
</p:tagLst>
</file>

<file path=ppt/tags/tag5.xml><?xml version="1.0" encoding="utf-8"?>
<p:tagLst xmlns:p="http://schemas.openxmlformats.org/presentationml/2006/main">
  <p:tag name="MH" val="20160830110146"/>
  <p:tag name="MH_LIBRARY" val="CONTENTS"/>
  <p:tag name="MH_TYPE" val="NUMBER"/>
  <p:tag name="ID" val="553512"/>
  <p:tag name="MH_ORDER" val="2"/>
</p:tagLst>
</file>

<file path=ppt/tags/tag6.xml><?xml version="1.0" encoding="utf-8"?>
<p:tagLst xmlns:p="http://schemas.openxmlformats.org/presentationml/2006/main">
  <p:tag name="MH" val="20160830110146"/>
  <p:tag name="MH_LIBRARY" val="CONTENTS"/>
  <p:tag name="MH_TYPE" val="NUMBER"/>
  <p:tag name="ID" val="553512"/>
  <p:tag name="MH_ORDER" val="2"/>
</p:tagLst>
</file>

<file path=ppt/tags/tag7.xml><?xml version="1.0" encoding="utf-8"?>
<p:tagLst xmlns:p="http://schemas.openxmlformats.org/presentationml/2006/main">
  <p:tag name="MH" val="20160830110146"/>
  <p:tag name="MH_LIBRARY" val="CONTENTS"/>
  <p:tag name="MH_TYPE" val="NUMBER"/>
  <p:tag name="ID" val="553512"/>
  <p:tag name="MH_ORDER" val="2"/>
</p:tagLst>
</file>

<file path=ppt/tags/tag8.xml><?xml version="1.0" encoding="utf-8"?>
<p:tagLst xmlns:p="http://schemas.openxmlformats.org/presentationml/2006/main">
  <p:tag name="MH" val="20160830110146"/>
  <p:tag name="MH_LIBRARY" val="CONTENTS"/>
  <p:tag name="MH_TYPE" val="NUMBER"/>
  <p:tag name="ID" val="553512"/>
  <p:tag name="MH_ORDER" val="2"/>
</p:tagLst>
</file>

<file path=ppt/tags/tag9.xml><?xml version="1.0" encoding="utf-8"?>
<p:tagLst xmlns:p="http://schemas.openxmlformats.org/presentationml/2006/main">
  <p:tag name="MH" val="20160830110146"/>
  <p:tag name="MH_LIBRARY" val="CONTENTS"/>
  <p:tag name="MH_TYPE" val="NUMBER"/>
  <p:tag name="ID" val="553512"/>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1">
      <a:dk1>
        <a:sysClr val="windowText" lastClr="000000"/>
      </a:dk1>
      <a:lt1>
        <a:sysClr val="window" lastClr="FFFFFF"/>
      </a:lt1>
      <a:dk2>
        <a:srgbClr val="44546A"/>
      </a:dk2>
      <a:lt2>
        <a:srgbClr val="E7E6E6"/>
      </a:lt2>
      <a:accent1>
        <a:srgbClr val="1F4C6B"/>
      </a:accent1>
      <a:accent2>
        <a:srgbClr val="D14E5B"/>
      </a:accent2>
      <a:accent3>
        <a:srgbClr val="1F4C6B"/>
      </a:accent3>
      <a:accent4>
        <a:srgbClr val="D14E5B"/>
      </a:accent4>
      <a:accent5>
        <a:srgbClr val="1F4C6B"/>
      </a:accent5>
      <a:accent6>
        <a:srgbClr val="D14E5B"/>
      </a:accent6>
      <a:hlink>
        <a:srgbClr val="1F4C6B"/>
      </a:hlink>
      <a:folHlink>
        <a:srgbClr val="D14E5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2923</Words>
  <Application>WPS 演示</Application>
  <PresentationFormat>宽屏</PresentationFormat>
  <Paragraphs>281</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Arial</vt:lpstr>
      <vt:lpstr>宋体</vt:lpstr>
      <vt:lpstr>Wingdings</vt:lpstr>
      <vt:lpstr>微软雅黑 Light</vt:lpstr>
      <vt:lpstr>微软雅黑</vt:lpstr>
      <vt:lpstr>华文细黑</vt:lpstr>
      <vt:lpstr>Times New Roman</vt:lpstr>
      <vt:lpstr>黑体</vt:lpstr>
      <vt:lpstr>Calibri Light</vt:lpstr>
      <vt:lpstr>Arial Unicode MS</vt:lpstr>
      <vt:lpstr>Calibri</vt:lpstr>
      <vt:lpstr>Office 主题</vt:lpstr>
      <vt:lpstr>自定义设计方案</vt:lpstr>
      <vt:lpstr>PowerPoint 演示文稿</vt:lpstr>
      <vt:lpstr>PowerPoint 演示文稿</vt:lpstr>
      <vt:lpstr>一、团队介绍</vt:lpstr>
      <vt:lpstr>PowerPoint 演示文稿</vt:lpstr>
      <vt:lpstr>PowerPoint 演示文稿</vt:lpstr>
      <vt:lpstr>二、赛题理解</vt:lpstr>
      <vt:lpstr>赛题背景</vt:lpstr>
      <vt:lpstr>任务：</vt:lpstr>
      <vt:lpstr>三、解题思路</vt:lpstr>
      <vt:lpstr>利用爬虫技术来搜集招聘网站中的相关数据。</vt:lpstr>
      <vt:lpstr>利用PySpark技术提高效率和数据分析技术分析数据。</vt:lpstr>
      <vt:lpstr>利用可视化技术将分析结果进行可视化展示。</vt:lpstr>
      <vt:lpstr>利用分词技术对岗位描述进行分词并对关键词完成词频统计。</vt:lpstr>
      <vt:lpstr>PowerPoint 演示文稿</vt:lpstr>
      <vt:lpstr>机器学习算法完成岗位推荐。</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嗯、、、</cp:lastModifiedBy>
  <cp:revision>125</cp:revision>
  <dcterms:created xsi:type="dcterms:W3CDTF">2017-08-03T09:01:00Z</dcterms:created>
  <dcterms:modified xsi:type="dcterms:W3CDTF">2018-12-14T09:18:45Z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2052-10.1.0.7669</vt:lpwstr>
  </property>
</Properties>
</file>