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2"/>
  </p:handoutMasterIdLst>
  <p:sldIdLst>
    <p:sldId id="256" r:id="rId3"/>
    <p:sldId id="394" r:id="rId4"/>
    <p:sldId id="264" r:id="rId6"/>
    <p:sldId id="498" r:id="rId7"/>
    <p:sldId id="499" r:id="rId8"/>
    <p:sldId id="500" r:id="rId9"/>
    <p:sldId id="501" r:id="rId10"/>
    <p:sldId id="502" r:id="rId11"/>
    <p:sldId id="504" r:id="rId12"/>
    <p:sldId id="503" r:id="rId13"/>
    <p:sldId id="505" r:id="rId14"/>
    <p:sldId id="507" r:id="rId15"/>
    <p:sldId id="508" r:id="rId16"/>
    <p:sldId id="509" r:id="rId17"/>
    <p:sldId id="510" r:id="rId18"/>
    <p:sldId id="511" r:id="rId19"/>
    <p:sldId id="512" r:id="rId20"/>
    <p:sldId id="496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7B0FF"/>
    <a:srgbClr val="7AC77C"/>
    <a:srgbClr val="0BAEFF"/>
    <a:srgbClr val="D8AE87"/>
    <a:srgbClr val="D860D7"/>
    <a:srgbClr val="D7B087"/>
    <a:srgbClr val="8B8B8A"/>
    <a:srgbClr val="00B0FF"/>
    <a:srgbClr val="D75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86"/>
    <p:restoredTop sz="95995" autoAdjust="0"/>
  </p:normalViewPr>
  <p:slideViewPr>
    <p:cSldViewPr snapToGrid="0">
      <p:cViewPr>
        <p:scale>
          <a:sx n="72" d="100"/>
          <a:sy n="72" d="100"/>
        </p:scale>
        <p:origin x="10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万物皆会炸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万物皆会炸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万物皆会炸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万物皆会炸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" name="在此键入姓名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44750" y="7518400"/>
            <a:ext cx="5372100" cy="1320801"/>
          </a:xfrm>
          <a:prstGeom prst="rect">
            <a:avLst/>
          </a:prstGeom>
        </p:spPr>
        <p:txBody>
          <a:bodyPr wrap="none" anchor="b">
            <a:spAutoFit/>
          </a:bodyPr>
          <a:lstStyle>
            <a:lvl1pPr>
              <a:spcBef>
                <a:spcPts val="0"/>
              </a:spcBef>
              <a:defRPr sz="6900">
                <a:solidFill>
                  <a:srgbClr val="18B2E8"/>
                </a:solidFill>
              </a:defRPr>
            </a:lvl1pPr>
          </a:lstStyle>
          <a:p>
            <a:r>
              <a:t>在此键入姓名</a:t>
            </a:r>
          </a:p>
        </p:txBody>
      </p:sp>
      <p:sp>
        <p:nvSpPr>
          <p:cNvPr id="6" name="在此键入tittle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2447620" y="9163050"/>
            <a:ext cx="2929782" cy="774700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spcBef>
                <a:spcPts val="0"/>
              </a:spcBef>
              <a:defRPr sz="3800">
                <a:solidFill>
                  <a:srgbClr val="E4F4F9"/>
                </a:solidFill>
              </a:defRPr>
            </a:lvl1pPr>
          </a:lstStyle>
          <a:p>
            <a:r>
              <a:t>在此键入tittle</a:t>
            </a:r>
          </a:p>
        </p:txBody>
      </p:sp>
      <p:sp>
        <p:nvSpPr>
          <p:cNvPr id="7" name="在此键入姓名"/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2444750" y="2514540"/>
            <a:ext cx="15758583" cy="368306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spcBef>
                <a:spcPts val="0"/>
              </a:spcBef>
              <a:defRPr sz="7200" b="0" i="0">
                <a:solidFill>
                  <a:srgbClr val="FFFFFF"/>
                </a:solidFill>
                <a:latin typeface="Helvetica" pitchFamily="2" charset="0"/>
              </a:defRPr>
            </a:lvl1pPr>
          </a:lstStyle>
          <a:p>
            <a:r>
              <a:rPr lang="zh-CN" altLang="en-US"/>
              <a:t>极客大学架构师训练营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X</a:t>
            </a:r>
            <a:r>
              <a:rPr lang="zh-CN" altLang="en-US"/>
              <a:t>课</a:t>
            </a:r>
            <a:endParaRPr lang="en-US" altLang="zh-CN"/>
          </a:p>
          <a:p>
            <a:r>
              <a:rPr lang="zh-CN" altLang="en-US"/>
              <a:t>课程名称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我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18800" y="3790800"/>
            <a:ext cx="14637599" cy="779399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目录"/>
          <p:cNvSpPr txBox="1"/>
          <p:nvPr userDrawn="1"/>
        </p:nvSpPr>
        <p:spPr>
          <a:xfrm>
            <a:off x="3784600" y="3700462"/>
            <a:ext cx="2625719" cy="164147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18B2E8"/>
                </a:solidFill>
              </a:defRPr>
            </a:lvl1pPr>
          </a:lstStyle>
          <a:p>
            <a:r>
              <a:rPr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目录</a:t>
            </a:r>
            <a:endParaRPr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" name="第一节"/>
          <p:cNvSpPr txBox="1">
            <a:spLocks noGrp="1"/>
          </p:cNvSpPr>
          <p:nvPr>
            <p:ph type="body" sz="quarter" idx="13"/>
          </p:nvPr>
        </p:nvSpPr>
        <p:spPr>
          <a:xfrm>
            <a:off x="2959031" y="5708967"/>
            <a:ext cx="18000000" cy="1149033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ctr">
              <a:spcBef>
                <a:spcPts val="0"/>
              </a:spcBef>
              <a:defRPr sz="6800" b="0" i="0">
                <a:solidFill>
                  <a:srgbClr val="18B2E8"/>
                </a:solidFill>
                <a:latin typeface="Helvetica" pitchFamily="2" charset="0"/>
                <a:ea typeface="Microsoft YaHei"/>
                <a:cs typeface="Helvetica" pitchFamily="2" charset="0"/>
                <a:sym typeface="Microsoft YaHei"/>
              </a:defRPr>
            </a:lvl1pPr>
          </a:lstStyle>
          <a:p/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</a:fld>
            <a:endParaRPr lang="zh-CN" altLang="en-US"/>
          </a:p>
        </p:txBody>
      </p:sp>
      <p:sp>
        <p:nvSpPr>
          <p:cNvPr id="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  <a:endParaRPr lang="en-GB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400" y="2890384"/>
            <a:ext cx="19458000" cy="901382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EYNOTE模版_封底.jpg" descr="KEYNOTE模版_封底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2997200"/>
            <a:ext cx="21005800" cy="8940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2pPr marL="1270000" indent="-635000"/>
            <a:lvl3pPr marL="1905000" indent="-635000"/>
            <a:lvl4pPr marL="2540000" indent="-635000"/>
            <a:lvl5pPr marL="3175000" indent="-635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  <a:endParaRPr lang="en-GB" altLang="zh-CN"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1" i="0" u="none" strike="noStrike" cap="none" spc="0" baseline="0">
          <a:solidFill>
            <a:srgbClr val="17B2E9"/>
          </a:solidFill>
          <a:uFillTx/>
          <a:latin typeface="Helvetica" pitchFamily="2" charset="0"/>
          <a:ea typeface="Alibaba PuHuiTi" pitchFamily="18" charset="-122"/>
          <a:cs typeface="Alibaba PuHuiTi" pitchFamily="18" charset="-122"/>
          <a:sym typeface="Helvetica Light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Tx/>
        <a:buNone/>
        <a:defRPr sz="40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1pPr>
      <a:lvl2pPr marL="127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 typeface="Arial" panose="020B0604020202090204" pitchFamily="34" charset="0"/>
        <a:buChar char="•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2pPr>
      <a:lvl3pPr marL="190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3pPr>
      <a:lvl4pPr marL="254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4pPr>
      <a:lvl5pPr marL="317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5pPr>
      <a:lvl6pPr marL="367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6pPr>
      <a:lvl7pPr marL="431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7pPr>
      <a:lvl8pPr marL="494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8pPr>
      <a:lvl9pPr marL="558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/>
              <a:t>毛剑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2515870"/>
            <a:ext cx="19143345" cy="3681730"/>
          </a:xfrm>
        </p:spPr>
        <p:txBody>
          <a:bodyPr wrap="square"/>
          <a:lstStyle/>
          <a:p>
            <a:r>
              <a:rPr kumimoji="1" lang="en-US" altLang="zh-CN"/>
              <a:t>Go</a:t>
            </a:r>
            <a:r>
              <a:rPr kumimoji="1" lang="zh-CN" altLang="en-US"/>
              <a:t>进阶训练营</a:t>
            </a:r>
            <a:endParaRPr kumimoji="1" lang="en-US" altLang="zh-CN"/>
          </a:p>
          <a:p>
            <a:r>
              <a:rPr kumimoji="1" lang="zh-CN" altLang="en-US"/>
              <a:t>第</a:t>
            </a:r>
            <a:r>
              <a:rPr kumimoji="1" lang="en-US" altLang="zh-CN"/>
              <a:t>6</a:t>
            </a:r>
            <a:r>
              <a:rPr kumimoji="1" lang="zh-CN" altLang="en-US"/>
              <a:t>课</a:t>
            </a:r>
            <a:endParaRPr kumimoji="1" lang="en-US" altLang="zh-CN"/>
          </a:p>
          <a:p>
            <a:r>
              <a:rPr kumimoji="1" lang="zh-CN" altLang="en-US"/>
              <a:t>案例 </a:t>
            </a:r>
            <a:r>
              <a:rPr kumimoji="1" lang="en-US" altLang="zh-CN"/>
              <a:t>- </a:t>
            </a:r>
            <a:r>
              <a:rPr kumimoji="1" lang="zh-CN" altLang="en-US"/>
              <a:t>评论系统架构设计</a:t>
            </a:r>
            <a:endParaRPr kumimoji="1" lang="zh-CN" alt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架构设计 </a:t>
            </a:r>
            <a:r>
              <a:rPr kumimoji="1" lang="en-US" altLang="zh-CN"/>
              <a:t>- comment</a:t>
            </a:r>
            <a:endParaRPr kumimoji="1"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20127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作为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BFF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，是面向端，面向平台，面向业务组合的服务。所以平台扩展的能力，我们都在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服务来实现，方便统一和准入平台，以统一的接口形式提供平台化的能力。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依赖其他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gRPC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服务，整合统一平台测的逻辑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(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比如发布评论用户等级限定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)。</a:t>
            </a:r>
            <a:endParaRPr kumimoji="1" lang="en-US" altLang="zh-CN" sz="3600" i="1" dirty="0">
              <a:solidFill>
                <a:schemeClr val="accent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直接向端上提供接口，提供数据的读写接口，甚至可以整合端上，提供统一的端上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SDK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需要对非核心依赖的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gRPC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服务进行降级，当这些服务不稳定时。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0075" y="3855085"/>
            <a:ext cx="10739755" cy="71259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7318800" y="3790800"/>
            <a:ext cx="14637599" cy="7793999"/>
          </a:xfrm>
        </p:spPr>
        <p:txBody>
          <a:bodyPr/>
          <a:lstStyle/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功能模块</a:t>
            </a:r>
            <a:endParaRPr kumimoji="1" lang="zh-CN" altLang="en-US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架构设计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accent1"/>
                </a:solidFill>
              </a:rPr>
              <a:t>存储设计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可用性设计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en-US" altLang="zh-CN">
                <a:solidFill>
                  <a:schemeClr val="bg1"/>
                </a:solidFill>
              </a:rPr>
              <a:t>References</a:t>
            </a:r>
            <a:endParaRPr kumimoji="1"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存储设计 </a:t>
            </a:r>
            <a:r>
              <a:rPr kumimoji="1" lang="en-US" altLang="zh-CN"/>
              <a:t>- </a:t>
            </a:r>
            <a:r>
              <a:rPr kumimoji="1" lang="zh-CN" altLang="en-US"/>
              <a:t>数据库设计</a:t>
            </a:r>
            <a:endParaRPr kumimoji="1"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9410065" cy="10365105"/>
          </a:xfrm>
        </p:spPr>
        <p:txBody>
          <a:bodyPr anchor="t" anchorCtr="0">
            <a:noAutofit/>
          </a:bodyPr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数据写入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事务更新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comment_subject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comment_index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comment_content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三张表，其中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content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属于非强制需要一致性考虑的。可以先写入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content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，之后事务更新其他表。即便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content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先成功，后续失败仅仅存在一条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ghost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数据。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数据读取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基于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obj_id + obj_type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comment_index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表找到评论列表，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WHERE root = 0 ORDER BY floor。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之后根据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comment_index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id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字段捞出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comment_content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的评论内容。对于二级的子楼层，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WHERE parent/root IN (id...)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因为产品形态上只存在二级列表，因此只需要迭代查询两次即可。对于嵌套层次多的，产品上，可以通过二次点击支持。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是不是可以 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Graph 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存储？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DGraph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、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HugeGraph 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类似的图存储思路。</a:t>
            </a:r>
            <a:endParaRPr kumimoji="1" lang="zh-CN" altLang="en-US" sz="3600" i="1" dirty="0">
              <a:solidFill>
                <a:schemeClr val="accent2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2595" y="3604895"/>
            <a:ext cx="12377420" cy="83019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ym typeface="+mn-ea"/>
              </a:rPr>
              <a:t>存储设计 </a:t>
            </a:r>
            <a:r>
              <a:rPr kumimoji="1" lang="en-US" altLang="zh-CN">
                <a:sym typeface="+mn-ea"/>
              </a:rPr>
              <a:t>- </a:t>
            </a:r>
            <a:r>
              <a:rPr kumimoji="1" lang="zh-CN" altLang="en-US">
                <a:sym typeface="+mn-ea"/>
              </a:rPr>
              <a:t>索引内容分离</a:t>
            </a:r>
            <a:endParaRPr kumimoji="1" lang="zh-CN" altLang="en-US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9248140"/>
            <a:ext cx="19457670" cy="4495800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comment_index: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评论楼层的索引组织表，实际并不包含内容。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comment_content: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评论内容的表，包含评论的具体内容。其中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comment_index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id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字段和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comment_content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是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1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对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1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的关系，这里面包含几种设计思想。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表都有主键，即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cluster index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，是物理组织形式存放的，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comment_content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没有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id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，是为了减少一次 二级索引查找，直接基于主键检索，同时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comment_id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在写入要尽可能的顺序自增。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索引、内容分离，方便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mysql datapage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缓存更多的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row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，如果和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context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耦合，会导致更大的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IO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。长远来看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content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信息可以直接使用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KV storage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存储。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5360" y="2289810"/>
            <a:ext cx="14669135" cy="68599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存储设计 </a:t>
            </a:r>
            <a:r>
              <a:rPr kumimoji="1" lang="en-US" altLang="zh-CN"/>
              <a:t>- </a:t>
            </a:r>
            <a:r>
              <a:rPr kumimoji="1" lang="zh-CN" altLang="en-US"/>
              <a:t>缓存设计</a:t>
            </a:r>
            <a:endParaRPr kumimoji="1"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1610340" cy="10365105"/>
          </a:xfrm>
        </p:spPr>
        <p:txBody>
          <a:bodyPr anchor="t" anchorCtr="0">
            <a:noAutofit/>
          </a:bodyPr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comment_subject_cache: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对应主题的缓存，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value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protobuf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序列化的方式存入。我们早期使用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memcache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来进行缓存，因为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早期单线程模型，吞吐能力不高。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comment_index_cache: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sortedset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进行索引的缓存，索引即数据的组织顺序，而非数据内容。参考过百度的贴吧，他们使用自己研发的拉链存储来组织索引，我认为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mysql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作为主力存储，利用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来做加速完全足够，因为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 miss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的构建，我们前面讲过使用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kafka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的消费者中处理，预加载少量数据，通过增量加载的方式逐渐预热填充缓存，而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redis sortedset skiplist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的实现，可以做到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O(logN) + O(M)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的时间复杂度，效率很高。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sorted set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是要增量追加的，因此必须判定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key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存在，才能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zdd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comment_content_cache: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对应评论内容数据，使用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protobuf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序列化的方式存入。类似的我们早期使用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memcache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进行缓存。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增量加载 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+ lazy 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加载</a:t>
            </a:r>
            <a:endParaRPr kumimoji="1" lang="zh-CN" altLang="en-US" sz="3600" i="1" dirty="0">
              <a:solidFill>
                <a:schemeClr val="accent2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00275" y="2289810"/>
            <a:ext cx="9144000" cy="106895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7318800" y="3790800"/>
            <a:ext cx="14637599" cy="7793999"/>
          </a:xfrm>
        </p:spPr>
        <p:txBody>
          <a:bodyPr/>
          <a:lstStyle/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功能模块</a:t>
            </a:r>
            <a:endParaRPr kumimoji="1" lang="zh-CN" altLang="en-US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架构设计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存储设计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accent1"/>
                </a:solidFill>
              </a:rPr>
              <a:t>可用性设计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en-US" altLang="zh-CN">
                <a:solidFill>
                  <a:schemeClr val="bg1"/>
                </a:solidFill>
              </a:rPr>
              <a:t>References</a:t>
            </a:r>
            <a:endParaRPr kumimoji="1"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可用性设计 </a:t>
            </a:r>
            <a:r>
              <a:rPr kumimoji="1" lang="en-US" altLang="zh-CN"/>
              <a:t>- Singleflight</a:t>
            </a:r>
            <a:endParaRPr kumimoji="1"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710545" cy="10365105"/>
          </a:xfrm>
        </p:spPr>
        <p:txBody>
          <a:bodyPr anchor="t" anchorCtr="0">
            <a:noAutofit/>
          </a:bodyPr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对于热门的主题，如果存在缓存穿透的情况，会导致大量的同进程、跨进程的数据回源到存储层，可能会引起存储过载的情况，如何只交给同进程内，一个人去做加载存储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?</a:t>
            </a:r>
            <a:endParaRPr kumimoji="1" lang="en-US" altLang="zh-CN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使用归并回源的思路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</a:t>
            </a:r>
            <a:endParaRPr kumimoji="1" lang="en-US" altLang="zh-CN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https://pkg.go.dev/golang.org/x/sync/singleflight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同进程只交给一个人去获取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mysql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数据，然后批量返回。同时这个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lease owner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投递一个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kafka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消息，做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index cache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recovery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操作。这样可以大大减少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mysql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的压力，以及大量透穿导致的密集写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kafka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的问题。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更进一步的，后续连续的请求，仍然可能会短时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 miss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，我们可以在进程内设置一个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short-lived flag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，标记最近有一个人投递了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 rebuild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的消息，直接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drop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为什么我们不用分布式锁之类的思路？</a:t>
            </a:r>
            <a:endParaRPr kumimoji="1" lang="zh-CN" altLang="en-US" sz="3600" i="1" dirty="0">
              <a:solidFill>
                <a:schemeClr val="accent2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06475" y="3094990"/>
            <a:ext cx="10165715" cy="86975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可用性设计 </a:t>
            </a:r>
            <a:r>
              <a:rPr kumimoji="1" lang="en-US" altLang="zh-CN"/>
              <a:t>- </a:t>
            </a:r>
            <a:r>
              <a:rPr kumimoji="1" lang="zh-CN" altLang="en-US"/>
              <a:t>热点</a:t>
            </a:r>
            <a:endParaRPr kumimoji="1"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314305" cy="10365105"/>
          </a:xfrm>
        </p:spPr>
        <p:txBody>
          <a:bodyPr anchor="t" anchorCtr="0">
            <a:noAutofit/>
          </a:bodyPr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流量热点是因为突然热门的主题，被高频次的访问，因为底层的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设计，一般是按照主题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key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进行一致性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hash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来进行分片，但是热点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key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一定命中某一个节点，这时候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remote cache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可能会变为瓶颈，因此做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的升级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local cache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是有必要的，我们一般使用单进程自适应发现热点的思路，附加一个短时的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ttl local cache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，可以在进程内吞掉大量的读请求。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在内存中使用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hashmap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统计每个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key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的访问频次，这里可以使用滑动窗口统计，即每个窗口中，维护一个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hashmap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，之后统计所有未过去的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bucket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，汇总所有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key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的数据。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之后使用小堆计算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TopK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的数据，自动进行热点识别。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76835" y="3561080"/>
            <a:ext cx="11411585" cy="783780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References</a:t>
            </a:r>
            <a:endParaRPr kumimoji="1" lang="en-US" altLang="zh-CN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9457670" cy="10222230"/>
          </a:xfrm>
        </p:spPr>
        <p:txBody>
          <a:bodyPr anchor="t" anchorCtr="0">
            <a:noAutofit/>
          </a:bodyPr>
          <a:p>
            <a:pPr>
              <a:buFont typeface="Arial" panose="020B0604020202090204" pitchFamily="34" charset="0"/>
            </a:pPr>
            <a:endParaRPr lang="en-US" altLang="zh-CN"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7318800" y="3790800"/>
            <a:ext cx="14637599" cy="7793999"/>
          </a:xfrm>
        </p:spPr>
        <p:txBody>
          <a:bodyPr/>
          <a:lstStyle/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accent1"/>
                </a:solidFill>
              </a:rPr>
              <a:t>功能模块</a:t>
            </a:r>
            <a:endParaRPr kumimoji="1" lang="zh-CN" altLang="en-US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架构设计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存储设计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可用性设计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en-US" altLang="zh-CN">
                <a:solidFill>
                  <a:schemeClr val="bg1"/>
                </a:solidFill>
              </a:rPr>
              <a:t>References</a:t>
            </a:r>
            <a:endParaRPr kumimoji="1"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功能模块</a:t>
            </a:r>
            <a:endParaRPr kumimoji="1"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119949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https://www.bilibili.com/video/BV1Sa4y1H7cy</a:t>
            </a:r>
            <a:endParaRPr kumimoji="1" lang="zh-CN" altLang="en-US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架构设计最重要的就是理解整个产品体系在系统中的定位。搞清楚系统背后的背景，才能做出最佳的设计和抽象。不要做需求的翻译机，先理解业务背后的本质，事情的初衷。</a:t>
            </a:r>
            <a:endParaRPr kumimoji="1" lang="zh-CN" altLang="en-US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评论系统，我们往小里做就是视频评论系统，往大里做就是评论平台，可以接入各种业务形态。</a:t>
            </a:r>
            <a:endParaRPr kumimoji="1" lang="zh-CN" altLang="en-US" dirty="0">
              <a:solidFill>
                <a:schemeClr val="bg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发布评论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支持回复楼层、楼中楼。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读取评论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按照时间、热度排序。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删除评论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用户删除、作者删除。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管理评论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作者置顶、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后台运营管理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(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搜索、删除、审核等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)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</a:t>
            </a:r>
            <a:endParaRPr kumimoji="1" lang="zh-CN" altLang="en-US" sz="3600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在动手设计前，反复思考，真正编码的时间只有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5%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。</a:t>
            </a:r>
            <a:endParaRPr kumimoji="1" lang="zh-CN" altLang="en-US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endParaRPr kumimoji="1" lang="zh-CN" altLang="en-US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31290" y="3234055"/>
            <a:ext cx="9873615" cy="93243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7318800" y="3790800"/>
            <a:ext cx="14637599" cy="7793999"/>
          </a:xfrm>
        </p:spPr>
        <p:txBody>
          <a:bodyPr/>
          <a:lstStyle/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功能模块</a:t>
            </a:r>
            <a:endParaRPr kumimoji="1" lang="zh-CN" altLang="en-US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accent1"/>
                </a:solidFill>
              </a:rPr>
              <a:t>架构设计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存储设计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bg1"/>
                </a:solidFill>
              </a:rPr>
              <a:t>可用性设计</a:t>
            </a:r>
            <a:endParaRPr kumimoji="1" lang="zh-CN" altLang="en-US">
              <a:solidFill>
                <a:schemeClr val="bg1"/>
              </a:solidFill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en-US" altLang="zh-CN">
                <a:solidFill>
                  <a:schemeClr val="bg1"/>
                </a:solidFill>
              </a:rPr>
              <a:t>References</a:t>
            </a:r>
            <a:endParaRPr kumimoji="1"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架构设计 </a:t>
            </a:r>
            <a:r>
              <a:rPr kumimoji="1" lang="en-US" altLang="zh-CN"/>
              <a:t>- </a:t>
            </a:r>
            <a:r>
              <a:rPr kumimoji="1" lang="zh-CN" altLang="en-US"/>
              <a:t>概览</a:t>
            </a:r>
            <a:endParaRPr kumimoji="1"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201275" cy="10365105"/>
          </a:xfrm>
        </p:spPr>
        <p:txBody>
          <a:bodyPr anchor="t" anchorCtr="0">
            <a:noAutofit/>
          </a:bodyPr>
          <a:lstStyle/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BFF: comment</a:t>
            </a:r>
            <a:endParaRPr kumimoji="1" lang="en-US" altLang="zh-CN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 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 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复杂评论业务的服务编排，比如访问账号服务进行等级判定，同时需要在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BFF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面向移动端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/WEB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场景来设计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API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，这一层抽象把评论的本身的内容列表处理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(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加载、分页、排序等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)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进行了隔离，关注在业务平台化逻辑上。</a:t>
            </a:r>
            <a:endParaRPr kumimoji="1" lang="en-US" altLang="zh-CN" dirty="0">
              <a:solidFill>
                <a:schemeClr val="bg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Service: comment-service</a:t>
            </a:r>
            <a:endParaRPr kumimoji="1" lang="en-US" altLang="zh-CN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  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服务层，去平台业务的逻辑，专注在评论功能的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API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实现上，比如发布、读取、删除等，关注在稳定性、可用性上，这样让上游可以灵活组织逻辑把基础能力和业务能力剥离。</a:t>
            </a:r>
            <a:endParaRPr kumimoji="1" lang="en-US" altLang="zh-CN" dirty="0">
              <a:solidFill>
                <a:schemeClr val="bg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Job: comment-job</a:t>
            </a:r>
            <a:endParaRPr kumimoji="1" lang="en-US" altLang="zh-CN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   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消息队列的最大用途是消峰处理，</a:t>
            </a:r>
            <a:endParaRPr kumimoji="1" lang="en-US" altLang="zh-CN" dirty="0">
              <a:solidFill>
                <a:schemeClr val="bg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endParaRPr kumimoji="1" lang="en-US" altLang="zh-CN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5730" y="2484120"/>
            <a:ext cx="11349355" cy="108604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架构设计 </a:t>
            </a:r>
            <a:r>
              <a:rPr kumimoji="1" lang="en-US" altLang="zh-CN"/>
              <a:t>- </a:t>
            </a:r>
            <a:r>
              <a:rPr kumimoji="1" lang="zh-CN" altLang="en-US"/>
              <a:t>概览</a:t>
            </a:r>
            <a:endParaRPr kumimoji="1"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201275" cy="10365105"/>
          </a:xfrm>
        </p:spPr>
        <p:txBody>
          <a:bodyPr anchor="t" anchorCtr="0">
            <a:noAutofit/>
          </a:bodyPr>
          <a:lstStyle/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Admin: comment-admin</a:t>
            </a:r>
            <a:endParaRPr kumimoji="1" lang="en-US" altLang="zh-CN" sz="3600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en-US" altLang="zh-CN" sz="3600" dirty="0">
                <a:solidFill>
                  <a:schemeClr val="bg1"/>
                </a:solidFill>
                <a:sym typeface="+mn-ea"/>
              </a:rPr>
              <a:t>    </a:t>
            </a:r>
            <a:r>
              <a:rPr kumimoji="1" lang="zh-CN" altLang="en-US" sz="3200" dirty="0">
                <a:solidFill>
                  <a:schemeClr val="accent1"/>
                </a:solidFill>
                <a:sym typeface="+mn-ea"/>
              </a:rPr>
              <a:t>管理平台，按照安全等级划分服务，尤其划分运营平台，他们会共享服务层的存储层</a:t>
            </a:r>
            <a:r>
              <a:rPr kumimoji="1" lang="en-US" altLang="zh-CN" sz="3200" dirty="0">
                <a:solidFill>
                  <a:schemeClr val="accent1"/>
                </a:solidFill>
                <a:sym typeface="+mn-ea"/>
              </a:rPr>
              <a:t>(MySQL</a:t>
            </a:r>
            <a:r>
              <a:rPr kumimoji="1" lang="zh-CN" altLang="en-US" sz="3200" dirty="0">
                <a:solidFill>
                  <a:schemeClr val="accent1"/>
                </a:solidFill>
                <a:sym typeface="+mn-ea"/>
              </a:rPr>
              <a:t>、</a:t>
            </a:r>
            <a:r>
              <a:rPr kumimoji="1" lang="en-US" altLang="zh-CN" sz="3200" dirty="0">
                <a:solidFill>
                  <a:schemeClr val="accent1"/>
                </a:solidFill>
                <a:sym typeface="+mn-ea"/>
              </a:rPr>
              <a:t>Redis)</a:t>
            </a:r>
            <a:r>
              <a:rPr kumimoji="1" lang="zh-CN" altLang="en-US" sz="3200" dirty="0">
                <a:solidFill>
                  <a:schemeClr val="accent1"/>
                </a:solidFill>
                <a:sym typeface="+mn-ea"/>
              </a:rPr>
              <a:t>。运营体系的数据大量都是检索，我们使用 </a:t>
            </a:r>
            <a:r>
              <a:rPr kumimoji="1" lang="en-US" altLang="zh-CN" sz="3200" dirty="0">
                <a:solidFill>
                  <a:schemeClr val="accent1"/>
                </a:solidFill>
                <a:sym typeface="+mn-ea"/>
              </a:rPr>
              <a:t>canal </a:t>
            </a:r>
            <a:r>
              <a:rPr kumimoji="1" lang="zh-CN" altLang="en-US" sz="3200" dirty="0">
                <a:solidFill>
                  <a:schemeClr val="accent1"/>
                </a:solidFill>
                <a:sym typeface="+mn-ea"/>
              </a:rPr>
              <a:t>进行同步到 </a:t>
            </a:r>
            <a:r>
              <a:rPr kumimoji="1" lang="en-US" altLang="zh-CN" sz="3200" dirty="0">
                <a:solidFill>
                  <a:schemeClr val="accent1"/>
                </a:solidFill>
                <a:sym typeface="+mn-ea"/>
              </a:rPr>
              <a:t>ES </a:t>
            </a:r>
            <a:r>
              <a:rPr kumimoji="1" lang="zh-CN" altLang="en-US" sz="3200" dirty="0">
                <a:solidFill>
                  <a:schemeClr val="accent1"/>
                </a:solidFill>
                <a:sym typeface="+mn-ea"/>
              </a:rPr>
              <a:t>中，整个数据的展示都是通过 </a:t>
            </a:r>
            <a:r>
              <a:rPr kumimoji="1" lang="en-US" altLang="zh-CN" sz="3200" dirty="0">
                <a:solidFill>
                  <a:schemeClr val="accent1"/>
                </a:solidFill>
                <a:sym typeface="+mn-ea"/>
              </a:rPr>
              <a:t>ES</a:t>
            </a:r>
            <a:r>
              <a:rPr kumimoji="1" lang="zh-CN" altLang="en-US" sz="3200" dirty="0">
                <a:solidFill>
                  <a:schemeClr val="accent1"/>
                </a:solidFill>
                <a:sym typeface="+mn-ea"/>
              </a:rPr>
              <a:t>，再通过业务主键更新业务数据层，这样运营端的查询压力就下方给了独立的 </a:t>
            </a:r>
            <a:r>
              <a:rPr kumimoji="1" lang="en-US" altLang="zh-CN" sz="3200" dirty="0">
                <a:solidFill>
                  <a:schemeClr val="accent1"/>
                </a:solidFill>
                <a:sym typeface="+mn-ea"/>
              </a:rPr>
              <a:t>fulltext search </a:t>
            </a:r>
            <a:r>
              <a:rPr kumimoji="1" lang="zh-CN" altLang="en-US" sz="3200" dirty="0">
                <a:solidFill>
                  <a:schemeClr val="accent1"/>
                </a:solidFill>
                <a:sym typeface="+mn-ea"/>
              </a:rPr>
              <a:t>系统。</a:t>
            </a:r>
            <a:endParaRPr kumimoji="1" lang="en-US" altLang="zh-CN" sz="3600" dirty="0">
              <a:solidFill>
                <a:schemeClr val="bg1"/>
              </a:solidFill>
              <a:sym typeface="+mn-ea"/>
            </a:endParaRPr>
          </a:p>
          <a:p>
            <a:pPr marL="571500" indent="-571500" algn="l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Dependency: account-service</a:t>
            </a: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、</a:t>
            </a: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filter-service</a:t>
            </a:r>
            <a:endParaRPr kumimoji="1" lang="en-US" altLang="zh-CN" sz="3600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en-US" altLang="zh-CN" sz="3600" dirty="0">
                <a:solidFill>
                  <a:schemeClr val="bg1"/>
                </a:solidFill>
                <a:sym typeface="+mn-ea"/>
              </a:rPr>
              <a:t>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  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整个评论服务还会依赖一些外部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gRPC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服务，统一的平台业务逻辑在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 BFF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层收敛，这里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account-service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主要是账号服务，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filter-service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是敏感词过滤服务。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架构设计等同于数据设计，梳理清楚数据的走向和逻辑。尽量避免环形依赖、数据双向请求等。</a:t>
            </a:r>
            <a:endParaRPr kumimoji="1" lang="en-US" altLang="zh-CN" sz="3600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5730" y="2484120"/>
            <a:ext cx="11349355" cy="108604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架构设计 </a:t>
            </a:r>
            <a:r>
              <a:rPr kumimoji="1" lang="en-US" altLang="zh-CN"/>
              <a:t>- comment-service</a:t>
            </a:r>
            <a:endParaRPr kumimoji="1"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20127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comment-service</a:t>
            </a: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，专注在评论数据处理</a:t>
            </a: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认真想下 Separation of Concerns</a:t>
            </a: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)</a:t>
            </a: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。</a:t>
            </a:r>
            <a:endParaRPr kumimoji="1" lang="zh-CN" altLang="en-US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我们一开始是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comment-service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和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是一层，业务耦合和功能耦合在一起，非常不利于迭代，当然在设计层面可以考虑目录结构进行拆分，但是架构层次来说，迭代隔离也是好的。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读的核心逻辑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endParaRPr kumimoji="1" lang="en-US" altLang="zh-CN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Cache-Aside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模式，先读取缓存，再读取存储。早期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 rebuild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是做到服务里的，对于重建逻辑，一般会使用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read ahead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的思路，即预读，用户访问了第一页，很有可能访问第二页，所以缓存会超前加载，避免频繁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 miss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。当缓存抖动是否，特别容易引起集群 hundering herd 现象，大量的请求会触发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cache rebuild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，因为使用了预加载，容易导致服务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OOM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。所以我们开到回源的逻辑里，我们使用了消息队列来进行逻辑异步化，对于当前请求只返回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mysql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中部分数据即止。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89535" y="3075940"/>
            <a:ext cx="11409045" cy="93776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架构设计 </a:t>
            </a:r>
            <a:r>
              <a:rPr kumimoji="1" lang="en-US" altLang="zh-CN"/>
              <a:t>- comment-service</a:t>
            </a:r>
            <a:endParaRPr kumimoji="1"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20127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写的核心逻辑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endParaRPr kumimoji="1" lang="en-US" altLang="zh-CN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我们担心类似“明星出轨”等热点事件的发生，而且写和读相比较，写可以认为是透穿到存储层的，系统的瓶颈往往就来自于存储层，或者有状态层。对于写的设计上，我们认为刚发布的评论有极短的延迟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(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通常小于几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ms)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对用户可见是可接受的，把对存储的直接冲击下放到消息队列，按照消息反压的思路，即如果存储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latency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升高，消费能力就下降，自然消息容易堆积，系统始终以最大化方式消费。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Kafka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是存在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partition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概念的，可以认为是物理上的一个小队列，一个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topic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是由一组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partition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组成的，所以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Kafka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的吞吐模型理解为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: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全局并行，局部串行的生产消费方式。对于入队的消息，可以按照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hash(comment_subject) % N(partitions)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的方式进行分发。那么某个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partition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中的 评论主题的数据一定都在一起，这样方便我们串行消费。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同样的，我们处理回源消息也是类似的思路。</a:t>
            </a:r>
            <a:endParaRPr kumimoji="1" lang="zh-CN" altLang="en-US" sz="3600" i="1" dirty="0">
              <a:solidFill>
                <a:schemeClr val="accent2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89535" y="3075940"/>
            <a:ext cx="11409045" cy="93776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架构设计 </a:t>
            </a:r>
            <a:r>
              <a:rPr kumimoji="1" lang="en-US" altLang="zh-CN"/>
              <a:t>- comment-admin</a:t>
            </a:r>
            <a:endParaRPr kumimoji="1"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0201275" cy="10365105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mysql binlog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中的数据被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canal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中间件流式消费，获取到业务的原始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CRUD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操作，需要回放录入到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es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中，但是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es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中的数据最终是面向运营体系提供服务能力，需要检索的数据维度比较多，在入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es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前需要做一个异构的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joiner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，把单表变宽预处理好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join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逻辑，然后倒入到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es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中。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一般来说，运营后台的检索条件都是组合的，使用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es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的好处是避免依赖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mysql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来做多条件组合检索，同时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mysql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毕竟是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oltp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面向线上联机事务处理的。通过冗余数据的方式，使用其他引擎来实现。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es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一般会存储检索、展示、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primary key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等数据，当我们操作编辑的时候，找到记录的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primary key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，最后交由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comment-admin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进行运营测的 </a:t>
            </a:r>
            <a:r>
              <a:rPr kumimoji="1" lang="en-US" altLang="zh-CN" sz="3600" i="1" dirty="0">
                <a:solidFill>
                  <a:schemeClr val="accent1"/>
                </a:solidFill>
                <a:sym typeface="+mn-ea"/>
              </a:rPr>
              <a:t>CRUD </a:t>
            </a:r>
            <a:r>
              <a:rPr kumimoji="1" lang="zh-CN" altLang="en-US" sz="3600" i="1" dirty="0">
                <a:solidFill>
                  <a:schemeClr val="accent1"/>
                </a:solidFill>
                <a:sym typeface="+mn-ea"/>
              </a:rPr>
              <a:t>操作。</a:t>
            </a:r>
            <a:endParaRPr kumimoji="1" lang="zh-CN" altLang="en-US" sz="3600" i="1" dirty="0">
              <a:solidFill>
                <a:schemeClr val="accent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我们内部运营体系基本都是基于 </a:t>
            </a:r>
            <a:r>
              <a:rPr kumimoji="1" lang="en-US" altLang="zh-CN" sz="3600" i="1" dirty="0">
                <a:solidFill>
                  <a:schemeClr val="accent2"/>
                </a:solidFill>
                <a:sym typeface="+mn-ea"/>
              </a:rPr>
              <a:t>es </a:t>
            </a:r>
            <a:r>
              <a:rPr kumimoji="1" lang="zh-CN" altLang="en-US" sz="3600" i="1" dirty="0">
                <a:solidFill>
                  <a:schemeClr val="accent2"/>
                </a:solidFill>
                <a:sym typeface="+mn-ea"/>
              </a:rPr>
              <a:t>来完成的。</a:t>
            </a:r>
            <a:endParaRPr kumimoji="1" lang="zh-CN" altLang="en-US" sz="3600" i="1" dirty="0">
              <a:solidFill>
                <a:schemeClr val="accent2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08150" y="1970405"/>
            <a:ext cx="9570720" cy="114439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4558</Words>
  <Application>WPS 演示</Application>
  <PresentationFormat>自定义</PresentationFormat>
  <Paragraphs>128</Paragraphs>
  <Slides>18</Slides>
  <Notes>61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41" baseType="lpstr">
      <vt:lpstr>Arial</vt:lpstr>
      <vt:lpstr>方正书宋_GBK</vt:lpstr>
      <vt:lpstr>Wingdings</vt:lpstr>
      <vt:lpstr>Helvetica Neue</vt:lpstr>
      <vt:lpstr>Helvetica Neue Medium</vt:lpstr>
      <vt:lpstr>Helvetica Neue Light</vt:lpstr>
      <vt:lpstr>Helvetica</vt:lpstr>
      <vt:lpstr>Alibaba PuHuiTi</vt:lpstr>
      <vt:lpstr>苹方-简</vt:lpstr>
      <vt:lpstr>Helvetica Light</vt:lpstr>
      <vt:lpstr>Alibaba PuHuiTi</vt:lpstr>
      <vt:lpstr>Microsoft YaHei</vt:lpstr>
      <vt:lpstr>汉仪旗黑</vt:lpstr>
      <vt:lpstr>Helvetica Bold Oblique</vt:lpstr>
      <vt:lpstr>微软雅黑</vt:lpstr>
      <vt:lpstr>Helvetica Bold</vt:lpstr>
      <vt:lpstr>Helvetica Oblique</vt:lpstr>
      <vt:lpstr>Arial</vt:lpstr>
      <vt:lpstr>宋体</vt:lpstr>
      <vt:lpstr>Arial Unicode MS</vt:lpstr>
      <vt:lpstr>汉仪书宋二KW</vt:lpstr>
      <vt:lpstr>Apple Color Emoji</vt:lpstr>
      <vt:lpstr>White</vt:lpstr>
      <vt:lpstr>PowerPoint 演示文稿</vt:lpstr>
      <vt:lpstr>PowerPoint 演示文稿</vt:lpstr>
      <vt:lpstr>隔离</vt:lpstr>
      <vt:lpstr>PowerPoint 演示文稿</vt:lpstr>
      <vt:lpstr>功能模块</vt:lpstr>
      <vt:lpstr>架构设计</vt:lpstr>
      <vt:lpstr>架构设计 - 概览</vt:lpstr>
      <vt:lpstr>架构设计 - comment-service</vt:lpstr>
      <vt:lpstr>架构设计 - comment-service</vt:lpstr>
      <vt:lpstr>架构设计 - comment-service</vt:lpstr>
      <vt:lpstr>PowerPoint 演示文稿</vt:lpstr>
      <vt:lpstr>存储设计 - 数据库设计</vt:lpstr>
      <vt:lpstr>架构设计 - comment</vt:lpstr>
      <vt:lpstr>存储设计 - 数据库设计</vt:lpstr>
      <vt:lpstr>PowerPoint 演示文稿</vt:lpstr>
      <vt:lpstr>存储设计 - 缓存设计</vt:lpstr>
      <vt:lpstr>可用性设计 - Singleflight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章节标题</dc:title>
  <dc:creator/>
  <cp:lastModifiedBy>terrysmao</cp:lastModifiedBy>
  <cp:revision>2040</cp:revision>
  <cp:lastPrinted>2020-12-17T10:32:32Z</cp:lastPrinted>
  <dcterms:created xsi:type="dcterms:W3CDTF">2020-12-17T10:32:32Z</dcterms:created>
  <dcterms:modified xsi:type="dcterms:W3CDTF">2020-12-17T10:32:32Z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2052-3.0.2.4882</vt:lpwstr>
  </property>
</Properties>
</file>