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3"/>
  </p:handoutMasterIdLst>
  <p:sldIdLst>
    <p:sldId id="256" r:id="rId3"/>
    <p:sldId id="394" r:id="rId4"/>
    <p:sldId id="264" r:id="rId6"/>
    <p:sldId id="498" r:id="rId7"/>
    <p:sldId id="499" r:id="rId8"/>
    <p:sldId id="500" r:id="rId9"/>
    <p:sldId id="501" r:id="rId10"/>
    <p:sldId id="502" r:id="rId11"/>
    <p:sldId id="504" r:id="rId12"/>
    <p:sldId id="503" r:id="rId13"/>
    <p:sldId id="505" r:id="rId14"/>
    <p:sldId id="507" r:id="rId15"/>
    <p:sldId id="514" r:id="rId16"/>
    <p:sldId id="515" r:id="rId17"/>
    <p:sldId id="510" r:id="rId18"/>
    <p:sldId id="511" r:id="rId19"/>
    <p:sldId id="512" r:id="rId20"/>
    <p:sldId id="516" r:id="rId21"/>
    <p:sldId id="496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7B0FF"/>
    <a:srgbClr val="7AC77C"/>
    <a:srgbClr val="0BAEFF"/>
    <a:srgbClr val="D8AE87"/>
    <a:srgbClr val="D860D7"/>
    <a:srgbClr val="D7B087"/>
    <a:srgbClr val="8B8B8A"/>
    <a:srgbClr val="00B0FF"/>
    <a:srgbClr val="D75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86"/>
    <p:restoredTop sz="95995" autoAdjust="0"/>
  </p:normalViewPr>
  <p:slideViewPr>
    <p:cSldViewPr snapToGrid="0">
      <p:cViewPr>
        <p:scale>
          <a:sx n="72" d="100"/>
          <a:sy n="72" d="100"/>
        </p:scale>
        <p:origin x="10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万物皆会炸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万物皆会炸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万物皆会炸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万物皆会炸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5" name="在此键入姓名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444750" y="7518400"/>
            <a:ext cx="5372100" cy="1320801"/>
          </a:xfrm>
          <a:prstGeom prst="rect">
            <a:avLst/>
          </a:prstGeom>
        </p:spPr>
        <p:txBody>
          <a:bodyPr wrap="none" anchor="b">
            <a:spAutoFit/>
          </a:bodyPr>
          <a:lstStyle>
            <a:lvl1pPr>
              <a:spcBef>
                <a:spcPts val="0"/>
              </a:spcBef>
              <a:defRPr sz="6900">
                <a:solidFill>
                  <a:srgbClr val="18B2E8"/>
                </a:solidFill>
              </a:defRPr>
            </a:lvl1pPr>
          </a:lstStyle>
          <a:p>
            <a:r>
              <a:t>在此键入姓名</a:t>
            </a:r>
          </a:p>
        </p:txBody>
      </p:sp>
      <p:sp>
        <p:nvSpPr>
          <p:cNvPr id="6" name="在此键入tittle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2447620" y="9163050"/>
            <a:ext cx="2929782" cy="774700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spcBef>
                <a:spcPts val="0"/>
              </a:spcBef>
              <a:defRPr sz="3800">
                <a:solidFill>
                  <a:srgbClr val="E4F4F9"/>
                </a:solidFill>
              </a:defRPr>
            </a:lvl1pPr>
          </a:lstStyle>
          <a:p>
            <a:r>
              <a:t>在此键入tittle</a:t>
            </a:r>
          </a:p>
        </p:txBody>
      </p:sp>
      <p:sp>
        <p:nvSpPr>
          <p:cNvPr id="7" name="在此键入姓名"/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2444750" y="2514540"/>
            <a:ext cx="15758583" cy="368306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>
              <a:spcBef>
                <a:spcPts val="0"/>
              </a:spcBef>
              <a:defRPr sz="7200" b="0" i="0">
                <a:solidFill>
                  <a:srgbClr val="FFFFFF"/>
                </a:solidFill>
                <a:latin typeface="Helvetica" pitchFamily="2" charset="0"/>
              </a:defRPr>
            </a:lvl1pPr>
          </a:lstStyle>
          <a:p>
            <a:r>
              <a:rPr lang="zh-CN" altLang="en-US"/>
              <a:t>极客大学架构师训练营</a:t>
            </a:r>
            <a:endParaRPr lang="en-US" altLang="zh-CN"/>
          </a:p>
          <a:p>
            <a:r>
              <a:rPr lang="zh-CN" altLang="en-US"/>
              <a:t>第</a:t>
            </a:r>
            <a:r>
              <a:rPr lang="en-US" altLang="zh-CN"/>
              <a:t>X</a:t>
            </a:r>
            <a:r>
              <a:rPr lang="zh-CN" altLang="en-US"/>
              <a:t>课</a:t>
            </a:r>
            <a:endParaRPr lang="en-US" altLang="zh-CN"/>
          </a:p>
          <a:p>
            <a:r>
              <a:rPr lang="zh-CN" altLang="en-US"/>
              <a:t>课程名称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我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318800" y="3790800"/>
            <a:ext cx="14637599" cy="7793999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4" name="目录"/>
          <p:cNvSpPr txBox="1"/>
          <p:nvPr userDrawn="1"/>
        </p:nvSpPr>
        <p:spPr>
          <a:xfrm>
            <a:off x="3784600" y="3700462"/>
            <a:ext cx="2625719" cy="164147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solidFill>
                  <a:srgbClr val="18B2E8"/>
                </a:solidFill>
              </a:defRPr>
            </a:lvl1pPr>
          </a:lstStyle>
          <a:p>
            <a:r>
              <a:rPr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目录</a:t>
            </a:r>
            <a:endParaRPr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5" name="第一节"/>
          <p:cNvSpPr txBox="1">
            <a:spLocks noGrp="1"/>
          </p:cNvSpPr>
          <p:nvPr>
            <p:ph type="body" sz="quarter" idx="13"/>
          </p:nvPr>
        </p:nvSpPr>
        <p:spPr>
          <a:xfrm>
            <a:off x="2959031" y="5708967"/>
            <a:ext cx="18000000" cy="1149033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ctr">
              <a:spcBef>
                <a:spcPts val="0"/>
              </a:spcBef>
              <a:defRPr sz="6800" b="0" i="0">
                <a:solidFill>
                  <a:srgbClr val="18B2E8"/>
                </a:solidFill>
                <a:latin typeface="Helvetica" pitchFamily="2" charset="0"/>
                <a:ea typeface="Microsoft YaHei"/>
                <a:cs typeface="Helvetica" pitchFamily="2" charset="0"/>
                <a:sym typeface="Microsoft YaHei"/>
              </a:defRPr>
            </a:lvl1pPr>
          </a:lstStyle>
          <a:p/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</a:fld>
            <a:endParaRPr lang="zh-CN" altLang="en-US"/>
          </a:p>
        </p:txBody>
      </p:sp>
      <p:sp>
        <p:nvSpPr>
          <p:cNvPr id="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en-GB" altLang="zh-CN"/>
              <a:t>Title Text</a:t>
            </a:r>
            <a:endParaRPr lang="en-GB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400" y="2890384"/>
            <a:ext cx="19458000" cy="9013825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EYNOTE模版_封底.jpg" descr="KEYNOTE模版_封底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2997200"/>
            <a:ext cx="21005800" cy="89408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2pPr marL="1270000" indent="-635000"/>
            <a:lvl3pPr marL="1905000" indent="-635000"/>
            <a:lvl4pPr marL="2540000" indent="-635000"/>
            <a:lvl5pPr marL="3175000" indent="-635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en-GB" altLang="zh-CN"/>
              <a:t>Title Text</a:t>
            </a:r>
            <a:endParaRPr lang="en-GB" altLang="zh-CN"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800" b="1" i="0" u="none" strike="noStrike" cap="none" spc="0" baseline="0">
          <a:solidFill>
            <a:srgbClr val="17B2E9"/>
          </a:solidFill>
          <a:uFillTx/>
          <a:latin typeface="Helvetica" pitchFamily="2" charset="0"/>
          <a:ea typeface="Alibaba PuHuiTi" pitchFamily="18" charset="-122"/>
          <a:cs typeface="Alibaba PuHuiTi" pitchFamily="18" charset="-122"/>
          <a:sym typeface="Helvetica Light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Tx/>
        <a:buNone/>
        <a:defRPr sz="40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1pPr>
      <a:lvl2pPr marL="127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 typeface="Arial" panose="020B0604020202090204" pitchFamily="34" charset="0"/>
        <a:buChar char="•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2pPr>
      <a:lvl3pPr marL="190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3pPr>
      <a:lvl4pPr marL="254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4pPr>
      <a:lvl5pPr marL="317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5pPr>
      <a:lvl6pPr marL="3677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6pPr>
      <a:lvl7pPr marL="4312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7pPr>
      <a:lvl8pPr marL="4947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8pPr>
      <a:lvl9pPr marL="5582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/>
              <a:t>毛剑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2515870"/>
            <a:ext cx="19143345" cy="3681730"/>
          </a:xfrm>
        </p:spPr>
        <p:txBody>
          <a:bodyPr wrap="square"/>
          <a:lstStyle/>
          <a:p>
            <a:r>
              <a:rPr kumimoji="1" lang="en-US" altLang="zh-CN"/>
              <a:t>Go</a:t>
            </a:r>
            <a:r>
              <a:rPr kumimoji="1" lang="zh-CN" altLang="en-US"/>
              <a:t>进阶训练营</a:t>
            </a:r>
            <a:endParaRPr kumimoji="1" lang="en-US" altLang="zh-CN"/>
          </a:p>
          <a:p>
            <a:r>
              <a:rPr kumimoji="1" lang="zh-CN" altLang="en-US"/>
              <a:t>第</a:t>
            </a:r>
            <a:r>
              <a:rPr kumimoji="1" lang="en-US" altLang="zh-CN"/>
              <a:t>7</a:t>
            </a:r>
            <a:r>
              <a:rPr kumimoji="1" lang="zh-CN" altLang="en-US"/>
              <a:t>课</a:t>
            </a:r>
            <a:endParaRPr kumimoji="1" lang="en-US" altLang="zh-CN"/>
          </a:p>
          <a:p>
            <a:r>
              <a:rPr kumimoji="1" lang="zh-CN" altLang="en-US"/>
              <a:t>案例 </a:t>
            </a:r>
            <a:r>
              <a:rPr kumimoji="1" lang="en-US" altLang="zh-CN"/>
              <a:t>- </a:t>
            </a:r>
            <a:r>
              <a:rPr kumimoji="1" lang="zh-CN" altLang="en-US"/>
              <a:t>播放历史架构设计</a:t>
            </a:r>
            <a:endParaRPr kumimoji="1" lang="zh-CN" alt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架构设计 </a:t>
            </a:r>
            <a:r>
              <a:rPr kumimoji="1" lang="en-US" altLang="zh-CN"/>
              <a:t>- history</a:t>
            </a:r>
            <a:endParaRPr kumimoji="1"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696210"/>
            <a:ext cx="10201275" cy="10365105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history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作为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BFF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，对用户端提供统一的用户记录记录入口接口，同时也对内提供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gRPC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写入历史接口。如果业务场景中不存在统一的用户入口访问历史记录，可以去掉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BFF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层，直接使用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history-service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提供读接口，这样需要每个业务方自己实现自己的数据组装。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我们也有类似用户首次播放、观看等加经验或者奖励积分类似的操作，所以我们这里依赖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，进行判定用户当天是否是首次访问，我们比较容易想到使用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bitmap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或者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bloom filter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来进行判断，然后往下游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kafka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投递消息，而不直接依赖业务的某个服务。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因为我们有关闭历史记录的功能，这样每次写入操作都需要前置读取一次，是否打开了开关，同样的每次首次发送奖励也是一样，你有更好的办法吗？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0" y="4375150"/>
            <a:ext cx="11311255" cy="70789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7318800" y="3790800"/>
            <a:ext cx="14637599" cy="7793999"/>
          </a:xfrm>
        </p:spPr>
        <p:txBody>
          <a:bodyPr/>
          <a:lstStyle/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功能模块</a:t>
            </a:r>
            <a:endParaRPr kumimoji="1" lang="zh-CN" altLang="en-US">
              <a:solidFill>
                <a:schemeClr val="accent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架构设计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accent1"/>
                </a:solidFill>
              </a:rPr>
              <a:t>存储设计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可用性设计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en-US" altLang="zh-CN">
                <a:solidFill>
                  <a:schemeClr val="bg1"/>
                </a:solidFill>
              </a:rPr>
              <a:t>References</a:t>
            </a:r>
            <a:endParaRPr kumimoji="1"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存储设计 </a:t>
            </a:r>
            <a:r>
              <a:rPr kumimoji="1" lang="en-US" altLang="zh-CN"/>
              <a:t>- </a:t>
            </a:r>
            <a:r>
              <a:rPr kumimoji="1" lang="zh-CN" altLang="en-US"/>
              <a:t>数据库设计</a:t>
            </a:r>
            <a:endParaRPr kumimoji="1"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9410065" cy="10365105"/>
          </a:xfrm>
        </p:spPr>
        <p:txBody>
          <a:bodyPr anchor="t" anchorCtr="0">
            <a:noAutofit/>
          </a:bodyPr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我们最早的主力存储选型是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HBase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数据写入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PUT mid, values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，只需要写入到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column_family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info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列簇，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rowkey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使用用户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id md5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以后的头两位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+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用户，避免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rowkey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热点密集到一个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region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中，导致写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/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读热点。 对于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column_family: info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，存储一个列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obj_id + obj_type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，例如 稿件业务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:1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、稿件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ID: 100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100_1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作为列名，对于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value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protobuf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序列化一个结构体接入。所以只需要单次更新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kv store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。另外我们使用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HBase TTL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的能力，只需要保存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90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天的用户数据即可。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(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删除同理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)</a:t>
            </a:r>
            <a:endParaRPr kumimoji="1" lang="en-US" altLang="zh-CN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数据读取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列表获取为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GET mid，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直接获取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1000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条，在内存中排序和翻页。点查 GET mid columns，在茫茫多视频查看当前视频的阅读进度，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cache miss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会非常严重，虽然支持点查，但是对于上层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cache miss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后，不再回源请求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HBase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32435" y="2003425"/>
            <a:ext cx="10916285" cy="1120267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存储设计 </a:t>
            </a:r>
            <a:r>
              <a:rPr kumimoji="1" lang="en-US" altLang="zh-CN"/>
              <a:t>- </a:t>
            </a:r>
            <a:r>
              <a:rPr kumimoji="1" lang="zh-CN" altLang="en-US"/>
              <a:t>缓存设计</a:t>
            </a:r>
            <a:endParaRPr kumimoji="1"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9410065" cy="10365105"/>
          </a:xfrm>
        </p:spPr>
        <p:txBody>
          <a:bodyPr anchor="t" anchorCtr="0">
            <a:noAutofit/>
          </a:bodyPr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数据写入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每次产生的历史数据，需要立马更新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sorted set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基于时间排序的列表，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member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为业务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ID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。同时存储一份数据到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 string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中，使用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protobuf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序列化完整的数据内容。为了避免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中单个用户数据无限增长，需要超过一定量后对数据进行截断。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数据读取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分为两个场景，一个是历史页面，这时候使用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sorted set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，排序查找即可，拿到列表后，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mget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批量获取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history_content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内容。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另外一个是点查进度，比如我们点击进入一个视频详情页，这时候直接查找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history_content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进行点查，不再回源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HBase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，因为命中率太低。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68250" y="3289300"/>
            <a:ext cx="11210925" cy="851725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存储设计 </a:t>
            </a:r>
            <a:r>
              <a:rPr kumimoji="1" lang="en-US" altLang="zh-CN"/>
              <a:t>- </a:t>
            </a:r>
            <a:r>
              <a:rPr kumimoji="1" lang="zh-CN" altLang="en-US"/>
              <a:t>缓存设计</a:t>
            </a:r>
            <a:endParaRPr kumimoji="1"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9410065" cy="10365105"/>
          </a:xfrm>
        </p:spPr>
        <p:txBody>
          <a:bodyPr anchor="t" anchorCtr="0">
            <a:noAutofit/>
          </a:bodyPr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首次触发某行为，增加经验的，我们在缓存设计中，经常使用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bitmap(roaring bitmap)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、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bloom filter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缓存加速访问，但是在使用缓存时，需要注意规避热点问题，某个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key sharding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命中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node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是固定的，因此我们可以利用构建多组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bitmap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或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bloom filter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，来进行打散。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prefix_key = hash(mid) % 1000</a:t>
            </a:r>
            <a:endParaRPr kumimoji="1" lang="en-US" altLang="zh-CN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根据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prefix_key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找到对应的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cache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再进行操作，这样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1000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个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key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尽可能均匀的分布到更小集合的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node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，而不会产生数据热点。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但是仍然每次触发行为，都为前置判定，有更好的优化方案吗？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69845" y="3782060"/>
            <a:ext cx="7380605" cy="61518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10214610"/>
            <a:ext cx="9591675" cy="34658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014258" y="11322685"/>
            <a:ext cx="7891780" cy="5937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t" forceAA="0">
            <a:spAutoFit/>
          </a:bodyPr>
          <a:p>
            <a:pPr marL="0" marR="0" algn="l" defTabSz="825500" rtl="0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FontTx/>
              <a:buNone/>
            </a:pPr>
            <a:r>
              <a:rPr kumimoji="1" lang="zh-CN" altLang="en-US" sz="3200" b="0" dirty="0">
                <a:solidFill>
                  <a:schemeClr val="bg1"/>
                </a:solidFill>
                <a:latin typeface="Helvetica" pitchFamily="2" charset="0"/>
                <a:ea typeface="Alibaba PuHuiTi"/>
                <a:cs typeface="Alibaba PuHuiTi"/>
                <a:sym typeface="+mn-ea"/>
              </a:rPr>
              <a:t>bloom filter 的误判率，可以前置计算预估下</a:t>
            </a:r>
            <a:endParaRPr kumimoji="1" lang="zh-CN" altLang="en-US" sz="3200" b="0" dirty="0">
              <a:solidFill>
                <a:schemeClr val="bg1"/>
              </a:solidFill>
              <a:latin typeface="Helvetica" pitchFamily="2" charset="0"/>
              <a:ea typeface="Alibaba PuHuiTi"/>
              <a:cs typeface="Alibaba PuHuiTi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7318800" y="3790800"/>
            <a:ext cx="14637599" cy="7793999"/>
          </a:xfrm>
        </p:spPr>
        <p:txBody>
          <a:bodyPr/>
          <a:lstStyle/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功能模块</a:t>
            </a:r>
            <a:endParaRPr kumimoji="1" lang="zh-CN" altLang="en-US">
              <a:solidFill>
                <a:schemeClr val="accent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架构设计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存储设计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accent1"/>
                </a:solidFill>
              </a:rPr>
              <a:t>可用性设计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en-US" altLang="zh-CN">
                <a:solidFill>
                  <a:schemeClr val="bg1"/>
                </a:solidFill>
              </a:rPr>
              <a:t>References</a:t>
            </a:r>
            <a:endParaRPr kumimoji="1"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可用性设计 </a:t>
            </a:r>
            <a:r>
              <a:rPr kumimoji="1" lang="en-US" altLang="zh-CN"/>
              <a:t>- Write-Back</a:t>
            </a:r>
            <a:endParaRPr kumimoji="1"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710545" cy="10365105"/>
          </a:xfrm>
        </p:spPr>
        <p:txBody>
          <a:bodyPr anchor="t" anchorCtr="0">
            <a:noAutofit/>
          </a:bodyPr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history-service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中实时写入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数据，因此只需要重点优化缓存架构中，扛住峰值的流量写入。之后在服务内存中，使用 map[int]map[int]struct{} 聚合数据，之后利用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chan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在内部发送每个小消息，再聚合成一个大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map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sendproc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中，使用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timer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和 定量判定逻辑，发送到下游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kafka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history-job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中，获取消息后，重新去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中回捞数据即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history-content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，然后构建完整的数据批量写入到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HBase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这里存在两个风险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  <a:endParaRPr kumimoji="1" lang="en-US" altLang="zh-CN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1、history-service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重启过程中，预聚合的消息丢失；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2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、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history-job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读取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构建数据，但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丢失；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我们在这里进行了 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trade-off</a:t>
            </a: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，高收敛比的设计，意味着存在数据丢失的风险，对于历史场景，非 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L0 </a:t>
            </a: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的业务服务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/</a:t>
            </a: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数据，我们认为极端情况下可接受。</a:t>
            </a:r>
            <a:endParaRPr kumimoji="1" lang="zh-CN" altLang="en-US" sz="3600" i="1" dirty="0">
              <a:solidFill>
                <a:schemeClr val="accent2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08635" y="3001645"/>
            <a:ext cx="11089005" cy="1009523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可用性设计 </a:t>
            </a:r>
            <a:r>
              <a:rPr kumimoji="1" lang="en-US" altLang="zh-CN"/>
              <a:t>- </a:t>
            </a:r>
            <a:r>
              <a:rPr kumimoji="1" lang="zh-CN" altLang="en-US"/>
              <a:t>聚合</a:t>
            </a:r>
            <a:endParaRPr kumimoji="1"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314305" cy="10365105"/>
          </a:xfrm>
        </p:spPr>
        <p:txBody>
          <a:bodyPr anchor="t" anchorCtr="0">
            <a:noAutofit/>
          </a:bodyPr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经过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BFF history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的流量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per-request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都会发送给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history-service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，我们最容易想到的优化就是聚合上移来减少发送给下游的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rpc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。但是按照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mid region sharding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的思路非常具有业务的耦合性，所以不应该把逻辑上移，而只是数据上移，所以可以考虑简单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batch put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请求，做一个无逻辑的数据聚合再发送给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history-service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，这样可以大大的减少内网的流量，节约资源。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我们发现经过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API Gateway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的流量都会触发高频的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per-rpc auth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，给内网的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identify-service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带来了不少压力。我们认为大部分历史行为通过心跳的方式同步进度，为何不连接一个长连接，长连接服务再握手后先进行用户级的身份验证，之后维持身份信息，而不是每次发送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request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都进行验证，这样可以大大减少内网的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identify-service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的流量。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我们内网使用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boardcast(goim)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服务维护长连接，长连接一次验证，不断使用。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08635" y="3001645"/>
            <a:ext cx="11089005" cy="1009523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可用性设计 </a:t>
            </a:r>
            <a:r>
              <a:rPr kumimoji="1" lang="en-US" altLang="zh-CN"/>
              <a:t>- </a:t>
            </a:r>
            <a:r>
              <a:rPr kumimoji="1" lang="zh-CN" altLang="en-US"/>
              <a:t>广播</a:t>
            </a:r>
            <a:endParaRPr kumimoji="1"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314305" cy="10365105"/>
          </a:xfrm>
        </p:spPr>
        <p:txBody>
          <a:bodyPr anchor="t" anchorCtr="0">
            <a:noAutofit/>
          </a:bodyPr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用户首次触发的行为，需要发送消息给下游系统进行触发其他奖励等。如何减少这类一天只用一次的标记位缓存请求？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in-process localcache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，只有高频的用户访问，带来的收益就越大，我们很容易想到使用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LRU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维护这个集合，但用户分布很广，很难覆盖，命中率很低。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越源头解决架构问题，通常越简单，效率越高。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我们在写操作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(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高频请求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)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中，把当前的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flag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返回到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API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协议中，作为一个日期值，客户端保存到本地，下次请求的时候带上，如果发现该值在，获取以后直接使用不再请求缓存，例如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2021-1-1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，发现当前时间还是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2021-1-1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，直接不再请求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，如果发现当前时间是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2021-1-2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，需要触发一次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访问，返回新的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flag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到客户端，这样把状态广播同步到任何其他设备，可以大大减少判定缓存。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实现成本在于，你认为的代价高低。</a:t>
            </a:r>
            <a:endParaRPr kumimoji="1" lang="zh-CN" altLang="en-US" sz="3600" i="1" dirty="0">
              <a:solidFill>
                <a:schemeClr val="accent2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08635" y="3001645"/>
            <a:ext cx="11089005" cy="1009523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References</a:t>
            </a:r>
            <a:endParaRPr kumimoji="1" lang="en-US" altLang="zh-CN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9457670" cy="10222230"/>
          </a:xfrm>
        </p:spPr>
        <p:txBody>
          <a:bodyPr anchor="t" anchorCtr="0">
            <a:noAutofit/>
          </a:bodyPr>
          <a:p>
            <a:pPr>
              <a:buFont typeface="Arial" panose="020B0604020202090204" pitchFamily="34" charset="0"/>
            </a:pPr>
            <a:r>
              <a:rPr lang="en-US" altLang="zh-CN">
                <a:sym typeface="+mn-ea"/>
              </a:rPr>
              <a:t>https://en.wikipedia.org/wiki/Cache#Writing_Policies</a:t>
            </a:r>
            <a:endParaRPr lang="en-US" altLang="zh-CN">
              <a:sym typeface="+mn-ea"/>
            </a:endParaRPr>
          </a:p>
          <a:p>
            <a:pPr>
              <a:buFont typeface="Arial" panose="020B0604020202090204" pitchFamily="34" charset="0"/>
            </a:pPr>
            <a:r>
              <a:rPr lang="en-US" altLang="zh-CN">
                <a:sym typeface="+mn-ea"/>
              </a:rPr>
              <a:t>https://blog.csdn.net/jiaomeng/article/details/1495500</a:t>
            </a:r>
            <a:endParaRPr lang="en-US" altLang="zh-CN">
              <a:sym typeface="+mn-ea"/>
            </a:endParaRPr>
          </a:p>
          <a:p>
            <a:pPr>
              <a:buFont typeface="Arial" panose="020B0604020202090204" pitchFamily="34" charset="0"/>
            </a:pPr>
            <a:r>
              <a:rPr lang="en-US" altLang="zh-CN">
                <a:sym typeface="+mn-ea"/>
              </a:rPr>
              <a:t>https://blog.csdn.net/yizishou/article/details/78342499</a:t>
            </a:r>
            <a:endParaRPr lang="en-US" altLang="zh-CN">
              <a:sym typeface="+mn-ea"/>
            </a:endParaRPr>
          </a:p>
          <a:p>
            <a:pPr>
              <a:buFont typeface="Arial" panose="020B0604020202090204" pitchFamily="34" charset="0"/>
            </a:pPr>
            <a:r>
              <a:rPr lang="en-US" altLang="zh-CN">
                <a:sym typeface="+mn-ea"/>
              </a:rPr>
              <a:t>https://blog.csdn.net/caoshangpa/article/details/78783749</a:t>
            </a:r>
            <a:endParaRPr lang="en-US" altLang="zh-CN">
              <a:sym typeface="+mn-ea"/>
            </a:endParaRPr>
          </a:p>
          <a:p>
            <a:pPr>
              <a:buFont typeface="Arial" panose="020B0604020202090204" pitchFamily="34" charset="0"/>
            </a:pPr>
            <a:endParaRPr lang="en-US" altLang="zh-CN"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7318800" y="3790800"/>
            <a:ext cx="14637599" cy="7793999"/>
          </a:xfrm>
        </p:spPr>
        <p:txBody>
          <a:bodyPr/>
          <a:lstStyle/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accent1"/>
                </a:solidFill>
              </a:rPr>
              <a:t>功能模块</a:t>
            </a:r>
            <a:endParaRPr kumimoji="1" lang="zh-CN" altLang="en-US">
              <a:solidFill>
                <a:schemeClr val="accent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架构设计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存储设计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可用性设计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en-US" altLang="zh-CN">
                <a:solidFill>
                  <a:schemeClr val="bg1"/>
                </a:solidFill>
              </a:rPr>
              <a:t>References</a:t>
            </a:r>
            <a:endParaRPr kumimoji="1"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功能模块</a:t>
            </a:r>
            <a:endParaRPr kumimoji="1"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492105" cy="10365105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https://www.bilibili.com/account/history</a:t>
            </a:r>
            <a:endParaRPr kumimoji="1" lang="zh-CN" altLang="en-US" dirty="0">
              <a:solidFill>
                <a:schemeClr val="bg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为了大部分用户的基本功能体验，满足用户需求，例如播放历史查看、播放进度同步等。离线型用户，app 本地保留历史记录数据。</a:t>
            </a:r>
            <a:endParaRPr kumimoji="1" lang="zh-CN" altLang="en-US" dirty="0">
              <a:solidFill>
                <a:schemeClr val="bg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同样的，也要考虑平台化，视频、文章、漫画等业务扩展接入。</a:t>
            </a:r>
            <a:endParaRPr kumimoji="1" lang="zh-CN" altLang="en-US" dirty="0">
              <a:solidFill>
                <a:schemeClr val="bg1"/>
              </a:solidFill>
              <a:sym typeface="+mn-ea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变更功能：添加记录、删除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记录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、清空历史。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读取功能：按照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timeline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返回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top N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，点查获取进度信息。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zh-CN" altLang="en-US" sz="3600" dirty="0">
                <a:solidFill>
                  <a:schemeClr val="accent1"/>
                </a:solidFill>
                <a:sym typeface="+mn-ea"/>
              </a:rPr>
              <a:t>其他功能：暂停</a:t>
            </a:r>
            <a:r>
              <a:rPr kumimoji="1" lang="en-US" altLang="zh-CN" sz="3600" dirty="0">
                <a:solidFill>
                  <a:schemeClr val="accent1"/>
                </a:solidFill>
                <a:sym typeface="+mn-ea"/>
              </a:rPr>
              <a:t>/</a:t>
            </a:r>
            <a:r>
              <a:rPr kumimoji="1" lang="zh-CN" altLang="en-US" sz="3600" dirty="0">
                <a:solidFill>
                  <a:schemeClr val="accent1"/>
                </a:solidFill>
                <a:sym typeface="+mn-ea"/>
              </a:rPr>
              <a:t>恢复记录，首次观察增加经验等。</a:t>
            </a:r>
            <a:endParaRPr kumimoji="1" lang="zh-CN" altLang="en-US" sz="3600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历史记录类型的业务，是一个极高 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tps </a:t>
            </a: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写入，高 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qps </a:t>
            </a: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读取的业务服务。</a:t>
            </a:r>
            <a:r>
              <a:rPr kumimoji="1" lang="zh-CN" altLang="en-US" i="1" dirty="0">
                <a:solidFill>
                  <a:schemeClr val="accent2"/>
                </a:solidFill>
                <a:sym typeface="+mn-ea"/>
              </a:rPr>
              <a:t>分析清楚系统的 </a:t>
            </a:r>
            <a:r>
              <a:rPr kumimoji="1" lang="en-US" altLang="zh-CN" i="1" dirty="0">
                <a:solidFill>
                  <a:schemeClr val="accent2"/>
                </a:solidFill>
                <a:sym typeface="+mn-ea"/>
              </a:rPr>
              <a:t>hot path</a:t>
            </a:r>
            <a:r>
              <a:rPr kumimoji="1" lang="zh-CN" altLang="en-US" i="1" dirty="0">
                <a:solidFill>
                  <a:schemeClr val="accent2"/>
                </a:solidFill>
                <a:sym typeface="+mn-ea"/>
              </a:rPr>
              <a:t>，投入优化，而不是哪哪都去优化。</a:t>
            </a:r>
            <a:endParaRPr kumimoji="1" lang="zh-CN" altLang="en-US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43535" y="3634105"/>
            <a:ext cx="11290935" cy="85604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7318800" y="3790800"/>
            <a:ext cx="14637599" cy="7793999"/>
          </a:xfrm>
        </p:spPr>
        <p:txBody>
          <a:bodyPr/>
          <a:lstStyle/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功能模块</a:t>
            </a:r>
            <a:endParaRPr kumimoji="1" lang="zh-CN" altLang="en-US">
              <a:solidFill>
                <a:schemeClr val="accent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accent1"/>
                </a:solidFill>
              </a:rPr>
              <a:t>架构设计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存储设计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可用性设计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en-US" altLang="zh-CN">
                <a:solidFill>
                  <a:schemeClr val="bg1"/>
                </a:solidFill>
              </a:rPr>
              <a:t>References</a:t>
            </a:r>
            <a:endParaRPr kumimoji="1"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架构设计 </a:t>
            </a:r>
            <a:r>
              <a:rPr kumimoji="1" lang="en-US" altLang="zh-CN"/>
              <a:t>- </a:t>
            </a:r>
            <a:r>
              <a:rPr kumimoji="1" lang="zh-CN" altLang="en-US"/>
              <a:t>概览</a:t>
            </a:r>
            <a:endParaRPr kumimoji="1"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201275" cy="10365105"/>
          </a:xfrm>
        </p:spPr>
        <p:txBody>
          <a:bodyPr anchor="t" anchorCtr="0">
            <a:noAutofit/>
          </a:bodyPr>
          <a:lstStyle/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BFF: app-interface</a:t>
            </a: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、</a:t>
            </a: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history</a:t>
            </a:r>
            <a:endParaRPr kumimoji="1" lang="en-US" altLang="zh-CN" dirty="0">
              <a:solidFill>
                <a:schemeClr val="bg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    历史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BFF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层接受来自外部用户的读请求，依赖其他例如稿件、漫画服务来组装完整的面向历史业务（页面）需要的数据的组合。同时接受来自内部其他业务线的写请求，通常都是业务方自己进行业务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ID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的判定，然后投递到历史服务的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BFF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写接口中。最终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BFF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是打包在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app-interface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大杂烩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BFF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中，考虑到隔离性，读写流量很大，独立成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history BFF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服务。</a:t>
            </a:r>
            <a:endParaRPr kumimoji="1" lang="en-US" altLang="zh-CN" dirty="0">
              <a:solidFill>
                <a:schemeClr val="bg1"/>
              </a:solidFill>
              <a:sym typeface="+mn-ea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Service: history-service</a:t>
            </a:r>
            <a:endParaRPr kumimoji="1" lang="en-US" altLang="zh-CN" dirty="0">
              <a:solidFill>
                <a:schemeClr val="bg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  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服务层，去平台业务的逻辑，专注在历史数据的持久化上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(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因为对于播放类业务，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BFF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专注平台业务数据组织，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service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负责数据的读、写、删、清理等操作。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播放进度是非常高频同步的，需要考虑性能优化</a:t>
            </a:r>
            <a:r>
              <a:rPr kumimoji="1" lang="en-US" altLang="zh-CN" i="1" dirty="0">
                <a:solidFill>
                  <a:schemeClr val="accent1"/>
                </a:solidFill>
                <a:sym typeface="+mn-ea"/>
              </a:rPr>
              <a:t>)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。</a:t>
            </a:r>
            <a:endParaRPr kumimoji="1" lang="zh-CN" altLang="en-US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i="1" dirty="0">
                <a:solidFill>
                  <a:schemeClr val="accent2"/>
                </a:solidFill>
                <a:sym typeface="+mn-ea"/>
              </a:rPr>
              <a:t>使用 </a:t>
            </a:r>
            <a:r>
              <a:rPr kumimoji="1" lang="en-US" altLang="zh-CN" i="1" dirty="0">
                <a:solidFill>
                  <a:schemeClr val="accent2"/>
                </a:solidFill>
                <a:sym typeface="+mn-ea"/>
              </a:rPr>
              <a:t>write-back </a:t>
            </a:r>
            <a:r>
              <a:rPr kumimoji="1" lang="zh-CN" altLang="en-US" i="1" dirty="0">
                <a:solidFill>
                  <a:schemeClr val="accent2"/>
                </a:solidFill>
                <a:sym typeface="+mn-ea"/>
              </a:rPr>
              <a:t>的思路，把状态数据先入分布式缓存，再回写数据库。</a:t>
            </a:r>
            <a:r>
              <a:rPr kumimoji="1" lang="en-US" altLang="zh-CN" dirty="0">
                <a:solidFill>
                  <a:schemeClr val="accent2"/>
                </a:solidFill>
                <a:sym typeface="+mn-ea"/>
              </a:rPr>
              <a:t>   </a:t>
            </a: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 </a:t>
            </a:r>
            <a:endParaRPr kumimoji="1" lang="en-US" altLang="zh-CN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7000" y="3082290"/>
            <a:ext cx="11445240" cy="96647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架构设计 </a:t>
            </a:r>
            <a:r>
              <a:rPr kumimoji="1" lang="en-US" altLang="zh-CN"/>
              <a:t>- </a:t>
            </a:r>
            <a:r>
              <a:rPr kumimoji="1" lang="zh-CN" altLang="en-US"/>
              <a:t>概览</a:t>
            </a:r>
            <a:endParaRPr kumimoji="1"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201275" cy="10365105"/>
          </a:xfrm>
        </p:spPr>
        <p:txBody>
          <a:bodyPr anchor="t" anchorCtr="0">
            <a:noAutofit/>
          </a:bodyPr>
          <a:lstStyle/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Job: history-job</a:t>
            </a:r>
            <a:endParaRPr kumimoji="1" lang="en-US" altLang="zh-CN" dirty="0">
              <a:solidFill>
                <a:schemeClr val="bg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    </a:t>
            </a:r>
            <a:r>
              <a:rPr kumimoji="1" lang="en-US" altLang="zh-CN" i="1" dirty="0">
                <a:solidFill>
                  <a:schemeClr val="accent1"/>
                </a:solidFill>
                <a:sym typeface="+mn-ea"/>
              </a:rPr>
              <a:t>job 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消费上游 </a:t>
            </a:r>
            <a:r>
              <a:rPr kumimoji="1" lang="en-US" altLang="zh-CN" i="1" dirty="0">
                <a:solidFill>
                  <a:schemeClr val="accent1"/>
                </a:solidFill>
                <a:sym typeface="+mn-ea"/>
              </a:rPr>
              <a:t>kafka 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的数据，利用消息队列的堆积能力，对于存储层的差速</a:t>
            </a:r>
            <a:r>
              <a:rPr kumimoji="1" lang="en-US" altLang="zh-CN" i="1" dirty="0">
                <a:solidFill>
                  <a:schemeClr val="accent1"/>
                </a:solidFill>
                <a:sym typeface="+mn-ea"/>
              </a:rPr>
              <a:t>(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消费能力跟不上生产速度时</a:t>
            </a:r>
            <a:r>
              <a:rPr kumimoji="1" lang="en-US" altLang="zh-CN" i="1" dirty="0">
                <a:solidFill>
                  <a:schemeClr val="accent1"/>
                </a:solidFill>
                <a:sym typeface="+mn-ea"/>
              </a:rPr>
              <a:t>)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，可以进行一定的数据反压。配合上游 </a:t>
            </a:r>
            <a:r>
              <a:rPr kumimoji="1" lang="en-US" altLang="zh-CN" i="1" dirty="0">
                <a:solidFill>
                  <a:schemeClr val="accent1"/>
                </a:solidFill>
                <a:sym typeface="+mn-ea"/>
              </a:rPr>
              <a:t>service 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批量打包过来的数据持久化。</a:t>
            </a:r>
            <a:endParaRPr kumimoji="1" lang="zh-CN" altLang="en-US" i="1" dirty="0">
              <a:solidFill>
                <a:schemeClr val="accent1"/>
              </a:solidFill>
              <a:sym typeface="+mn-ea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Upstream: some-app，some-api</a:t>
            </a:r>
            <a:endParaRPr kumimoji="1" lang="en-US" altLang="zh-CN" dirty="0">
              <a:solidFill>
                <a:schemeClr val="bg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    整个历史服务还会被一些外部 gRPC 服务所依赖，所以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history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还充当了内网的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gRPC Provider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，这些上游服务，使用历史服务的写接口，把自己业务的数据进行持久化。</a:t>
            </a:r>
            <a:endParaRPr kumimoji="1" lang="en-US" altLang="zh-CN" dirty="0">
              <a:solidFill>
                <a:schemeClr val="bg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历史服务最重要的设计，就是批量打包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(pipeline)</a:t>
            </a: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聚合数据。将高频、密集的写请求先入缓存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(write-back)</a:t>
            </a: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，批量消费减少对存储的直接压力，类似的设计随处可见。</a:t>
            </a:r>
            <a:endParaRPr kumimoji="1" lang="en-US" altLang="zh-CN" sz="3600" dirty="0">
              <a:solidFill>
                <a:schemeClr val="bg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7000" y="3082290"/>
            <a:ext cx="11445240" cy="96647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架构设计 </a:t>
            </a:r>
            <a:r>
              <a:rPr kumimoji="1" lang="en-US" altLang="zh-CN"/>
              <a:t>- history-service</a:t>
            </a:r>
            <a:endParaRPr kumimoji="1"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201275" cy="10365105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en-US" altLang="zh-CN">
                <a:sym typeface="+mn-ea"/>
              </a:rPr>
              <a:t>history</a:t>
            </a: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-service</a:t>
            </a: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，专注在历史数据处理。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写的核心逻辑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  <a:endParaRPr kumimoji="1" lang="en-US" altLang="zh-CN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用户观看的稿件、漫画等，带有进度信息的数据，同一个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id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最后一次的数据即可，即 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last-write win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，高频的用户端同步逻辑，只需要最后一次数据持久化即可。我们可以在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in-process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内存中，定时定量来聚合不同用户的“同一个对象的最后一次进度”，使用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kafka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消息队列来消除写入峰值。但同时我们需要保证用户数据可以实时被观察到，不能出现上报进度后，需要一阵子才能体现进度变化。所以我们即在内存中打包数据，同时实时写入到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中，这样即保证了实时，又避免海量写入冲击存储。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kafka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是为高吞吐设计，超高频的写入并不是最优，所以内存聚合和分片算法比较重要，按照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uid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来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sharding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数据，写放大仍然很大，这里我们使用 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region sharding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，打包一组数据当作一个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kafka message(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比如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uid % 100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数据打包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)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96875" y="3001645"/>
            <a:ext cx="11089005" cy="100952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架构设计 </a:t>
            </a:r>
            <a:r>
              <a:rPr kumimoji="1" lang="en-US" altLang="zh-CN"/>
              <a:t>- history-service</a:t>
            </a:r>
            <a:endParaRPr kumimoji="1"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201275" cy="10365105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写逻辑的数据流向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实时写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 -&gt;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内存维护用户数据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-&gt;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定时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/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定量写入到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kafka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读的核心逻辑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  <a:endParaRPr kumimoji="1" lang="en-US" altLang="zh-CN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历史数据，实时写入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后，不会无限制的存储，会按量截断，所以分布式缓存中数据不是完整数据，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历史数据从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 sortedset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中读取后，如果发现尾部数据不足，会触发 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cache-aside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模式，从存储中回捞数据，但是不会重新回填缓存，因为拉取过去更久远的数据，属于用户纬度的低频度行为。历史数据通常是按照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timeline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来组织，游标的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key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可以使用时间戳进行翻页或者下拉。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96875" y="3001645"/>
            <a:ext cx="11089005" cy="100952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架构设计 </a:t>
            </a:r>
            <a:r>
              <a:rPr kumimoji="1" lang="en-US" altLang="zh-CN"/>
              <a:t>- history-job</a:t>
            </a:r>
            <a:endParaRPr kumimoji="1"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201275" cy="10365105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en-US" altLang="zh-CN">
                <a:sym typeface="+mn-ea"/>
              </a:rPr>
              <a:t>history</a:t>
            </a: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-job</a:t>
            </a: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，获取打包好的用户数据，进行批量持久化。</a:t>
            </a:r>
            <a:endParaRPr kumimoji="1" lang="zh-CN" altLang="en-US" dirty="0">
              <a:solidFill>
                <a:schemeClr val="bg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上游 </a:t>
            </a:r>
            <a:r>
              <a:rPr kumimoji="1" lang="en-US" altLang="zh-CN" i="1" dirty="0">
                <a:solidFill>
                  <a:schemeClr val="accent1"/>
                </a:solidFill>
                <a:sym typeface="+mn-ea"/>
              </a:rPr>
              <a:t>history-service 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按照 </a:t>
            </a:r>
            <a:r>
              <a:rPr kumimoji="1" lang="en-US" altLang="zh-CN" i="1" dirty="0">
                <a:solidFill>
                  <a:schemeClr val="accent1"/>
                </a:solidFill>
                <a:sym typeface="+mn-ea"/>
              </a:rPr>
              <a:t>uid region sharding 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聚合好的数据，在 </a:t>
            </a:r>
            <a:r>
              <a:rPr kumimoji="1" lang="en-US" altLang="zh-CN" i="1" dirty="0">
                <a:solidFill>
                  <a:schemeClr val="accent1"/>
                </a:solidFill>
                <a:sym typeface="+mn-ea"/>
              </a:rPr>
              <a:t>job 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中消费取出，为了节约传输过程，以及 </a:t>
            </a:r>
            <a:r>
              <a:rPr kumimoji="1" lang="en-US" altLang="zh-CN" i="1" dirty="0">
                <a:solidFill>
                  <a:schemeClr val="accent1"/>
                </a:solidFill>
                <a:sym typeface="+mn-ea"/>
              </a:rPr>
              <a:t>history-service 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的 </a:t>
            </a:r>
            <a:r>
              <a:rPr kumimoji="1" lang="en-US" altLang="zh-CN" i="1" dirty="0">
                <a:solidFill>
                  <a:schemeClr val="accent1"/>
                </a:solidFill>
                <a:sym typeface="+mn-ea"/>
              </a:rPr>
              <a:t>in-process cache 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的内存使用，我们只维护了用户的 </a:t>
            </a:r>
            <a:r>
              <a:rPr kumimoji="1" lang="en-US" altLang="zh-CN" i="1" dirty="0">
                <a:solidFill>
                  <a:schemeClr val="accent1"/>
                </a:solidFill>
                <a:sym typeface="+mn-ea"/>
              </a:rPr>
              <a:t>uid 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以及 </a:t>
            </a:r>
            <a:r>
              <a:rPr kumimoji="1" lang="en-US" altLang="zh-CN" i="1" dirty="0">
                <a:solidFill>
                  <a:schemeClr val="accent1"/>
                </a:solidFill>
                <a:sym typeface="+mn-ea"/>
              </a:rPr>
              <a:t>id 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列表，最小化存储和传输。因为数据是不完整的，我们额外需要从 </a:t>
            </a:r>
            <a:r>
              <a:rPr kumimoji="1" lang="en-US" altLang="zh-CN" i="1" dirty="0">
                <a:solidFill>
                  <a:schemeClr val="accent1"/>
                </a:solidFill>
                <a:sym typeface="+mn-ea"/>
              </a:rPr>
              <a:t>redis 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中按照 </a:t>
            </a:r>
            <a:r>
              <a:rPr kumimoji="1" lang="en-US" altLang="zh-CN" i="1" dirty="0">
                <a:solidFill>
                  <a:schemeClr val="accent1"/>
                </a:solidFill>
                <a:sym typeface="+mn-ea"/>
              </a:rPr>
              <a:t>id 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对应的数据内容，再持久化。从原来的 </a:t>
            </a:r>
            <a:r>
              <a:rPr kumimoji="1" lang="en-US" altLang="zh-CN" i="1" dirty="0">
                <a:solidFill>
                  <a:schemeClr val="accent1"/>
                </a:solidFill>
                <a:sym typeface="+mn-ea"/>
              </a:rPr>
              <a:t>N 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条记录变为一个用户一条记录。</a:t>
            </a:r>
            <a:endParaRPr kumimoji="1" lang="zh-CN" altLang="en-US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对于存储的选型，我们认为 </a:t>
            </a:r>
            <a:r>
              <a:rPr kumimoji="1" lang="en-US" altLang="zh-CN" i="1" dirty="0">
                <a:solidFill>
                  <a:schemeClr val="accent1"/>
                </a:solidFill>
                <a:sym typeface="+mn-ea"/>
              </a:rPr>
              <a:t>HBase </a:t>
            </a:r>
            <a:r>
              <a:rPr kumimoji="1" lang="zh-CN" altLang="en-US" i="1" dirty="0">
                <a:solidFill>
                  <a:schemeClr val="accent1"/>
                </a:solidFill>
                <a:sym typeface="+mn-ea"/>
              </a:rPr>
              <a:t>非常合适高密度写入。后续我们会单独讨论我们经历过的几次存储迭代和选型。</a:t>
            </a:r>
            <a:endParaRPr kumimoji="1" lang="zh-CN" altLang="en-US" i="1" dirty="0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96875" y="3001645"/>
            <a:ext cx="11089005" cy="100952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5134</Words>
  <Application>WPS 演示</Application>
  <PresentationFormat>自定义</PresentationFormat>
  <Paragraphs>136</Paragraphs>
  <Slides>19</Slides>
  <Notes>61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9" baseType="lpstr">
      <vt:lpstr>Arial</vt:lpstr>
      <vt:lpstr>方正书宋_GBK</vt:lpstr>
      <vt:lpstr>Wingdings</vt:lpstr>
      <vt:lpstr>Helvetica Neue</vt:lpstr>
      <vt:lpstr>Helvetica Neue Medium</vt:lpstr>
      <vt:lpstr>Helvetica Neue Light</vt:lpstr>
      <vt:lpstr>Helvetica</vt:lpstr>
      <vt:lpstr>Alibaba PuHuiTi</vt:lpstr>
      <vt:lpstr>苹方-简</vt:lpstr>
      <vt:lpstr>Helvetica Light</vt:lpstr>
      <vt:lpstr>Alibaba PuHuiTi</vt:lpstr>
      <vt:lpstr>Microsoft YaHei</vt:lpstr>
      <vt:lpstr>汉仪旗黑</vt:lpstr>
      <vt:lpstr>微软雅黑</vt:lpstr>
      <vt:lpstr>宋体</vt:lpstr>
      <vt:lpstr>Arial Unicode MS</vt:lpstr>
      <vt:lpstr>汉仪书宋二KW</vt:lpstr>
      <vt:lpstr>Apple Color Emoji</vt:lpstr>
      <vt:lpstr>Helvetica Neue Bold</vt:lpstr>
      <vt:lpstr>White</vt:lpstr>
      <vt:lpstr>PowerPoint 演示文稿</vt:lpstr>
      <vt:lpstr>PowerPoint 演示文稿</vt:lpstr>
      <vt:lpstr>功能模块</vt:lpstr>
      <vt:lpstr>PowerPoint 演示文稿</vt:lpstr>
      <vt:lpstr>架构设计 - 概览</vt:lpstr>
      <vt:lpstr>架构设计 - 概览</vt:lpstr>
      <vt:lpstr>架构设计 - comment-service</vt:lpstr>
      <vt:lpstr>架构设计 - comment-service</vt:lpstr>
      <vt:lpstr>架构设计 - comment-admin</vt:lpstr>
      <vt:lpstr>架构设计 - comment</vt:lpstr>
      <vt:lpstr>PowerPoint 演示文稿</vt:lpstr>
      <vt:lpstr>存储设计 - 数据库设计</vt:lpstr>
      <vt:lpstr>存储设计 - 数据库设计</vt:lpstr>
      <vt:lpstr>存储设计 - 缓存设计</vt:lpstr>
      <vt:lpstr>PowerPoint 演示文稿</vt:lpstr>
      <vt:lpstr>可用性设计 - Singleflight</vt:lpstr>
      <vt:lpstr>可用性设计 - 热点</vt:lpstr>
      <vt:lpstr>可用性设计 - 聚合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章节标题</dc:title>
  <dc:creator/>
  <cp:lastModifiedBy>terrysmao</cp:lastModifiedBy>
  <cp:revision>2137</cp:revision>
  <cp:lastPrinted>2021-01-04T13:57:19Z</cp:lastPrinted>
  <dcterms:created xsi:type="dcterms:W3CDTF">2021-01-04T13:57:19Z</dcterms:created>
  <dcterms:modified xsi:type="dcterms:W3CDTF">2021-01-04T13:57:19Z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2052-3.1.1.4956</vt:lpwstr>
  </property>
</Properties>
</file>