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3"/>
  </p:handoutMasterIdLst>
  <p:sldIdLst>
    <p:sldId id="256" r:id="rId3"/>
    <p:sldId id="394" r:id="rId4"/>
    <p:sldId id="264" r:id="rId6"/>
    <p:sldId id="521" r:id="rId7"/>
    <p:sldId id="522" r:id="rId8"/>
    <p:sldId id="523" r:id="rId9"/>
    <p:sldId id="524" r:id="rId10"/>
    <p:sldId id="525" r:id="rId11"/>
    <p:sldId id="526" r:id="rId12"/>
    <p:sldId id="527" r:id="rId13"/>
    <p:sldId id="528" r:id="rId14"/>
    <p:sldId id="529" r:id="rId15"/>
    <p:sldId id="531" r:id="rId16"/>
    <p:sldId id="530" r:id="rId17"/>
    <p:sldId id="546" r:id="rId18"/>
    <p:sldId id="532" r:id="rId19"/>
    <p:sldId id="533"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64" r:id="rId33"/>
    <p:sldId id="563" r:id="rId34"/>
    <p:sldId id="562" r:id="rId35"/>
    <p:sldId id="565" r:id="rId36"/>
    <p:sldId id="566" r:id="rId37"/>
    <p:sldId id="567" r:id="rId38"/>
    <p:sldId id="568" r:id="rId39"/>
    <p:sldId id="569" r:id="rId40"/>
    <p:sldId id="570" r:id="rId41"/>
    <p:sldId id="571" r:id="rId42"/>
    <p:sldId id="572" r:id="rId43"/>
    <p:sldId id="573" r:id="rId44"/>
    <p:sldId id="574" r:id="rId45"/>
    <p:sldId id="575" r:id="rId46"/>
    <p:sldId id="581" r:id="rId47"/>
    <p:sldId id="582" r:id="rId48"/>
    <p:sldId id="578" r:id="rId49"/>
    <p:sldId id="584" r:id="rId50"/>
    <p:sldId id="580" r:id="rId51"/>
    <p:sldId id="579" r:id="rId5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7B0FF"/>
    <a:srgbClr val="7AC77C"/>
    <a:srgbClr val="0BAEFF"/>
    <a:srgbClr val="D8AE87"/>
    <a:srgbClr val="D860D7"/>
    <a:srgbClr val="D7B087"/>
    <a:srgbClr val="8B8B8A"/>
    <a:srgbClr val="00B0FF"/>
    <a:srgbClr val="D75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5995" autoAdjust="0"/>
  </p:normalViewPr>
  <p:slideViewPr>
    <p:cSldViewPr snapToGrid="0">
      <p:cViewPr>
        <p:scale>
          <a:sx n="72" d="100"/>
          <a:sy n="72" d="100"/>
        </p:scale>
        <p:origin x="10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在此键入姓名"/>
          <p:cNvSpPr txBox="1">
            <a:spLocks noGrp="1"/>
          </p:cNvSpPr>
          <p:nvPr>
            <p:ph type="body" sz="quarter" idx="13" hasCustomPrompt="1"/>
          </p:nvPr>
        </p:nvSpPr>
        <p:spPr>
          <a:xfrm>
            <a:off x="2444750" y="7518400"/>
            <a:ext cx="5372100" cy="1320801"/>
          </a:xfrm>
          <a:prstGeom prst="rect">
            <a:avLst/>
          </a:prstGeom>
        </p:spPr>
        <p:txBody>
          <a:bodyPr wrap="none" anchor="b">
            <a:spAutoFit/>
          </a:bodyPr>
          <a:lstStyle>
            <a:lvl1pPr>
              <a:spcBef>
                <a:spcPts val="0"/>
              </a:spcBef>
              <a:defRPr sz="6900">
                <a:solidFill>
                  <a:srgbClr val="18B2E8"/>
                </a:solidFill>
              </a:defRPr>
            </a:lvl1pPr>
          </a:lstStyle>
          <a:p>
            <a:r>
              <a:t>在此键入姓名</a:t>
            </a:r>
          </a:p>
        </p:txBody>
      </p:sp>
      <p:sp>
        <p:nvSpPr>
          <p:cNvPr id="6" name="在此键入tittle"/>
          <p:cNvSpPr txBox="1">
            <a:spLocks noGrp="1"/>
          </p:cNvSpPr>
          <p:nvPr>
            <p:ph type="body" sz="quarter" idx="14" hasCustomPrompt="1"/>
          </p:nvPr>
        </p:nvSpPr>
        <p:spPr>
          <a:xfrm>
            <a:off x="2447620" y="9163050"/>
            <a:ext cx="2929782" cy="774700"/>
          </a:xfrm>
          <a:prstGeom prst="rect">
            <a:avLst/>
          </a:prstGeom>
        </p:spPr>
        <p:txBody>
          <a:bodyPr wrap="none">
            <a:spAutoFit/>
          </a:bodyPr>
          <a:lstStyle>
            <a:lvl1pPr>
              <a:spcBef>
                <a:spcPts val="0"/>
              </a:spcBef>
              <a:defRPr sz="3800">
                <a:solidFill>
                  <a:srgbClr val="E4F4F9"/>
                </a:solidFill>
              </a:defRPr>
            </a:lvl1pPr>
          </a:lstStyle>
          <a:p>
            <a:r>
              <a:t>在此键入tittle</a:t>
            </a:r>
          </a:p>
        </p:txBody>
      </p:sp>
      <p:sp>
        <p:nvSpPr>
          <p:cNvPr id="7" name="在此键入姓名"/>
          <p:cNvSpPr txBox="1">
            <a:spLocks noGrp="1"/>
          </p:cNvSpPr>
          <p:nvPr>
            <p:ph type="body" sz="quarter" idx="15" hasCustomPrompt="1"/>
          </p:nvPr>
        </p:nvSpPr>
        <p:spPr>
          <a:xfrm>
            <a:off x="2444750" y="2514540"/>
            <a:ext cx="15758583" cy="3683060"/>
          </a:xfrm>
          <a:prstGeom prst="rect">
            <a:avLst/>
          </a:prstGeom>
        </p:spPr>
        <p:txBody>
          <a:bodyPr wrap="square" anchor="b">
            <a:spAutoFit/>
          </a:bodyPr>
          <a:lstStyle>
            <a:lvl1pPr>
              <a:spcBef>
                <a:spcPts val="0"/>
              </a:spcBef>
              <a:defRPr sz="7200" b="0" i="0">
                <a:solidFill>
                  <a:srgbClr val="FFFFFF"/>
                </a:solidFill>
                <a:latin typeface="Helvetica" pitchFamily="2" charset="0"/>
              </a:defRPr>
            </a:lvl1pPr>
          </a:lstStyle>
          <a:p>
            <a:r>
              <a:rPr lang="zh-CN" altLang="en-US"/>
              <a:t>极客大学架构师训练营</a:t>
            </a:r>
            <a:endParaRPr lang="en-US" altLang="zh-CN"/>
          </a:p>
          <a:p>
            <a:r>
              <a:rPr lang="zh-CN" altLang="en-US"/>
              <a:t>第</a:t>
            </a:r>
            <a:r>
              <a:rPr lang="en-US" altLang="zh-CN"/>
              <a:t>X</a:t>
            </a:r>
            <a:r>
              <a:rPr lang="zh-CN" altLang="en-US"/>
              <a:t>课</a:t>
            </a:r>
            <a:endParaRPr lang="en-US" altLang="zh-CN"/>
          </a:p>
          <a:p>
            <a:r>
              <a:rPr lang="zh-CN" altLang="en-US"/>
              <a:t>课程名称</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我介绍">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目录页">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xfrm>
            <a:off x="7318800" y="3790800"/>
            <a:ext cx="14637599" cy="779399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4" name="目录"/>
          <p:cNvSpPr txBox="1"/>
          <p:nvPr userDrawn="1"/>
        </p:nvSpPr>
        <p:spPr>
          <a:xfrm>
            <a:off x="3784600" y="3700462"/>
            <a:ext cx="2625719" cy="1641475"/>
          </a:xfrm>
          <a:prstGeom prst="rect">
            <a:avLst/>
          </a:prstGeom>
          <a:ln w="12700">
            <a:miter lim="400000"/>
          </a:ln>
        </p:spPr>
        <p:txBody>
          <a:bodyPr wrap="none" lIns="50800" tIns="50800" rIns="50800" bIns="50800" anchor="ctr">
            <a:spAutoFit/>
          </a:bodyPr>
          <a:lstStyle>
            <a:lvl1pPr>
              <a:defRPr sz="10000">
                <a:solidFill>
                  <a:srgbClr val="18B2E8"/>
                </a:solidFill>
              </a:defRPr>
            </a:lvl1pPr>
          </a:lstStyle>
          <a:p>
            <a:r>
              <a:rPr dirty="0" err="1">
                <a:latin typeface="Alibaba PuHuiTi" pitchFamily="18" charset="-122"/>
                <a:ea typeface="Alibaba PuHuiTi" pitchFamily="18" charset="-122"/>
                <a:cs typeface="Alibaba PuHuiTi" pitchFamily="18" charset="-122"/>
              </a:rPr>
              <a:t>目录</a:t>
            </a:r>
            <a:endParaRPr dirty="0">
              <a:latin typeface="Alibaba PuHuiTi" pitchFamily="18" charset="-122"/>
              <a:ea typeface="Alibaba PuHuiTi" pitchFamily="18" charset="-122"/>
              <a:cs typeface="Alibaba PuHuiTi" pitchFamily="18" charset="-122"/>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课程标题">
    <p:spTree>
      <p:nvGrpSpPr>
        <p:cNvPr id="1" name=""/>
        <p:cNvGrpSpPr/>
        <p:nvPr/>
      </p:nvGrpSpPr>
      <p:grpSpPr>
        <a:xfrm>
          <a:off x="0" y="0"/>
          <a:ext cx="0" cy="0"/>
          <a:chOff x="0" y="0"/>
          <a:chExt cx="0" cy="0"/>
        </a:xfrm>
      </p:grpSpPr>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第一节"/>
          <p:cNvSpPr txBox="1">
            <a:spLocks noGrp="1"/>
          </p:cNvSpPr>
          <p:nvPr>
            <p:ph type="body" sz="quarter" idx="13"/>
          </p:nvPr>
        </p:nvSpPr>
        <p:spPr>
          <a:xfrm>
            <a:off x="2959031" y="5708967"/>
            <a:ext cx="18000000" cy="1149033"/>
          </a:xfrm>
          <a:prstGeom prst="rect">
            <a:avLst/>
          </a:prstGeom>
        </p:spPr>
        <p:txBody>
          <a:bodyPr wrap="square" anchor="b">
            <a:noAutofit/>
          </a:bodyPr>
          <a:lstStyle>
            <a:lvl1pPr algn="ctr">
              <a:spcBef>
                <a:spcPts val="0"/>
              </a:spcBef>
              <a:defRPr sz="6800" b="0" i="0">
                <a:solidFill>
                  <a:srgbClr val="18B2E8"/>
                </a:solidFill>
                <a:latin typeface="Helvetica" pitchFamily="2" charset="0"/>
                <a:ea typeface="Microsoft YaHei"/>
                <a:cs typeface="Helvetica" pitchFamily="2" charset="0"/>
                <a:sym typeface="Microsoft YaHei"/>
              </a:defRPr>
            </a:lvl1pPr>
          </a:lstStyle>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7" name="文本占位符 6"/>
          <p:cNvSpPr>
            <a:spLocks noGrp="1"/>
          </p:cNvSpPr>
          <p:nvPr>
            <p:ph type="body" sz="quarter" idx="11"/>
          </p:nvPr>
        </p:nvSpPr>
        <p:spPr>
          <a:xfrm>
            <a:off x="2462400" y="2890384"/>
            <a:ext cx="19458000" cy="901382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KEYNOTE模版_封底.jpg" descr="KEYNOTE模版_封底.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2997200"/>
            <a:ext cx="21005800" cy="8940800"/>
          </a:xfrm>
          <a:prstGeom prst="rect">
            <a:avLst/>
          </a:prstGeom>
          <a:ln w="12700">
            <a:miter lim="400000"/>
          </a:ln>
        </p:spPr>
        <p:txBody>
          <a:bodyPr lIns="50800" tIns="50800" rIns="50800" bIns="50800" anchor="t" anchorCtr="0">
            <a:normAutofit/>
          </a:bodyPr>
          <a:lstStyle>
            <a:lvl2pPr marL="1270000" indent="-635000"/>
            <a:lvl3pPr marL="1905000" indent="-635000"/>
            <a:lvl4pPr marL="2540000" indent="-635000"/>
            <a:lvl5pPr marL="3175000" indent="-635000"/>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825500" latinLnBrk="0">
        <a:lnSpc>
          <a:spcPct val="100000"/>
        </a:lnSpc>
        <a:spcBef>
          <a:spcPts val="0"/>
        </a:spcBef>
        <a:spcAft>
          <a:spcPts val="0"/>
        </a:spcAft>
        <a:buClrTx/>
        <a:buSzTx/>
        <a:buFontTx/>
        <a:buNone/>
        <a:defRPr sz="6800" b="1" i="0" u="none" strike="noStrike" cap="none" spc="0" baseline="0">
          <a:solidFill>
            <a:srgbClr val="17B2E9"/>
          </a:solidFill>
          <a:uFillTx/>
          <a:latin typeface="Helvetica" pitchFamily="2" charset="0"/>
          <a:ea typeface="Alibaba PuHuiTi" pitchFamily="18" charset="-122"/>
          <a:cs typeface="Alibaba PuHuiTi" pitchFamily="18" charset="-122"/>
          <a:sym typeface="Helvetica Light"/>
        </a:defRPr>
      </a:lvl1pPr>
      <a:lvl2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2pPr>
      <a:lvl3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3pPr>
      <a:lvl4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4pPr>
      <a:lvl5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5pPr>
      <a:lvl6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6pPr>
      <a:lvl7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7pPr>
      <a:lvl8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8pPr>
      <a:lvl9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9pPr>
    </p:titleStyle>
    <p:bodyStyle>
      <a:lvl1pPr marL="0" marR="0" indent="0" algn="l" defTabSz="825500" latinLnBrk="0">
        <a:lnSpc>
          <a:spcPct val="100000"/>
        </a:lnSpc>
        <a:spcBef>
          <a:spcPts val="1000"/>
        </a:spcBef>
        <a:spcAft>
          <a:spcPts val="1000"/>
        </a:spcAft>
        <a:buClrTx/>
        <a:buSzPct val="125000"/>
        <a:buFontTx/>
        <a:buNone/>
        <a:defRPr sz="4000" b="0" i="0" u="none" strike="noStrike" cap="none" spc="0" baseline="0">
          <a:solidFill>
            <a:srgbClr val="FFFFFF"/>
          </a:solidFill>
          <a:uFillTx/>
          <a:latin typeface="Helvetica" pitchFamily="2" charset="0"/>
          <a:ea typeface="Alibaba PuHuiTi"/>
          <a:cs typeface="Alibaba PuHuiTi"/>
          <a:sym typeface="Alibaba PuHuiTi"/>
        </a:defRPr>
      </a:lvl1pPr>
      <a:lvl2pPr marL="1270000" marR="0" indent="-635000" algn="l" defTabSz="825500" latinLnBrk="0">
        <a:lnSpc>
          <a:spcPct val="100000"/>
        </a:lnSpc>
        <a:spcBef>
          <a:spcPts val="1000"/>
        </a:spcBef>
        <a:spcAft>
          <a:spcPts val="1000"/>
        </a:spcAft>
        <a:buClrTx/>
        <a:buSzPct val="125000"/>
        <a:buFont typeface="Arial" panose="020B0604020202090204" pitchFamily="34" charset="0"/>
        <a:buChar char="•"/>
        <a:defRPr sz="3600" b="0" i="0" u="none" strike="noStrike" cap="none" spc="0" baseline="0">
          <a:solidFill>
            <a:srgbClr val="FFFFFF"/>
          </a:solidFill>
          <a:uFillTx/>
          <a:latin typeface="Helvetica" pitchFamily="2" charset="0"/>
          <a:ea typeface="Alibaba PuHuiTi"/>
          <a:cs typeface="Alibaba PuHuiTi"/>
          <a:sym typeface="Alibaba PuHuiTi"/>
        </a:defRPr>
      </a:lvl2pPr>
      <a:lvl3pPr marL="190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3pPr>
      <a:lvl4pPr marL="2540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4pPr>
      <a:lvl5pPr marL="317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5pPr>
      <a:lvl6pPr marL="367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6pPr>
      <a:lvl7pPr marL="431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7pPr>
      <a:lvl8pPr marL="494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8pPr>
      <a:lvl9pPr marL="558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4750" y="7675880"/>
            <a:ext cx="5928995" cy="1163320"/>
          </a:xfrm>
        </p:spPr>
        <p:txBody>
          <a:bodyPr wrap="square"/>
          <a:lstStyle/>
          <a:p>
            <a:r>
              <a:rPr kumimoji="1" lang="zh-CN" altLang="en-US"/>
              <a:t>毛剑</a:t>
            </a:r>
            <a:endParaRPr kumimoji="1" lang="zh-CN" altLang="en-US"/>
          </a:p>
        </p:txBody>
      </p:sp>
      <p:sp>
        <p:nvSpPr>
          <p:cNvPr id="4" name="文本占位符 3"/>
          <p:cNvSpPr>
            <a:spLocks noGrp="1"/>
          </p:cNvSpPr>
          <p:nvPr>
            <p:ph type="body" sz="quarter" idx="15"/>
          </p:nvPr>
        </p:nvSpPr>
        <p:spPr>
          <a:xfrm>
            <a:off x="2444750" y="2515870"/>
            <a:ext cx="19143345" cy="3681730"/>
          </a:xfrm>
        </p:spPr>
        <p:txBody>
          <a:bodyPr wrap="square"/>
          <a:lstStyle/>
          <a:p>
            <a:r>
              <a:rPr kumimoji="1" lang="en-US" altLang="zh-CN"/>
              <a:t>Go</a:t>
            </a:r>
            <a:r>
              <a:rPr kumimoji="1" lang="zh-CN" altLang="en-US"/>
              <a:t>进阶训练营</a:t>
            </a:r>
            <a:endParaRPr kumimoji="1" lang="en-US" altLang="zh-CN"/>
          </a:p>
          <a:p>
            <a:r>
              <a:rPr kumimoji="1" lang="zh-CN" altLang="en-US"/>
              <a:t>第</a:t>
            </a:r>
            <a:r>
              <a:rPr kumimoji="1" lang="en-US" altLang="zh-CN"/>
              <a:t>8</a:t>
            </a:r>
            <a:r>
              <a:rPr kumimoji="1" lang="zh-CN" altLang="en-US"/>
              <a:t>课</a:t>
            </a:r>
            <a:endParaRPr kumimoji="1" lang="en-US" altLang="zh-CN"/>
          </a:p>
          <a:p>
            <a:r>
              <a:rPr kumimoji="1" lang="zh-CN" altLang="en-US"/>
              <a:t>分布式缓存 </a:t>
            </a:r>
            <a:r>
              <a:rPr kumimoji="1" lang="en-US" altLang="zh-CN"/>
              <a:t>&amp; </a:t>
            </a:r>
            <a:r>
              <a:rPr kumimoji="1" lang="zh-CN" altLang="en-US"/>
              <a:t>分布式事务</a:t>
            </a:r>
            <a:endParaRPr kumimoji="1"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85750" indent="-285750">
              <a:buFont typeface="Arial" panose="020B0604020202090204" pitchFamily="34" charset="0"/>
              <a:buChar char="•"/>
            </a:pPr>
            <a:r>
              <a:rPr lang="zh-CN" altLang="en-US">
                <a:sym typeface="+mn-ea"/>
              </a:rPr>
              <a:t>平衡性(Balance)：尽可能分布到所有的缓冲中去</a:t>
            </a:r>
            <a:endParaRPr lang="zh-CN" altLang="en-US"/>
          </a:p>
          <a:p>
            <a:pPr marL="285750" indent="-285750">
              <a:buFont typeface="Arial" panose="020B0604020202090204" pitchFamily="34" charset="0"/>
              <a:buChar char="•"/>
            </a:pPr>
            <a:r>
              <a:rPr lang="zh-CN" altLang="en-US">
                <a:sym typeface="+mn-ea"/>
              </a:rPr>
              <a:t>单调性(Monotonicity)：单调性是指如果已经有一些内容通过哈希分派到了相应的缓冲中，又有新的缓冲区加入到系统中，那么哈希的结果应能够保证原有已分配的内容可以被映射到新的缓冲区中去，而不会被映射到旧的缓冲集合中的其他缓冲区。</a:t>
            </a:r>
            <a:endParaRPr lang="zh-CN" altLang="en-US"/>
          </a:p>
          <a:p>
            <a:pPr marL="285750" indent="-285750">
              <a:buFont typeface="Arial" panose="020B0604020202090204" pitchFamily="34" charset="0"/>
              <a:buChar char="•"/>
            </a:pPr>
            <a:r>
              <a:rPr lang="zh-CN" altLang="en-US">
                <a:sym typeface="+mn-ea"/>
              </a:rPr>
              <a:t>分散性(Spread)：相同内容被存储到不同缓冲中去，降低了系统存储的效率，需要尽量降低分散性。</a:t>
            </a:r>
            <a:endParaRPr lang="zh-CN" altLang="en-US"/>
          </a:p>
          <a:p>
            <a:pPr marL="285750" indent="-285750">
              <a:buFont typeface="Arial" panose="020B0604020202090204" pitchFamily="34" charset="0"/>
              <a:buChar char="•"/>
            </a:pPr>
            <a:r>
              <a:rPr lang="zh-CN" altLang="en-US">
                <a:sym typeface="+mn-ea"/>
              </a:rPr>
              <a:t>负载(Load)：哈希算法应能够尽量降低缓冲的负荷。</a:t>
            </a:r>
            <a:endParaRPr lang="zh-CN" altLang="en-US"/>
          </a:p>
          <a:p>
            <a:pPr marL="285750" indent="-285750">
              <a:buFont typeface="Arial" panose="020B0604020202090204" pitchFamily="34" charset="0"/>
              <a:buChar char="•"/>
            </a:pPr>
            <a:r>
              <a:rPr lang="zh-CN" altLang="en-US">
                <a:sym typeface="+mn-ea"/>
              </a:rPr>
              <a:t>平滑性(Smoothness)：缓存服务器的数目平滑改变和缓存对象的平滑改变是一致的。</a:t>
            </a:r>
            <a:endParaRPr lang="zh-CN" altLang="en-US" sz="4000">
              <a:sym typeface="+mn-ea"/>
            </a:endParaRPr>
          </a:p>
        </p:txBody>
      </p:sp>
      <p:pic>
        <p:nvPicPr>
          <p:cNvPr id="2" name="Picture Placeholder 7"/>
          <p:cNvPicPr>
            <a:picLocks noChangeAspect="1"/>
          </p:cNvPicPr>
          <p:nvPr>
            <p:ph type="pic" sz="half" idx="13"/>
          </p:nvPr>
        </p:nvPicPr>
        <p:blipFill>
          <a:blip r:embed="rId1"/>
          <a:stretch>
            <a:fillRect/>
          </a:stretch>
        </p:blipFill>
        <p:spPr>
          <a:xfrm>
            <a:off x="14283055" y="2731770"/>
            <a:ext cx="9451340" cy="96812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pitchFamily="34" charset="0"/>
            </a:pPr>
            <a:r>
              <a:rPr lang="zh-CN" altLang="en-US">
                <a:sym typeface="+mn-ea"/>
              </a:rPr>
              <a:t>一致性哈希算法在服务节点太少时，容易因为节点分部不均匀而造成数据倾斜问题。</a:t>
            </a:r>
            <a:endParaRPr lang="zh-CN" altLang="en-US">
              <a:sym typeface="+mn-ea"/>
            </a:endParaRPr>
          </a:p>
          <a:p>
            <a:pPr marL="0" indent="0">
              <a:buFont typeface="Arial" panose="020B0604020202090204" pitchFamily="34" charset="0"/>
            </a:pPr>
            <a:r>
              <a:rPr lang="zh-CN" altLang="en-US">
                <a:sym typeface="+mn-ea"/>
              </a:rPr>
              <a:t>此时必然造成大量数据集中到 Node A 上，而只有极少量会定位到 Node B 上。为了解决这种数据倾斜问题，一致性哈希算法引入了虚拟节点机制，即对每一个服务节点计算多个哈希，每个计算结果位置都放置一个此服务节点，称为虚拟节点。</a:t>
            </a:r>
            <a:endParaRPr lang="zh-CN" altLang="en-US" sz="4000">
              <a:sym typeface="+mn-ea"/>
            </a:endParaRPr>
          </a:p>
        </p:txBody>
      </p:sp>
      <p:pic>
        <p:nvPicPr>
          <p:cNvPr id="5" name="Picture Placeholder 4"/>
          <p:cNvPicPr>
            <a:picLocks noChangeAspect="1"/>
          </p:cNvPicPr>
          <p:nvPr>
            <p:ph type="pic" sz="half" idx="13"/>
          </p:nvPr>
        </p:nvPicPr>
        <p:blipFill>
          <a:blip r:embed="rId1"/>
          <a:stretch>
            <a:fillRect/>
          </a:stretch>
        </p:blipFill>
        <p:spPr>
          <a:xfrm>
            <a:off x="15156180" y="2025015"/>
            <a:ext cx="7527290" cy="1062736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pitchFamily="34" charset="0"/>
            </a:pPr>
            <a:r>
              <a:rPr lang="zh-CN" altLang="en-US">
                <a:sym typeface="+mn-ea"/>
              </a:rPr>
              <a:t>具体做法可以在服务器 ip 或主机名的后面增加编号来实现。</a:t>
            </a:r>
            <a:endParaRPr lang="zh-CN" altLang="en-US">
              <a:sym typeface="+mn-ea"/>
            </a:endParaRPr>
          </a:p>
          <a:p>
            <a:pPr marL="0" indent="0">
              <a:buFont typeface="Arial" panose="020B0604020202090204" pitchFamily="34" charset="0"/>
            </a:pPr>
            <a:r>
              <a:rPr lang="zh-CN" altLang="en-US">
                <a:sym typeface="+mn-ea"/>
              </a:rPr>
              <a:t>例如上面的情况，可以为每台服务器计算三个虚拟节点，于是可以分别计算 </a:t>
            </a:r>
            <a:endParaRPr lang="zh-CN" altLang="en-US">
              <a:sym typeface="+mn-ea"/>
            </a:endParaRPr>
          </a:p>
          <a:p>
            <a:pPr marL="0" indent="0">
              <a:buFont typeface="Arial" panose="020B0604020202090204" pitchFamily="34" charset="0"/>
            </a:pPr>
            <a:r>
              <a:rPr lang="zh-CN" altLang="en-US">
                <a:sym typeface="+mn-ea"/>
              </a:rPr>
              <a:t>“Node A#1”、“Node A#2”、“Node A#3”、“Node B#1”、“Node B#2”、“Node B#3”的哈希值，于是形成六个虚拟节点。</a:t>
            </a:r>
            <a:endParaRPr lang="zh-CN" altLang="en-US"/>
          </a:p>
          <a:p>
            <a:pPr marL="0" indent="0">
              <a:buFont typeface="Arial" panose="020B0604020202090204" pitchFamily="34" charset="0"/>
            </a:pPr>
            <a:r>
              <a:rPr lang="zh-CN" altLang="en-US">
                <a:sym typeface="+mn-ea"/>
              </a:rPr>
              <a:t>同时数据定位算法不变，只是多了一步虚拟节点到实际节点的映射，例如定位到</a:t>
            </a:r>
            <a:endParaRPr lang="zh-CN" altLang="en-US">
              <a:sym typeface="+mn-ea"/>
            </a:endParaRPr>
          </a:p>
          <a:p>
            <a:pPr marL="0" indent="0">
              <a:buFont typeface="Arial" panose="020B0604020202090204" pitchFamily="34" charset="0"/>
            </a:pPr>
            <a:r>
              <a:rPr lang="zh-CN" altLang="en-US">
                <a:sym typeface="+mn-ea"/>
              </a:rPr>
              <a:t>“Node A#1”、“Node A#2”、“Node A#3”三个虚拟节点的数据均定位到 Node A 上。这样就解决了服务节点少时数据倾斜的问题。</a:t>
            </a:r>
            <a:endParaRPr lang="zh-CN" altLang="en-US" sz="4000">
              <a:sym typeface="+mn-ea"/>
            </a:endParaRPr>
          </a:p>
        </p:txBody>
      </p:sp>
      <p:pic>
        <p:nvPicPr>
          <p:cNvPr id="2" name="Picture Placeholder 5"/>
          <p:cNvPicPr>
            <a:picLocks noChangeAspect="1"/>
          </p:cNvPicPr>
          <p:nvPr>
            <p:ph type="pic" sz="half" idx="13"/>
          </p:nvPr>
        </p:nvPicPr>
        <p:blipFill>
          <a:blip r:embed="rId1"/>
          <a:stretch>
            <a:fillRect/>
          </a:stretch>
        </p:blipFill>
        <p:spPr>
          <a:xfrm>
            <a:off x="13364845" y="2731770"/>
            <a:ext cx="9723120" cy="987742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kumimoji="1" lang="zh-CN" altLang="en-US"/>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zh-CN" altLang="en-US" sz="4000">
                <a:sym typeface="+mn-ea"/>
              </a:rPr>
              <a:t>参考微信红包的写合并优化：</a:t>
            </a:r>
            <a:endParaRPr lang="zh-CN" altLang="en-US" sz="4000">
              <a:sym typeface="+mn-ea"/>
            </a:endParaRPr>
          </a:p>
          <a:p>
            <a:pPr marL="0" indent="0">
              <a:buFont typeface="Arial" panose="020B0604020202090204"/>
            </a:pPr>
            <a:r>
              <a:rPr lang="en-US" altLang="zh-CN">
                <a:sym typeface="+mn-ea"/>
              </a:rPr>
              <a:t>https://www.cnblogs.com/chinanetwind/articles/9460820.html</a:t>
            </a:r>
            <a:endParaRPr lang="zh-CN" altLang="en-US" sz="4000">
              <a:sym typeface="+mn-ea"/>
            </a:endParaRPr>
          </a:p>
          <a:p>
            <a:pPr marL="0" indent="0">
              <a:buFont typeface="Arial" panose="020B0604020202090204"/>
            </a:pPr>
            <a:r>
              <a:rPr lang="zh-CN" altLang="en-US" sz="4000">
                <a:sym typeface="+mn-ea"/>
              </a:rPr>
              <a:t>在网关层，使用一致性 </a:t>
            </a:r>
            <a:r>
              <a:rPr lang="en-US" altLang="zh-CN" sz="4000">
                <a:sym typeface="+mn-ea"/>
              </a:rPr>
              <a:t>hash</a:t>
            </a:r>
            <a:r>
              <a:rPr lang="zh-CN" altLang="en-US" sz="4000">
                <a:sym typeface="+mn-ea"/>
              </a:rPr>
              <a:t>，对红包 </a:t>
            </a:r>
            <a:r>
              <a:rPr lang="en-US" altLang="zh-CN" sz="4000">
                <a:sym typeface="+mn-ea"/>
              </a:rPr>
              <a:t>id </a:t>
            </a:r>
            <a:r>
              <a:rPr lang="zh-CN" altLang="en-US" sz="4000">
                <a:sym typeface="+mn-ea"/>
              </a:rPr>
              <a:t>进行分片，命中到某一个逻辑服务器处理，在进程内做写操作的合并，减少存储层的单行锁争用。</a:t>
            </a:r>
            <a:endParaRPr lang="zh-CN" altLang="en-US" sz="4000">
              <a:sym typeface="+mn-ea"/>
            </a:endParaRPr>
          </a:p>
          <a:p>
            <a:pPr marL="0" indent="0">
              <a:buFont typeface="Arial" panose="020B0604020202090204"/>
            </a:pPr>
            <a:r>
              <a:rPr lang="zh-CN" altLang="en-US" sz="4000">
                <a:sym typeface="+mn-ea"/>
              </a:rPr>
              <a:t>我认为更好的做法是 有界负载一致性 </a:t>
            </a:r>
            <a:r>
              <a:rPr lang="en-US" altLang="zh-CN" sz="4000">
                <a:sym typeface="+mn-ea"/>
              </a:rPr>
              <a:t>hash</a:t>
            </a:r>
            <a:r>
              <a:rPr lang="zh-CN" altLang="en-US" sz="4000">
                <a:sym typeface="+mn-ea"/>
              </a:rPr>
              <a:t>。</a:t>
            </a:r>
            <a:endParaRPr lang="zh-CN" altLang="en-US" sz="4000">
              <a:sym typeface="+mn-ea"/>
            </a:endParaRPr>
          </a:p>
          <a:p>
            <a:pPr marL="0" indent="0">
              <a:buFont typeface="Arial" panose="020B0604020202090204"/>
            </a:pPr>
            <a:endParaRPr lang="zh-CN" altLang="en-US" sz="4000">
              <a:sym typeface="+mn-ea"/>
            </a:endParaRPr>
          </a:p>
        </p:txBody>
      </p:sp>
      <p:pic>
        <p:nvPicPr>
          <p:cNvPr id="2" name="图片 1"/>
          <p:cNvPicPr>
            <a:picLocks noChangeAspect="1"/>
          </p:cNvPicPr>
          <p:nvPr/>
        </p:nvPicPr>
        <p:blipFill>
          <a:blip r:embed="rId1"/>
          <a:stretch>
            <a:fillRect/>
          </a:stretch>
        </p:blipFill>
        <p:spPr>
          <a:xfrm>
            <a:off x="14855190" y="3333115"/>
            <a:ext cx="8118475" cy="747839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a:sym typeface="+mn-ea"/>
              </a:rPr>
              <a:t>数据分片的 hash 方式也是这个思想，即按照数据的某一特征（key）来计算哈希值，并将哈希值与系统中的节点建立映射关系,从而将哈希值不同的数据分布到不同的节点上</a:t>
            </a:r>
            <a:r>
              <a:rPr lang="zh-CN">
                <a:sym typeface="+mn-ea"/>
              </a:rPr>
              <a:t>。</a:t>
            </a:r>
            <a:endParaRPr lang="zh-CN"/>
          </a:p>
          <a:p>
            <a:pPr marL="0" indent="0">
              <a:buFont typeface="Arial" panose="020B0604020202090204"/>
            </a:pPr>
            <a:r>
              <a:rPr lang="zh-CN">
                <a:sym typeface="+mn-ea"/>
              </a:rPr>
              <a:t>按照 hash 方式做数据分片，映射关系非常简单；需要管理的元数据也非常之少，只需要记录节点的数目以及 hash 方式就行了。</a:t>
            </a:r>
            <a:endParaRPr lang="zh-CN">
              <a:sym typeface="+mn-ea"/>
            </a:endParaRPr>
          </a:p>
          <a:p>
            <a:pPr marL="0" indent="0">
              <a:buFont typeface="Arial" panose="020B0604020202090204"/>
            </a:pPr>
            <a:r>
              <a:rPr>
                <a:sym typeface="+mn-ea"/>
              </a:rPr>
              <a:t>当加入或者删除一个节点的时候，大量的数据需要移动。比如在这里增加一个节点 N3，因此 hash 方式变为了 mod 4</a:t>
            </a:r>
            <a:r>
              <a:rPr lang="zh-CN">
                <a:sym typeface="+mn-ea"/>
              </a:rPr>
              <a:t>。</a:t>
            </a:r>
            <a:endParaRPr lang="zh-CN"/>
          </a:p>
          <a:p>
            <a:pPr marL="0" indent="0">
              <a:buFont typeface="Arial" panose="020B0604020202090204"/>
            </a:pPr>
            <a:r>
              <a:rPr lang="zh-CN" sz="3600" i="1">
                <a:solidFill>
                  <a:schemeClr val="accent1"/>
                </a:solidFill>
                <a:sym typeface="+mn-ea"/>
              </a:rPr>
              <a:t>均衡问题：原始数据的特征值分布不均匀，导致大量的数据集中到一个物理节点上；第二，对于可修改的记录数据，单条记录的数据变大。</a:t>
            </a:r>
            <a:endParaRPr lang="zh-CN">
              <a:sym typeface="+mn-ea"/>
            </a:endParaRPr>
          </a:p>
          <a:p>
            <a:pPr marL="0" indent="0">
              <a:buFont typeface="Arial" panose="020B0604020202090204"/>
            </a:pPr>
            <a:r>
              <a:rPr lang="zh-CN" sz="3600" i="1">
                <a:solidFill>
                  <a:schemeClr val="accent2"/>
                </a:solidFill>
                <a:sym typeface="+mn-ea"/>
              </a:rPr>
              <a:t>高级玩法是抽象 </a:t>
            </a:r>
            <a:r>
              <a:rPr lang="en-US" altLang="zh-CN" sz="3600" i="1">
                <a:solidFill>
                  <a:schemeClr val="accent2"/>
                </a:solidFill>
                <a:sym typeface="+mn-ea"/>
              </a:rPr>
              <a:t>slot</a:t>
            </a:r>
            <a:r>
              <a:rPr lang="zh-CN" altLang="en-US" sz="3600" i="1">
                <a:solidFill>
                  <a:schemeClr val="accent2"/>
                </a:solidFill>
                <a:sym typeface="+mn-ea"/>
              </a:rPr>
              <a:t>，基于 </a:t>
            </a:r>
            <a:r>
              <a:rPr lang="en-US" altLang="zh-CN" sz="3600" i="1">
                <a:solidFill>
                  <a:schemeClr val="accent2"/>
                </a:solidFill>
                <a:sym typeface="+mn-ea"/>
              </a:rPr>
              <a:t>Hash </a:t>
            </a:r>
            <a:r>
              <a:rPr lang="zh-CN" altLang="en-US" sz="3600" i="1">
                <a:solidFill>
                  <a:schemeClr val="accent2"/>
                </a:solidFill>
                <a:sym typeface="+mn-ea"/>
              </a:rPr>
              <a:t>的 </a:t>
            </a:r>
            <a:r>
              <a:rPr lang="en-US" altLang="zh-CN" sz="3600" i="1">
                <a:solidFill>
                  <a:schemeClr val="accent2"/>
                </a:solidFill>
                <a:sym typeface="+mn-ea"/>
              </a:rPr>
              <a:t>Slot Sharding</a:t>
            </a:r>
            <a:r>
              <a:rPr lang="zh-CN" altLang="en-US" sz="3600" i="1">
                <a:solidFill>
                  <a:schemeClr val="accent2"/>
                </a:solidFill>
                <a:sym typeface="+mn-ea"/>
              </a:rPr>
              <a:t>，例如 </a:t>
            </a:r>
            <a:r>
              <a:rPr lang="en-US" altLang="zh-CN" sz="3600" i="1">
                <a:solidFill>
                  <a:schemeClr val="accent2"/>
                </a:solidFill>
                <a:sym typeface="+mn-ea"/>
              </a:rPr>
              <a:t>Redis-Cluster</a:t>
            </a:r>
            <a:r>
              <a:rPr lang="zh-CN" altLang="en-US" sz="3600" i="1">
                <a:solidFill>
                  <a:schemeClr val="accent2"/>
                </a:solidFill>
                <a:sym typeface="+mn-ea"/>
              </a:rPr>
              <a:t>。</a:t>
            </a:r>
            <a:endParaRPr lang="zh-CN" altLang="en-US"/>
          </a:p>
          <a:p>
            <a:pPr marL="0" indent="0">
              <a:buFont typeface="Arial" panose="020B0604020202090204"/>
            </a:pPr>
            <a:endParaRPr lang="zh-CN" altLang="en-US" sz="4000">
              <a:sym typeface="+mn-ea"/>
            </a:endParaRPr>
          </a:p>
        </p:txBody>
      </p:sp>
      <p:pic>
        <p:nvPicPr>
          <p:cNvPr id="3" name="Picture Placeholder 5"/>
          <p:cNvPicPr>
            <a:picLocks noChangeAspect="1"/>
          </p:cNvPicPr>
          <p:nvPr>
            <p:ph type="pic" sz="half" idx="13"/>
          </p:nvPr>
        </p:nvPicPr>
        <p:blipFill>
          <a:blip r:embed="rId1"/>
          <a:stretch>
            <a:fillRect/>
          </a:stretch>
        </p:blipFill>
        <p:spPr>
          <a:xfrm>
            <a:off x="13752195" y="2915920"/>
            <a:ext cx="10194290" cy="2397760"/>
          </a:xfrm>
          <a:prstGeom prst="rect">
            <a:avLst/>
          </a:prstGeom>
        </p:spPr>
      </p:pic>
      <p:pic>
        <p:nvPicPr>
          <p:cNvPr id="5" name="Picture Placeholder 4"/>
          <p:cNvPicPr>
            <a:picLocks noChangeAspect="1"/>
          </p:cNvPicPr>
          <p:nvPr/>
        </p:nvPicPr>
        <p:blipFill>
          <a:blip r:embed="rId2"/>
          <a:stretch>
            <a:fillRect/>
          </a:stretch>
        </p:blipFill>
        <p:spPr>
          <a:xfrm>
            <a:off x="13752195" y="6366510"/>
            <a:ext cx="10226675" cy="6138545"/>
          </a:xfrm>
          <a:prstGeom prst="rect">
            <a:avLst/>
          </a:prstGeom>
          <a:ln w="12700">
            <a:miter lim="40000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en-US" altLang="zh-CN">
                <a:sym typeface="+mn-ea"/>
              </a:rPr>
              <a:t>Slot</a:t>
            </a:r>
            <a:endParaRPr lang="en-US" altLang="zh-CN">
              <a:sym typeface="+mn-ea"/>
            </a:endParaRP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en-US" altLang="zh-CN" sz="4000">
                <a:sym typeface="+mn-ea"/>
              </a:rPr>
              <a:t>redis-cluster 把16384 槽按照节点数量进行平均分配，由节点进行管理</a:t>
            </a:r>
            <a:r>
              <a:rPr lang="zh-CN" altLang="en-US" sz="4000">
                <a:sym typeface="+mn-ea"/>
              </a:rPr>
              <a:t>。</a:t>
            </a:r>
            <a:endParaRPr lang="zh-CN" altLang="en-US" sz="4000">
              <a:sym typeface="+mn-ea"/>
            </a:endParaRPr>
          </a:p>
          <a:p>
            <a:pPr marL="0" indent="0">
              <a:buFont typeface="Arial" panose="020B0604020202090204"/>
            </a:pPr>
            <a:r>
              <a:rPr lang="zh-CN" altLang="en-US" sz="4000">
                <a:sym typeface="+mn-ea"/>
              </a:rPr>
              <a:t>对每个 key 按照 CRC16 规则进行 hash 运算，把 hash 结果对16383进行取余，把余数发送给 Redis 节点。</a:t>
            </a:r>
            <a:endParaRPr lang="zh-CN" altLang="en-US" sz="4000">
              <a:sym typeface="+mn-ea"/>
            </a:endParaRPr>
          </a:p>
          <a:p>
            <a:pPr marL="0" indent="0">
              <a:buFont typeface="Arial" panose="020B0604020202090204"/>
            </a:pPr>
            <a:r>
              <a:rPr lang="zh-CN" altLang="en-US" sz="4000">
                <a:sym typeface="+mn-ea"/>
              </a:rPr>
              <a:t>需要注意的是：Redis Cluster 的节点之间会共享消息，每个节点都会知道是哪个节点负责哪个范围内的数据槽</a:t>
            </a:r>
            <a:endParaRPr lang="zh-CN" altLang="en-US" sz="4000">
              <a:sym typeface="+mn-ea"/>
            </a:endParaRPr>
          </a:p>
        </p:txBody>
      </p:sp>
      <p:pic>
        <p:nvPicPr>
          <p:cNvPr id="2" name="图片 1"/>
          <p:cNvPicPr>
            <a:picLocks noChangeAspect="1"/>
          </p:cNvPicPr>
          <p:nvPr/>
        </p:nvPicPr>
        <p:blipFill>
          <a:blip r:embed="rId1"/>
          <a:stretch>
            <a:fillRect/>
          </a:stretch>
        </p:blipFill>
        <p:spPr>
          <a:xfrm>
            <a:off x="12689205" y="4300855"/>
            <a:ext cx="11461115" cy="626427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accent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10000"/>
              </a:lnSpc>
              <a:buNone/>
            </a:pPr>
            <a:r>
              <a:rPr lang="en-US" altLang="zh-CN">
                <a:sym typeface="+mn-ea"/>
              </a:rPr>
              <a:t>Storage </a:t>
            </a:r>
            <a:r>
              <a:rPr lang="zh-CN" altLang="en-US">
                <a:sym typeface="+mn-ea"/>
              </a:rPr>
              <a:t>和 </a:t>
            </a:r>
            <a:r>
              <a:rPr lang="en-US" altLang="zh-CN">
                <a:sym typeface="+mn-ea"/>
              </a:rPr>
              <a:t>Cache </a:t>
            </a:r>
            <a:r>
              <a:rPr lang="zh-CN" altLang="en-US">
                <a:sym typeface="+mn-ea"/>
              </a:rPr>
              <a:t>同步更新容易出现数据不一致。</a:t>
            </a:r>
            <a:endParaRPr lang="zh-CN" altLang="en-US"/>
          </a:p>
          <a:p>
            <a:pPr marL="0" indent="0">
              <a:lnSpc>
                <a:spcPct val="110000"/>
              </a:lnSpc>
              <a:buNone/>
            </a:pPr>
            <a:r>
              <a:rPr lang="zh-CN" altLang="en-US">
                <a:sym typeface="+mn-ea"/>
              </a:rPr>
              <a:t>模拟 </a:t>
            </a:r>
            <a:r>
              <a:rPr lang="en-US" altLang="zh-CN">
                <a:sym typeface="+mn-ea"/>
              </a:rPr>
              <a:t>MySQL Slave </a:t>
            </a:r>
            <a:r>
              <a:rPr lang="zh-CN" altLang="en-US">
                <a:sym typeface="+mn-ea"/>
              </a:rPr>
              <a:t>做数据复制，再把消息投递到 </a:t>
            </a:r>
            <a:r>
              <a:rPr lang="en-US" altLang="zh-CN">
                <a:sym typeface="+mn-ea"/>
              </a:rPr>
              <a:t>Kafka</a:t>
            </a:r>
            <a:r>
              <a:rPr lang="zh-CN" altLang="en-US">
                <a:sym typeface="+mn-ea"/>
              </a:rPr>
              <a:t>，保证至少一次消费：</a:t>
            </a:r>
            <a:endParaRPr lang="zh-CN" altLang="en-US"/>
          </a:p>
          <a:p>
            <a:pPr marL="457200" indent="-457200">
              <a:lnSpc>
                <a:spcPct val="110000"/>
              </a:lnSpc>
              <a:buAutoNum type="arabicPeriod"/>
            </a:pPr>
            <a:r>
              <a:rPr lang="zh-CN" altLang="en-US" sz="3600" i="1">
                <a:solidFill>
                  <a:schemeClr val="accent1"/>
                </a:solidFill>
                <a:sym typeface="+mn-ea"/>
              </a:rPr>
              <a:t>同步操作</a:t>
            </a:r>
            <a:r>
              <a:rPr lang="en-US" altLang="zh-CN" sz="3600" i="1">
                <a:solidFill>
                  <a:schemeClr val="accent1"/>
                </a:solidFill>
                <a:sym typeface="+mn-ea"/>
              </a:rPr>
              <a:t>DB</a:t>
            </a:r>
            <a:r>
              <a:rPr lang="zh-CN" altLang="en-US" sz="3600" i="1">
                <a:solidFill>
                  <a:schemeClr val="accent1"/>
                </a:solidFill>
                <a:sym typeface="+mn-ea"/>
              </a:rPr>
              <a:t>；</a:t>
            </a:r>
            <a:endParaRPr lang="zh-CN" altLang="en-US" sz="3600" i="1">
              <a:solidFill>
                <a:schemeClr val="accent1"/>
              </a:solidFill>
            </a:endParaRPr>
          </a:p>
          <a:p>
            <a:pPr marL="457200" indent="-457200">
              <a:lnSpc>
                <a:spcPct val="110000"/>
              </a:lnSpc>
              <a:buAutoNum type="arabicPeriod"/>
            </a:pPr>
            <a:r>
              <a:rPr lang="zh-CN" altLang="en-US" sz="3600" i="1">
                <a:solidFill>
                  <a:schemeClr val="accent1"/>
                </a:solidFill>
                <a:sym typeface="+mn-ea"/>
              </a:rPr>
              <a:t>同步操作</a:t>
            </a:r>
            <a:r>
              <a:rPr lang="en-US" altLang="zh-CN" sz="3600" i="1">
                <a:solidFill>
                  <a:schemeClr val="accent1"/>
                </a:solidFill>
                <a:sym typeface="+mn-ea"/>
              </a:rPr>
              <a:t>Cache</a:t>
            </a:r>
            <a:r>
              <a:rPr lang="zh-CN" altLang="en-US" sz="3600" i="1">
                <a:solidFill>
                  <a:schemeClr val="accent1"/>
                </a:solidFill>
                <a:sym typeface="+mn-ea"/>
              </a:rPr>
              <a:t>；</a:t>
            </a:r>
            <a:endParaRPr lang="zh-CN" altLang="en-US" sz="3600" i="1">
              <a:solidFill>
                <a:schemeClr val="accent1"/>
              </a:solidFill>
            </a:endParaRPr>
          </a:p>
          <a:p>
            <a:pPr marL="457200" indent="-457200">
              <a:lnSpc>
                <a:spcPct val="110000"/>
              </a:lnSpc>
              <a:buAutoNum type="arabicPeriod"/>
            </a:pPr>
            <a:r>
              <a:rPr lang="zh-CN" altLang="en-US" sz="3600" i="1">
                <a:solidFill>
                  <a:schemeClr val="accent1"/>
                </a:solidFill>
                <a:sym typeface="+mn-ea"/>
              </a:rPr>
              <a:t>利用</a:t>
            </a:r>
            <a:r>
              <a:rPr lang="en-US" altLang="zh-CN" sz="3600" i="1">
                <a:solidFill>
                  <a:schemeClr val="accent1"/>
                </a:solidFill>
                <a:sym typeface="+mn-ea"/>
              </a:rPr>
              <a:t>Job</a:t>
            </a:r>
            <a:r>
              <a:rPr lang="zh-CN" altLang="en-US" sz="3600" i="1">
                <a:solidFill>
                  <a:schemeClr val="accent1"/>
                </a:solidFill>
                <a:sym typeface="+mn-ea"/>
              </a:rPr>
              <a:t>消费消息，重新补偿一次缓存操作</a:t>
            </a:r>
            <a:endParaRPr lang="zh-CN" altLang="en-US"/>
          </a:p>
          <a:p>
            <a:pPr marL="0" indent="0">
              <a:lnSpc>
                <a:spcPct val="110000"/>
              </a:lnSpc>
              <a:buNone/>
            </a:pPr>
            <a:r>
              <a:rPr lang="zh-CN" altLang="en-US">
                <a:sym typeface="+mn-ea"/>
              </a:rPr>
              <a:t>保证时效性和一致性。</a:t>
            </a:r>
            <a:endParaRPr lang="zh-CN" altLang="en-US"/>
          </a:p>
          <a:p>
            <a:pPr marL="0" indent="0">
              <a:buFont typeface="Arial" panose="020B0604020202090204"/>
            </a:pPr>
            <a:endParaRPr lang="zh-CN" altLang="en-US" sz="4000">
              <a:sym typeface="+mn-ea"/>
            </a:endParaRPr>
          </a:p>
        </p:txBody>
      </p:sp>
      <p:pic>
        <p:nvPicPr>
          <p:cNvPr id="2" name="Picture Placeholder 5"/>
          <p:cNvPicPr>
            <a:picLocks noChangeAspect="1"/>
          </p:cNvPicPr>
          <p:nvPr>
            <p:ph type="pic" sz="half" idx="13"/>
          </p:nvPr>
        </p:nvPicPr>
        <p:blipFill>
          <a:blip r:embed="rId1"/>
          <a:stretch>
            <a:fillRect/>
          </a:stretch>
        </p:blipFill>
        <p:spPr>
          <a:xfrm>
            <a:off x="12553315" y="2555240"/>
            <a:ext cx="11633200" cy="1017270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19457670" cy="3076575"/>
          </a:xfrm>
        </p:spPr>
        <p:txBody>
          <a:bodyPr anchor="t" anchorCtr="0">
            <a:noAutofit/>
          </a:bodyPr>
          <a:lstStyle/>
          <a:p>
            <a:pPr marL="0" indent="0">
              <a:buFont typeface="Arial" panose="020B0604020202090204"/>
            </a:pPr>
            <a:r>
              <a:rPr lang="en-US" altLang="zh-CN">
                <a:sym typeface="+mn-ea"/>
              </a:rPr>
              <a:t>Cache Aside </a:t>
            </a:r>
            <a:r>
              <a:rPr lang="zh-CN" altLang="en-US">
                <a:sym typeface="+mn-ea"/>
              </a:rPr>
              <a:t>模型中，读缓存 </a:t>
            </a:r>
            <a:r>
              <a:rPr lang="en-US" altLang="zh-CN">
                <a:sym typeface="+mn-ea"/>
              </a:rPr>
              <a:t>Miss </a:t>
            </a:r>
            <a:r>
              <a:rPr lang="zh-CN" altLang="en-US">
                <a:sym typeface="+mn-ea"/>
              </a:rPr>
              <a:t>的回填操作，和修改数据同步更新缓存，包括消息队列的异步补偿缓存，都无法满足 </a:t>
            </a:r>
            <a:r>
              <a:rPr lang="en-US" altLang="zh-CN">
                <a:sym typeface="+mn-ea"/>
              </a:rPr>
              <a:t>“Happens Before”</a:t>
            </a:r>
            <a:r>
              <a:rPr lang="zh-CN" altLang="en-US">
                <a:sym typeface="+mn-ea"/>
              </a:rPr>
              <a:t>，会存在相互覆盖的情况。</a:t>
            </a:r>
            <a:endParaRPr lang="zh-CN" altLang="en-US"/>
          </a:p>
          <a:p>
            <a:pPr marL="0" indent="0">
              <a:buFont typeface="Arial" panose="020B0604020202090204"/>
            </a:pPr>
            <a:endParaRPr lang="zh-CN" altLang="en-US" sz="4000">
              <a:sym typeface="+mn-ea"/>
            </a:endParaRPr>
          </a:p>
        </p:txBody>
      </p:sp>
      <p:pic>
        <p:nvPicPr>
          <p:cNvPr id="4" name="Picture Placeholder 3"/>
          <p:cNvPicPr>
            <a:picLocks noChangeAspect="1"/>
          </p:cNvPicPr>
          <p:nvPr>
            <p:ph type="pic" sz="half" idx="13"/>
          </p:nvPr>
        </p:nvPicPr>
        <p:blipFill>
          <a:blip r:embed="rId1"/>
          <a:stretch>
            <a:fillRect/>
          </a:stretch>
        </p:blipFill>
        <p:spPr>
          <a:xfrm>
            <a:off x="1545590" y="5808345"/>
            <a:ext cx="21290915" cy="653542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79400" lvl="1" indent="0" algn="l">
              <a:buNone/>
            </a:pPr>
            <a:r>
              <a:rPr lang="zh-CN" altLang="en-US" sz="4000">
                <a:sym typeface="+mn-ea"/>
              </a:rPr>
              <a:t>读/写同时操作：</a:t>
            </a:r>
            <a:endParaRPr lang="zh-CN" altLang="en-US" sz="4000"/>
          </a:p>
          <a:p>
            <a:pPr marL="279400" lvl="1" indent="0" algn="l">
              <a:buNone/>
            </a:pPr>
            <a:r>
              <a:rPr lang="zh-CN" altLang="en-US" sz="4000">
                <a:sym typeface="+mn-ea"/>
              </a:rPr>
              <a:t>读操作，读缓存，缓存 MISS</a:t>
            </a:r>
            <a:endParaRPr lang="zh-CN" altLang="en-US" sz="4000"/>
          </a:p>
          <a:p>
            <a:pPr marL="279400" lvl="1" indent="0" algn="l">
              <a:buNone/>
            </a:pPr>
            <a:r>
              <a:rPr lang="zh-CN" altLang="en-US" sz="4000">
                <a:sym typeface="+mn-ea"/>
              </a:rPr>
              <a:t>读操作，读 DB，读取到数据</a:t>
            </a:r>
            <a:endParaRPr lang="zh-CN" altLang="en-US" sz="4000"/>
          </a:p>
          <a:p>
            <a:pPr marL="279400" lvl="1" indent="0" algn="l">
              <a:buNone/>
            </a:pPr>
            <a:r>
              <a:rPr lang="zh-CN" altLang="en-US" sz="4000">
                <a:sym typeface="+mn-ea"/>
              </a:rPr>
              <a:t>写操作，更新 DB 数据</a:t>
            </a:r>
            <a:endParaRPr lang="zh-CN" altLang="en-US" sz="4000"/>
          </a:p>
          <a:p>
            <a:pPr marL="279400" lvl="1" indent="0" algn="l">
              <a:buNone/>
            </a:pPr>
            <a:r>
              <a:rPr lang="zh-CN" altLang="en-US" sz="4000">
                <a:sym typeface="+mn-ea"/>
              </a:rPr>
              <a:t>写操作 SET/DELETE Cache（可 Job 异步操作）</a:t>
            </a:r>
            <a:endParaRPr lang="zh-CN" altLang="en-US" sz="4000"/>
          </a:p>
          <a:p>
            <a:pPr marL="279400" lvl="1" indent="0" algn="l">
              <a:buNone/>
            </a:pPr>
            <a:r>
              <a:rPr lang="zh-CN" altLang="en-US" sz="4000">
                <a:sym typeface="+mn-ea"/>
              </a:rPr>
              <a:t>读操作，SET操作数据回写缓存（可 Job 异步操作）</a:t>
            </a:r>
            <a:endParaRPr lang="zh-CN" altLang="en-US" sz="4000"/>
          </a:p>
          <a:p>
            <a:pPr marL="279400" lvl="1" indent="0" algn="l">
              <a:buNone/>
            </a:pPr>
            <a:r>
              <a:rPr lang="zh-CN" altLang="en-US" sz="4000">
                <a:sym typeface="+mn-ea"/>
              </a:rPr>
              <a:t>这种交互下，由于4和5操作步骤都是设置缓存，导致写入的值互相覆盖；并且操作的顺序性不确定，从而导致 cache 存在脏缓存的情况。</a:t>
            </a:r>
            <a:endParaRPr lang="zh-CN" altLang="en-US" sz="4000">
              <a:sym typeface="+mn-ea"/>
            </a:endParaRPr>
          </a:p>
        </p:txBody>
      </p:sp>
      <p:pic>
        <p:nvPicPr>
          <p:cNvPr id="3" name="Picture Placeholder 6"/>
          <p:cNvPicPr>
            <a:picLocks noChangeAspect="1"/>
          </p:cNvPicPr>
          <p:nvPr>
            <p:ph type="pic" sz="half" idx="13"/>
          </p:nvPr>
        </p:nvPicPr>
        <p:blipFill>
          <a:blip r:embed="rId1"/>
          <a:stretch>
            <a:fillRect/>
          </a:stretch>
        </p:blipFill>
        <p:spPr>
          <a:xfrm>
            <a:off x="12690475" y="2289810"/>
            <a:ext cx="11232515" cy="1044575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79400" lvl="1" indent="0" algn="l">
              <a:buNone/>
            </a:pPr>
            <a:r>
              <a:rPr lang="zh-CN" altLang="en-US" sz="4000">
                <a:sym typeface="+mn-ea"/>
              </a:rPr>
              <a:t>读/写同时操作：</a:t>
            </a:r>
            <a:endParaRPr lang="zh-CN" altLang="en-US" sz="4000"/>
          </a:p>
          <a:p>
            <a:pPr marL="279400" lvl="1" indent="0" algn="l">
              <a:buNone/>
            </a:pPr>
            <a:r>
              <a:rPr lang="zh-CN" altLang="en-US" sz="4000">
                <a:sym typeface="+mn-ea"/>
              </a:rPr>
              <a:t>读操作，读缓存，缓存 MISS</a:t>
            </a:r>
            <a:endParaRPr lang="zh-CN" altLang="en-US" sz="4000"/>
          </a:p>
          <a:p>
            <a:pPr marL="279400" lvl="1" indent="0" algn="l">
              <a:buNone/>
            </a:pPr>
            <a:r>
              <a:rPr lang="zh-CN" altLang="en-US" sz="4000">
                <a:sym typeface="+mn-ea"/>
              </a:rPr>
              <a:t>读操作，读 DB，读取到数据</a:t>
            </a:r>
            <a:endParaRPr lang="zh-CN" altLang="en-US" sz="4000"/>
          </a:p>
          <a:p>
            <a:pPr marL="279400" lvl="1" indent="0" algn="l">
              <a:buNone/>
            </a:pPr>
            <a:r>
              <a:rPr lang="zh-CN" altLang="en-US" sz="4000">
                <a:sym typeface="+mn-ea"/>
              </a:rPr>
              <a:t>写操作，更新 DB 数据</a:t>
            </a:r>
            <a:endParaRPr lang="zh-CN" altLang="en-US" sz="4000"/>
          </a:p>
          <a:p>
            <a:pPr marL="279400" lvl="1" indent="0" algn="l">
              <a:buNone/>
            </a:pPr>
            <a:r>
              <a:rPr lang="zh-CN" altLang="en-US" sz="4000">
                <a:sym typeface="+mn-ea"/>
              </a:rPr>
              <a:t>写操作 SET Cache（可异步 job 操作，Redis 可以使用 SETEX 操作）</a:t>
            </a:r>
            <a:endParaRPr lang="zh-CN" altLang="en-US" sz="4000"/>
          </a:p>
          <a:p>
            <a:pPr marL="279400" lvl="1" indent="0" algn="l">
              <a:buNone/>
            </a:pPr>
            <a:r>
              <a:rPr lang="zh-CN" altLang="en-US" sz="4000">
                <a:sym typeface="+mn-ea"/>
              </a:rPr>
              <a:t>读操作，ADD 操作数据回写缓存（可 Job异步操作，Redis 可以使用 SETNX 操作）</a:t>
            </a:r>
            <a:endParaRPr lang="zh-CN" altLang="en-US" sz="4000"/>
          </a:p>
          <a:p>
            <a:pPr marL="279400" lvl="1" indent="0" algn="l">
              <a:buNone/>
            </a:pPr>
            <a:r>
              <a:rPr lang="zh-CN" altLang="en-US" sz="4000">
                <a:sym typeface="+mn-ea"/>
              </a:rPr>
              <a:t>写操作使用 SET 操作命令，覆盖写缓存；读操作，使用 ADD 操作回写 MISS 数据，从而保证写操作的最新数据不会被读操作的回写数据覆盖。</a:t>
            </a:r>
            <a:endParaRPr lang="zh-CN" altLang="en-US" sz="4000"/>
          </a:p>
          <a:p>
            <a:pPr marL="279400" lvl="1" indent="0" algn="l">
              <a:buNone/>
            </a:pPr>
            <a:endParaRPr lang="zh-CN" altLang="en-US" sz="4000">
              <a:sym typeface="+mn-ea"/>
            </a:endParaRPr>
          </a:p>
        </p:txBody>
      </p:sp>
      <p:pic>
        <p:nvPicPr>
          <p:cNvPr id="2" name="图片 1"/>
          <p:cNvPicPr>
            <a:picLocks noChangeAspect="1"/>
          </p:cNvPicPr>
          <p:nvPr/>
        </p:nvPicPr>
        <p:blipFill>
          <a:blip r:embed="rId1"/>
          <a:stretch>
            <a:fillRect/>
          </a:stretch>
        </p:blipFill>
        <p:spPr>
          <a:xfrm>
            <a:off x="12691745" y="2289810"/>
            <a:ext cx="11232515" cy="1044575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多级缓存</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a:sym typeface="+mn-ea"/>
              </a:rPr>
              <a:t>微服务拆分细粒度原子业务下的整合服务（聚合服务），用于提供粗粒度的接口，以及二级缓存加速，减少扇出的 </a:t>
            </a:r>
            <a:r>
              <a:rPr lang="en-US" altLang="zh-CN">
                <a:sym typeface="+mn-ea"/>
              </a:rPr>
              <a:t>rpc </a:t>
            </a:r>
            <a:r>
              <a:rPr lang="zh-CN" altLang="en-US">
                <a:sym typeface="+mn-ea"/>
              </a:rPr>
              <a:t>网络请求，减少延迟。</a:t>
            </a:r>
            <a:endParaRPr lang="zh-CN" altLang="en-US">
              <a:sym typeface="+mn-ea"/>
            </a:endParaRPr>
          </a:p>
          <a:p>
            <a:pPr marL="0" indent="0">
              <a:lnSpc>
                <a:spcPct val="100000"/>
              </a:lnSpc>
              <a:buNone/>
            </a:pPr>
            <a:r>
              <a:rPr lang="zh-CN" altLang="en-US">
                <a:sym typeface="+mn-ea"/>
              </a:rPr>
              <a:t>最重要是保证多级缓存的一致性：</a:t>
            </a:r>
            <a:endParaRPr lang="zh-CN" altLang="en-US"/>
          </a:p>
          <a:p>
            <a:pPr marL="571500" indent="-571500">
              <a:lnSpc>
                <a:spcPct val="100000"/>
              </a:lnSpc>
              <a:buFont typeface="Arial" panose="020B0604020202090204" pitchFamily="34" charset="0"/>
              <a:buChar char="•"/>
            </a:pPr>
            <a:r>
              <a:rPr lang="zh-CN" altLang="en-US" sz="3600" i="1">
                <a:solidFill>
                  <a:schemeClr val="accent1"/>
                </a:solidFill>
                <a:sym typeface="+mn-ea"/>
              </a:rPr>
              <a:t>清理的优先级是有要求的，先优先清理下游再上游；</a:t>
            </a:r>
            <a:endParaRPr lang="zh-CN" altLang="en-US" sz="3600" i="1">
              <a:solidFill>
                <a:schemeClr val="accent1"/>
              </a:solidFill>
            </a:endParaRPr>
          </a:p>
          <a:p>
            <a:pPr marL="571500" indent="-571500">
              <a:lnSpc>
                <a:spcPct val="100000"/>
              </a:lnSpc>
              <a:buFont typeface="Arial" panose="020B0604020202090204" pitchFamily="34" charset="0"/>
              <a:buChar char="•"/>
            </a:pPr>
            <a:r>
              <a:rPr lang="zh-CN" altLang="en-US" sz="3600" i="1">
                <a:solidFill>
                  <a:schemeClr val="accent1"/>
                </a:solidFill>
                <a:sym typeface="+mn-ea"/>
              </a:rPr>
              <a:t>下游的缓存</a:t>
            </a:r>
            <a:r>
              <a:rPr lang="en-US" altLang="zh-CN" sz="3600" i="1">
                <a:solidFill>
                  <a:schemeClr val="accent1"/>
                </a:solidFill>
                <a:sym typeface="+mn-ea"/>
              </a:rPr>
              <a:t>expire</a:t>
            </a:r>
            <a:r>
              <a:rPr lang="zh-CN" altLang="en-US" sz="3600" i="1">
                <a:solidFill>
                  <a:schemeClr val="accent1"/>
                </a:solidFill>
                <a:sym typeface="+mn-ea"/>
              </a:rPr>
              <a:t>要大于上游，里面穿透回源；</a:t>
            </a:r>
            <a:endParaRPr lang="zh-CN" altLang="en-US" sz="3600" i="1">
              <a:solidFill>
                <a:schemeClr val="accent1"/>
              </a:solidFill>
              <a:sym typeface="+mn-ea"/>
            </a:endParaRPr>
          </a:p>
          <a:p>
            <a:pPr marL="571500" indent="-571500">
              <a:lnSpc>
                <a:spcPct val="100000"/>
              </a:lnSpc>
              <a:buFont typeface="Arial" panose="020B0604020202090204" pitchFamily="34" charset="0"/>
              <a:buChar char="•"/>
            </a:pPr>
            <a:endParaRPr lang="zh-CN" altLang="en-US" sz="3600" i="1">
              <a:solidFill>
                <a:schemeClr val="accent1"/>
              </a:solidFill>
              <a:sym typeface="+mn-ea"/>
            </a:endParaRPr>
          </a:p>
          <a:p>
            <a:pPr>
              <a:lnSpc>
                <a:spcPct val="100000"/>
              </a:lnSpc>
              <a:buFont typeface="Arial" panose="020B0604020202090204" pitchFamily="34" charset="0"/>
            </a:pPr>
            <a:r>
              <a:rPr lang="zh-CN" altLang="en-US" sz="3600" i="1">
                <a:solidFill>
                  <a:schemeClr val="accent1"/>
                </a:solidFill>
                <a:sym typeface="+mn-ea"/>
              </a:rPr>
              <a:t>天下大势分久必合，适当的微服务合并也是不错的做法，再使用 </a:t>
            </a:r>
            <a:r>
              <a:rPr lang="en-US" altLang="zh-CN" sz="3600" i="1">
                <a:solidFill>
                  <a:schemeClr val="accent1"/>
                </a:solidFill>
                <a:sym typeface="+mn-ea"/>
              </a:rPr>
              <a:t>DDD </a:t>
            </a:r>
            <a:r>
              <a:rPr lang="zh-CN" altLang="en-US" sz="3600" i="1">
                <a:solidFill>
                  <a:schemeClr val="accent1"/>
                </a:solidFill>
                <a:sym typeface="+mn-ea"/>
              </a:rPr>
              <a:t>思路以及我们介绍的目录结构组织方式，区分不同的 </a:t>
            </a:r>
            <a:r>
              <a:rPr lang="en-US" altLang="zh-CN" sz="3600" i="1">
                <a:solidFill>
                  <a:schemeClr val="accent1"/>
                </a:solidFill>
                <a:sym typeface="+mn-ea"/>
              </a:rPr>
              <a:t>Usecase</a:t>
            </a:r>
            <a:r>
              <a:rPr lang="zh-CN" altLang="en-US" sz="3600" i="1">
                <a:solidFill>
                  <a:schemeClr val="accent1"/>
                </a:solidFill>
                <a:sym typeface="+mn-ea"/>
              </a:rPr>
              <a:t>。</a:t>
            </a:r>
            <a:endParaRPr lang="zh-CN" altLang="en-US" sz="3600" i="1">
              <a:solidFill>
                <a:schemeClr val="accent1"/>
              </a:solidFill>
              <a:sym typeface="+mn-ea"/>
            </a:endParaRPr>
          </a:p>
        </p:txBody>
      </p:sp>
      <p:pic>
        <p:nvPicPr>
          <p:cNvPr id="3" name="Picture 2"/>
          <p:cNvPicPr>
            <a:picLocks noChangeAspect="1"/>
          </p:cNvPicPr>
          <p:nvPr/>
        </p:nvPicPr>
        <p:blipFill>
          <a:blip r:embed="rId1"/>
          <a:stretch>
            <a:fillRect/>
          </a:stretch>
        </p:blipFill>
        <p:spPr>
          <a:xfrm>
            <a:off x="13007975" y="4357370"/>
            <a:ext cx="11160760" cy="5374005"/>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热点缓存</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sz="3600">
                <a:sym typeface="+mn-ea"/>
              </a:rPr>
              <a:t>对于热点缓存 </a:t>
            </a:r>
            <a:r>
              <a:rPr lang="en-US" altLang="zh-CN" sz="3600">
                <a:sym typeface="+mn-ea"/>
              </a:rPr>
              <a:t>Key</a:t>
            </a:r>
            <a:r>
              <a:rPr lang="zh-CN" altLang="en-US" sz="3600">
                <a:sym typeface="+mn-ea"/>
              </a:rPr>
              <a:t>，按照如下思路解决：</a:t>
            </a:r>
            <a:endParaRPr lang="zh-CN" altLang="en-US" sz="3600"/>
          </a:p>
          <a:p>
            <a:pPr marL="571500" indent="-571500">
              <a:lnSpc>
                <a:spcPct val="100000"/>
              </a:lnSpc>
              <a:buFont typeface="Arial" panose="020B0604020202090204" pitchFamily="34" charset="0"/>
              <a:buChar char="•"/>
            </a:pPr>
            <a:r>
              <a:rPr lang="zh-CN" altLang="en-US" sz="3600">
                <a:sym typeface="+mn-ea"/>
              </a:rPr>
              <a:t>小表广播，从 </a:t>
            </a:r>
            <a:r>
              <a:rPr lang="en-US" altLang="zh-CN" sz="3600">
                <a:sym typeface="+mn-ea"/>
              </a:rPr>
              <a:t>RemoteCache </a:t>
            </a:r>
            <a:r>
              <a:rPr lang="zh-CN" altLang="en-US" sz="3600">
                <a:sym typeface="+mn-ea"/>
              </a:rPr>
              <a:t>提升为</a:t>
            </a:r>
            <a:r>
              <a:rPr lang="en-US" altLang="zh-CN" sz="3600">
                <a:sym typeface="+mn-ea"/>
              </a:rPr>
              <a:t>LocalCache</a:t>
            </a:r>
            <a:r>
              <a:rPr lang="zh-CN" altLang="en-US" sz="3600">
                <a:sym typeface="+mn-ea"/>
              </a:rPr>
              <a:t>，</a:t>
            </a:r>
            <a:r>
              <a:rPr lang="en-US" altLang="zh-CN" sz="3600">
                <a:sym typeface="+mn-ea"/>
              </a:rPr>
              <a:t>App </a:t>
            </a:r>
            <a:r>
              <a:rPr lang="zh-CN" altLang="en-US" sz="3600">
                <a:sym typeface="+mn-ea"/>
              </a:rPr>
              <a:t>定时更新，甚至可以让运营平台支持广播刷新 </a:t>
            </a:r>
            <a:r>
              <a:rPr lang="en-US" altLang="zh-CN" sz="3600">
                <a:sym typeface="+mn-ea"/>
              </a:rPr>
              <a:t>LocalCache</a:t>
            </a:r>
            <a:r>
              <a:rPr lang="zh-CN" altLang="en-US" sz="3600">
                <a:sym typeface="+mn-ea"/>
              </a:rPr>
              <a:t>；</a:t>
            </a:r>
            <a:endParaRPr lang="zh-CN" altLang="en-US" sz="3600"/>
          </a:p>
          <a:p>
            <a:pPr marL="571500" indent="-571500">
              <a:lnSpc>
                <a:spcPct val="100000"/>
              </a:lnSpc>
              <a:buFont typeface="Arial" panose="020B0604020202090204" pitchFamily="34" charset="0"/>
              <a:buChar char="•"/>
            </a:pPr>
            <a:r>
              <a:rPr lang="zh-CN" altLang="en-US" sz="3600">
                <a:sym typeface="+mn-ea"/>
              </a:rPr>
              <a:t>主动监控防御预热，比如直播房间页高在线情况下直接外挂服务主动防御；</a:t>
            </a:r>
            <a:endParaRPr lang="zh-CN" altLang="en-US" sz="3600"/>
          </a:p>
          <a:p>
            <a:pPr marL="571500" indent="-571500">
              <a:lnSpc>
                <a:spcPct val="100000"/>
              </a:lnSpc>
              <a:buFont typeface="Arial" panose="020B0604020202090204" pitchFamily="34" charset="0"/>
              <a:buChar char="•"/>
            </a:pPr>
            <a:r>
              <a:rPr lang="zh-CN" altLang="en-US" sz="3600">
                <a:sym typeface="+mn-ea"/>
              </a:rPr>
              <a:t>基础库框架支持热点发现，自动短时的 </a:t>
            </a:r>
            <a:r>
              <a:rPr lang="en-US" altLang="zh-CN" sz="3600">
                <a:sym typeface="+mn-ea"/>
              </a:rPr>
              <a:t>short-live cache</a:t>
            </a:r>
            <a:r>
              <a:rPr lang="zh-CN" altLang="en-US" sz="3600">
                <a:sym typeface="+mn-ea"/>
              </a:rPr>
              <a:t>；</a:t>
            </a:r>
            <a:endParaRPr lang="zh-CN" altLang="en-US" sz="3600"/>
          </a:p>
          <a:p>
            <a:pPr marL="571500" indent="-571500">
              <a:lnSpc>
                <a:spcPct val="100000"/>
              </a:lnSpc>
              <a:buFont typeface="Arial" panose="020B0604020202090204" pitchFamily="34" charset="0"/>
              <a:buChar char="•"/>
            </a:pPr>
            <a:r>
              <a:rPr lang="zh-CN" altLang="en-US" sz="3600">
                <a:sym typeface="+mn-ea"/>
              </a:rPr>
              <a:t>多 </a:t>
            </a:r>
            <a:r>
              <a:rPr lang="en-US" altLang="zh-CN" sz="3600">
                <a:sym typeface="+mn-ea"/>
              </a:rPr>
              <a:t>Cluster </a:t>
            </a:r>
            <a:r>
              <a:rPr lang="zh-CN" altLang="en-US" sz="3600">
                <a:sym typeface="+mn-ea"/>
              </a:rPr>
              <a:t>支持；</a:t>
            </a:r>
            <a:endParaRPr lang="zh-CN" altLang="en-US" sz="3600">
              <a:sym typeface="+mn-ea"/>
            </a:endParaRPr>
          </a:p>
          <a:p>
            <a:pPr marL="850900" lvl="1" indent="-571500" algn="l"/>
            <a:r>
              <a:rPr lang="zh-CN" altLang="en-US" sz="3600"/>
              <a:t>多 </a:t>
            </a:r>
            <a:r>
              <a:rPr lang="en-US" altLang="zh-CN" sz="3600"/>
              <a:t>Key </a:t>
            </a:r>
            <a:r>
              <a:rPr lang="zh-CN" altLang="en-US" sz="3600"/>
              <a:t>设计</a:t>
            </a:r>
            <a:r>
              <a:rPr lang="en-US" altLang="zh-CN" sz="3600"/>
              <a:t>: </a:t>
            </a:r>
            <a:r>
              <a:rPr lang="zh-CN" altLang="en-US">
                <a:sym typeface="+mn-ea"/>
              </a:rPr>
              <a:t>使用多副本，减小节点热点的问题</a:t>
            </a:r>
            <a:endParaRPr lang="zh-CN" altLang="en-US">
              <a:sym typeface="+mn-ea"/>
            </a:endParaRPr>
          </a:p>
          <a:p>
            <a:pPr marL="1308100" lvl="2" indent="-571500" algn="l"/>
            <a:r>
              <a:rPr lang="zh-CN" altLang="en-US">
                <a:sym typeface="+mn-ea"/>
              </a:rPr>
              <a:t>使用多副本 ms_1,ms_2,ms_3 每个节点保存一份数据，使得请求分散到多个节点，避免单点热点问题。</a:t>
            </a:r>
            <a:endParaRPr lang="zh-CN" altLang="en-US" sz="3600"/>
          </a:p>
          <a:p>
            <a:pPr marL="0" indent="0">
              <a:lnSpc>
                <a:spcPct val="100000"/>
              </a:lnSpc>
              <a:buNone/>
            </a:pPr>
            <a:endParaRPr lang="zh-CN" altLang="en-US" sz="3600" i="1">
              <a:solidFill>
                <a:schemeClr val="accent1"/>
              </a:solidFill>
              <a:sym typeface="+mn-ea"/>
            </a:endParaRPr>
          </a:p>
        </p:txBody>
      </p:sp>
      <p:pic>
        <p:nvPicPr>
          <p:cNvPr id="2" name="Picture 5"/>
          <p:cNvPicPr>
            <a:picLocks noChangeAspect="1"/>
          </p:cNvPicPr>
          <p:nvPr/>
        </p:nvPicPr>
        <p:blipFill>
          <a:blip r:embed="rId1"/>
          <a:stretch>
            <a:fillRect/>
          </a:stretch>
        </p:blipFill>
        <p:spPr>
          <a:xfrm>
            <a:off x="12648565" y="3074035"/>
            <a:ext cx="11336655" cy="8015605"/>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热点缓存</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sz="3600">
                <a:sym typeface="+mn-ea"/>
              </a:rPr>
              <a:t>建立多个 Cluster ，和微服务、存储等一起组成一个 Region。</a:t>
            </a:r>
            <a:endParaRPr sz="3600"/>
          </a:p>
          <a:p>
            <a:pPr marL="0" indent="0">
              <a:lnSpc>
                <a:spcPct val="100000"/>
              </a:lnSpc>
              <a:buNone/>
            </a:pPr>
            <a:r>
              <a:rPr sz="3600">
                <a:sym typeface="+mn-ea"/>
              </a:rPr>
              <a:t>这样相当于是用空间换时间：</a:t>
            </a:r>
            <a:endParaRPr sz="3600">
              <a:sym typeface="+mn-ea"/>
            </a:endParaRPr>
          </a:p>
          <a:p>
            <a:pPr marL="0" indent="0">
              <a:lnSpc>
                <a:spcPct val="100000"/>
              </a:lnSpc>
              <a:buNone/>
            </a:pPr>
            <a:r>
              <a:rPr sz="3200" i="1">
                <a:solidFill>
                  <a:schemeClr val="accent1"/>
                </a:solidFill>
                <a:sym typeface="+mn-ea"/>
              </a:rPr>
              <a:t>同一个 key 在每一个 </a:t>
            </a:r>
            <a:r>
              <a:rPr lang="en-US" sz="3200" i="1">
                <a:solidFill>
                  <a:schemeClr val="accent1"/>
                </a:solidFill>
                <a:sym typeface="+mn-ea"/>
              </a:rPr>
              <a:t>f</a:t>
            </a:r>
            <a:r>
              <a:rPr sz="3200" i="1">
                <a:solidFill>
                  <a:schemeClr val="accent1"/>
                </a:solidFill>
                <a:sym typeface="+mn-ea"/>
              </a:rPr>
              <a:t>rontend </a:t>
            </a:r>
            <a:r>
              <a:rPr lang="en-US" sz="3200" i="1">
                <a:solidFill>
                  <a:schemeClr val="accent1"/>
                </a:solidFill>
                <a:sym typeface="+mn-ea"/>
              </a:rPr>
              <a:t>c</a:t>
            </a:r>
            <a:r>
              <a:rPr sz="3200" i="1">
                <a:solidFill>
                  <a:schemeClr val="accent1"/>
                </a:solidFill>
                <a:sym typeface="+mn-ea"/>
              </a:rPr>
              <a:t>luster 都可能有一个 </a:t>
            </a:r>
            <a:r>
              <a:rPr lang="en-US" sz="3200" i="1">
                <a:solidFill>
                  <a:schemeClr val="accent1"/>
                </a:solidFill>
                <a:sym typeface="+mn-ea"/>
              </a:rPr>
              <a:t>c</a:t>
            </a:r>
            <a:r>
              <a:rPr sz="3200" i="1">
                <a:solidFill>
                  <a:schemeClr val="accent1"/>
                </a:solidFill>
                <a:sym typeface="+mn-ea"/>
              </a:rPr>
              <a:t>opy，这样会带来 consistency 的问题，但是这样能够降低 latency 和提高 availability。</a:t>
            </a:r>
            <a:r>
              <a:rPr lang="zh-CN" sz="3200" i="1">
                <a:solidFill>
                  <a:schemeClr val="accent1"/>
                </a:solidFill>
                <a:sym typeface="+mn-ea"/>
              </a:rPr>
              <a:t>利用 </a:t>
            </a:r>
            <a:r>
              <a:rPr lang="en-US" altLang="zh-CN" sz="3200" i="1">
                <a:solidFill>
                  <a:schemeClr val="accent1"/>
                </a:solidFill>
                <a:sym typeface="+mn-ea"/>
              </a:rPr>
              <a:t>MySQL Binlog </a:t>
            </a:r>
            <a:r>
              <a:rPr lang="zh-CN" altLang="en-US" sz="3200" i="1">
                <a:solidFill>
                  <a:schemeClr val="accent1"/>
                </a:solidFill>
                <a:sym typeface="+mn-ea"/>
              </a:rPr>
              <a:t>消息 </a:t>
            </a:r>
            <a:r>
              <a:rPr lang="en-US" altLang="zh-CN" sz="3200" i="1">
                <a:solidFill>
                  <a:schemeClr val="accent1"/>
                </a:solidFill>
                <a:sym typeface="+mn-ea"/>
              </a:rPr>
              <a:t>anycast </a:t>
            </a:r>
            <a:r>
              <a:rPr lang="zh-CN" altLang="en-US" sz="3200" i="1">
                <a:solidFill>
                  <a:schemeClr val="accent1"/>
                </a:solidFill>
                <a:sym typeface="+mn-ea"/>
              </a:rPr>
              <a:t>到不同集群的某个节点清理或者更新缓存；</a:t>
            </a:r>
            <a:endParaRPr lang="zh-CN" altLang="en-US" sz="3600">
              <a:sym typeface="+mn-ea"/>
            </a:endParaRPr>
          </a:p>
          <a:p>
            <a:pPr>
              <a:lnSpc>
                <a:spcPct val="100000"/>
              </a:lnSpc>
            </a:pPr>
            <a:r>
              <a:rPr lang="zh-CN" altLang="en-US" sz="3600">
                <a:sym typeface="+mn-ea"/>
              </a:rPr>
              <a:t>当业务频繁更新时候，cache频繁过期，会导致命中率低</a:t>
            </a:r>
            <a:r>
              <a:rPr lang="en-US" altLang="zh-CN" sz="3600">
                <a:sym typeface="+mn-ea"/>
              </a:rPr>
              <a:t>: stale sets</a:t>
            </a:r>
            <a:endParaRPr lang="en-US" altLang="zh-CN" sz="3600">
              <a:sym typeface="+mn-ea"/>
            </a:endParaRPr>
          </a:p>
          <a:p>
            <a:pPr>
              <a:lnSpc>
                <a:spcPct val="100000"/>
              </a:lnSpc>
            </a:pPr>
            <a:r>
              <a:rPr lang="zh-CN" altLang="en-US" sz="3200" i="1">
                <a:solidFill>
                  <a:schemeClr val="accent1"/>
                </a:solidFill>
                <a:sym typeface="+mn-ea"/>
              </a:rPr>
              <a:t>如果应用程序层可以忍受稍微过期一点的数据，针对这点可以进一步降低系统负载。当一个key 被删除的时候（delete 请求或者 cache 爆棚清空间了），它被放倒一个临时的数据结构里，会再续上比较短的一段时间。当有请求进来的时候会返回这个数据并标记为“Stale”。对于大部分应用场景而言，Stale Value 是可以忍受的。(需要改 memcache、redis 源码，或者基础库支持）；</a:t>
            </a:r>
            <a:endParaRPr lang="zh-CN" altLang="en-US" sz="3200" i="1">
              <a:solidFill>
                <a:schemeClr val="accent1"/>
              </a:solidFill>
            </a:endParaRPr>
          </a:p>
          <a:p>
            <a:pPr>
              <a:lnSpc>
                <a:spcPct val="100000"/>
              </a:lnSpc>
            </a:pPr>
            <a:endParaRPr lang="zh-CN" altLang="en-US" sz="3200" i="1">
              <a:solidFill>
                <a:schemeClr val="accent1"/>
              </a:solidFill>
              <a:sym typeface="+mn-ea"/>
            </a:endParaRPr>
          </a:p>
        </p:txBody>
      </p:sp>
      <p:pic>
        <p:nvPicPr>
          <p:cNvPr id="5" name="Picture Placeholder 4"/>
          <p:cNvPicPr>
            <a:picLocks noChangeAspect="1"/>
          </p:cNvPicPr>
          <p:nvPr>
            <p:ph type="pic" sz="half" idx="13"/>
          </p:nvPr>
        </p:nvPicPr>
        <p:blipFill>
          <a:blip r:embed="rId1"/>
          <a:stretch>
            <a:fillRect/>
          </a:stretch>
        </p:blipFill>
        <p:spPr>
          <a:xfrm>
            <a:off x="12548870" y="3486785"/>
            <a:ext cx="11510010" cy="749935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穿透缓存</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singlefly</a:t>
            </a:r>
            <a:endParaRPr lang="zh-CN" altLang="en-US"/>
          </a:p>
          <a:p>
            <a:pPr marL="279400" lvl="1" indent="0" algn="l">
              <a:buNone/>
            </a:pPr>
            <a:r>
              <a:rPr lang="zh-CN" altLang="en-US">
                <a:sym typeface="+mn-ea"/>
              </a:rPr>
              <a:t>对关键字进行一致性 </a:t>
            </a:r>
            <a:r>
              <a:rPr lang="en-US" altLang="zh-CN">
                <a:sym typeface="+mn-ea"/>
              </a:rPr>
              <a:t>h</a:t>
            </a:r>
            <a:r>
              <a:rPr lang="zh-CN" altLang="en-US">
                <a:sym typeface="+mn-ea"/>
              </a:rPr>
              <a:t>ash，使其某一个维度的 </a:t>
            </a:r>
            <a:r>
              <a:rPr lang="en-US" altLang="zh-CN">
                <a:sym typeface="+mn-ea"/>
              </a:rPr>
              <a:t>k</a:t>
            </a:r>
            <a:r>
              <a:rPr lang="zh-CN" altLang="en-US">
                <a:sym typeface="+mn-ea"/>
              </a:rPr>
              <a:t>ey 一定命中某个节点，然后在节点内使用互斥锁，保证归并回源，但是对于批量查询无解；</a:t>
            </a:r>
            <a:endParaRPr lang="zh-CN" altLang="en-US">
              <a:sym typeface="+mn-ea"/>
            </a:endParaRPr>
          </a:p>
          <a:p>
            <a:pPr marL="850900" lvl="1" indent="-571500" algn="l"/>
            <a:r>
              <a:rPr lang="zh-CN" altLang="en-US">
                <a:sym typeface="+mn-ea"/>
              </a:rPr>
              <a:t>分布式锁</a:t>
            </a:r>
            <a:endParaRPr lang="zh-CN" altLang="en-US"/>
          </a:p>
          <a:p>
            <a:pPr marL="279400" lvl="1" indent="0" algn="l">
              <a:buNone/>
            </a:pPr>
            <a:r>
              <a:rPr lang="zh-CN" altLang="en-US">
                <a:sym typeface="+mn-ea"/>
              </a:rPr>
              <a:t>设置一个 lock key，有且只有一个人成功，并且返回，交由这个人来执行回源操作，其他候选者轮训 cache 这个 lock key，如果不存在去读数据缓存，hit 就返回，miss 继续抢锁；</a:t>
            </a:r>
            <a:endParaRPr lang="zh-CN" altLang="en-US">
              <a:sym typeface="+mn-ea"/>
            </a:endParaRPr>
          </a:p>
          <a:p>
            <a:pPr marL="850900" lvl="1" indent="-571500" algn="l"/>
            <a:r>
              <a:rPr lang="zh-CN" altLang="en-US">
                <a:sym typeface="+mn-ea"/>
              </a:rPr>
              <a:t>队列</a:t>
            </a:r>
            <a:endParaRPr lang="zh-CN" altLang="en-US"/>
          </a:p>
          <a:p>
            <a:pPr marL="279400" lvl="1" indent="0" algn="l">
              <a:buNone/>
            </a:pPr>
            <a:r>
              <a:rPr lang="zh-CN" altLang="en-US">
                <a:sym typeface="+mn-ea"/>
              </a:rPr>
              <a:t>如果 cache miss，交由队列聚合一个key，来 load 数据回写缓存，对于 miss 当前请求可以使用 singlefly 保证回源，如评论架构实现。适合回源加载数据重的任务，比如评论 miss 只返回第一页，但是需要构建完成评论数据索引。</a:t>
            </a:r>
            <a:endParaRPr lang="zh-CN" altLang="en-US">
              <a:sym typeface="+mn-ea"/>
            </a:endParaRPr>
          </a:p>
          <a:p>
            <a:pPr marL="850900" lvl="1" indent="-571500" algn="l"/>
            <a:r>
              <a:rPr lang="zh-CN" altLang="en-US">
                <a:sym typeface="+mn-ea"/>
              </a:rPr>
              <a:t>lease</a:t>
            </a:r>
            <a:endParaRPr lang="zh-CN" altLang="en-US"/>
          </a:p>
          <a:p>
            <a:pPr marL="279400" lvl="1" indent="0" algn="l">
              <a:buNone/>
            </a:pPr>
            <a:r>
              <a:rPr lang="zh-CN" altLang="en-US">
                <a:sym typeface="+mn-ea"/>
              </a:rPr>
              <a:t>通过加入 lease 机制，可以很好避免这两个问题，lease 是 64-bit 的 t</a:t>
            </a:r>
            <a:r>
              <a:rPr lang="en-US" altLang="zh-CN">
                <a:sym typeface="+mn-ea"/>
              </a:rPr>
              <a:t>o</a:t>
            </a:r>
            <a:r>
              <a:rPr lang="zh-CN" altLang="en-US">
                <a:sym typeface="+mn-ea"/>
              </a:rPr>
              <a:t>ken，与客户端请求的 key 绑定，对于过时设置，在写入时验证 lease，可以解决这个问题；对于 thundering herd，每个key 10s 分配一次，当 client 在没有获取到 lease 时，可以稍微等一下再访问 cache，这时往往cache 中已有数据。（基础库支持 &amp; 修改 cache 源码）；</a:t>
            </a:r>
            <a:endParaRPr lang="zh-CN" altLang="en-US"/>
          </a:p>
          <a:p>
            <a:pPr marL="279400" lvl="1" indent="0" algn="l">
              <a:buNone/>
            </a:pPr>
            <a:endParaRPr lang="zh-CN" altLang="en-US" sz="3600" i="1">
              <a:solidFill>
                <a:schemeClr val="accent1"/>
              </a:solidFill>
              <a:sym typeface="+mn-ea"/>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accent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a:t>
            </a:r>
            <a:r>
              <a:rPr lang="en-US" altLang="zh-CN">
                <a:sym typeface="+mn-ea"/>
              </a:rPr>
              <a:t>Incast Congestion</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0" indent="0">
              <a:lnSpc>
                <a:spcPct val="100000"/>
              </a:lnSpc>
              <a:buNone/>
            </a:pPr>
            <a:r>
              <a:rPr lang="zh-CN" altLang="en-US" sz="3600">
                <a:sym typeface="+mn-ea"/>
              </a:rPr>
              <a:t>如果在网路中的包太多，就会发生 Incast Congestion 的问题（可以理解为，network 有很多switch，router 啥的，一旦一次性发一堆包，这些包同时到达 switch，这些 switch 就会忙不过来）。</a:t>
            </a:r>
            <a:endParaRPr lang="zh-CN" altLang="en-US" sz="3600">
              <a:sym typeface="+mn-ea"/>
            </a:endParaRPr>
          </a:p>
          <a:p>
            <a:pPr marL="0" indent="0">
              <a:lnSpc>
                <a:spcPct val="100000"/>
              </a:lnSpc>
              <a:buNone/>
            </a:pPr>
            <a:r>
              <a:rPr lang="zh-CN" altLang="en-US" sz="3600">
                <a:sym typeface="+mn-ea"/>
              </a:rPr>
              <a:t>应对这个问题就是不要让大量包在同一时间发送出去，在客户端限制每次发出去的包的数量（具体实现就是客户端弄个队列）。</a:t>
            </a:r>
            <a:endParaRPr lang="zh-CN" altLang="en-US" sz="3600">
              <a:sym typeface="+mn-ea"/>
            </a:endParaRPr>
          </a:p>
          <a:p>
            <a:pPr marL="0" indent="0">
              <a:lnSpc>
                <a:spcPct val="100000"/>
              </a:lnSpc>
              <a:buNone/>
            </a:pPr>
            <a:r>
              <a:rPr lang="zh-CN" altLang="en-US" sz="3600">
                <a:sym typeface="+mn-ea"/>
              </a:rPr>
              <a:t>每次发送的包的数量称为“Window size”。这个值太小的话，发送太慢，自然延迟会变高；这个值太大，发送的包太多把 network switch 搞崩溃了，就可能发生比如丢包之类的情况，可能被当作 cache miss，这样延迟也会变高。所以这个值需要调，一般会在 </a:t>
            </a:r>
            <a:r>
              <a:rPr lang="en-US" altLang="zh-CN" sz="3600">
                <a:sym typeface="+mn-ea"/>
              </a:rPr>
              <a:t>p</a:t>
            </a:r>
            <a:r>
              <a:rPr lang="zh-CN" altLang="en-US" sz="3600">
                <a:sym typeface="+mn-ea"/>
              </a:rPr>
              <a:t>roxy 层面实现。</a:t>
            </a:r>
            <a:endParaRPr lang="zh-CN" altLang="en-US" sz="3600" i="1">
              <a:solidFill>
                <a:schemeClr val="accent1"/>
              </a:solidFill>
              <a:sym typeface="+mn-ea"/>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a:t>
            </a:r>
            <a:r>
              <a:rPr lang="zh-CN" altLang="en-US">
                <a:sym typeface="+mn-ea"/>
              </a:rPr>
              <a:t>小技巧</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易读性的前提下，key 设置尽可能小，减少资源的占用，redis value 可以用 int 就不要用string，对于小于 N 的 value，redis 内部有 shared_object 缓存。</a:t>
            </a:r>
            <a:endParaRPr lang="zh-CN" altLang="en-US"/>
          </a:p>
          <a:p>
            <a:pPr marL="850900" lvl="1" indent="-571500" algn="l"/>
            <a:r>
              <a:rPr lang="zh-CN" altLang="en-US">
                <a:sym typeface="+mn-ea"/>
              </a:rPr>
              <a:t>拆分 key。主要是用在 redis 使用 hashes 情况下。同一个 hashes key 会落到同一个 redis 节点，hashes 过大的情况下会导致内存及请求分布的不均匀。考虑对 hash 进行拆分为小的hash，使得节点内存均匀及避免单节点请求热点。</a:t>
            </a:r>
            <a:endParaRPr lang="zh-CN" altLang="en-US"/>
          </a:p>
          <a:p>
            <a:pPr marL="850900" lvl="1" indent="-571500" algn="l"/>
            <a:r>
              <a:rPr lang="zh-CN" altLang="en-US">
                <a:sym typeface="+mn-ea"/>
              </a:rPr>
              <a:t>空缓存设置。对于部分数据，可能数据库始终为空，这时应该设置空缓存，避免每次请求都缓存 miss 直接打到 D</a:t>
            </a:r>
            <a:r>
              <a:rPr lang="en-US" altLang="zh-CN">
                <a:sym typeface="+mn-ea"/>
              </a:rPr>
              <a:t>B</a:t>
            </a:r>
            <a:r>
              <a:rPr lang="zh-CN" altLang="en-US">
                <a:sym typeface="+mn-ea"/>
              </a:rPr>
              <a:t>。</a:t>
            </a:r>
            <a:endParaRPr lang="zh-CN" altLang="en-US">
              <a:sym typeface="+mn-ea"/>
            </a:endParaRPr>
          </a:p>
          <a:p>
            <a:pPr marL="850900" lvl="1" indent="-571500" algn="l"/>
            <a:r>
              <a:rPr lang="zh-CN" altLang="en-US">
                <a:sym typeface="+mn-ea"/>
              </a:rPr>
              <a:t>空缓存保护策略</a:t>
            </a:r>
            <a:r>
              <a:rPr lang="zh-CN" altLang="en-US"/>
              <a:t>。</a:t>
            </a:r>
            <a:endParaRPr lang="zh-CN" altLang="en-US"/>
          </a:p>
          <a:p>
            <a:pPr marL="850900" lvl="1" indent="-571500" algn="l"/>
            <a:r>
              <a:rPr lang="zh-CN" altLang="en-US">
                <a:sym typeface="+mn-ea"/>
              </a:rPr>
              <a:t>读失败后的写缓存策略（降级后一般读失败不触发回写缓存）。</a:t>
            </a:r>
            <a:endParaRPr lang="zh-CN" altLang="en-US">
              <a:sym typeface="+mn-ea"/>
            </a:endParaRPr>
          </a:p>
          <a:p>
            <a:pPr marL="850900" lvl="1" indent="-571500" algn="l"/>
            <a:r>
              <a:rPr lang="zh-CN" altLang="en-US">
                <a:sym typeface="+mn-ea"/>
              </a:rPr>
              <a:t>序列化使用 </a:t>
            </a:r>
            <a:r>
              <a:rPr lang="en-US" altLang="zh-CN">
                <a:sym typeface="+mn-ea"/>
              </a:rPr>
              <a:t>protobuf</a:t>
            </a:r>
            <a:r>
              <a:rPr lang="zh-CN" altLang="en-US">
                <a:sym typeface="+mn-ea"/>
              </a:rPr>
              <a:t>，尽可能减少 </a:t>
            </a:r>
            <a:r>
              <a:rPr lang="en-US" altLang="zh-CN">
                <a:sym typeface="+mn-ea"/>
              </a:rPr>
              <a:t>size</a:t>
            </a:r>
            <a:r>
              <a:rPr lang="zh-CN" altLang="en-US">
                <a:sym typeface="+mn-ea"/>
              </a:rPr>
              <a:t>。</a:t>
            </a:r>
            <a:endParaRPr lang="zh-CN" altLang="en-US">
              <a:sym typeface="+mn-ea"/>
            </a:endParaRPr>
          </a:p>
          <a:p>
            <a:pPr marL="850900" lvl="1" indent="-571500" algn="l"/>
            <a:r>
              <a:rPr lang="zh-CN" altLang="en-US">
                <a:sym typeface="+mn-ea"/>
              </a:rPr>
              <a:t>工具化浇水代码</a:t>
            </a:r>
            <a:endParaRPr lang="zh-CN" altLang="en-US">
              <a:sym typeface="+mn-ea"/>
            </a:endParaRPr>
          </a:p>
        </p:txBody>
      </p:sp>
      <p:pic>
        <p:nvPicPr>
          <p:cNvPr id="4" name="Picture 3"/>
          <p:cNvPicPr>
            <a:picLocks noChangeAspect="1"/>
          </p:cNvPicPr>
          <p:nvPr/>
        </p:nvPicPr>
        <p:blipFill>
          <a:blip r:embed="rId1"/>
          <a:stretch>
            <a:fillRect/>
          </a:stretch>
        </p:blipFill>
        <p:spPr>
          <a:xfrm>
            <a:off x="6855460" y="9874250"/>
            <a:ext cx="9471660" cy="3021965"/>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memcache </a:t>
            </a:r>
            <a:r>
              <a:rPr lang="zh-CN" altLang="en-US">
                <a:sym typeface="+mn-ea"/>
              </a:rPr>
              <a:t>小技巧</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flag 使用：标识 compress、encoding、large value 等；</a:t>
            </a:r>
            <a:endParaRPr lang="zh-CN" altLang="en-US"/>
          </a:p>
          <a:p>
            <a:pPr marL="850900" lvl="1" indent="-571500" algn="l"/>
            <a:r>
              <a:rPr lang="zh-CN" altLang="en-US">
                <a:sym typeface="+mn-ea"/>
              </a:rPr>
              <a:t>memcache 支持 gets，尽量读取，尽可能的 pipeline，减少网络往返；</a:t>
            </a:r>
            <a:endParaRPr lang="zh-CN" altLang="en-US"/>
          </a:p>
          <a:p>
            <a:pPr marL="850900" lvl="1" indent="-571500" algn="l"/>
            <a:r>
              <a:rPr lang="zh-CN" altLang="en-US">
                <a:sym typeface="+mn-ea"/>
              </a:rPr>
              <a:t>使用二进制协议，支持 pipeline delete，UDP 读取、TCP 更新；</a:t>
            </a:r>
            <a:endParaRPr lang="zh-CN" altLang="en-US"/>
          </a:p>
          <a:p>
            <a:pPr marL="279400" lvl="1" indent="0" algn="l">
              <a:buNone/>
            </a:pPr>
            <a:endParaRPr lang="zh-CN" altLang="en-US"/>
          </a:p>
          <a:p>
            <a:pPr marL="279400" lvl="1" indent="0" algn="l">
              <a:buNone/>
            </a:pPr>
            <a:endParaRPr lang="zh-CN" altLang="en-US">
              <a:sym typeface="+mn-ea"/>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redis </a:t>
            </a:r>
            <a:r>
              <a:rPr lang="zh-CN" altLang="en-US">
                <a:sym typeface="+mn-ea"/>
              </a:rPr>
              <a:t>小技巧</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增量更新一致性：EXPIRE、ZADD/HSET 等，保证索引结构体务必存在的情况下去操作新增数据；</a:t>
            </a:r>
            <a:endParaRPr lang="zh-CN" altLang="en-US"/>
          </a:p>
          <a:p>
            <a:pPr marL="850900" lvl="1" indent="-571500" algn="l"/>
            <a:r>
              <a:rPr lang="zh-CN" altLang="en-US">
                <a:sym typeface="+mn-ea"/>
              </a:rPr>
              <a:t>BITSET</a:t>
            </a:r>
            <a:r>
              <a:rPr lang="en-US" altLang="zh-CN">
                <a:sym typeface="+mn-ea"/>
              </a:rPr>
              <a:t>: </a:t>
            </a:r>
            <a:r>
              <a:rPr lang="zh-CN" altLang="en-US">
                <a:sym typeface="+mn-ea"/>
              </a:rPr>
              <a:t>存储每日登陆用户，单个标记位置（boolean），为了避免单个 BITSET 过大或者热点，需要使用 </a:t>
            </a:r>
            <a:r>
              <a:rPr lang="en-US" altLang="zh-CN">
                <a:sym typeface="+mn-ea"/>
              </a:rPr>
              <a:t>r</a:t>
            </a:r>
            <a:r>
              <a:rPr lang="zh-CN" altLang="en-US">
                <a:sym typeface="+mn-ea"/>
              </a:rPr>
              <a:t>egion </a:t>
            </a:r>
            <a:r>
              <a:rPr lang="en-US" altLang="zh-CN">
                <a:sym typeface="+mn-ea"/>
              </a:rPr>
              <a:t>s</a:t>
            </a:r>
            <a:r>
              <a:rPr lang="zh-CN" altLang="en-US">
                <a:sym typeface="+mn-ea"/>
              </a:rPr>
              <a:t>harding，比如按照mid求余 %和/ 10000，商为 KEY、余数作为offset；</a:t>
            </a:r>
            <a:endParaRPr lang="zh-CN" altLang="en-US"/>
          </a:p>
          <a:p>
            <a:pPr marL="850900" lvl="1" indent="-571500" algn="l"/>
            <a:r>
              <a:rPr lang="zh-CN" altLang="en-US">
                <a:sym typeface="+mn-ea"/>
              </a:rPr>
              <a:t>List</a:t>
            </a:r>
            <a:r>
              <a:rPr lang="en-US" altLang="zh-CN">
                <a:sym typeface="+mn-ea"/>
              </a:rPr>
              <a:t>:</a:t>
            </a:r>
            <a:r>
              <a:rPr lang="zh-CN" altLang="en-US">
                <a:sym typeface="+mn-ea"/>
              </a:rPr>
              <a:t>抽奖的奖池、顶弹幕，用于类似 Stack PUSH/POP操作；</a:t>
            </a:r>
            <a:endParaRPr lang="zh-CN" altLang="en-US"/>
          </a:p>
          <a:p>
            <a:pPr marL="850900" lvl="1" indent="-571500" algn="l"/>
            <a:r>
              <a:rPr lang="zh-CN" altLang="en-US">
                <a:sym typeface="+mn-ea"/>
              </a:rPr>
              <a:t>Sortedset</a:t>
            </a:r>
            <a:r>
              <a:rPr lang="en-US" altLang="zh-CN">
                <a:sym typeface="+mn-ea"/>
              </a:rPr>
              <a:t>: </a:t>
            </a:r>
            <a:r>
              <a:rPr lang="zh-CN" altLang="en-US">
                <a:sym typeface="+mn-ea"/>
              </a:rPr>
              <a:t>翻页、排序、有序的集合，杜绝 zrange 或者 zrevrange 返回的集合过大；</a:t>
            </a:r>
            <a:endParaRPr lang="zh-CN" altLang="en-US"/>
          </a:p>
          <a:p>
            <a:pPr marL="850900" lvl="1" indent="-571500" algn="l"/>
            <a:r>
              <a:rPr lang="zh-CN" altLang="en-US">
                <a:sym typeface="+mn-ea"/>
              </a:rPr>
              <a:t>Hashs</a:t>
            </a:r>
            <a:r>
              <a:rPr lang="en-US" altLang="zh-CN">
                <a:sym typeface="+mn-ea"/>
              </a:rPr>
              <a:t>: </a:t>
            </a:r>
            <a:r>
              <a:rPr lang="zh-CN" altLang="en-US">
                <a:sym typeface="+mn-ea"/>
              </a:rPr>
              <a:t>过小的时候会使用压缩列表、过大的情况容易导致 rehash 内存浪费，也杜绝返回hgetall，对于小结构体，建议直接使用 </a:t>
            </a:r>
            <a:r>
              <a:rPr lang="en-US" altLang="zh-CN">
                <a:sym typeface="+mn-ea"/>
              </a:rPr>
              <a:t>m</a:t>
            </a:r>
            <a:r>
              <a:rPr lang="zh-CN" altLang="en-US">
                <a:sym typeface="+mn-ea"/>
              </a:rPr>
              <a:t>emcache KV；</a:t>
            </a:r>
            <a:endParaRPr lang="zh-CN" altLang="en-US"/>
          </a:p>
          <a:p>
            <a:pPr marL="850900" lvl="1" indent="-571500" algn="l"/>
            <a:r>
              <a:rPr lang="zh-CN" altLang="en-US">
                <a:sym typeface="+mn-ea"/>
              </a:rPr>
              <a:t>String</a:t>
            </a:r>
            <a:r>
              <a:rPr lang="en-US" altLang="zh-CN">
                <a:sym typeface="+mn-ea"/>
              </a:rPr>
              <a:t>: </a:t>
            </a:r>
            <a:r>
              <a:rPr lang="zh-CN" altLang="en-US">
                <a:sym typeface="+mn-ea"/>
              </a:rPr>
              <a:t>SET 的 EX/NX 等 KV 扩展指令，SETNX 可以用于分布式锁、SETEX 聚合了SET + EXPIRE；</a:t>
            </a:r>
            <a:endParaRPr lang="zh-CN" altLang="en-US"/>
          </a:p>
          <a:p>
            <a:pPr marL="850900" lvl="1" indent="-571500" algn="l"/>
            <a:r>
              <a:rPr lang="zh-CN" altLang="en-US">
                <a:sym typeface="+mn-ea"/>
              </a:rPr>
              <a:t>Sets</a:t>
            </a:r>
            <a:r>
              <a:rPr lang="en-US" altLang="zh-CN">
                <a:sym typeface="+mn-ea"/>
              </a:rPr>
              <a:t>: </a:t>
            </a:r>
            <a:r>
              <a:rPr lang="zh-CN" altLang="en-US">
                <a:sym typeface="+mn-ea"/>
              </a:rPr>
              <a:t>类似 Hashs，无 Value，去重等；</a:t>
            </a:r>
            <a:endParaRPr lang="zh-CN" altLang="en-US"/>
          </a:p>
          <a:p>
            <a:pPr marL="850900" lvl="1" indent="-571500" algn="l"/>
            <a:r>
              <a:rPr lang="zh-CN" altLang="en-US">
                <a:sym typeface="+mn-ea"/>
              </a:rPr>
              <a:t>尽可能的 PIPELINE 指令，但是避免集合过大；</a:t>
            </a:r>
            <a:endParaRPr lang="zh-CN" altLang="en-US"/>
          </a:p>
          <a:p>
            <a:pPr marL="850900" lvl="1" indent="-571500" algn="l"/>
            <a:r>
              <a:rPr lang="zh-CN" altLang="en-US">
                <a:sym typeface="+mn-ea"/>
              </a:rPr>
              <a:t>避免超大 Value；</a:t>
            </a:r>
            <a:endParaRPr lang="zh-CN" altLang="en-US">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memcache</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ym typeface="+mn-ea"/>
              </a:rPr>
              <a:t>memcache 提供简单的 kv cache 存储，value 大小不超过1mb。</a:t>
            </a:r>
            <a:endParaRPr lang="zh-CN" altLang="en-US" sz="4000"/>
          </a:p>
          <a:p>
            <a:pPr marL="279400" lvl="1" indent="0" algn="l">
              <a:buNone/>
            </a:pPr>
            <a:r>
              <a:rPr lang="zh-CN" altLang="en-US" sz="4000">
                <a:sym typeface="+mn-ea"/>
              </a:rPr>
              <a:t>我使用 memcache 作为大文本或者简单的 kv结构使用。</a:t>
            </a:r>
            <a:endParaRPr lang="zh-CN" altLang="en-US" sz="4000"/>
          </a:p>
          <a:p>
            <a:pPr marL="279400" lvl="1" indent="0" algn="l">
              <a:buNone/>
            </a:pPr>
            <a:r>
              <a:rPr lang="zh-CN" altLang="en-US" sz="4000">
                <a:sym typeface="+mn-ea"/>
              </a:rPr>
              <a:t>memcache 使用了slab 方式做内存管理，存在一定的浪费，如果大量接近的 item，建议调整 memcache 参数来优化每一个 slab 增长的 ratio、可以通过设置 slab_automove </a:t>
            </a:r>
            <a:r>
              <a:rPr lang="en-US" altLang="zh-CN" sz="4000">
                <a:sym typeface="+mn-ea"/>
              </a:rPr>
              <a:t>&amp; slab_reassign </a:t>
            </a:r>
            <a:r>
              <a:rPr lang="zh-CN" altLang="en-US" sz="4000">
                <a:sym typeface="+mn-ea"/>
              </a:rPr>
              <a:t>开启m</a:t>
            </a:r>
            <a:r>
              <a:rPr lang="en-US" altLang="zh-CN" sz="4000">
                <a:sym typeface="+mn-ea"/>
              </a:rPr>
              <a:t>emcache </a:t>
            </a:r>
            <a:r>
              <a:rPr lang="zh-CN" altLang="en-US" sz="4000">
                <a:sym typeface="+mn-ea"/>
              </a:rPr>
              <a:t>的动态</a:t>
            </a:r>
            <a:r>
              <a:rPr lang="en-US" altLang="zh-CN" sz="4000">
                <a:sym typeface="+mn-ea"/>
              </a:rPr>
              <a:t>/</a:t>
            </a:r>
            <a:r>
              <a:rPr lang="zh-CN" altLang="en-US" sz="4000">
                <a:sym typeface="+mn-ea"/>
              </a:rPr>
              <a:t>手动 </a:t>
            </a:r>
            <a:r>
              <a:rPr lang="en-US" altLang="zh-CN" sz="4000">
                <a:sym typeface="+mn-ea"/>
              </a:rPr>
              <a:t>move</a:t>
            </a:r>
            <a:r>
              <a:rPr lang="zh-CN" altLang="en-US" sz="4000">
                <a:sym typeface="+mn-ea"/>
              </a:rPr>
              <a:t> slab，防止某些 slab 热点导致内存足够的情况下引发 LRU。</a:t>
            </a:r>
            <a:endParaRPr lang="zh-CN" altLang="en-US" sz="4000">
              <a:sym typeface="+mn-ea"/>
            </a:endParaRPr>
          </a:p>
          <a:p>
            <a:pPr marL="279400" lvl="1" indent="0" algn="l">
              <a:buNone/>
            </a:pPr>
            <a:r>
              <a:rPr kumimoji="1" lang="zh-CN" altLang="en-US" dirty="0">
                <a:solidFill>
                  <a:schemeClr val="bg1"/>
                </a:solidFill>
                <a:sym typeface="+mn-ea"/>
              </a:rPr>
              <a:t>大部分情况下，简单 </a:t>
            </a:r>
            <a:r>
              <a:rPr kumimoji="1" lang="en-US" altLang="zh-CN" dirty="0">
                <a:solidFill>
                  <a:schemeClr val="bg1"/>
                </a:solidFill>
                <a:sym typeface="+mn-ea"/>
              </a:rPr>
              <a:t>KV </a:t>
            </a:r>
            <a:r>
              <a:rPr kumimoji="1" lang="zh-CN" altLang="en-US" dirty="0">
                <a:solidFill>
                  <a:schemeClr val="bg1"/>
                </a:solidFill>
                <a:sym typeface="+mn-ea"/>
              </a:rPr>
              <a:t>推荐使用 </a:t>
            </a:r>
            <a:r>
              <a:rPr kumimoji="1" lang="en-US" altLang="zh-CN" dirty="0">
                <a:solidFill>
                  <a:schemeClr val="bg1"/>
                </a:solidFill>
                <a:sym typeface="+mn-ea"/>
              </a:rPr>
              <a:t>Memcache</a:t>
            </a:r>
            <a:r>
              <a:rPr kumimoji="1" lang="zh-CN" altLang="en-US" dirty="0">
                <a:solidFill>
                  <a:schemeClr val="bg1"/>
                </a:solidFill>
                <a:sym typeface="+mn-ea"/>
              </a:rPr>
              <a:t>，吞吐和相应都足够好。</a:t>
            </a:r>
            <a:endParaRPr kumimoji="1" lang="zh-CN" altLang="en-US" dirty="0">
              <a:solidFill>
                <a:schemeClr val="bg1"/>
              </a:solidFill>
              <a:sym typeface="+mn-ea"/>
            </a:endParaRPr>
          </a:p>
        </p:txBody>
      </p:sp>
      <p:pic>
        <p:nvPicPr>
          <p:cNvPr id="5" name="Picture Placeholder 4"/>
          <p:cNvPicPr>
            <a:picLocks noChangeAspect="1"/>
          </p:cNvPicPr>
          <p:nvPr>
            <p:ph type="pic" sz="half" idx="13"/>
          </p:nvPr>
        </p:nvPicPr>
        <p:blipFill>
          <a:blip r:embed="rId1"/>
          <a:stretch>
            <a:fillRect/>
          </a:stretch>
        </p:blipFill>
        <p:spPr>
          <a:xfrm>
            <a:off x="15669895" y="3518535"/>
            <a:ext cx="7078345" cy="7078345"/>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accent1"/>
                </a:solidFill>
              </a:rPr>
              <a:t>References</a:t>
            </a:r>
            <a:endParaRPr kumimoji="1" lang="en-US" altLang="zh-CN">
              <a:solidFill>
                <a:schemeClr val="accent1"/>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https://blog.csdn.net/chen_kkw/article/details/82724330</a:t>
            </a:r>
            <a:endParaRPr lang="en-US" altLang="zh-CN">
              <a:sym typeface="+mn-ea"/>
            </a:endParaRPr>
          </a:p>
          <a:p>
            <a:pPr>
              <a:buFont typeface="Arial" panose="020B0604020202090204" pitchFamily="34" charset="0"/>
            </a:pPr>
            <a:r>
              <a:rPr lang="en-US" altLang="zh-CN">
                <a:sym typeface="+mn-ea"/>
              </a:rPr>
              <a:t>https://zhuanlan.zhihu.com/p/328728595</a:t>
            </a:r>
            <a:endParaRPr lang="en-US" altLang="zh-CN">
              <a:sym typeface="+mn-ea"/>
            </a:endParaRPr>
          </a:p>
          <a:p>
            <a:pPr>
              <a:buFont typeface="Arial" panose="020B0604020202090204" pitchFamily="34" charset="0"/>
            </a:pPr>
            <a:r>
              <a:rPr lang="en-US" altLang="zh-CN">
                <a:sym typeface="+mn-ea"/>
              </a:rPr>
              <a:t>https://www.cnblogs.com/chinanetwind/articles/9460820.html</a:t>
            </a:r>
            <a:endParaRPr lang="en-US" altLang="zh-CN">
              <a:sym typeface="+mn-ea"/>
            </a:endParaRPr>
          </a:p>
          <a:p>
            <a:pPr>
              <a:buFont typeface="Arial" panose="020B0604020202090204" pitchFamily="34" charset="0"/>
            </a:pPr>
            <a:r>
              <a:rPr lang="en-US" altLang="zh-CN">
                <a:sym typeface="+mn-ea"/>
              </a:rPr>
              <a:t>https://medium.com/vimeo-engineering-blog/improving-load-balancing-with-a-new-consistent-hashing-algorithm-9f1bd75709ed</a:t>
            </a:r>
            <a:endParaRPr lang="en-US" altLang="zh-CN">
              <a:sym typeface="+mn-ea"/>
            </a:endParaRPr>
          </a:p>
          <a:p>
            <a:pPr>
              <a:buFont typeface="Arial" panose="020B0604020202090204" pitchFamily="34" charset="0"/>
            </a:pPr>
            <a:r>
              <a:rPr lang="en-US" altLang="zh-CN">
                <a:sym typeface="+mn-ea"/>
              </a:rPr>
              <a:t>https://www.jianshu.com/p/5fa447c60327</a:t>
            </a:r>
            <a:endParaRPr lang="en-US" altLang="zh-CN">
              <a:sym typeface="+mn-ea"/>
            </a:endParaRPr>
          </a:p>
          <a:p>
            <a:pPr>
              <a:buFont typeface="Arial" panose="020B0604020202090204" pitchFamily="34" charset="0"/>
            </a:pPr>
            <a:r>
              <a:rPr lang="en-US" altLang="zh-CN">
                <a:sym typeface="+mn-ea"/>
              </a:rPr>
              <a:t>https://writings.sh/post/consistent-hashing-algorithms-part-1-the-problem-and-the-concept</a:t>
            </a:r>
            <a:endParaRPr lang="en-US" altLang="zh-CN">
              <a:sym typeface="+mn-ea"/>
            </a:endParaRPr>
          </a:p>
          <a:p>
            <a:pPr>
              <a:buFont typeface="Arial" panose="020B0604020202090204" pitchFamily="34" charset="0"/>
            </a:pPr>
            <a:r>
              <a:rPr lang="en-US" altLang="zh-CN">
                <a:sym typeface="+mn-ea"/>
              </a:rPr>
              <a:t>https://www.cnblogs.com/williamjie/p/11132211.html</a:t>
            </a:r>
            <a:endParaRPr lang="en-US" altLang="zh-CN">
              <a:sym typeface="+mn-ea"/>
            </a:endParaRPr>
          </a:p>
          <a:p>
            <a:pPr>
              <a:buFont typeface="Arial" panose="020B0604020202090204" pitchFamily="34" charset="0"/>
            </a:pPr>
            <a:endParaRPr lang="en-US" altLang="zh-CN">
              <a:sym typeface="+mn-ea"/>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分布式事务</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微服务</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ym typeface="+mn-ea"/>
              </a:rPr>
              <a:t>讲到事务，又得搬出经典的转账问题了：</a:t>
            </a:r>
            <a:endParaRPr lang="zh-CN" altLang="en-US" sz="4000">
              <a:sym typeface="+mn-ea"/>
            </a:endParaRPr>
          </a:p>
          <a:p>
            <a:pPr marL="279400" lvl="1" indent="0" algn="l">
              <a:buNone/>
            </a:pPr>
            <a:r>
              <a:rPr lang="zh-CN" altLang="en-US">
                <a:solidFill>
                  <a:schemeClr val="accent1"/>
                </a:solidFill>
                <a:sym typeface="+mn-ea"/>
              </a:rPr>
              <a:t>支付宝账户表：</a:t>
            </a:r>
            <a:r>
              <a:rPr lang="en-US" altLang="zh-CN">
                <a:solidFill>
                  <a:schemeClr val="accent1"/>
                </a:solidFill>
                <a:sym typeface="+mn-ea"/>
              </a:rPr>
              <a:t>A (id, user_id, amount)</a:t>
            </a:r>
            <a:endParaRPr lang="en-US" altLang="zh-CN">
              <a:solidFill>
                <a:schemeClr val="accent1"/>
              </a:solidFill>
              <a:sym typeface="+mn-ea"/>
            </a:endParaRPr>
          </a:p>
          <a:p>
            <a:pPr marL="279400" lvl="1" indent="0" algn="l">
              <a:buNone/>
            </a:pPr>
            <a:r>
              <a:rPr lang="zh-CN" altLang="en-US">
                <a:solidFill>
                  <a:schemeClr val="accent1"/>
                </a:solidFill>
                <a:sym typeface="+mn-ea"/>
              </a:rPr>
              <a:t>余额宝账户表：</a:t>
            </a:r>
            <a:r>
              <a:rPr lang="en-US" altLang="zh-CN">
                <a:solidFill>
                  <a:schemeClr val="accent1"/>
                </a:solidFill>
                <a:sym typeface="+mn-ea"/>
              </a:rPr>
              <a:t>B (id, user_id, amount)</a:t>
            </a:r>
            <a:endParaRPr lang="en-US" altLang="zh-CN" sz="4000">
              <a:sym typeface="+mn-ea"/>
            </a:endParaRPr>
          </a:p>
          <a:p>
            <a:pPr marL="279400" lvl="1" indent="0" algn="l">
              <a:buNone/>
            </a:pPr>
            <a:r>
              <a:rPr lang="zh-CN" altLang="en-US" sz="4000">
                <a:sym typeface="+mn-ea"/>
              </a:rPr>
              <a:t>用户的 </a:t>
            </a:r>
            <a:r>
              <a:rPr lang="en-US" altLang="zh-CN" sz="4000">
                <a:sym typeface="+mn-ea"/>
              </a:rPr>
              <a:t>user_id = 1</a:t>
            </a:r>
            <a:r>
              <a:rPr lang="zh-CN" altLang="en-US" sz="4000">
                <a:sym typeface="+mn-ea"/>
              </a:rPr>
              <a:t>，从支付宝转帐</a:t>
            </a:r>
            <a:r>
              <a:rPr lang="en-US" altLang="zh-CN" sz="4000">
                <a:sym typeface="+mn-ea"/>
              </a:rPr>
              <a:t>1</a:t>
            </a:r>
            <a:r>
              <a:rPr lang="zh-CN" altLang="en-US" sz="4000">
                <a:sym typeface="+mn-ea"/>
              </a:rPr>
              <a:t>万快到余额宝分为两个步骤：</a:t>
            </a:r>
            <a:endParaRPr lang="zh-CN" altLang="en-US" sz="4000">
              <a:sym typeface="+mn-ea"/>
            </a:endParaRPr>
          </a:p>
          <a:p>
            <a:pPr marL="1022350" lvl="1" indent="-742950" algn="l">
              <a:buAutoNum type="arabicPeriod"/>
            </a:pPr>
            <a:r>
              <a:rPr lang="en-US" altLang="zh-CN" sz="4000">
                <a:sym typeface="+mn-ea"/>
              </a:rPr>
              <a:t>支付宝表</a:t>
            </a:r>
            <a:r>
              <a:rPr lang="zh-CN" altLang="en-US" sz="4000">
                <a:sym typeface="+mn-ea"/>
              </a:rPr>
              <a:t>扣除</a:t>
            </a:r>
            <a:r>
              <a:rPr lang="en-US" altLang="zh-CN" sz="4000">
                <a:sym typeface="+mn-ea"/>
              </a:rPr>
              <a:t>1</a:t>
            </a:r>
            <a:r>
              <a:rPr lang="zh-CN" altLang="en-US" sz="4000">
                <a:sym typeface="+mn-ea"/>
              </a:rPr>
              <a:t>万：</a:t>
            </a:r>
            <a:endParaRPr lang="zh-CN" altLang="en-US" sz="4000">
              <a:sym typeface="+mn-ea"/>
            </a:endParaRPr>
          </a:p>
          <a:p>
            <a:pPr marL="736600" lvl="2" indent="0" algn="l">
              <a:buNone/>
            </a:pPr>
            <a:r>
              <a:rPr lang="en-US" altLang="zh-CN" i="1">
                <a:solidFill>
                  <a:schemeClr val="accent1"/>
                </a:solidFill>
                <a:latin typeface="Helvetica Oblique" charset="0"/>
                <a:cs typeface="Helvetica Oblique" charset="0"/>
                <a:sym typeface="+mn-ea"/>
              </a:rPr>
              <a:t>UPDATE A SET amount = amount - 10000 WHERE user_id = 1;</a:t>
            </a:r>
            <a:endParaRPr lang="en-US" altLang="zh-CN" i="1">
              <a:solidFill>
                <a:schemeClr val="accent1"/>
              </a:solidFill>
              <a:latin typeface="Helvetica Oblique" charset="0"/>
              <a:cs typeface="Helvetica Oblique" charset="0"/>
              <a:sym typeface="+mn-ea"/>
            </a:endParaRPr>
          </a:p>
          <a:p>
            <a:pPr marL="1022350" lvl="1" indent="-742950" algn="l">
              <a:buAutoNum type="arabicPeriod"/>
            </a:pPr>
            <a:r>
              <a:rPr lang="zh-CN" altLang="en-US" sz="4000">
                <a:solidFill>
                  <a:schemeClr val="bg1"/>
                </a:solidFill>
                <a:latin typeface="Helvetica Oblique" charset="0"/>
                <a:cs typeface="Helvetica Oblique" charset="0"/>
                <a:sym typeface="+mn-ea"/>
              </a:rPr>
              <a:t>余额宝表增加</a:t>
            </a:r>
            <a:r>
              <a:rPr lang="en-US" altLang="zh-CN" sz="4000">
                <a:solidFill>
                  <a:schemeClr val="bg1"/>
                </a:solidFill>
                <a:latin typeface="Helvetica Oblique" charset="0"/>
                <a:cs typeface="Helvetica Oblique" charset="0"/>
                <a:sym typeface="+mn-ea"/>
              </a:rPr>
              <a:t>1</a:t>
            </a:r>
            <a:r>
              <a:rPr lang="zh-CN" altLang="en-US" sz="4000">
                <a:solidFill>
                  <a:schemeClr val="bg1"/>
                </a:solidFill>
                <a:latin typeface="Helvetica Oblique" charset="0"/>
                <a:cs typeface="Helvetica Oblique" charset="0"/>
                <a:sym typeface="+mn-ea"/>
              </a:rPr>
              <a:t>万：</a:t>
            </a:r>
            <a:endParaRPr lang="zh-CN" altLang="en-US" sz="4000">
              <a:solidFill>
                <a:schemeClr val="bg1"/>
              </a:solidFill>
              <a:latin typeface="Helvetica Oblique" charset="0"/>
              <a:cs typeface="Helvetica Oblique" charset="0"/>
              <a:sym typeface="+mn-ea"/>
            </a:endParaRPr>
          </a:p>
          <a:p>
            <a:pPr marL="279400" lvl="1" indent="0" algn="l">
              <a:buNone/>
            </a:pPr>
            <a:r>
              <a:rPr lang="en-US" altLang="zh-CN">
                <a:solidFill>
                  <a:schemeClr val="bg1"/>
                </a:solidFill>
                <a:latin typeface="Helvetica Oblique" charset="0"/>
                <a:cs typeface="Helvetica Oblique" charset="0"/>
                <a:sym typeface="+mn-ea"/>
              </a:rPr>
              <a:t>	</a:t>
            </a:r>
            <a:r>
              <a:rPr lang="en-US" altLang="zh-CN" i="1">
                <a:solidFill>
                  <a:schemeClr val="accent1"/>
                </a:solidFill>
                <a:latin typeface="Helvetica Oblique" charset="0"/>
                <a:cs typeface="Helvetica Oblique" charset="0"/>
                <a:sym typeface="+mn-ea"/>
              </a:rPr>
              <a:t>UPDATE B SET amount = amount + 10000 WHERE user_id = 1;</a:t>
            </a:r>
            <a:endParaRPr lang="en-US" altLang="zh-CN" sz="4000" i="1">
              <a:solidFill>
                <a:schemeClr val="accent1"/>
              </a:solidFill>
              <a:latin typeface="Helvetica Oblique" charset="0"/>
              <a:cs typeface="Helvetica Oblique" charset="0"/>
              <a:sym typeface="+mn-ea"/>
            </a:endParaRPr>
          </a:p>
          <a:p>
            <a:pPr marL="279400" lvl="1" indent="0" algn="l">
              <a:buNone/>
            </a:pPr>
            <a:r>
              <a:rPr lang="zh-CN" altLang="en-US" sz="4000">
                <a:solidFill>
                  <a:schemeClr val="bg1"/>
                </a:solidFill>
                <a:latin typeface="Helvetica Oblique" charset="0"/>
                <a:cs typeface="Helvetica Oblique" charset="0"/>
                <a:sym typeface="+mn-ea"/>
              </a:rPr>
              <a:t>如何保证数据一致性呢？</a:t>
            </a:r>
            <a:endParaRPr lang="zh-CN" altLang="en-US" sz="4000">
              <a:solidFill>
                <a:schemeClr val="bg1"/>
              </a:solidFill>
              <a:latin typeface="Helvetica Oblique" charset="0"/>
              <a:cs typeface="Helvetica Oblique" charset="0"/>
              <a:sym typeface="+mn-ea"/>
            </a:endParaRPr>
          </a:p>
          <a:p>
            <a:pPr marL="279400" lvl="1" indent="0" algn="l">
              <a:buNone/>
            </a:pPr>
            <a:r>
              <a:rPr lang="zh-CN" altLang="en-US">
                <a:solidFill>
                  <a:schemeClr val="accent2"/>
                </a:solidFill>
                <a:latin typeface="Helvetica Oblique" charset="0"/>
                <a:cs typeface="Helvetica Oblique" charset="0"/>
                <a:sym typeface="+mn-ea"/>
              </a:rPr>
              <a:t>单个数据库，我们保证 </a:t>
            </a:r>
            <a:r>
              <a:rPr lang="en-US" altLang="zh-CN">
                <a:solidFill>
                  <a:schemeClr val="accent2"/>
                </a:solidFill>
                <a:latin typeface="Helvetica Oblique" charset="0"/>
                <a:cs typeface="Helvetica Oblique" charset="0"/>
                <a:sym typeface="+mn-ea"/>
              </a:rPr>
              <a:t>ACID </a:t>
            </a:r>
            <a:r>
              <a:rPr lang="zh-CN" altLang="en-US">
                <a:solidFill>
                  <a:schemeClr val="accent2"/>
                </a:solidFill>
                <a:latin typeface="Helvetica Oblique" charset="0"/>
                <a:cs typeface="Helvetica Oblique" charset="0"/>
                <a:sym typeface="+mn-ea"/>
              </a:rPr>
              <a:t>使用 数据库事务。</a:t>
            </a:r>
            <a:endParaRPr lang="zh-CN" altLang="en-US">
              <a:solidFill>
                <a:schemeClr val="accent2"/>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2954635" y="3401060"/>
            <a:ext cx="11177270" cy="855599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olidFill>
                  <a:schemeClr val="bg1"/>
                </a:solidFill>
                <a:latin typeface="Helvetica Oblique" charset="0"/>
                <a:cs typeface="Helvetica Oblique" charset="0"/>
                <a:sym typeface="+mn-ea"/>
              </a:rPr>
              <a:t>随着我们系统变大，我们进行了微服务架构的改造，因为每个微服务独占了一个数据库实例，从 </a:t>
            </a:r>
            <a:r>
              <a:rPr lang="en-US" altLang="zh-CN" sz="4000">
                <a:solidFill>
                  <a:schemeClr val="bg1"/>
                </a:solidFill>
                <a:latin typeface="Helvetica Oblique" charset="0"/>
                <a:cs typeface="Helvetica Oblique" charset="0"/>
                <a:sym typeface="+mn-ea"/>
              </a:rPr>
              <a:t>user_id = 1 </a:t>
            </a:r>
            <a:r>
              <a:rPr lang="zh-CN" altLang="en-US" sz="4000">
                <a:solidFill>
                  <a:schemeClr val="bg1"/>
                </a:solidFill>
                <a:latin typeface="Helvetica Oblique" charset="0"/>
                <a:cs typeface="Helvetica Oblique" charset="0"/>
                <a:sym typeface="+mn-ea"/>
              </a:rPr>
              <a:t>发起的转帐动作，跨越了两个微服务：</a:t>
            </a:r>
            <a:r>
              <a:rPr lang="en-US" altLang="zh-CN" sz="4000">
                <a:solidFill>
                  <a:schemeClr val="bg1"/>
                </a:solidFill>
                <a:latin typeface="Helvetica Oblique" charset="0"/>
                <a:cs typeface="Helvetica Oblique" charset="0"/>
                <a:sym typeface="+mn-ea"/>
              </a:rPr>
              <a:t>pay 和 balance </a:t>
            </a:r>
            <a:r>
              <a:rPr lang="zh-CN" altLang="en-US" sz="4000">
                <a:solidFill>
                  <a:schemeClr val="bg1"/>
                </a:solidFill>
                <a:latin typeface="Helvetica Oblique" charset="0"/>
                <a:cs typeface="Helvetica Oblique" charset="0"/>
                <a:sym typeface="+mn-ea"/>
              </a:rPr>
              <a:t>服务。</a:t>
            </a:r>
            <a:endParaRPr lang="zh-CN" altLang="en-US" sz="4000">
              <a:solidFill>
                <a:schemeClr val="bg1"/>
              </a:solidFill>
              <a:latin typeface="Helvetica Oblique" charset="0"/>
              <a:cs typeface="Helvetica Oblique" charset="0"/>
              <a:sym typeface="+mn-ea"/>
            </a:endParaRPr>
          </a:p>
          <a:p>
            <a:pPr marL="279400" lvl="1" indent="0" algn="l">
              <a:buNone/>
            </a:pPr>
            <a:r>
              <a:rPr lang="zh-CN" altLang="en-US" sz="4000">
                <a:solidFill>
                  <a:schemeClr val="bg1"/>
                </a:solidFill>
                <a:latin typeface="Helvetica Oblique" charset="0"/>
                <a:cs typeface="Helvetica Oblique" charset="0"/>
                <a:sym typeface="+mn-ea"/>
              </a:rPr>
              <a:t>我们需要保证，跨多个服务的步骤数据一致性：</a:t>
            </a:r>
            <a:endParaRPr lang="zh-CN" altLang="en-US" sz="4000">
              <a:solidFill>
                <a:schemeClr val="bg1"/>
              </a:solidFill>
              <a:latin typeface="Helvetica Oblique" charset="0"/>
              <a:cs typeface="Helvetica Oblique" charset="0"/>
              <a:sym typeface="+mn-ea"/>
            </a:endParaRPr>
          </a:p>
          <a:p>
            <a:pPr marL="1022350" lvl="1" indent="-742950" algn="l">
              <a:buAutoNum type="arabicPeriod"/>
            </a:pPr>
            <a:r>
              <a:rPr lang="zh-CN" altLang="en-US" i="1">
                <a:solidFill>
                  <a:schemeClr val="accent1"/>
                </a:solidFill>
                <a:sym typeface="+mn-ea"/>
              </a:rPr>
              <a:t>微服务 </a:t>
            </a:r>
            <a:r>
              <a:rPr lang="en-US" altLang="zh-CN" i="1">
                <a:solidFill>
                  <a:schemeClr val="accent1"/>
                </a:solidFill>
                <a:sym typeface="+mn-ea"/>
              </a:rPr>
              <a:t>pay </a:t>
            </a:r>
            <a:r>
              <a:rPr lang="zh-CN" altLang="en-US" i="1">
                <a:solidFill>
                  <a:schemeClr val="accent1"/>
                </a:solidFill>
                <a:sym typeface="+mn-ea"/>
              </a:rPr>
              <a:t>的</a:t>
            </a:r>
            <a:r>
              <a:rPr lang="en-US" altLang="zh-CN" i="1">
                <a:solidFill>
                  <a:schemeClr val="accent1"/>
                </a:solidFill>
                <a:sym typeface="+mn-ea"/>
              </a:rPr>
              <a:t>支付宝表</a:t>
            </a:r>
            <a:r>
              <a:rPr lang="zh-CN" altLang="en-US" i="1">
                <a:solidFill>
                  <a:schemeClr val="accent1"/>
                </a:solidFill>
                <a:sym typeface="+mn-ea"/>
              </a:rPr>
              <a:t>扣除</a:t>
            </a:r>
            <a:r>
              <a:rPr lang="en-US" altLang="zh-CN" i="1">
                <a:solidFill>
                  <a:schemeClr val="accent1"/>
                </a:solidFill>
                <a:sym typeface="+mn-ea"/>
              </a:rPr>
              <a:t>1</a:t>
            </a:r>
            <a:r>
              <a:rPr lang="zh-CN" altLang="en-US" i="1">
                <a:solidFill>
                  <a:schemeClr val="accent1"/>
                </a:solidFill>
                <a:sym typeface="+mn-ea"/>
              </a:rPr>
              <a:t>万；</a:t>
            </a:r>
            <a:endParaRPr lang="zh-CN" altLang="en-US" i="1">
              <a:solidFill>
                <a:schemeClr val="accent1"/>
              </a:solidFill>
              <a:sym typeface="+mn-ea"/>
            </a:endParaRPr>
          </a:p>
          <a:p>
            <a:pPr marL="1022350" lvl="1" indent="-742950" algn="l">
              <a:buAutoNum type="arabicPeriod"/>
            </a:pPr>
            <a:r>
              <a:rPr lang="zh-CN" altLang="en-US" i="1">
                <a:solidFill>
                  <a:schemeClr val="accent1"/>
                </a:solidFill>
                <a:latin typeface="Helvetica Oblique" charset="0"/>
                <a:cs typeface="Helvetica Oblique" charset="0"/>
                <a:sym typeface="+mn-ea"/>
              </a:rPr>
              <a:t>微服务 </a:t>
            </a:r>
            <a:r>
              <a:rPr lang="en-US" altLang="zh-CN" i="1">
                <a:solidFill>
                  <a:schemeClr val="accent1"/>
                </a:solidFill>
                <a:latin typeface="Helvetica Oblique" charset="0"/>
                <a:cs typeface="Helvetica Oblique" charset="0"/>
                <a:sym typeface="+mn-ea"/>
              </a:rPr>
              <a:t>balance </a:t>
            </a:r>
            <a:r>
              <a:rPr lang="zh-CN" altLang="en-US" i="1">
                <a:solidFill>
                  <a:schemeClr val="accent1"/>
                </a:solidFill>
                <a:latin typeface="Helvetica Oblique" charset="0"/>
                <a:cs typeface="Helvetica Oblique" charset="0"/>
                <a:sym typeface="+mn-ea"/>
              </a:rPr>
              <a:t>的余额宝表增加</a:t>
            </a:r>
            <a:r>
              <a:rPr lang="en-US" altLang="zh-CN" i="1">
                <a:solidFill>
                  <a:schemeClr val="accent1"/>
                </a:solidFill>
                <a:latin typeface="Helvetica Oblique" charset="0"/>
                <a:cs typeface="Helvetica Oblique" charset="0"/>
                <a:sym typeface="+mn-ea"/>
              </a:rPr>
              <a:t>1</a:t>
            </a:r>
            <a:r>
              <a:rPr lang="zh-CN" altLang="en-US" i="1">
                <a:solidFill>
                  <a:schemeClr val="accent1"/>
                </a:solidFill>
                <a:latin typeface="Helvetica Oblique" charset="0"/>
                <a:cs typeface="Helvetica Oblique" charset="0"/>
                <a:sym typeface="+mn-ea"/>
              </a:rPr>
              <a:t>万；</a:t>
            </a:r>
            <a:endParaRPr lang="zh-CN" altLang="en-US" sz="4000">
              <a:solidFill>
                <a:schemeClr val="bg1"/>
              </a:solidFill>
              <a:latin typeface="Helvetica Oblique" charset="0"/>
              <a:cs typeface="Helvetica Oblique" charset="0"/>
              <a:sym typeface="+mn-ea"/>
            </a:endParaRPr>
          </a:p>
          <a:p>
            <a:pPr marL="279400" lvl="1" indent="0" algn="l">
              <a:buNone/>
            </a:pPr>
            <a:r>
              <a:rPr lang="zh-CN" altLang="en-US" sz="4000">
                <a:sym typeface="+mn-ea"/>
              </a:rPr>
              <a:t>每个系统都对应一个独立的数据源，且可能位于不同机房，同时调用多个系统的服务很难保证同时成功，这就是跨服务分布式事务问题。</a:t>
            </a:r>
            <a:endParaRPr lang="zh-CN" altLang="en-US" sz="4000">
              <a:sym typeface="+mn-ea"/>
            </a:endParaRPr>
          </a:p>
          <a:p>
            <a:pPr marL="279400" lvl="1" indent="0" algn="l">
              <a:buNone/>
            </a:pPr>
            <a:r>
              <a:rPr lang="zh-CN" altLang="en-US" i="1">
                <a:solidFill>
                  <a:schemeClr val="accent2"/>
                </a:solidFill>
                <a:sym typeface="+mn-ea"/>
              </a:rPr>
              <a:t>我们系统应该能保证每个服务自身的 </a:t>
            </a:r>
            <a:r>
              <a:rPr lang="en-US" altLang="zh-CN" i="1">
                <a:solidFill>
                  <a:schemeClr val="accent2"/>
                </a:solidFill>
                <a:sym typeface="+mn-ea"/>
              </a:rPr>
              <a:t>ACID</a:t>
            </a:r>
            <a:r>
              <a:rPr lang="zh-CN" altLang="en-US" i="1">
                <a:solidFill>
                  <a:schemeClr val="accent2"/>
                </a:solidFill>
                <a:sym typeface="+mn-ea"/>
              </a:rPr>
              <a:t>，基于这个假设，我们事务消息解决分布式事务问题。</a:t>
            </a:r>
            <a:endParaRPr lang="zh-CN" altLang="en-US" sz="4000">
              <a:sym typeface="+mn-ea"/>
            </a:endParaRPr>
          </a:p>
          <a:p>
            <a:pPr marL="1022350" lvl="1" indent="-742950" algn="l">
              <a:buAutoNum type="arabicPeriod"/>
            </a:pPr>
            <a:endParaRPr lang="zh-CN" altLang="en-US" sz="4000">
              <a:solidFill>
                <a:schemeClr val="bg1"/>
              </a:solidFill>
              <a:latin typeface="Helvetica Oblique" charset="0"/>
              <a:cs typeface="Helvetica Oblique" charset="0"/>
              <a:sym typeface="+mn-ea"/>
            </a:endParaRPr>
          </a:p>
        </p:txBody>
      </p:sp>
      <p:pic>
        <p:nvPicPr>
          <p:cNvPr id="3" name="图片 2"/>
          <p:cNvPicPr>
            <a:picLocks noChangeAspect="1"/>
          </p:cNvPicPr>
          <p:nvPr/>
        </p:nvPicPr>
        <p:blipFill>
          <a:blip r:embed="rId1"/>
          <a:stretch>
            <a:fillRect/>
          </a:stretch>
        </p:blipFill>
        <p:spPr>
          <a:xfrm>
            <a:off x="13152755" y="3067050"/>
            <a:ext cx="10991850" cy="969518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事务消息</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ym typeface="+mn-ea"/>
              </a:rPr>
              <a:t>在北京很有名的姚记炒肝点了炒肝并付了钱后，他们并不会直接把你点的炒肝给你，往往是给你一张小票，然后让你拿着小票到出货区排队去取。</a:t>
            </a:r>
            <a:endParaRPr lang="zh-CN" altLang="en-US">
              <a:sym typeface="+mn-ea"/>
            </a:endParaRPr>
          </a:p>
          <a:p>
            <a:pPr marL="0" indent="0"/>
            <a:r>
              <a:rPr lang="zh-CN" altLang="en-US">
                <a:sym typeface="+mn-ea"/>
              </a:rPr>
              <a:t>为什么他们要将付钱和取货两个动作分开呢？原因很多，其中一个很重要的原因是为了使他们接待能力增强（并发量更高）。</a:t>
            </a:r>
            <a:endParaRPr lang="zh-CN" altLang="en-US"/>
          </a:p>
          <a:p>
            <a:pPr marL="0" indent="0"/>
            <a:r>
              <a:rPr lang="zh-CN" altLang="en-US">
                <a:sym typeface="+mn-ea"/>
              </a:rPr>
              <a:t>只要这张小票在，你最终是能拿到炒肝的。同理转账服务也是如此。</a:t>
            </a:r>
            <a:endParaRPr lang="zh-CN" altLang="en-US">
              <a:sym typeface="+mn-ea"/>
            </a:endParaRPr>
          </a:p>
          <a:p>
            <a:pPr marL="0" indent="0"/>
            <a:r>
              <a:rPr lang="zh-CN" altLang="en-US" sz="3600" i="1">
                <a:solidFill>
                  <a:schemeClr val="accent1"/>
                </a:solidFill>
                <a:sym typeface="+mn-ea"/>
              </a:rPr>
              <a:t>当支付宝账户扣除</a:t>
            </a:r>
            <a:r>
              <a:rPr lang="en-US" altLang="zh-CN" sz="3600" i="1">
                <a:solidFill>
                  <a:schemeClr val="accent1"/>
                </a:solidFill>
                <a:sym typeface="+mn-ea"/>
              </a:rPr>
              <a:t>1</a:t>
            </a:r>
            <a:r>
              <a:rPr lang="zh-CN" altLang="en-US" sz="3600" i="1">
                <a:solidFill>
                  <a:schemeClr val="accent1"/>
                </a:solidFill>
                <a:sym typeface="+mn-ea"/>
              </a:rPr>
              <a:t>万后，我们只要生成一个凭证（消息）即可，这个凭证（消息）上写着“让余额宝账户增加 </a:t>
            </a:r>
            <a:r>
              <a:rPr lang="en-US" altLang="zh-CN" sz="3600" i="1">
                <a:solidFill>
                  <a:schemeClr val="accent1"/>
                </a:solidFill>
                <a:sym typeface="+mn-ea"/>
              </a:rPr>
              <a:t>1</a:t>
            </a:r>
            <a:r>
              <a:rPr lang="zh-CN" altLang="en-US" sz="3600" i="1">
                <a:solidFill>
                  <a:schemeClr val="accent1"/>
                </a:solidFill>
                <a:sym typeface="+mn-ea"/>
              </a:rPr>
              <a:t>万”，只要这个凭证（消息）能可靠保存，我们最终是可以拿着这个凭证（消息）让余额宝账户增加</a:t>
            </a:r>
            <a:r>
              <a:rPr lang="en-US" altLang="zh-CN" sz="3600" i="1">
                <a:solidFill>
                  <a:schemeClr val="accent1"/>
                </a:solidFill>
                <a:sym typeface="+mn-ea"/>
              </a:rPr>
              <a:t>1</a:t>
            </a:r>
            <a:r>
              <a:rPr lang="zh-CN" altLang="en-US" sz="3600" i="1">
                <a:solidFill>
                  <a:schemeClr val="accent1"/>
                </a:solidFill>
                <a:sym typeface="+mn-ea"/>
              </a:rPr>
              <a:t>万的，即我们能依靠这个凭证（消息）完成最终一致性。</a:t>
            </a:r>
            <a:endParaRPr lang="zh-CN" altLang="en-US" sz="3600" i="1">
              <a:solidFill>
                <a:schemeClr val="accent1"/>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3070205" y="2731770"/>
            <a:ext cx="11153775" cy="938403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事务消息</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olidFill>
                  <a:schemeClr val="bg1"/>
                </a:solidFill>
                <a:latin typeface="Helvetica Oblique" charset="0"/>
                <a:cs typeface="Helvetica Oblique" charset="0"/>
                <a:sym typeface="+mn-ea"/>
              </a:rPr>
              <a:t>如何可靠的保存消息凭证？</a:t>
            </a:r>
            <a:endParaRPr lang="zh-CN" altLang="en-US">
              <a:solidFill>
                <a:schemeClr val="bg1"/>
              </a:solidFill>
              <a:latin typeface="Helvetica Oblique" charset="0"/>
              <a:cs typeface="Helvetica Oblique" charset="0"/>
              <a:sym typeface="+mn-ea"/>
            </a:endParaRPr>
          </a:p>
          <a:p>
            <a:pPr marL="0" indent="0"/>
            <a:r>
              <a:rPr lang="zh-CN" altLang="en-US">
                <a:solidFill>
                  <a:schemeClr val="bg1"/>
                </a:solidFill>
                <a:latin typeface="Helvetica Oblique" charset="0"/>
                <a:cs typeface="Helvetica Oblique" charset="0"/>
                <a:sym typeface="+mn-ea"/>
              </a:rPr>
              <a:t>要解决消息可靠存储，我们实际上需要解决的问题是，本地的 </a:t>
            </a:r>
            <a:r>
              <a:rPr lang="en-US" altLang="zh-CN">
                <a:solidFill>
                  <a:schemeClr val="bg1"/>
                </a:solidFill>
                <a:latin typeface="Helvetica Oblique" charset="0"/>
                <a:cs typeface="Helvetica Oblique" charset="0"/>
                <a:sym typeface="+mn-ea"/>
              </a:rPr>
              <a:t>mysql </a:t>
            </a:r>
            <a:r>
              <a:rPr lang="zh-CN" altLang="en-US">
                <a:solidFill>
                  <a:schemeClr val="bg1"/>
                </a:solidFill>
                <a:latin typeface="Helvetica Oblique" charset="0"/>
                <a:cs typeface="Helvetica Oblique" charset="0"/>
                <a:sym typeface="+mn-ea"/>
              </a:rPr>
              <a:t>存储和 </a:t>
            </a:r>
            <a:r>
              <a:rPr lang="en-US" altLang="zh-CN">
                <a:solidFill>
                  <a:schemeClr val="bg1"/>
                </a:solidFill>
                <a:latin typeface="Helvetica Oblique" charset="0"/>
                <a:cs typeface="Helvetica Oblique" charset="0"/>
                <a:sym typeface="+mn-ea"/>
              </a:rPr>
              <a:t>message </a:t>
            </a:r>
            <a:r>
              <a:rPr lang="zh-CN" altLang="en-US">
                <a:solidFill>
                  <a:schemeClr val="bg1"/>
                </a:solidFill>
                <a:latin typeface="Helvetica Oblique" charset="0"/>
                <a:cs typeface="Helvetica Oblique" charset="0"/>
                <a:sym typeface="+mn-ea"/>
              </a:rPr>
              <a:t>存储的一致性问题。</a:t>
            </a:r>
            <a:endParaRPr lang="zh-CN" altLang="en-US">
              <a:solidFill>
                <a:schemeClr val="bg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Transactional outbox</a:t>
            </a:r>
            <a:endParaRPr lang="en-US" altLang="zh-CN" sz="3600">
              <a:solidFill>
                <a:schemeClr val="accent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Polling publisher</a:t>
            </a:r>
            <a:endParaRPr lang="en-US" altLang="zh-CN" sz="3600">
              <a:solidFill>
                <a:schemeClr val="accent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Transaction log tailing</a:t>
            </a:r>
            <a:endParaRPr lang="en-US" altLang="zh-CN" sz="3600">
              <a:solidFill>
                <a:schemeClr val="accent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2PC Message Queue</a:t>
            </a:r>
            <a:endParaRPr lang="zh-CN" altLang="en-US">
              <a:solidFill>
                <a:schemeClr val="bg1"/>
              </a:solidFill>
              <a:latin typeface="Helvetica Oblique" charset="0"/>
              <a:cs typeface="Helvetica Oblique" charset="0"/>
              <a:sym typeface="+mn-ea"/>
            </a:endParaRPr>
          </a:p>
          <a:p>
            <a:pPr>
              <a:buFont typeface="Arial" panose="020B0604020202090204" pitchFamily="34" charset="0"/>
            </a:pPr>
            <a:r>
              <a:rPr lang="zh-CN" altLang="en-US" sz="3600" i="1">
                <a:solidFill>
                  <a:schemeClr val="accent2"/>
                </a:solidFill>
                <a:latin typeface="Helvetica Oblique" charset="0"/>
                <a:cs typeface="Helvetica Oblique" charset="0"/>
                <a:sym typeface="+mn-ea"/>
              </a:rPr>
              <a:t>事务消息一旦被可靠的持久化，我们整个分布式事务，变为了最终一致性，消息的消费才能保障最终业务数据的完整性，所以我们要尽最大努力，把消息送达到下游的业务消费方，称为：</a:t>
            </a:r>
            <a:r>
              <a:rPr lang="en-US" altLang="zh-CN" sz="3600" i="1">
                <a:solidFill>
                  <a:schemeClr val="accent2"/>
                </a:solidFill>
                <a:latin typeface="Helvetica Oblique" charset="0"/>
                <a:cs typeface="Helvetica Oblique" charset="0"/>
                <a:sym typeface="+mn-ea"/>
              </a:rPr>
              <a:t>Best Effort。</a:t>
            </a:r>
            <a:r>
              <a:rPr lang="zh-CN" altLang="en-US" sz="3600" i="1">
                <a:solidFill>
                  <a:schemeClr val="accent2"/>
                </a:solidFill>
                <a:latin typeface="Helvetica Oblique" charset="0"/>
                <a:cs typeface="Helvetica Oblique" charset="0"/>
                <a:sym typeface="+mn-ea"/>
              </a:rPr>
              <a:t>只有消息被消费，整个交易才能算是完整完结。</a:t>
            </a:r>
            <a:endParaRPr lang="zh-CN" altLang="en-US" sz="3600" i="1">
              <a:solidFill>
                <a:schemeClr val="accent2"/>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3070205" y="2731770"/>
            <a:ext cx="11153775" cy="9384030"/>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Best Effort</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buFont typeface="Arial" panose="020B0604020202090204"/>
            </a:pPr>
            <a:r>
              <a:rPr lang="zh-CN" altLang="en-US">
                <a:sym typeface="+mn-ea"/>
              </a:rPr>
              <a:t>即尽最大努力交付，主要用于在这样一种场景：不同的服务平台之间的事务性保证。</a:t>
            </a:r>
            <a:endParaRPr lang="zh-CN" altLang="en-US">
              <a:sym typeface="+mn-ea"/>
            </a:endParaRPr>
          </a:p>
          <a:p>
            <a:pPr marL="0" indent="0">
              <a:buFont typeface="Arial" panose="020B0604020202090204"/>
            </a:pPr>
            <a:r>
              <a:rPr lang="zh-CN" altLang="en-US">
                <a:sym typeface="+mn-ea"/>
              </a:rPr>
              <a:t>比如我们在电商购物，使用支付宝支付；又比如玩网游的时候，通过 App Store 充值。</a:t>
            </a:r>
            <a:endParaRPr lang="zh-CN" altLang="en-US">
              <a:sym typeface="+mn-ea"/>
            </a:endParaRPr>
          </a:p>
          <a:p>
            <a:pPr marL="0" indent="0">
              <a:buFont typeface="Arial" panose="020B0604020202090204"/>
            </a:pPr>
            <a:r>
              <a:rPr lang="zh-CN" altLang="en-US">
                <a:sym typeface="+mn-ea"/>
              </a:rPr>
              <a:t>拿购物为例，电商平台与支付平台是相互独立的，隶属于不同的公司，即使是同一个公司也很可能是独立的部门。</a:t>
            </a:r>
            <a:endParaRPr lang="zh-CN" altLang="en-US"/>
          </a:p>
          <a:p>
            <a:pPr marL="0" indent="0">
              <a:buFont typeface="Arial" panose="020B0604020202090204"/>
            </a:pPr>
            <a:r>
              <a:rPr lang="zh-CN" altLang="en-US">
                <a:sym typeface="+mn-ea"/>
              </a:rPr>
              <a:t>“ </a:t>
            </a:r>
            <a:r>
              <a:rPr lang="zh-CN" altLang="en-US" sz="3600" i="1">
                <a:solidFill>
                  <a:schemeClr val="accent1"/>
                </a:solidFill>
                <a:sym typeface="+mn-ea"/>
              </a:rPr>
              <a:t>做过支付宝交易接口的同学都知道，我们一般会在支付宝的回调页面和接口里，解密参数，然后调用系统中更新交易状态相关的服务，将订单更新为付款成功。</a:t>
            </a:r>
            <a:endParaRPr lang="zh-CN" altLang="en-US" sz="3600" i="1">
              <a:solidFill>
                <a:schemeClr val="accent1"/>
              </a:solidFill>
              <a:sym typeface="+mn-ea"/>
            </a:endParaRPr>
          </a:p>
          <a:p>
            <a:pPr marL="0" indent="0">
              <a:buFont typeface="Arial" panose="020B0604020202090204"/>
            </a:pPr>
            <a:r>
              <a:rPr lang="zh-CN" altLang="en-US" sz="3600" i="1">
                <a:solidFill>
                  <a:schemeClr val="accent1"/>
                </a:solidFill>
                <a:sym typeface="+mn-ea"/>
              </a:rPr>
              <a:t>同时，只有当我们回调页面中输出了success 字样或者标识业务处理成功相应状态码时，支付宝才会停止回调请求。否则，支付宝会每间隔一段时间后，再向客户方发起回调请求，直到输出成功标识为止。</a:t>
            </a:r>
            <a:r>
              <a:rPr lang="zh-CN" altLang="en-US">
                <a:sym typeface="+mn-ea"/>
              </a:rPr>
              <a:t>”</a:t>
            </a:r>
            <a:endParaRPr lang="zh-CN" altLang="en-US"/>
          </a:p>
          <a:p>
            <a:pPr marL="0" indent="0">
              <a:buFont typeface="Arial" panose="020B0604020202090204"/>
            </a:pPr>
            <a:endParaRPr lang="zh-CN" altLang="en-US" sz="3600" i="1">
              <a:solidFill>
                <a:schemeClr val="accent2"/>
              </a:solidFill>
              <a:latin typeface="Helvetica Oblique" charset="0"/>
              <a:cs typeface="Helvetica Oblique" charset="0"/>
              <a:sym typeface="+mn-ea"/>
            </a:endParaRPr>
          </a:p>
        </p:txBody>
      </p:sp>
      <p:pic>
        <p:nvPicPr>
          <p:cNvPr id="5" name="Picture Placeholder 4"/>
          <p:cNvPicPr>
            <a:picLocks noChangeAspect="1"/>
          </p:cNvPicPr>
          <p:nvPr>
            <p:ph type="pic" sz="half" idx="13"/>
          </p:nvPr>
        </p:nvPicPr>
        <p:blipFill>
          <a:blip r:embed="rId1"/>
          <a:stretch>
            <a:fillRect/>
          </a:stretch>
        </p:blipFill>
        <p:spPr>
          <a:xfrm>
            <a:off x="14505305" y="2603500"/>
            <a:ext cx="9352280" cy="8508365"/>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Transactional outbox</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Transactional outbox</a:t>
            </a:r>
            <a:r>
              <a:rPr lang="zh-CN" altLang="en-US">
                <a:solidFill>
                  <a:schemeClr val="bg1"/>
                </a:solidFill>
                <a:latin typeface="Helvetica Oblique" charset="0"/>
                <a:cs typeface="Helvetica Oblique" charset="0"/>
                <a:sym typeface="+mn-ea"/>
              </a:rPr>
              <a:t>，</a:t>
            </a:r>
            <a:r>
              <a:rPr lang="zh-CN" altLang="en-US">
                <a:sym typeface="+mn-ea"/>
              </a:rPr>
              <a:t>支付宝在完成扣款的同时，同时记录消息数据，这个消息数据与业务数据保存在同一数据库实例里（消息记录表表名为</a:t>
            </a:r>
            <a:r>
              <a:rPr lang="en-US" altLang="zh-CN">
                <a:sym typeface="+mn-ea"/>
              </a:rPr>
              <a:t> msg</a:t>
            </a:r>
            <a:r>
              <a:rPr lang="zh-CN" altLang="en-US">
                <a:sym typeface="+mn-ea"/>
              </a:rPr>
              <a:t>）。</a:t>
            </a:r>
            <a:endParaRPr lang="zh-CN" altLang="en-US">
              <a:sym typeface="+mn-ea"/>
            </a:endParaRPr>
          </a:p>
          <a:p>
            <a:pPr marL="0" indent="0"/>
            <a:r>
              <a:rPr lang="en-US" altLang="zh-CN" sz="3600" i="1">
                <a:solidFill>
                  <a:schemeClr val="accent1"/>
                </a:solidFill>
                <a:latin typeface="Helvetica Oblique" charset="0"/>
                <a:cs typeface="Helvetica Oblique" charset="0"/>
                <a:sym typeface="+mn-ea"/>
              </a:rPr>
              <a:t>BEGIN TRANSACTION</a:t>
            </a:r>
            <a:endParaRPr lang="en-US" altLang="zh-CN" sz="3600" i="1">
              <a:solidFill>
                <a:schemeClr val="accent1"/>
              </a:solidFill>
              <a:latin typeface="Helvetica Oblique" charset="0"/>
              <a:cs typeface="Helvetica Oblique" charset="0"/>
              <a:sym typeface="+mn-ea"/>
            </a:endParaRPr>
          </a:p>
          <a:p>
            <a:pPr marL="0" indent="0"/>
            <a:r>
              <a:rPr lang="en-US" altLang="zh-CN" sz="3600" i="1">
                <a:solidFill>
                  <a:schemeClr val="accent1"/>
                </a:solidFill>
                <a:latin typeface="Helvetica Oblique" charset="0"/>
                <a:cs typeface="Helvetica Oblique" charset="0"/>
                <a:sym typeface="+mn-ea"/>
              </a:rPr>
              <a:t>    UPDATE A SET amount = amount - 10000 WHERE user_id = 1;</a:t>
            </a:r>
            <a:endParaRPr lang="en-US" altLang="zh-CN" sz="3600" i="1">
              <a:solidFill>
                <a:schemeClr val="accent1"/>
              </a:solidFill>
              <a:latin typeface="Helvetica Oblique" charset="0"/>
              <a:cs typeface="Helvetica Oblique" charset="0"/>
              <a:sym typeface="+mn-ea"/>
            </a:endParaRPr>
          </a:p>
          <a:p>
            <a:pPr marL="0" algn="l"/>
            <a:r>
              <a:rPr lang="en-US" altLang="zh-CN" sz="3600" i="1">
                <a:solidFill>
                  <a:schemeClr val="accent1"/>
                </a:solidFill>
                <a:latin typeface="Helvetica Oblique" charset="0"/>
                <a:cs typeface="Helvetica Oblique" charset="0"/>
                <a:sym typeface="+mn-ea"/>
              </a:rPr>
              <a:t>    INSERT INTO msg(user_id, amount, status) VALUES(1, 10000, 1);</a:t>
            </a:r>
            <a:endParaRPr lang="en-US" altLang="zh-CN" sz="3600" i="1">
              <a:solidFill>
                <a:schemeClr val="accent1"/>
              </a:solidFill>
              <a:latin typeface="Helvetica Oblique" charset="0"/>
              <a:cs typeface="Helvetica Oblique" charset="0"/>
              <a:sym typeface="+mn-ea"/>
            </a:endParaRPr>
          </a:p>
          <a:p>
            <a:pPr marL="0" indent="0"/>
            <a:r>
              <a:rPr lang="en-US" altLang="zh-CN" sz="3600" i="1">
                <a:solidFill>
                  <a:schemeClr val="accent1"/>
                </a:solidFill>
                <a:latin typeface="Helvetica Oblique" charset="0"/>
                <a:cs typeface="Helvetica Oblique" charset="0"/>
                <a:sym typeface="+mn-ea"/>
              </a:rPr>
              <a:t>END TRANSACTION</a:t>
            </a:r>
            <a:endParaRPr lang="zh-CN" altLang="en-US" sz="3600">
              <a:sym typeface="+mn-ea"/>
            </a:endParaRPr>
          </a:p>
          <a:p>
            <a:pPr marL="0" indent="0"/>
            <a:r>
              <a:rPr lang="en-US" altLang="zh-CN" sz="3600" i="1">
                <a:solidFill>
                  <a:schemeClr val="accent1"/>
                </a:solidFill>
                <a:latin typeface="Helvetica Oblique" charset="0"/>
                <a:cs typeface="Helvetica Oblique" charset="0"/>
                <a:sym typeface="+mn-ea"/>
              </a:rPr>
              <a:t>COMMIT;</a:t>
            </a:r>
            <a:endParaRPr lang="zh-CN" altLang="en-US" sz="3600">
              <a:sym typeface="+mn-ea"/>
            </a:endParaRPr>
          </a:p>
          <a:p>
            <a:pPr marL="0" indent="0"/>
            <a:r>
              <a:rPr lang="zh-CN" altLang="en-US" sz="3600">
                <a:sym typeface="+mn-ea"/>
              </a:rPr>
              <a:t>上述事务能保证只要支付宝账户里被扣了钱，消息一定能保存下来。</a:t>
            </a:r>
            <a:r>
              <a:rPr lang="zh-CN" altLang="en-US" sz="3600">
                <a:sym typeface="+mn-ea"/>
              </a:rPr>
              <a:t>当上述事务提交成功后，我们想办法将此消息通知余额宝，余额宝处理成功后发送回复成功消息，支付宝收到回复后删除该条消息数据。</a:t>
            </a:r>
            <a:endParaRPr lang="en-US" altLang="zh-CN" sz="3600" i="1">
              <a:solidFill>
                <a:schemeClr val="accent2"/>
              </a:solidFill>
              <a:latin typeface="Helvetica Oblique" charset="0"/>
              <a:cs typeface="Helvetica Oblique" charset="0"/>
              <a:sym typeface="+mn-ea"/>
            </a:endParaRPr>
          </a:p>
        </p:txBody>
      </p:sp>
      <p:pic>
        <p:nvPicPr>
          <p:cNvPr id="3" name="图片 2"/>
          <p:cNvPicPr>
            <a:picLocks noChangeAspect="1"/>
          </p:cNvPicPr>
          <p:nvPr/>
        </p:nvPicPr>
        <p:blipFill>
          <a:blip r:embed="rId1"/>
          <a:stretch>
            <a:fillRect/>
          </a:stretch>
        </p:blipFill>
        <p:spPr>
          <a:xfrm>
            <a:off x="13077190" y="2731770"/>
            <a:ext cx="11078210" cy="8853170"/>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Polling publisher</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Polling publisher，</a:t>
            </a:r>
            <a:r>
              <a:rPr lang="zh-CN" altLang="en-US">
                <a:solidFill>
                  <a:schemeClr val="bg1"/>
                </a:solidFill>
                <a:latin typeface="Helvetica Oblique" charset="0"/>
                <a:cs typeface="Helvetica Oblique" charset="0"/>
                <a:sym typeface="+mn-ea"/>
              </a:rPr>
              <a:t>我们定时的轮训 </a:t>
            </a:r>
            <a:r>
              <a:rPr lang="en-US" altLang="zh-CN">
                <a:solidFill>
                  <a:schemeClr val="bg1"/>
                </a:solidFill>
                <a:latin typeface="Helvetica Oblique" charset="0"/>
                <a:cs typeface="Helvetica Oblique" charset="0"/>
                <a:sym typeface="+mn-ea"/>
              </a:rPr>
              <a:t>msg </a:t>
            </a:r>
            <a:r>
              <a:rPr lang="zh-CN" altLang="en-US">
                <a:solidFill>
                  <a:schemeClr val="bg1"/>
                </a:solidFill>
                <a:latin typeface="Helvetica Oblique" charset="0"/>
                <a:cs typeface="Helvetica Oblique" charset="0"/>
                <a:sym typeface="+mn-ea"/>
              </a:rPr>
              <a:t>表，把 </a:t>
            </a:r>
            <a:r>
              <a:rPr lang="en-US" altLang="zh-CN">
                <a:solidFill>
                  <a:schemeClr val="bg1"/>
                </a:solidFill>
                <a:latin typeface="Helvetica Oblique" charset="0"/>
                <a:cs typeface="Helvetica Oblique" charset="0"/>
                <a:sym typeface="+mn-ea"/>
              </a:rPr>
              <a:t>status = 1 </a:t>
            </a:r>
            <a:r>
              <a:rPr lang="zh-CN" altLang="en-US">
                <a:solidFill>
                  <a:schemeClr val="bg1"/>
                </a:solidFill>
                <a:latin typeface="Helvetica Oblique" charset="0"/>
                <a:cs typeface="Helvetica Oblique" charset="0"/>
                <a:sym typeface="+mn-ea"/>
              </a:rPr>
              <a:t>的消息统统拿出来消费，可以按照自增 </a:t>
            </a:r>
            <a:r>
              <a:rPr lang="en-US" altLang="zh-CN">
                <a:solidFill>
                  <a:schemeClr val="bg1"/>
                </a:solidFill>
                <a:latin typeface="Helvetica Oblique" charset="0"/>
                <a:cs typeface="Helvetica Oblique" charset="0"/>
                <a:sym typeface="+mn-ea"/>
              </a:rPr>
              <a:t>id </a:t>
            </a:r>
            <a:r>
              <a:rPr lang="zh-CN" altLang="en-US">
                <a:solidFill>
                  <a:schemeClr val="bg1"/>
                </a:solidFill>
                <a:latin typeface="Helvetica Oblique" charset="0"/>
                <a:cs typeface="Helvetica Oblique" charset="0"/>
                <a:sym typeface="+mn-ea"/>
              </a:rPr>
              <a:t>排序，保证顺序消费。在这里我们独立了一个  </a:t>
            </a:r>
            <a:r>
              <a:rPr lang="en-US" altLang="zh-CN">
                <a:solidFill>
                  <a:schemeClr val="bg1"/>
                </a:solidFill>
                <a:latin typeface="Helvetica Oblique" charset="0"/>
                <a:cs typeface="Helvetica Oblique" charset="0"/>
                <a:sym typeface="+mn-ea"/>
              </a:rPr>
              <a:t>pay_task 服务，</a:t>
            </a:r>
            <a:r>
              <a:rPr lang="zh-CN" altLang="en-US">
                <a:solidFill>
                  <a:schemeClr val="bg1"/>
                </a:solidFill>
                <a:latin typeface="Helvetica Oblique" charset="0"/>
                <a:cs typeface="Helvetica Oblique" charset="0"/>
                <a:sym typeface="+mn-ea"/>
              </a:rPr>
              <a:t>把拖出来的消息 </a:t>
            </a:r>
            <a:r>
              <a:rPr lang="en-US" altLang="zh-CN">
                <a:solidFill>
                  <a:schemeClr val="bg1"/>
                </a:solidFill>
                <a:latin typeface="Helvetica Oblique" charset="0"/>
                <a:cs typeface="Helvetica Oblique" charset="0"/>
                <a:sym typeface="+mn-ea"/>
              </a:rPr>
              <a:t>publish </a:t>
            </a:r>
            <a:r>
              <a:rPr lang="zh-CN" altLang="en-US">
                <a:solidFill>
                  <a:schemeClr val="bg1"/>
                </a:solidFill>
                <a:latin typeface="Helvetica Oblique" charset="0"/>
                <a:cs typeface="Helvetica Oblique" charset="0"/>
                <a:sym typeface="+mn-ea"/>
              </a:rPr>
              <a:t>给我们消息队列，</a:t>
            </a:r>
            <a:r>
              <a:rPr lang="en-US" altLang="zh-CN">
                <a:solidFill>
                  <a:schemeClr val="bg1"/>
                </a:solidFill>
                <a:latin typeface="Helvetica Oblique" charset="0"/>
                <a:cs typeface="Helvetica Oblique" charset="0"/>
                <a:sym typeface="+mn-ea"/>
              </a:rPr>
              <a:t>balance </a:t>
            </a:r>
            <a:r>
              <a:rPr lang="zh-CN" altLang="en-US">
                <a:solidFill>
                  <a:schemeClr val="bg1"/>
                </a:solidFill>
                <a:latin typeface="Helvetica Oblique" charset="0"/>
                <a:cs typeface="Helvetica Oblique" charset="0"/>
                <a:sym typeface="+mn-ea"/>
              </a:rPr>
              <a:t>服务自己来消费队列，或者直接 </a:t>
            </a:r>
            <a:r>
              <a:rPr lang="en-US" altLang="zh-CN">
                <a:solidFill>
                  <a:schemeClr val="bg1"/>
                </a:solidFill>
                <a:latin typeface="Helvetica Oblique" charset="0"/>
                <a:cs typeface="Helvetica Oblique" charset="0"/>
                <a:sym typeface="+mn-ea"/>
              </a:rPr>
              <a:t>rpc </a:t>
            </a:r>
            <a:r>
              <a:rPr lang="zh-CN" altLang="en-US">
                <a:solidFill>
                  <a:schemeClr val="bg1"/>
                </a:solidFill>
                <a:latin typeface="Helvetica Oblique" charset="0"/>
                <a:cs typeface="Helvetica Oblique" charset="0"/>
                <a:sym typeface="+mn-ea"/>
              </a:rPr>
              <a:t>发送给 </a:t>
            </a:r>
            <a:r>
              <a:rPr lang="en-US" altLang="zh-CN">
                <a:solidFill>
                  <a:schemeClr val="bg1"/>
                </a:solidFill>
                <a:latin typeface="Helvetica Oblique" charset="0"/>
                <a:cs typeface="Helvetica Oblique" charset="0"/>
                <a:sym typeface="+mn-ea"/>
              </a:rPr>
              <a:t>balance </a:t>
            </a:r>
            <a:r>
              <a:rPr lang="zh-CN" altLang="en-US">
                <a:solidFill>
                  <a:schemeClr val="bg1"/>
                </a:solidFill>
                <a:latin typeface="Helvetica Oblique" charset="0"/>
                <a:cs typeface="Helvetica Oblique" charset="0"/>
                <a:sym typeface="+mn-ea"/>
              </a:rPr>
              <a:t>服务。</a:t>
            </a:r>
            <a:endParaRPr lang="zh-CN" altLang="en-US">
              <a:solidFill>
                <a:schemeClr val="bg1"/>
              </a:solidFill>
              <a:latin typeface="Helvetica Oblique" charset="0"/>
              <a:cs typeface="Helvetica Oblique" charset="0"/>
              <a:sym typeface="+mn-ea"/>
            </a:endParaRPr>
          </a:p>
          <a:p>
            <a:pPr marL="0" indent="0"/>
            <a:r>
              <a:rPr lang="zh-CN" altLang="en-US" sz="3600" i="1">
                <a:solidFill>
                  <a:schemeClr val="accent1"/>
                </a:solidFill>
                <a:latin typeface="Helvetica Oblique" charset="0"/>
                <a:cs typeface="Helvetica Oblique" charset="0"/>
                <a:sym typeface="+mn-ea"/>
              </a:rPr>
              <a:t>实际我们第一个版本的 </a:t>
            </a:r>
            <a:r>
              <a:rPr lang="en-US" altLang="zh-CN" sz="3600" i="1">
                <a:solidFill>
                  <a:schemeClr val="accent1"/>
                </a:solidFill>
                <a:latin typeface="Helvetica Oblique" charset="0"/>
                <a:cs typeface="Helvetica Oblique" charset="0"/>
                <a:sym typeface="+mn-ea"/>
              </a:rPr>
              <a:t>archive-service </a:t>
            </a:r>
            <a:r>
              <a:rPr lang="zh-CN" altLang="en-US" sz="3600" i="1">
                <a:solidFill>
                  <a:schemeClr val="accent1"/>
                </a:solidFill>
                <a:latin typeface="Helvetica Oblique" charset="0"/>
                <a:cs typeface="Helvetica Oblique" charset="0"/>
                <a:sym typeface="+mn-ea"/>
              </a:rPr>
              <a:t>在使用 </a:t>
            </a:r>
            <a:r>
              <a:rPr lang="en-US" altLang="zh-CN" sz="3600" i="1">
                <a:solidFill>
                  <a:schemeClr val="accent1"/>
                </a:solidFill>
                <a:latin typeface="Helvetica Oblique" charset="0"/>
                <a:cs typeface="Helvetica Oblique" charset="0"/>
                <a:sym typeface="+mn-ea"/>
              </a:rPr>
              <a:t>CQRS </a:t>
            </a:r>
            <a:r>
              <a:rPr lang="zh-CN" altLang="en-US" sz="3600" i="1">
                <a:solidFill>
                  <a:schemeClr val="accent1"/>
                </a:solidFill>
                <a:latin typeface="Helvetica Oblique" charset="0"/>
                <a:cs typeface="Helvetica Oblique" charset="0"/>
                <a:sym typeface="+mn-ea"/>
              </a:rPr>
              <a:t>时，就用的这个模型，</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的模型，从延迟来说不够好，</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太猛对 </a:t>
            </a:r>
            <a:r>
              <a:rPr lang="en-US" altLang="zh-CN" sz="3600" i="1">
                <a:solidFill>
                  <a:schemeClr val="accent1"/>
                </a:solidFill>
                <a:latin typeface="Helvetica Oblique" charset="0"/>
                <a:cs typeface="Helvetica Oblique" charset="0"/>
                <a:sym typeface="+mn-ea"/>
              </a:rPr>
              <a:t>Database </a:t>
            </a:r>
            <a:r>
              <a:rPr lang="zh-CN" altLang="en-US" sz="3600" i="1">
                <a:solidFill>
                  <a:schemeClr val="accent1"/>
                </a:solidFill>
                <a:latin typeface="Helvetica Oblique" charset="0"/>
                <a:cs typeface="Helvetica Oblique" charset="0"/>
                <a:sym typeface="+mn-ea"/>
              </a:rPr>
              <a:t>有一定压力，</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频次低了，延迟比较高。</a:t>
            </a:r>
            <a:endParaRPr lang="zh-CN" altLang="en-US">
              <a:solidFill>
                <a:schemeClr val="bg1"/>
              </a:solidFill>
              <a:latin typeface="Helvetica Oblique" charset="0"/>
              <a:cs typeface="Helvetica Oblique" charset="0"/>
              <a:sym typeface="+mn-ea"/>
            </a:endParaRPr>
          </a:p>
          <a:p>
            <a:pPr marL="0" indent="0"/>
            <a:endParaRPr lang="zh-CN" altLang="en-US">
              <a:solidFill>
                <a:schemeClr val="bg1"/>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2954635" y="2731770"/>
            <a:ext cx="11130280" cy="905827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memcache</a:t>
            </a:r>
            <a:endParaRPr kumimoji="1" lang="en-US" altLang="zh-CN"/>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每个 slab 包含若干大小为1M的内存页，这些内存又被分割成多个 chunk，每个 chunk存储一个 item；</a:t>
            </a:r>
            <a:endParaRPr lang="zh-CN" altLang="en-US" sz="4000">
              <a:sym typeface="+mn-ea"/>
            </a:endParaRPr>
          </a:p>
          <a:p>
            <a:pPr marL="279400" lvl="1" indent="0" algn="l">
              <a:buNone/>
            </a:pPr>
            <a:r>
              <a:rPr lang="zh-CN" altLang="en-US" sz="4000">
                <a:sym typeface="+mn-ea"/>
              </a:rPr>
              <a:t>在 </a:t>
            </a:r>
            <a:r>
              <a:rPr lang="en-US" altLang="zh-CN" sz="4000">
                <a:sym typeface="+mn-ea"/>
              </a:rPr>
              <a:t>memcache </a:t>
            </a:r>
            <a:r>
              <a:rPr lang="zh-CN" altLang="en-US" sz="4000">
                <a:sym typeface="+mn-ea"/>
              </a:rPr>
              <a:t>启动初始化时，每个 slab 都预分配一个 1M 的内存页，由slabs_preallocate 完成(也可将相应代码注释掉关闭预分配功能)。</a:t>
            </a:r>
            <a:endParaRPr lang="zh-CN" altLang="en-US" sz="4000">
              <a:sym typeface="+mn-ea"/>
            </a:endParaRPr>
          </a:p>
          <a:p>
            <a:pPr marL="279400" lvl="1" indent="0" algn="l">
              <a:buNone/>
            </a:pPr>
            <a:r>
              <a:rPr lang="zh-CN" altLang="en-US" sz="4000">
                <a:sym typeface="+mn-ea"/>
              </a:rPr>
              <a:t>chunk 的增长因子由 -f 指定，默认1.25，起始大小为48字节。</a:t>
            </a:r>
            <a:endParaRPr lang="zh-CN" altLang="en-US" sz="4000">
              <a:sym typeface="+mn-ea"/>
            </a:endParaRPr>
          </a:p>
          <a:p>
            <a:pPr marL="279400" lvl="1" indent="0" algn="l">
              <a:buNone/>
            </a:pPr>
            <a:r>
              <a:rPr lang="zh-CN" altLang="en-US" sz="4000">
                <a:sym typeface="+mn-ea"/>
              </a:rPr>
              <a:t>内存池有很多种设计，可以参考下</a:t>
            </a:r>
            <a:r>
              <a:rPr lang="en-US" altLang="zh-CN" sz="4000">
                <a:sym typeface="+mn-ea"/>
              </a:rPr>
              <a:t>: nginx ngx_pool_t</a:t>
            </a:r>
            <a:r>
              <a:rPr lang="zh-CN" altLang="en-US" sz="4000">
                <a:sym typeface="+mn-ea"/>
              </a:rPr>
              <a:t>，</a:t>
            </a:r>
            <a:r>
              <a:rPr lang="en-US" altLang="zh-CN" sz="4000">
                <a:sym typeface="+mn-ea"/>
              </a:rPr>
              <a:t>tcmalloc </a:t>
            </a:r>
            <a:r>
              <a:rPr lang="zh-CN" altLang="en-US" sz="4000">
                <a:sym typeface="+mn-ea"/>
              </a:rPr>
              <a:t>的设计等等。</a:t>
            </a:r>
            <a:endParaRPr lang="zh-CN" altLang="en-US" sz="4000">
              <a:sym typeface="+mn-ea"/>
            </a:endParaRPr>
          </a:p>
        </p:txBody>
      </p:sp>
      <p:pic>
        <p:nvPicPr>
          <p:cNvPr id="2" name="图片 1"/>
          <p:cNvPicPr>
            <a:picLocks noChangeAspect="1"/>
          </p:cNvPicPr>
          <p:nvPr/>
        </p:nvPicPr>
        <p:blipFill>
          <a:blip r:embed="rId1"/>
          <a:stretch>
            <a:fillRect/>
          </a:stretch>
        </p:blipFill>
        <p:spPr>
          <a:xfrm>
            <a:off x="13015595" y="3814445"/>
            <a:ext cx="11134725" cy="6584950"/>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Transaction log tailing</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Transaction log tailing</a:t>
            </a:r>
            <a:r>
              <a:rPr lang="en-US" altLang="zh-CN">
                <a:solidFill>
                  <a:schemeClr val="bg1"/>
                </a:solidFill>
                <a:latin typeface="Helvetica Oblique" charset="0"/>
                <a:cs typeface="Helvetica Oblique" charset="0"/>
                <a:sym typeface="+mn-ea"/>
              </a:rPr>
              <a:t>，</a:t>
            </a:r>
            <a:r>
              <a:rPr lang="zh-CN" altLang="en-US">
                <a:sym typeface="+mn-ea"/>
              </a:rPr>
              <a:t>上述保存消息的方式使得消息数据和业务数据紧耦合在一起，从架构上看不够优雅，而且容易诱发其他问题。</a:t>
            </a:r>
            <a:endParaRPr lang="zh-CN" altLang="en-US">
              <a:sym typeface="+mn-ea"/>
            </a:endParaRPr>
          </a:p>
          <a:p>
            <a:pPr marL="0" indent="0"/>
            <a:r>
              <a:rPr lang="en-US" altLang="zh-CN">
                <a:sym typeface="+mn-ea"/>
              </a:rPr>
              <a:t>有一些业务场景，可以直接使用</a:t>
            </a:r>
            <a:r>
              <a:rPr lang="zh-CN" altLang="en-US">
                <a:sym typeface="+mn-ea"/>
              </a:rPr>
              <a:t>主表被 </a:t>
            </a:r>
            <a:r>
              <a:rPr lang="en-US" altLang="zh-CN">
                <a:sym typeface="+mn-ea"/>
              </a:rPr>
              <a:t>canal </a:t>
            </a:r>
            <a:r>
              <a:rPr lang="zh-CN" altLang="en-US">
                <a:sym typeface="+mn-ea"/>
              </a:rPr>
              <a:t>订阅使用，有一些业务场景自带这类 </a:t>
            </a:r>
            <a:r>
              <a:rPr lang="en-US" altLang="zh-CN">
                <a:sym typeface="+mn-ea"/>
              </a:rPr>
              <a:t>message </a:t>
            </a:r>
            <a:r>
              <a:rPr lang="zh-CN" altLang="en-US">
                <a:sym typeface="+mn-ea"/>
              </a:rPr>
              <a:t>表，比如订单或者交易流水，可以直接使用这类流水表作为 </a:t>
            </a:r>
            <a:r>
              <a:rPr lang="en-US" altLang="zh-CN">
                <a:sym typeface="+mn-ea"/>
              </a:rPr>
              <a:t>message </a:t>
            </a:r>
            <a:r>
              <a:rPr lang="zh-CN" altLang="en-US">
                <a:sym typeface="+mn-ea"/>
              </a:rPr>
              <a:t>表使用。</a:t>
            </a:r>
            <a:endParaRPr lang="zh-CN" altLang="en-US">
              <a:sym typeface="+mn-ea"/>
            </a:endParaRPr>
          </a:p>
          <a:p>
            <a:pPr marL="0" indent="0"/>
            <a:r>
              <a:rPr lang="zh-CN" altLang="en-US" sz="3600" i="1">
                <a:solidFill>
                  <a:schemeClr val="accent1"/>
                </a:solidFill>
                <a:sym typeface="+mn-ea"/>
              </a:rPr>
              <a:t>使用 </a:t>
            </a:r>
            <a:r>
              <a:rPr lang="en-US" altLang="zh-CN" sz="3600" i="1">
                <a:solidFill>
                  <a:schemeClr val="accent1"/>
                </a:solidFill>
                <a:sym typeface="+mn-ea"/>
              </a:rPr>
              <a:t>canal </a:t>
            </a:r>
            <a:r>
              <a:rPr lang="zh-CN" altLang="en-US" sz="3600" i="1">
                <a:solidFill>
                  <a:schemeClr val="accent1"/>
                </a:solidFill>
                <a:sym typeface="+mn-ea"/>
              </a:rPr>
              <a:t>订阅以后，是实时流式消费数据，在消费者 </a:t>
            </a:r>
            <a:r>
              <a:rPr lang="en-US" altLang="zh-CN" sz="3600" i="1">
                <a:solidFill>
                  <a:schemeClr val="accent1"/>
                </a:solidFill>
                <a:sym typeface="+mn-ea"/>
              </a:rPr>
              <a:t>balance </a:t>
            </a:r>
            <a:r>
              <a:rPr lang="zh-CN" altLang="en-US" sz="3600" i="1">
                <a:solidFill>
                  <a:schemeClr val="accent1"/>
                </a:solidFill>
                <a:sym typeface="+mn-ea"/>
              </a:rPr>
              <a:t>或者 </a:t>
            </a:r>
            <a:r>
              <a:rPr lang="en-US" altLang="zh-CN" sz="3600" i="1">
                <a:solidFill>
                  <a:schemeClr val="accent1"/>
                </a:solidFill>
                <a:sym typeface="+mn-ea"/>
              </a:rPr>
              <a:t>balance-job </a:t>
            </a:r>
            <a:r>
              <a:rPr lang="zh-CN" altLang="en-US" sz="3600" i="1">
                <a:solidFill>
                  <a:schemeClr val="accent1"/>
                </a:solidFill>
                <a:sym typeface="+mn-ea"/>
              </a:rPr>
              <a:t>必须努力送达到。</a:t>
            </a:r>
            <a:endParaRPr lang="zh-CN" altLang="en-US">
              <a:sym typeface="+mn-ea"/>
            </a:endParaRPr>
          </a:p>
          <a:p>
            <a:pPr marL="0" indent="0"/>
            <a:r>
              <a:rPr lang="zh-CN" altLang="en-US" sz="3600" i="1">
                <a:solidFill>
                  <a:schemeClr val="accent2"/>
                </a:solidFill>
                <a:sym typeface="+mn-ea"/>
              </a:rPr>
              <a:t>我们发现，所有努力送达的模型，必须是先预扣（预占资源）的做法。</a:t>
            </a:r>
            <a:endParaRPr lang="zh-CN" altLang="en-US" sz="3600" i="1">
              <a:solidFill>
                <a:schemeClr val="accent2"/>
              </a:solidFill>
              <a:sym typeface="+mn-ea"/>
            </a:endParaRPr>
          </a:p>
        </p:txBody>
      </p:sp>
      <p:pic>
        <p:nvPicPr>
          <p:cNvPr id="4" name="图片 3"/>
          <p:cNvPicPr>
            <a:picLocks noChangeAspect="1"/>
          </p:cNvPicPr>
          <p:nvPr/>
        </p:nvPicPr>
        <p:blipFill>
          <a:blip r:embed="rId1"/>
          <a:stretch>
            <a:fillRect/>
          </a:stretch>
        </p:blipFill>
        <p:spPr>
          <a:xfrm>
            <a:off x="13123545" y="3317240"/>
            <a:ext cx="10807065" cy="8811260"/>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幂等</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ym typeface="+mn-ea"/>
              </a:rPr>
              <a:t>还有一个很严重的问题就是消息重复投递，如果相同的消息被重复投递两次，那么我们余额宝账户将会增加</a:t>
            </a:r>
            <a:r>
              <a:rPr lang="en-US" altLang="zh-CN">
                <a:sym typeface="+mn-ea"/>
              </a:rPr>
              <a:t>2</a:t>
            </a:r>
            <a:r>
              <a:rPr lang="zh-CN" altLang="en-US">
                <a:sym typeface="+mn-ea"/>
              </a:rPr>
              <a:t>万而不是</a:t>
            </a:r>
            <a:r>
              <a:rPr lang="en-US" altLang="zh-CN">
                <a:sym typeface="+mn-ea"/>
              </a:rPr>
              <a:t>1</a:t>
            </a:r>
            <a:r>
              <a:rPr lang="zh-CN" altLang="en-US">
                <a:sym typeface="+mn-ea"/>
              </a:rPr>
              <a:t>万了。</a:t>
            </a:r>
            <a:endParaRPr lang="zh-CN" altLang="en-US"/>
          </a:p>
          <a:p>
            <a:pPr marL="0" indent="0"/>
            <a:r>
              <a:rPr lang="zh-CN" altLang="en-US" sz="3600" i="1">
                <a:solidFill>
                  <a:schemeClr val="accent1"/>
                </a:solidFill>
                <a:sym typeface="+mn-ea"/>
              </a:rPr>
              <a:t>为什么相同的消息会被重复投递？比如余额宝处理完消息 </a:t>
            </a:r>
            <a:r>
              <a:rPr lang="en-US" altLang="zh-CN" sz="3600" i="1">
                <a:solidFill>
                  <a:schemeClr val="accent1"/>
                </a:solidFill>
                <a:sym typeface="+mn-ea"/>
              </a:rPr>
              <a:t>msg </a:t>
            </a:r>
            <a:r>
              <a:rPr lang="zh-CN" altLang="en-US" sz="3600" i="1">
                <a:solidFill>
                  <a:schemeClr val="accent1"/>
                </a:solidFill>
                <a:sym typeface="+mn-ea"/>
              </a:rPr>
              <a:t>后，发送了处理成功的消息给支付宝，正常情况下支付宝应该要删除消息</a:t>
            </a:r>
            <a:r>
              <a:rPr lang="en-US" altLang="zh-CN" sz="3600" i="1">
                <a:solidFill>
                  <a:schemeClr val="accent1"/>
                </a:solidFill>
                <a:sym typeface="+mn-ea"/>
              </a:rPr>
              <a:t>msg</a:t>
            </a:r>
            <a:r>
              <a:rPr lang="zh-CN" altLang="en-US" sz="3600" i="1">
                <a:solidFill>
                  <a:schemeClr val="accent1"/>
                </a:solidFill>
                <a:sym typeface="+mn-ea"/>
              </a:rPr>
              <a:t>，但如果支付宝这时候悲剧的挂了，重启后一看消息 </a:t>
            </a:r>
            <a:r>
              <a:rPr lang="en-US" altLang="zh-CN" sz="3600" i="1">
                <a:solidFill>
                  <a:schemeClr val="accent1"/>
                </a:solidFill>
                <a:sym typeface="+mn-ea"/>
              </a:rPr>
              <a:t>msg </a:t>
            </a:r>
            <a:r>
              <a:rPr lang="zh-CN" altLang="en-US" sz="3600" i="1">
                <a:solidFill>
                  <a:schemeClr val="accent1"/>
                </a:solidFill>
                <a:sym typeface="+mn-ea"/>
              </a:rPr>
              <a:t>还在，就会继续发送消息 </a:t>
            </a:r>
            <a:r>
              <a:rPr lang="en-US" altLang="zh-CN" sz="3600" i="1">
                <a:solidFill>
                  <a:schemeClr val="accent1"/>
                </a:solidFill>
                <a:sym typeface="+mn-ea"/>
              </a:rPr>
              <a:t>msg</a:t>
            </a:r>
            <a:r>
              <a:rPr lang="zh-CN" altLang="en-US" sz="3600" i="1">
                <a:solidFill>
                  <a:schemeClr val="accent1"/>
                </a:solidFill>
                <a:sym typeface="+mn-ea"/>
              </a:rPr>
              <a:t>。</a:t>
            </a:r>
            <a:endParaRPr lang="zh-CN" altLang="en-US" sz="3600" i="1">
              <a:solidFill>
                <a:schemeClr val="accent1"/>
              </a:solidFill>
              <a:sym typeface="+mn-ea"/>
            </a:endParaRPr>
          </a:p>
          <a:p>
            <a:pPr marL="571500" indent="-571500">
              <a:buFont typeface="Arial" panose="020B0604020202090204" pitchFamily="34" charset="0"/>
              <a:buChar char="•"/>
            </a:pPr>
            <a:r>
              <a:rPr lang="zh-CN" altLang="en-US" sz="3600" i="1">
                <a:solidFill>
                  <a:schemeClr val="accent1"/>
                </a:solidFill>
                <a:sym typeface="+mn-ea"/>
              </a:rPr>
              <a:t>全局唯一 </a:t>
            </a:r>
            <a:r>
              <a:rPr lang="en-US" altLang="zh-CN" sz="3600" i="1">
                <a:solidFill>
                  <a:schemeClr val="accent1"/>
                </a:solidFill>
                <a:sym typeface="+mn-ea"/>
              </a:rPr>
              <a:t>ID+ </a:t>
            </a:r>
            <a:r>
              <a:rPr lang="zh-CN" altLang="en-US" sz="3600" i="1">
                <a:solidFill>
                  <a:schemeClr val="accent1"/>
                </a:solidFill>
                <a:sym typeface="+mn-ea"/>
              </a:rPr>
              <a:t>去重表</a:t>
            </a:r>
            <a:endParaRPr lang="zh-CN" altLang="en-US" sz="3600" i="1">
              <a:solidFill>
                <a:schemeClr val="accent1"/>
              </a:solidFill>
              <a:sym typeface="+mn-ea"/>
            </a:endParaRPr>
          </a:p>
          <a:p>
            <a:pPr>
              <a:buFont typeface="Arial" panose="020B0604020202090204" pitchFamily="34" charset="0"/>
            </a:pPr>
            <a:r>
              <a:rPr lang="zh-CN" altLang="en-US" sz="3600" i="1">
                <a:solidFill>
                  <a:schemeClr val="accent2"/>
                </a:solidFill>
                <a:sym typeface="+mn-ea"/>
              </a:rPr>
              <a:t>    </a:t>
            </a:r>
            <a:r>
              <a:rPr lang="zh-CN" altLang="en-US" sz="3600">
                <a:solidFill>
                  <a:schemeClr val="accent2"/>
                </a:solidFill>
                <a:sym typeface="+mn-ea"/>
              </a:rPr>
              <a:t>在余额宝这边增加消息应用状态表 </a:t>
            </a:r>
            <a:r>
              <a:rPr lang="en-US" altLang="zh-CN" sz="3600">
                <a:solidFill>
                  <a:schemeClr val="accent2"/>
                </a:solidFill>
                <a:sym typeface="+mn-ea"/>
              </a:rPr>
              <a:t>msg_apply</a:t>
            </a:r>
            <a:r>
              <a:rPr lang="zh-CN" altLang="en-US" sz="3600">
                <a:solidFill>
                  <a:schemeClr val="accent2"/>
                </a:solidFill>
                <a:sym typeface="+mn-ea"/>
              </a:rPr>
              <a:t>，通俗来说就是个账本，用于记录消息的消费情况，每次来一个消息，在真正执行之前，先去消息应用状态表中查询一遍，如果找到说明是重复消息，丢弃即可，如果没找到才执行，同时插入到消息应用状态表（同一事务）。</a:t>
            </a:r>
            <a:endParaRPr lang="zh-CN" altLang="en-US" sz="3600" i="1">
              <a:solidFill>
                <a:schemeClr val="accent1"/>
              </a:solidFill>
              <a:sym typeface="+mn-ea"/>
            </a:endParaRPr>
          </a:p>
          <a:p>
            <a:pPr marL="571500" indent="-571500">
              <a:buFont typeface="Arial" panose="020B0604020202090204" pitchFamily="34" charset="0"/>
              <a:buChar char="•"/>
            </a:pPr>
            <a:r>
              <a:rPr lang="zh-CN" altLang="en-US" sz="3600" i="1">
                <a:solidFill>
                  <a:schemeClr val="accent1"/>
                </a:solidFill>
                <a:sym typeface="+mn-ea"/>
              </a:rPr>
              <a:t>版本号</a:t>
            </a:r>
            <a:endParaRPr lang="zh-CN" altLang="en-US" sz="3600" i="1">
              <a:solidFill>
                <a:schemeClr val="accent1"/>
              </a:solidFill>
              <a:sym typeface="+mn-ea"/>
            </a:endParaRPr>
          </a:p>
          <a:p>
            <a:pPr>
              <a:buFont typeface="Arial" panose="020B0604020202090204" pitchFamily="34" charset="0"/>
            </a:pPr>
            <a:endParaRPr lang="zh-CN" altLang="en-US" sz="3600" i="1">
              <a:solidFill>
                <a:schemeClr val="accent1"/>
              </a:solidFill>
              <a:sym typeface="+mn-ea"/>
            </a:endParaRPr>
          </a:p>
        </p:txBody>
      </p:sp>
      <p:pic>
        <p:nvPicPr>
          <p:cNvPr id="2" name="图片 1"/>
          <p:cNvPicPr>
            <a:picLocks noChangeAspect="1"/>
          </p:cNvPicPr>
          <p:nvPr/>
        </p:nvPicPr>
        <p:blipFill>
          <a:blip r:embed="rId1"/>
          <a:stretch>
            <a:fillRect/>
          </a:stretch>
        </p:blipFill>
        <p:spPr>
          <a:xfrm>
            <a:off x="13260705" y="5860415"/>
            <a:ext cx="10855325" cy="3688080"/>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- 2PC</a:t>
            </a:r>
            <a:endParaRPr kumimoji="1" lang="en-US" altLang="zh-CN"/>
          </a:p>
        </p:txBody>
      </p:sp>
      <p:sp>
        <p:nvSpPr>
          <p:cNvPr id="7" name="文本占位符 6"/>
          <p:cNvSpPr>
            <a:spLocks noGrp="1"/>
          </p:cNvSpPr>
          <p:nvPr>
            <p:ph type="body" sz="quarter" idx="11"/>
          </p:nvPr>
        </p:nvSpPr>
        <p:spPr>
          <a:xfrm>
            <a:off x="2462530" y="2731770"/>
            <a:ext cx="9466580" cy="10365105"/>
          </a:xfrm>
        </p:spPr>
        <p:txBody>
          <a:bodyPr anchor="t" anchorCtr="0">
            <a:noAutofit/>
          </a:bodyPr>
          <a:lstStyle/>
          <a:p>
            <a:pPr marL="0" indent="0"/>
            <a:r>
              <a:rPr>
                <a:sym typeface="+mn-ea"/>
              </a:rPr>
              <a:t>两阶段提交协议(Two Phase Commitment Protocol)中，涉及到两种角色</a:t>
            </a:r>
            <a:endParaRPr>
              <a:sym typeface="+mn-ea"/>
            </a:endParaRPr>
          </a:p>
          <a:p>
            <a:pPr marL="571500" indent="-571500">
              <a:buFont typeface="Arial" panose="020B0604020202090204" pitchFamily="34" charset="0"/>
              <a:buChar char="•"/>
            </a:pPr>
            <a:r>
              <a:rPr sz="3600" i="1">
                <a:solidFill>
                  <a:schemeClr val="accent1"/>
                </a:solidFill>
                <a:sym typeface="+mn-ea"/>
              </a:rPr>
              <a:t>一个事务协调者（coordinator）：负责协调多个参与者进行事务投票及提交(回滚)</a:t>
            </a:r>
            <a:endParaRPr sz="3600" i="1">
              <a:solidFill>
                <a:schemeClr val="accent1"/>
              </a:solidFill>
              <a:sym typeface="+mn-ea"/>
            </a:endParaRPr>
          </a:p>
          <a:p>
            <a:pPr marL="571500" indent="-571500">
              <a:buFont typeface="Arial" panose="020B0604020202090204" pitchFamily="34" charset="0"/>
              <a:buChar char="•"/>
            </a:pPr>
            <a:r>
              <a:rPr sz="3600" i="1">
                <a:solidFill>
                  <a:schemeClr val="accent1"/>
                </a:solidFill>
                <a:sym typeface="+mn-ea"/>
              </a:rPr>
              <a:t>多个事务参与者（participants）：即本地事务执行者</a:t>
            </a:r>
            <a:endParaRPr sz="3600" i="1">
              <a:solidFill>
                <a:schemeClr val="accent1"/>
              </a:solidFill>
              <a:sym typeface="+mn-ea"/>
            </a:endParaRPr>
          </a:p>
          <a:p>
            <a:pPr>
              <a:buFont typeface="Arial" panose="020B0604020202090204" pitchFamily="34" charset="0"/>
            </a:pPr>
            <a:r>
              <a:rPr sz="3600" i="1">
                <a:solidFill>
                  <a:schemeClr val="accent1"/>
                </a:solidFill>
                <a:sym typeface="+mn-ea"/>
              </a:rPr>
              <a:t>总共处理步骤有两个</a:t>
            </a:r>
            <a:endParaRPr sz="3600" i="1">
              <a:solidFill>
                <a:schemeClr val="accent1"/>
              </a:solidFill>
              <a:sym typeface="+mn-ea"/>
            </a:endParaRPr>
          </a:p>
          <a:p>
            <a:pPr>
              <a:buFont typeface="Arial" panose="020B0604020202090204" pitchFamily="34" charset="0"/>
            </a:pPr>
            <a:r>
              <a:rPr sz="3600" i="1">
                <a:solidFill>
                  <a:schemeClr val="accent1"/>
                </a:solidFill>
                <a:sym typeface="+mn-ea"/>
              </a:rPr>
              <a:t>（1）投票阶段（voting phase）：协调者将通知事务参与者准备提交或取消事务，然后进入表决过程。参与者将告知协调者自己的决策：同意（事务参与者本地事务执行成功，但未提交）或取消（本地事务执行故障）；</a:t>
            </a:r>
            <a:endParaRPr sz="3600" i="1">
              <a:solidFill>
                <a:schemeClr val="accent1"/>
              </a:solidFill>
              <a:sym typeface="+mn-ea"/>
            </a:endParaRPr>
          </a:p>
          <a:p>
            <a:pPr>
              <a:buFont typeface="Arial" panose="020B0604020202090204" pitchFamily="34" charset="0"/>
            </a:pPr>
            <a:r>
              <a:rPr sz="3600" i="1">
                <a:solidFill>
                  <a:schemeClr val="accent1"/>
                </a:solidFill>
                <a:sym typeface="+mn-ea"/>
              </a:rPr>
              <a:t>（2）提交阶段（commit phase）：收到参与者的通知后，协调者再向参与者发出通知，根据反馈情况决定各参与者是否要提交还是回滚；</a:t>
            </a:r>
            <a:endParaRPr sz="3600" i="1">
              <a:solidFill>
                <a:schemeClr val="accent1"/>
              </a:solidFill>
              <a:sym typeface="+mn-ea"/>
            </a:endParaRPr>
          </a:p>
        </p:txBody>
      </p:sp>
      <p:pic>
        <p:nvPicPr>
          <p:cNvPr id="3" name="图片占位符 2"/>
          <p:cNvPicPr>
            <a:picLocks noGrp="1" noChangeAspect="1"/>
          </p:cNvPicPr>
          <p:nvPr>
            <p:ph type="pic" sz="half" idx="13"/>
          </p:nvPr>
        </p:nvPicPr>
        <p:blipFill>
          <a:blip r:embed="rId1"/>
          <a:srcRect t="-1465" b="-920"/>
          <a:stretch>
            <a:fillRect/>
          </a:stretch>
        </p:blipFill>
        <p:spPr>
          <a:xfrm>
            <a:off x="12258675" y="4730750"/>
            <a:ext cx="11963400" cy="5502910"/>
          </a:xfr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- 2PC Message Queue</a:t>
            </a:r>
            <a:endParaRPr kumimoji="1" lang="en-US" altLang="zh-CN"/>
          </a:p>
        </p:txBody>
      </p:sp>
      <p:pic>
        <p:nvPicPr>
          <p:cNvPr id="4" name="Picture Placeholder 6"/>
          <p:cNvPicPr>
            <a:picLocks noChangeAspect="1"/>
          </p:cNvPicPr>
          <p:nvPr>
            <p:ph type="pic" sz="half" idx="13"/>
          </p:nvPr>
        </p:nvPicPr>
        <p:blipFill>
          <a:blip r:embed="rId1"/>
          <a:stretch>
            <a:fillRect/>
          </a:stretch>
        </p:blipFill>
        <p:spPr>
          <a:xfrm>
            <a:off x="4326255" y="2555240"/>
            <a:ext cx="15731490" cy="1068324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Seata 2PC</a:t>
            </a:r>
            <a:endParaRPr kumimoji="1" lang="en-US" altLang="zh-CN"/>
          </a:p>
        </p:txBody>
      </p:sp>
      <p:sp>
        <p:nvSpPr>
          <p:cNvPr id="7" name="文本占位符 6"/>
          <p:cNvSpPr>
            <a:spLocks noGrp="1"/>
          </p:cNvSpPr>
          <p:nvPr>
            <p:ph type="body" sz="quarter" idx="11"/>
          </p:nvPr>
        </p:nvSpPr>
        <p:spPr>
          <a:xfrm>
            <a:off x="2462530" y="2731770"/>
            <a:ext cx="10168890" cy="10365105"/>
          </a:xfrm>
        </p:spPr>
        <p:txBody>
          <a:bodyPr anchor="t" anchorCtr="0">
            <a:noAutofit/>
          </a:bodyPr>
          <a:p>
            <a:pPr marL="0" indent="0"/>
            <a:r>
              <a:rPr>
                <a:sym typeface="+mn-ea"/>
              </a:rPr>
              <a:t>Seata 实现 2PC 与传统 2PC 的差别</a:t>
            </a:r>
            <a:endParaRPr>
              <a:sym typeface="+mn-ea"/>
            </a:endParaRPr>
          </a:p>
          <a:p>
            <a:pPr marL="571500" indent="-571500">
              <a:buFont typeface="Arial" panose="020B0604020202090204" pitchFamily="34" charset="0"/>
              <a:buChar char="•"/>
            </a:pPr>
            <a:r>
              <a:rPr sz="3600" i="1">
                <a:solidFill>
                  <a:schemeClr val="accent1"/>
                </a:solidFill>
                <a:sym typeface="+mn-ea"/>
              </a:rPr>
              <a:t>架构层次方面：传统 2PC 方案的 RM 实际上是在数据库层，RM 本质上就是数据库自身，通过 XA 协议实现，而 Seata 的 RM 是以 jar 包的形式作为中间件层部署在应用程序这一侧的。</a:t>
            </a:r>
            <a:endParaRPr sz="3600" i="1">
              <a:solidFill>
                <a:schemeClr val="accent1"/>
              </a:solidFill>
              <a:sym typeface="+mn-ea"/>
            </a:endParaRPr>
          </a:p>
          <a:p>
            <a:pPr marL="571500" indent="-571500">
              <a:buFont typeface="Arial" panose="020B0604020202090204" pitchFamily="34" charset="0"/>
              <a:buChar char="•"/>
            </a:pPr>
            <a:r>
              <a:rPr sz="3600" i="1">
                <a:solidFill>
                  <a:schemeClr val="accent1"/>
                </a:solidFill>
                <a:sym typeface="+mn-ea"/>
              </a:rPr>
              <a:t>两阶段提交方面：传统 2PC无论第二阶段的决议是 commit 还是 rollback ，事务性资源的锁都要保持到 Phase2 完成才释放。而 Seata 的做法是在 Phase1 就将本地事务提交，这样就可以省去 Phase2 持锁的时间，整体提高效率。</a:t>
            </a:r>
            <a:endParaRPr sz="3600" i="1">
              <a:solidFill>
                <a:schemeClr val="accent1"/>
              </a:solidFill>
              <a:sym typeface="+mn-ea"/>
            </a:endParaRPr>
          </a:p>
          <a:p>
            <a:pPr>
              <a:buFont typeface="Arial" panose="020B0604020202090204" pitchFamily="34" charset="0"/>
            </a:pPr>
            <a:endParaRPr sz="3600" i="1">
              <a:solidFill>
                <a:schemeClr val="accent1"/>
              </a:solidFill>
              <a:sym typeface="+mn-ea"/>
            </a:endParaRPr>
          </a:p>
        </p:txBody>
      </p:sp>
      <p:pic>
        <p:nvPicPr>
          <p:cNvPr id="2" name="图片 1"/>
          <p:cNvPicPr>
            <a:picLocks noChangeAspect="1"/>
          </p:cNvPicPr>
          <p:nvPr/>
        </p:nvPicPr>
        <p:blipFill>
          <a:blip r:embed="rId1"/>
          <a:stretch>
            <a:fillRect/>
          </a:stretch>
        </p:blipFill>
        <p:spPr>
          <a:xfrm>
            <a:off x="13103225" y="5069205"/>
            <a:ext cx="11112500" cy="5690235"/>
          </a:xfrm>
          <a:prstGeom prst="rect">
            <a:avLst/>
          </a:prstGeo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TCC</a:t>
            </a:r>
            <a:endParaRPr kumimoji="1" lang="en-US" altLang="zh-CN"/>
          </a:p>
        </p:txBody>
      </p:sp>
      <p:sp>
        <p:nvSpPr>
          <p:cNvPr id="7" name="文本占位符 6"/>
          <p:cNvSpPr>
            <a:spLocks noGrp="1"/>
          </p:cNvSpPr>
          <p:nvPr>
            <p:ph type="body" sz="quarter" idx="11"/>
          </p:nvPr>
        </p:nvSpPr>
        <p:spPr>
          <a:xfrm>
            <a:off x="2462530" y="2731770"/>
            <a:ext cx="10078720" cy="10365105"/>
          </a:xfrm>
        </p:spPr>
        <p:txBody>
          <a:bodyPr anchor="t" anchorCtr="0">
            <a:noAutofit/>
          </a:bodyPr>
          <a:lstStyle/>
          <a:p>
            <a:pPr marL="0" indent="0"/>
            <a:r>
              <a:rPr>
                <a:sym typeface="+mn-ea"/>
              </a:rPr>
              <a:t>TCC 是 Try、Conﬁrm、Cancel 三个词语的缩写，TCC 要求每个分支事务实现三个操作：预处理 Try、确认 Conﬁrm、撤销 Cancel。</a:t>
            </a:r>
            <a:endParaRPr>
              <a:sym typeface="+mn-ea"/>
            </a:endParaRPr>
          </a:p>
          <a:p>
            <a:pPr marL="0" indent="0"/>
            <a:r>
              <a:rPr sz="3600" i="1">
                <a:solidFill>
                  <a:schemeClr val="accent1"/>
                </a:solidFill>
                <a:sym typeface="+mn-ea"/>
              </a:rPr>
              <a:t>Try 操作做业务检查及资源预留，Conﬁrm 做业务确认操作，Cancel 实现一个与 Try 相反的操作即回滚操作。</a:t>
            </a:r>
            <a:endParaRPr>
              <a:sym typeface="+mn-ea"/>
            </a:endParaRPr>
          </a:p>
          <a:p>
            <a:pPr marL="0" indent="0"/>
            <a:r>
              <a:rPr sz="3600" i="1">
                <a:solidFill>
                  <a:schemeClr val="accent1"/>
                </a:solidFill>
                <a:sym typeface="+mn-ea"/>
              </a:rPr>
              <a:t>TM 首先发起所有的分支事务的 Try 操作，任何一个分支事务的 Try 操作执行失败，TM 将会发起所有分支事务的 Cancel 操作，若 Try 操作全部成功，TM 将会发起所有分支事务的 Conﬁrm 操作，其中 Conﬁrm/Cancel 操作若执行失败，TM 会进行重试。</a:t>
            </a:r>
            <a:endParaRPr sz="3600" i="1">
              <a:solidFill>
                <a:schemeClr val="accent1"/>
              </a:solidFill>
              <a:sym typeface="+mn-ea"/>
            </a:endParaRPr>
          </a:p>
          <a:p>
            <a:pPr marL="0" indent="0"/>
            <a:r>
              <a:rPr lang="zh-CN" sz="3600" i="1">
                <a:solidFill>
                  <a:schemeClr val="accent2"/>
                </a:solidFill>
                <a:sym typeface="+mn-ea"/>
              </a:rPr>
              <a:t>需要注意：</a:t>
            </a:r>
            <a:endParaRPr>
              <a:sym typeface="+mn-ea"/>
            </a:endParaRPr>
          </a:p>
          <a:p>
            <a:pPr marL="571500" indent="-571500">
              <a:buFont typeface="Arial" panose="020B0604020202090204" pitchFamily="34" charset="0"/>
              <a:buChar char="•"/>
            </a:pPr>
            <a:r>
              <a:rPr lang="zh-CN" altLang="en-US" sz="3600" i="1">
                <a:solidFill>
                  <a:schemeClr val="accent2"/>
                </a:solidFill>
                <a:sym typeface="+mn-ea"/>
              </a:rPr>
              <a:t>空回滚</a:t>
            </a:r>
            <a:endParaRPr lang="zh-CN" altLang="en-US" sz="3600" i="1">
              <a:solidFill>
                <a:schemeClr val="accent2"/>
              </a:solidFill>
              <a:sym typeface="+mn-ea"/>
            </a:endParaRPr>
          </a:p>
          <a:p>
            <a:pPr marL="571500" indent="-571500">
              <a:buFont typeface="Arial" panose="020B0604020202090204" pitchFamily="34" charset="0"/>
              <a:buChar char="•"/>
            </a:pPr>
            <a:r>
              <a:rPr lang="zh-CN" altLang="en-US" sz="3600" i="1">
                <a:solidFill>
                  <a:schemeClr val="accent2"/>
                </a:solidFill>
                <a:sym typeface="+mn-ea"/>
              </a:rPr>
              <a:t>防悬挂</a:t>
            </a:r>
            <a:endParaRPr lang="zh-CN" altLang="en-US" sz="3600" i="1">
              <a:solidFill>
                <a:schemeClr val="accent2"/>
              </a:solidFill>
              <a:sym typeface="+mn-ea"/>
            </a:endParaRPr>
          </a:p>
        </p:txBody>
      </p:sp>
      <p:pic>
        <p:nvPicPr>
          <p:cNvPr id="2" name="图片 1"/>
          <p:cNvPicPr>
            <a:picLocks noChangeAspect="1"/>
          </p:cNvPicPr>
          <p:nvPr/>
        </p:nvPicPr>
        <p:blipFill>
          <a:blip r:embed="rId1"/>
          <a:stretch>
            <a:fillRect/>
          </a:stretch>
        </p:blipFill>
        <p:spPr>
          <a:xfrm>
            <a:off x="12836525" y="2731770"/>
            <a:ext cx="11182985" cy="9618980"/>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分布式事务</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accent1"/>
                </a:solidFill>
              </a:rPr>
              <a:t>微服务</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a:sym typeface="+mn-ea"/>
              </a:rPr>
              <a:t>微服务</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en-US" altLang="zh-CN">
                <a:sym typeface="+mn-ea"/>
              </a:rPr>
              <a:t>Event sourcing</a:t>
            </a:r>
            <a:endParaRPr lang="en-US" altLang="zh-CN">
              <a:sym typeface="+mn-ea"/>
            </a:endParaRPr>
          </a:p>
          <a:p>
            <a:pPr marL="850900" lvl="1" indent="-571500" algn="l"/>
            <a:r>
              <a:rPr lang="en-US" altLang="zh-CN">
                <a:sym typeface="+mn-ea"/>
              </a:rPr>
              <a:t>Saga</a:t>
            </a:r>
            <a:endParaRPr lang="en-US" altLang="zh-CN">
              <a:sym typeface="+mn-ea"/>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分布式事务</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微服务</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accent1"/>
                </a:solidFill>
              </a:rPr>
              <a:t>References</a:t>
            </a:r>
            <a:endParaRPr kumimoji="1" lang="en-US" altLang="zh-CN">
              <a:solidFill>
                <a:schemeClr val="accent1"/>
              </a:solidFill>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https://blog.csdn.net/hosaos/article/details/89136666</a:t>
            </a:r>
            <a:endParaRPr lang="en-US" altLang="zh-CN">
              <a:sym typeface="+mn-ea"/>
            </a:endParaRPr>
          </a:p>
          <a:p>
            <a:pPr>
              <a:buFont typeface="Arial" panose="020B0604020202090204" pitchFamily="34" charset="0"/>
            </a:pPr>
            <a:r>
              <a:rPr lang="en-US" altLang="zh-CN">
                <a:sym typeface="+mn-ea"/>
              </a:rPr>
              <a:t>https://zhuanlan.zhihu.com/p/183753774</a:t>
            </a:r>
            <a:endParaRPr lang="en-US" altLang="zh-CN">
              <a:sym typeface="+mn-ea"/>
            </a:endParaRPr>
          </a:p>
          <a:p>
            <a:pPr>
              <a:buFont typeface="Arial" panose="020B0604020202090204" pitchFamily="34" charset="0"/>
            </a:pPr>
            <a:r>
              <a:rPr lang="en-US" altLang="zh-CN">
                <a:sym typeface="+mn-ea"/>
              </a:rPr>
              <a:t>https://www.cnblogs.com/dyzcs/p/13780668.html</a:t>
            </a:r>
            <a:endParaRPr lang="en-US" altLang="zh-CN">
              <a:sym typeface="+mn-ea"/>
            </a:endParaRPr>
          </a:p>
          <a:p>
            <a:pPr>
              <a:buFont typeface="Arial" panose="020B0604020202090204" pitchFamily="34" charset="0"/>
            </a:pPr>
            <a:r>
              <a:rPr lang="en-US" altLang="zh-CN">
                <a:sym typeface="+mn-ea"/>
              </a:rPr>
              <a:t>https://blog.csdn.net/bjweimengshu/article/details/79607522</a:t>
            </a:r>
            <a:endParaRPr lang="en-US" altLang="zh-CN">
              <a:sym typeface="+mn-ea"/>
            </a:endParaRPr>
          </a:p>
          <a:p>
            <a:pPr>
              <a:buFont typeface="Arial" panose="020B0604020202090204" pitchFamily="34" charset="0"/>
            </a:pPr>
            <a:r>
              <a:rPr lang="en-US" altLang="zh-CN">
                <a:sym typeface="+mn-ea"/>
              </a:rPr>
              <a:t>https://microservices.io/patterns/data/event-sourcing.html</a:t>
            </a:r>
            <a:endParaRPr lang="en-US" altLang="zh-CN">
              <a:sym typeface="+mn-ea"/>
            </a:endParaRPr>
          </a:p>
          <a:p>
            <a:pPr>
              <a:buFont typeface="Arial" panose="020B0604020202090204" pitchFamily="34" charset="0"/>
            </a:pPr>
            <a:r>
              <a:rPr lang="en-US" altLang="zh-CN">
                <a:sym typeface="+mn-ea"/>
              </a:rPr>
              <a:t>https://microservices.io/patterns/data/saga.html</a:t>
            </a:r>
            <a:endParaRPr lang="en-US" altLang="zh-CN">
              <a:sym typeface="+mn-ea"/>
            </a:endParaRPr>
          </a:p>
          <a:p>
            <a:pPr>
              <a:buFont typeface="Arial" panose="020B0604020202090204" pitchFamily="34" charset="0"/>
            </a:pPr>
            <a:r>
              <a:rPr lang="en-US" altLang="zh-CN">
                <a:sym typeface="+mn-ea"/>
              </a:rPr>
              <a:t>https://microservices.io/patterns/data/polling-publisher.html</a:t>
            </a:r>
            <a:endParaRPr lang="en-US" altLang="zh-CN">
              <a:sym typeface="+mn-ea"/>
            </a:endParaRPr>
          </a:p>
          <a:p>
            <a:pPr>
              <a:buFont typeface="Arial" panose="020B0604020202090204" pitchFamily="34" charset="0"/>
            </a:pPr>
            <a:r>
              <a:rPr lang="en-US" altLang="zh-CN">
                <a:sym typeface="+mn-ea"/>
              </a:rPr>
              <a:t>https://microservices.io/patterns/data/polling-publisher.html</a:t>
            </a:r>
            <a:endParaRPr lang="en-US" altLang="zh-CN">
              <a:sym typeface="+mn-ea"/>
            </a:endParaRPr>
          </a:p>
          <a:p>
            <a:pPr>
              <a:buFont typeface="Arial" panose="020B0604020202090204" pitchFamily="34" charset="0"/>
            </a:pPr>
            <a:r>
              <a:rPr lang="en-US" altLang="zh-CN">
                <a:sym typeface="+mn-ea"/>
              </a:rPr>
              <a:t>https://microservices.io/patterns/data/transaction-log-tailing.html</a:t>
            </a:r>
            <a:endParaRPr lang="en-US" altLang="zh-CN">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redis</a:t>
            </a:r>
            <a:endParaRPr kumimoji="1" lang="en-US" altLang="zh-CN"/>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redis 有丰富的数据类型，支持增量方式的修改部分数据，比如排行榜，集合，数组等。</a:t>
            </a:r>
            <a:endParaRPr lang="zh-CN" altLang="en-US" sz="4000"/>
          </a:p>
          <a:p>
            <a:pPr marL="279400" lvl="1" indent="0" algn="l">
              <a:buNone/>
            </a:pPr>
            <a:r>
              <a:rPr lang="zh-CN" altLang="en-US" sz="4000">
                <a:sym typeface="+mn-ea"/>
              </a:rPr>
              <a:t>比较常用的方式是使用 redis 作为数据索引，比如评论的列表 ID，播放历史的列表 ID 集合，我们的关系链列表 ID。</a:t>
            </a:r>
            <a:endParaRPr lang="zh-CN" altLang="en-US" sz="4000"/>
          </a:p>
          <a:p>
            <a:pPr marL="279400" lvl="1" indent="0" algn="l">
              <a:buNone/>
            </a:pPr>
            <a:r>
              <a:rPr lang="zh-CN" altLang="en-US" sz="4000">
                <a:sym typeface="+mn-ea"/>
              </a:rPr>
              <a:t>redis 因为没有使用内存池，所以是存在一定的内存碎片的，一般会使用 jemalloc 来优化内存分配，需要编译时候使用 j</a:t>
            </a:r>
            <a:r>
              <a:rPr lang="en-US" altLang="zh-CN" sz="4000">
                <a:sym typeface="+mn-ea"/>
              </a:rPr>
              <a:t>e</a:t>
            </a:r>
            <a:r>
              <a:rPr lang="zh-CN" altLang="en-US" sz="4000">
                <a:sym typeface="+mn-ea"/>
              </a:rPr>
              <a:t>malloc 库代替 glib 的 malloc 使用。</a:t>
            </a:r>
            <a:endParaRPr lang="zh-CN" altLang="en-US" sz="4000">
              <a:sym typeface="+mn-ea"/>
            </a:endParaRPr>
          </a:p>
        </p:txBody>
      </p:sp>
      <p:pic>
        <p:nvPicPr>
          <p:cNvPr id="3" name="Picture Placeholder 5"/>
          <p:cNvPicPr>
            <a:picLocks noChangeAspect="1"/>
          </p:cNvPicPr>
          <p:nvPr>
            <p:ph type="pic" sz="half" idx="13"/>
          </p:nvPr>
        </p:nvPicPr>
        <p:blipFill>
          <a:blip r:embed="rId1"/>
          <a:stretch>
            <a:fillRect/>
          </a:stretch>
        </p:blipFill>
        <p:spPr>
          <a:xfrm>
            <a:off x="15289530" y="3586480"/>
            <a:ext cx="7751445" cy="654367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redis vs memcache</a:t>
            </a:r>
            <a:endParaRPr kumimoji="1" lang="en-US" altLang="zh-CN"/>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Redis 和 Memcache 最大的区别其实是 redis 单线程</a:t>
            </a:r>
            <a:r>
              <a:rPr lang="en-US" altLang="zh-CN" sz="4000">
                <a:sym typeface="+mn-ea"/>
              </a:rPr>
              <a:t>(</a:t>
            </a:r>
            <a:r>
              <a:rPr lang="zh-CN" altLang="en-US" sz="4000">
                <a:sym typeface="+mn-ea"/>
              </a:rPr>
              <a:t>新版本双线程</a:t>
            </a:r>
            <a:r>
              <a:rPr lang="en-US" altLang="zh-CN" sz="4000">
                <a:sym typeface="+mn-ea"/>
              </a:rPr>
              <a:t>)</a:t>
            </a:r>
            <a:r>
              <a:rPr lang="zh-CN" altLang="en-US" sz="4000">
                <a:sym typeface="+mn-ea"/>
              </a:rPr>
              <a:t>，memcache 多线程，所以 QPS 可能两者差异不大，但是吞吐会有很大的差别，比如大数据 value 返回的时候，redis qps 会抖动下降的的很厉害，因为单线程工作，其他查询进不来</a:t>
            </a:r>
            <a:r>
              <a:rPr lang="en-US" altLang="zh-CN" sz="4000">
                <a:sym typeface="+mn-ea"/>
              </a:rPr>
              <a:t>(</a:t>
            </a:r>
            <a:r>
              <a:rPr lang="zh-CN" altLang="en-US" sz="4000">
                <a:sym typeface="+mn-ea"/>
              </a:rPr>
              <a:t>新版本有不少的改善</a:t>
            </a:r>
            <a:r>
              <a:rPr lang="en-US" altLang="zh-CN" sz="4000">
                <a:sym typeface="+mn-ea"/>
              </a:rPr>
              <a:t>)</a:t>
            </a:r>
            <a:r>
              <a:rPr lang="zh-CN" altLang="en-US" sz="4000">
                <a:sym typeface="+mn-ea"/>
              </a:rPr>
              <a:t>。</a:t>
            </a:r>
            <a:endParaRPr lang="zh-CN" altLang="en-US" sz="4000"/>
          </a:p>
          <a:p>
            <a:pPr marL="279400" lvl="1" indent="0" algn="l">
              <a:buNone/>
            </a:pPr>
            <a:r>
              <a:rPr lang="zh-CN" altLang="en-US" sz="4000">
                <a:sym typeface="+mn-ea"/>
              </a:rPr>
              <a:t>所以建议纯 kv 都走 </a:t>
            </a:r>
            <a:r>
              <a:rPr lang="en-US" altLang="zh-CN" sz="4000">
                <a:sym typeface="+mn-ea"/>
              </a:rPr>
              <a:t>memcache</a:t>
            </a:r>
            <a:r>
              <a:rPr lang="zh-CN" altLang="en-US" sz="4000">
                <a:sym typeface="+mn-ea"/>
              </a:rPr>
              <a:t>，比如我们的关系链服务中用了 hashs 存储双向关系，但是我们也会使用 </a:t>
            </a:r>
            <a:r>
              <a:rPr lang="en-US" altLang="zh-CN" sz="4000">
                <a:sym typeface="+mn-ea"/>
              </a:rPr>
              <a:t>memcache </a:t>
            </a:r>
            <a:r>
              <a:rPr lang="zh-CN" altLang="en-US" sz="4000">
                <a:sym typeface="+mn-ea"/>
              </a:rPr>
              <a:t>档一层来避免hgetall 导致的吞吐下降问题。</a:t>
            </a:r>
            <a:endParaRPr lang="zh-CN" altLang="en-US" sz="4000">
              <a:sym typeface="+mn-ea"/>
            </a:endParaRPr>
          </a:p>
          <a:p>
            <a:pPr marL="279400" lvl="1" indent="0" algn="l">
              <a:buNone/>
            </a:pPr>
            <a:r>
              <a:rPr lang="zh-CN" altLang="en-US" sz="4000">
                <a:sym typeface="+mn-ea"/>
              </a:rPr>
              <a:t>我们系统中多次使用 </a:t>
            </a:r>
            <a:r>
              <a:rPr lang="en-US" altLang="zh-CN" sz="4000">
                <a:sym typeface="+mn-ea"/>
              </a:rPr>
              <a:t>memcache + redis </a:t>
            </a:r>
            <a:r>
              <a:rPr lang="zh-CN" altLang="en-US" sz="4000">
                <a:sym typeface="+mn-ea"/>
              </a:rPr>
              <a:t>双缓存设计。</a:t>
            </a:r>
            <a:endParaRPr lang="zh-CN" altLang="en-US" sz="4000">
              <a:sym typeface="+mn-ea"/>
            </a:endParaRPr>
          </a:p>
        </p:txBody>
      </p:sp>
      <p:pic>
        <p:nvPicPr>
          <p:cNvPr id="5" name="Picture Placeholder 4"/>
          <p:cNvPicPr>
            <a:picLocks noChangeAspect="1"/>
          </p:cNvPicPr>
          <p:nvPr>
            <p:ph type="pic" sz="half" idx="13"/>
          </p:nvPr>
        </p:nvPicPr>
        <p:blipFill>
          <a:blip r:embed="rId1"/>
          <a:stretch>
            <a:fillRect/>
          </a:stretch>
        </p:blipFill>
        <p:spPr>
          <a:xfrm>
            <a:off x="15528925" y="4785360"/>
            <a:ext cx="7429500" cy="414528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Proxy</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None/>
            </a:pPr>
            <a:r>
              <a:rPr lang="zh-CN" altLang="en-US" sz="4000">
                <a:sym typeface="+mn-ea"/>
              </a:rPr>
              <a:t>早期使用 twemproxy 作为缓存代理，但是在使用上有如下一些痛点：</a:t>
            </a:r>
            <a:endParaRPr lang="zh-CN" altLang="en-US" sz="4000"/>
          </a:p>
          <a:p>
            <a:pPr marL="850900" lvl="1" indent="-571500" algn="l"/>
            <a:r>
              <a:rPr lang="zh-CN" altLang="en-US" i="1">
                <a:solidFill>
                  <a:schemeClr val="accent1"/>
                </a:solidFill>
                <a:sym typeface="+mn-ea"/>
              </a:rPr>
              <a:t>单进程单线程模型和 redis 类似，在处理一些大 key 的时候可能出现 io 瓶颈；</a:t>
            </a:r>
            <a:endParaRPr lang="zh-CN" altLang="en-US" i="1">
              <a:solidFill>
                <a:schemeClr val="accent1"/>
              </a:solidFill>
            </a:endParaRPr>
          </a:p>
          <a:p>
            <a:pPr marL="850900" lvl="1" indent="-571500" algn="l"/>
            <a:r>
              <a:rPr lang="zh-CN" altLang="en-US" i="1">
                <a:solidFill>
                  <a:schemeClr val="accent1"/>
                </a:solidFill>
                <a:sym typeface="+mn-ea"/>
              </a:rPr>
              <a:t>二次开发成本难度高，难以于公司运维平台进行深度集成；</a:t>
            </a:r>
            <a:endParaRPr lang="zh-CN" altLang="en-US" i="1">
              <a:solidFill>
                <a:schemeClr val="accent1"/>
              </a:solidFill>
            </a:endParaRPr>
          </a:p>
          <a:p>
            <a:pPr marL="850900" lvl="1" indent="-571500" algn="l"/>
            <a:r>
              <a:rPr lang="zh-CN" altLang="en-US" i="1">
                <a:solidFill>
                  <a:schemeClr val="accent1"/>
                </a:solidFill>
                <a:sym typeface="+mn-ea"/>
              </a:rPr>
              <a:t>不支持自动伸缩，不支持 autorebalance 增删节点需要重启才能生效；</a:t>
            </a:r>
            <a:endParaRPr lang="zh-CN" altLang="en-US" i="1">
              <a:solidFill>
                <a:schemeClr val="accent1"/>
              </a:solidFill>
              <a:sym typeface="+mn-ea"/>
            </a:endParaRPr>
          </a:p>
          <a:p>
            <a:pPr marL="850900" lvl="1" indent="-571500" algn="l"/>
            <a:r>
              <a:rPr lang="zh-CN" altLang="en-US" sz="3600" i="1">
                <a:solidFill>
                  <a:schemeClr val="accent1"/>
                </a:solidFill>
                <a:sym typeface="+mn-ea"/>
              </a:rPr>
              <a:t>运维不友好，没有控制面板；</a:t>
            </a:r>
            <a:endParaRPr lang="zh-CN" altLang="en-US" sz="4000"/>
          </a:p>
          <a:p>
            <a:pPr marL="0" indent="0">
              <a:buNone/>
            </a:pPr>
            <a:r>
              <a:rPr lang="zh-CN" altLang="en-US" sz="4000">
                <a:sym typeface="+mn-ea"/>
              </a:rPr>
              <a:t>业界开源的的其他代理工具：</a:t>
            </a:r>
            <a:endParaRPr lang="zh-CN" altLang="en-US" sz="4000"/>
          </a:p>
          <a:p>
            <a:pPr marL="571500" indent="-571500">
              <a:buFont typeface="Arial" panose="020B0604020202090204" pitchFamily="34" charset="0"/>
              <a:buChar char="•"/>
            </a:pPr>
            <a:r>
              <a:rPr lang="zh-CN" altLang="en-US" sz="3600" i="1">
                <a:solidFill>
                  <a:schemeClr val="accent1"/>
                </a:solidFill>
                <a:sym typeface="+mn-ea"/>
              </a:rPr>
              <a:t>codis</a:t>
            </a:r>
            <a:r>
              <a:rPr lang="en-US" altLang="zh-CN" sz="3600" i="1">
                <a:solidFill>
                  <a:schemeClr val="accent1"/>
                </a:solidFill>
                <a:sym typeface="+mn-ea"/>
              </a:rPr>
              <a:t>: </a:t>
            </a:r>
            <a:r>
              <a:rPr lang="zh-CN" altLang="en-US" sz="3600" i="1">
                <a:solidFill>
                  <a:schemeClr val="accent1"/>
                </a:solidFill>
                <a:sym typeface="+mn-ea"/>
              </a:rPr>
              <a:t>只支持 redis 协议，且需要使用 patch版本的 redis</a:t>
            </a:r>
            <a:r>
              <a:rPr lang="en-US" altLang="zh-CN" sz="3600" i="1">
                <a:solidFill>
                  <a:schemeClr val="accent1"/>
                </a:solidFill>
                <a:sym typeface="+mn-ea"/>
              </a:rPr>
              <a:t>；</a:t>
            </a:r>
            <a:endParaRPr lang="zh-CN" altLang="en-US" sz="3600" i="1">
              <a:solidFill>
                <a:schemeClr val="accent1"/>
              </a:solidFill>
            </a:endParaRPr>
          </a:p>
          <a:p>
            <a:pPr marL="571500" indent="-571500">
              <a:buFont typeface="Arial" panose="020B0604020202090204" pitchFamily="34" charset="0"/>
              <a:buChar char="•"/>
            </a:pPr>
            <a:r>
              <a:rPr lang="zh-CN" altLang="en-US" sz="3600" i="1">
                <a:solidFill>
                  <a:schemeClr val="accent1"/>
                </a:solidFill>
                <a:sym typeface="+mn-ea"/>
              </a:rPr>
              <a:t>mcrouter</a:t>
            </a:r>
            <a:r>
              <a:rPr lang="en-US" altLang="zh-CN" sz="3600" i="1">
                <a:solidFill>
                  <a:schemeClr val="accent1"/>
                </a:solidFill>
                <a:sym typeface="+mn-ea"/>
              </a:rPr>
              <a:t>: </a:t>
            </a:r>
            <a:r>
              <a:rPr lang="zh-CN" altLang="en-US" sz="3600" i="1">
                <a:solidFill>
                  <a:schemeClr val="accent1"/>
                </a:solidFill>
                <a:sym typeface="+mn-ea"/>
              </a:rPr>
              <a:t>只支持 memcache 协议，C 开发，与运维集成开发难度高；</a:t>
            </a:r>
            <a:endParaRPr lang="zh-CN" altLang="en-US" sz="4000"/>
          </a:p>
          <a:p>
            <a:pPr marL="279400" lvl="1" indent="0" algn="l">
              <a:buNone/>
            </a:pPr>
            <a:endParaRPr lang="zh-CN" altLang="en-US" sz="4000">
              <a:sym typeface="+mn-ea"/>
            </a:endParaRPr>
          </a:p>
        </p:txBody>
      </p:sp>
      <p:pic>
        <p:nvPicPr>
          <p:cNvPr id="4" name="图片 3"/>
          <p:cNvPicPr>
            <a:picLocks noChangeAspect="1"/>
          </p:cNvPicPr>
          <p:nvPr/>
        </p:nvPicPr>
        <p:blipFill>
          <a:blip r:embed="rId1"/>
          <a:stretch>
            <a:fillRect/>
          </a:stretch>
        </p:blipFill>
        <p:spPr>
          <a:xfrm>
            <a:off x="12635230" y="4482465"/>
            <a:ext cx="11513185" cy="686371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Proxy</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a:sym typeface="+mn-ea"/>
              </a:rPr>
              <a:t>从集中式访问缓存到 </a:t>
            </a:r>
            <a:r>
              <a:rPr lang="en-US" altLang="zh-CN">
                <a:sym typeface="+mn-ea"/>
              </a:rPr>
              <a:t>Sidecar </a:t>
            </a:r>
            <a:r>
              <a:rPr lang="zh-CN" altLang="en-US">
                <a:sym typeface="+mn-ea"/>
              </a:rPr>
              <a:t>访问缓存：</a:t>
            </a:r>
            <a:endParaRPr lang="zh-CN" altLang="en-US"/>
          </a:p>
          <a:p>
            <a:pPr marL="571500" indent="-571500">
              <a:lnSpc>
                <a:spcPct val="100000"/>
              </a:lnSpc>
              <a:buFont typeface="Arial" panose="020B0604020202090204" pitchFamily="34" charset="0"/>
              <a:buChar char="•"/>
            </a:pPr>
            <a:r>
              <a:rPr lang="zh-CN" altLang="en-US">
                <a:sym typeface="+mn-ea"/>
              </a:rPr>
              <a:t>微服务强调去中心化；</a:t>
            </a:r>
            <a:endParaRPr lang="zh-CN" altLang="en-US"/>
          </a:p>
          <a:p>
            <a:pPr marL="571500" indent="-571500">
              <a:lnSpc>
                <a:spcPct val="100000"/>
              </a:lnSpc>
              <a:buFont typeface="Arial" panose="020B0604020202090204" pitchFamily="34" charset="0"/>
              <a:buChar char="•"/>
            </a:pPr>
            <a:r>
              <a:rPr lang="en-US" altLang="zh-CN">
                <a:sym typeface="+mn-ea"/>
              </a:rPr>
              <a:t>LVS </a:t>
            </a:r>
            <a:r>
              <a:rPr lang="zh-CN" altLang="en-US">
                <a:sym typeface="+mn-ea"/>
              </a:rPr>
              <a:t>运维困难，容易流量热点，随下游扩容而扩容，连接不均衡等问题；</a:t>
            </a:r>
            <a:endParaRPr lang="zh-CN" altLang="en-US"/>
          </a:p>
          <a:p>
            <a:pPr marL="571500" indent="-571500">
              <a:lnSpc>
                <a:spcPct val="100000"/>
              </a:lnSpc>
              <a:buFont typeface="Arial" panose="020B0604020202090204" pitchFamily="34" charset="0"/>
              <a:buChar char="•"/>
            </a:pPr>
            <a:r>
              <a:rPr lang="en-US" altLang="zh-CN">
                <a:sym typeface="+mn-ea"/>
              </a:rPr>
              <a:t>Sidecar </a:t>
            </a:r>
            <a:r>
              <a:rPr lang="zh-CN" altLang="en-US">
                <a:sym typeface="+mn-ea"/>
              </a:rPr>
              <a:t>伴生容器随 </a:t>
            </a:r>
            <a:r>
              <a:rPr lang="en-US" altLang="zh-CN">
                <a:sym typeface="+mn-ea"/>
              </a:rPr>
              <a:t>App </a:t>
            </a:r>
            <a:r>
              <a:rPr lang="zh-CN" altLang="en-US">
                <a:sym typeface="+mn-ea"/>
              </a:rPr>
              <a:t>容器启动而启动，配置简化；</a:t>
            </a:r>
            <a:endParaRPr lang="zh-CN" altLang="en-US" sz="4000">
              <a:sym typeface="+mn-ea"/>
            </a:endParaRPr>
          </a:p>
        </p:txBody>
      </p:sp>
      <p:pic>
        <p:nvPicPr>
          <p:cNvPr id="3" name="Picture 2"/>
          <p:cNvPicPr>
            <a:picLocks noChangeAspect="1"/>
          </p:cNvPicPr>
          <p:nvPr/>
        </p:nvPicPr>
        <p:blipFill>
          <a:blip r:embed="rId1"/>
          <a:stretch>
            <a:fillRect/>
          </a:stretch>
        </p:blipFill>
        <p:spPr>
          <a:xfrm>
            <a:off x="13238480" y="1287780"/>
            <a:ext cx="10704195" cy="1114107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zh-CN">
                <a:sym typeface="+mn-ea"/>
              </a:rPr>
              <a:t>一致性 hash 是将数据按照特征值映射到一个首尾相接的 hash 环上，同时也将节点（按照 IP 地址或者机器名 hash）映射到这个环上。</a:t>
            </a:r>
            <a:endParaRPr lang="zh-CN">
              <a:sym typeface="+mn-ea"/>
            </a:endParaRPr>
          </a:p>
          <a:p>
            <a:pPr marL="0" indent="0">
              <a:buFont typeface="Arial" panose="020B0604020202090204"/>
            </a:pPr>
            <a:r>
              <a:rPr lang="zh-CN">
                <a:sym typeface="+mn-ea"/>
              </a:rPr>
              <a:t>对于数据，从数据在环上的位置开始，顺时针找到的第一个节点即为数据的存储节点。</a:t>
            </a:r>
            <a:endParaRPr lang="zh-CN"/>
          </a:p>
          <a:p>
            <a:pPr marL="0" indent="0">
              <a:buFont typeface="Arial" panose="020B0604020202090204"/>
            </a:pPr>
            <a:r>
              <a:rPr lang="zh-CN">
                <a:sym typeface="+mn-ea"/>
              </a:rPr>
              <a:t>余数分布式算法由于保存键的服务器会发生巨大变化而影响缓存的命中率，但Consistent Hashing 中，只有在园（continuum）上增加服务器的地点逆时针方向的第一台服务器上的键会受到影响。</a:t>
            </a:r>
            <a:endParaRPr lang="zh-CN"/>
          </a:p>
          <a:p>
            <a:pPr marL="0" indent="0">
              <a:lnSpc>
                <a:spcPct val="100000"/>
              </a:lnSpc>
              <a:buNone/>
            </a:pPr>
            <a:endParaRPr lang="zh-CN" altLang="en-US" sz="4000">
              <a:sym typeface="+mn-ea"/>
            </a:endParaRPr>
          </a:p>
        </p:txBody>
      </p:sp>
      <p:pic>
        <p:nvPicPr>
          <p:cNvPr id="8" name="Picture Placeholder 7"/>
          <p:cNvPicPr>
            <a:picLocks noChangeAspect="1"/>
          </p:cNvPicPr>
          <p:nvPr>
            <p:ph type="pic" sz="half" idx="13"/>
          </p:nvPr>
        </p:nvPicPr>
        <p:blipFill>
          <a:blip r:embed="rId1"/>
          <a:stretch>
            <a:fillRect/>
          </a:stretch>
        </p:blipFill>
        <p:spPr>
          <a:xfrm>
            <a:off x="13685520" y="2731770"/>
            <a:ext cx="9694545" cy="10071735"/>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11163</Words>
  <Application>WPS 演示</Application>
  <PresentationFormat>自定义</PresentationFormat>
  <Paragraphs>383</Paragraphs>
  <Slides>49</Slides>
  <Notes>61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49</vt:i4>
      </vt:variant>
    </vt:vector>
  </HeadingPairs>
  <TitlesOfParts>
    <vt:vector size="69" baseType="lpstr">
      <vt:lpstr>Arial</vt:lpstr>
      <vt:lpstr>方正书宋_GBK</vt:lpstr>
      <vt:lpstr>Wingdings</vt:lpstr>
      <vt:lpstr>Helvetica Neue</vt:lpstr>
      <vt:lpstr>Helvetica Neue Medium</vt:lpstr>
      <vt:lpstr>Helvetica Neue Light</vt:lpstr>
      <vt:lpstr>Helvetica</vt:lpstr>
      <vt:lpstr>Alibaba PuHuiTi</vt:lpstr>
      <vt:lpstr>苹方-简</vt:lpstr>
      <vt:lpstr>Helvetica Light</vt:lpstr>
      <vt:lpstr>Alibaba PuHuiTi</vt:lpstr>
      <vt:lpstr>Microsoft YaHei</vt:lpstr>
      <vt:lpstr>汉仪旗黑</vt:lpstr>
      <vt:lpstr>Arial</vt:lpstr>
      <vt:lpstr>微软雅黑</vt:lpstr>
      <vt:lpstr>宋体</vt:lpstr>
      <vt:lpstr>Arial Unicode MS</vt:lpstr>
      <vt:lpstr>汉仪书宋二KW</vt:lpstr>
      <vt:lpstr>Helvetica Oblique</vt:lpstr>
      <vt:lpstr>White</vt:lpstr>
      <vt:lpstr>PowerPoint 演示文稿</vt:lpstr>
      <vt:lpstr>PowerPoint 演示文稿</vt:lpstr>
      <vt:lpstr>缓存选型 - memcache</vt:lpstr>
      <vt:lpstr>缓存选型 - memcache</vt:lpstr>
      <vt:lpstr>缓存选型 - redis</vt:lpstr>
      <vt:lpstr>缓存选型 - redis vs memcache</vt:lpstr>
      <vt:lpstr>缓存选型 - Proxy</vt:lpstr>
      <vt:lpstr>缓存选型 - Proxy</vt:lpstr>
      <vt:lpstr>缓存选型 - 一致性Hash</vt:lpstr>
      <vt:lpstr>缓存选型 - 一致性Hash</vt:lpstr>
      <vt:lpstr>缓存选型 - 一致性Hash</vt:lpstr>
      <vt:lpstr>缓存选型 - 一致性Hash</vt:lpstr>
      <vt:lpstr>缓存选型 - 一致性Hash</vt:lpstr>
      <vt:lpstr>缓存选型 - Hash</vt:lpstr>
      <vt:lpstr>缓存选型 - Slot</vt:lpstr>
      <vt:lpstr>PowerPoint 演示文稿</vt:lpstr>
      <vt:lpstr>缓存模式 - 数据一致性</vt:lpstr>
      <vt:lpstr>缓存模式 - 数据一致性</vt:lpstr>
      <vt:lpstr>缓存模式 - 数据一致性</vt:lpstr>
      <vt:lpstr>缓存模式 - 数据一致性</vt:lpstr>
      <vt:lpstr>缓存模式 - 多级缓存</vt:lpstr>
      <vt:lpstr>缓存模式 - 热点缓存</vt:lpstr>
      <vt:lpstr>缓存模式 - 热点缓存</vt:lpstr>
      <vt:lpstr>缓存模式 - 穿透缓存</vt:lpstr>
      <vt:lpstr>PowerPoint 演示文稿</vt:lpstr>
      <vt:lpstr>缓存技巧 - Incast Congestion</vt:lpstr>
      <vt:lpstr>缓存技巧 - 小技巧</vt:lpstr>
      <vt:lpstr>缓存技巧 - memcache 小技巧</vt:lpstr>
      <vt:lpstr>缓存技巧 - redis 小技巧</vt:lpstr>
      <vt:lpstr>PowerPoint 演示文稿</vt:lpstr>
      <vt:lpstr>References</vt:lpstr>
      <vt:lpstr>PowerPoint 演示文稿</vt:lpstr>
      <vt:lpstr>缓存选型 - memcache</vt:lpstr>
      <vt:lpstr>分布式事务</vt:lpstr>
      <vt:lpstr>分布式事务</vt:lpstr>
      <vt:lpstr>分布式事务 - 事务消息</vt:lpstr>
      <vt:lpstr>分布式事务 - 事务消息</vt:lpstr>
      <vt:lpstr>分布式事务 - 事务消息</vt:lpstr>
      <vt:lpstr>分布式事务 - 事务消息</vt:lpstr>
      <vt:lpstr>分布式事务 - 事务消息</vt:lpstr>
      <vt:lpstr>分布式事务 - Transaction log tailing</vt:lpstr>
      <vt:lpstr>分布式事务 - 幂等</vt:lpstr>
      <vt:lpstr>分布式事务 - 2PC</vt:lpstr>
      <vt:lpstr>分布式事务 - 2PC Message Queue</vt:lpstr>
      <vt:lpstr>分布式事务 - Transaction log tailing</vt:lpstr>
      <vt:lpstr>PowerPoint 演示文稿</vt:lpstr>
      <vt:lpstr>缓存技巧 - redis 小技巧</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章节标题</dc:title>
  <dc:creator/>
  <cp:lastModifiedBy>terrysmao</cp:lastModifiedBy>
  <cp:revision>2406</cp:revision>
  <cp:lastPrinted>2021-01-17T09:28:04Z</cp:lastPrinted>
  <dcterms:created xsi:type="dcterms:W3CDTF">2021-01-17T09:28:04Z</dcterms:created>
  <dcterms:modified xsi:type="dcterms:W3CDTF">2021-01-17T09:28:04Z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