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5"/>
  </p:handoutMasterIdLst>
  <p:sldIdLst>
    <p:sldId id="256" r:id="rId3"/>
    <p:sldId id="394" r:id="rId4"/>
    <p:sldId id="588" r:id="rId6"/>
    <p:sldId id="589" r:id="rId7"/>
    <p:sldId id="639" r:id="rId8"/>
    <p:sldId id="638" r:id="rId9"/>
    <p:sldId id="641" r:id="rId10"/>
    <p:sldId id="642" r:id="rId11"/>
    <p:sldId id="644" r:id="rId12"/>
    <p:sldId id="674" r:id="rId13"/>
    <p:sldId id="675" r:id="rId14"/>
    <p:sldId id="676" r:id="rId15"/>
    <p:sldId id="677" r:id="rId16"/>
    <p:sldId id="678" r:id="rId17"/>
    <p:sldId id="649" r:id="rId18"/>
    <p:sldId id="650" r:id="rId19"/>
    <p:sldId id="651" r:id="rId20"/>
    <p:sldId id="652" r:id="rId21"/>
    <p:sldId id="653" r:id="rId22"/>
    <p:sldId id="654" r:id="rId23"/>
    <p:sldId id="655" r:id="rId24"/>
    <p:sldId id="656" r:id="rId25"/>
    <p:sldId id="657" r:id="rId26"/>
    <p:sldId id="658" r:id="rId27"/>
    <p:sldId id="659" r:id="rId28"/>
    <p:sldId id="660" r:id="rId29"/>
    <p:sldId id="661" r:id="rId30"/>
    <p:sldId id="662" r:id="rId31"/>
    <p:sldId id="663" r:id="rId32"/>
    <p:sldId id="664" r:id="rId33"/>
    <p:sldId id="665" r:id="rId34"/>
    <p:sldId id="666" r:id="rId35"/>
    <p:sldId id="667" r:id="rId36"/>
    <p:sldId id="668" r:id="rId37"/>
    <p:sldId id="669" r:id="rId38"/>
    <p:sldId id="706" r:id="rId39"/>
    <p:sldId id="671" r:id="rId40"/>
    <p:sldId id="672" r:id="rId41"/>
    <p:sldId id="673" r:id="rId42"/>
    <p:sldId id="587" r:id="rId43"/>
    <p:sldId id="643" r:id="rId4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7B0FF"/>
    <a:srgbClr val="7AC77C"/>
    <a:srgbClr val="0BAEFF"/>
    <a:srgbClr val="D8AE87"/>
    <a:srgbClr val="D860D7"/>
    <a:srgbClr val="D7B087"/>
    <a:srgbClr val="8B8B8A"/>
    <a:srgbClr val="00B0FF"/>
    <a:srgbClr val="D75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86"/>
    <p:restoredTop sz="95995" autoAdjust="0"/>
  </p:normalViewPr>
  <p:slideViewPr>
    <p:cSldViewPr snapToGrid="0">
      <p:cViewPr>
        <p:scale>
          <a:sx n="72" d="100"/>
          <a:sy n="72" d="100"/>
        </p:scale>
        <p:origin x="10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1143000" y="685800"/>
            <a:ext cx="4572000" cy="3429000"/>
          </a:xfrm>
          <a:prstGeom prst="rect">
            <a:avLst/>
          </a:prstGeom>
        </p:spPr>
        <p:txBody>
          <a:bodyPr/>
          <a:lstStyle/>
          <a:p/>
        </p:txBody>
      </p:sp>
      <p:sp>
        <p:nvSpPr>
          <p:cNvPr id="90" name="Shape 9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
        <p:nvSpPr>
          <p:cNvPr id="6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5" name="在此键入姓名"/>
          <p:cNvSpPr txBox="1">
            <a:spLocks noGrp="1"/>
          </p:cNvSpPr>
          <p:nvPr>
            <p:ph type="body" sz="quarter" idx="13" hasCustomPrompt="1"/>
          </p:nvPr>
        </p:nvSpPr>
        <p:spPr>
          <a:xfrm>
            <a:off x="2444750" y="7518400"/>
            <a:ext cx="5372100" cy="1320801"/>
          </a:xfrm>
          <a:prstGeom prst="rect">
            <a:avLst/>
          </a:prstGeom>
        </p:spPr>
        <p:txBody>
          <a:bodyPr wrap="none" anchor="b">
            <a:spAutoFit/>
          </a:bodyPr>
          <a:lstStyle>
            <a:lvl1pPr>
              <a:spcBef>
                <a:spcPts val="0"/>
              </a:spcBef>
              <a:defRPr sz="6900">
                <a:solidFill>
                  <a:srgbClr val="18B2E8"/>
                </a:solidFill>
              </a:defRPr>
            </a:lvl1pPr>
          </a:lstStyle>
          <a:p>
            <a:r>
              <a:t>在此键入姓名</a:t>
            </a:r>
          </a:p>
        </p:txBody>
      </p:sp>
      <p:sp>
        <p:nvSpPr>
          <p:cNvPr id="6" name="在此键入tittle"/>
          <p:cNvSpPr txBox="1">
            <a:spLocks noGrp="1"/>
          </p:cNvSpPr>
          <p:nvPr>
            <p:ph type="body" sz="quarter" idx="14" hasCustomPrompt="1"/>
          </p:nvPr>
        </p:nvSpPr>
        <p:spPr>
          <a:xfrm>
            <a:off x="2447620" y="9163050"/>
            <a:ext cx="2929782" cy="774700"/>
          </a:xfrm>
          <a:prstGeom prst="rect">
            <a:avLst/>
          </a:prstGeom>
        </p:spPr>
        <p:txBody>
          <a:bodyPr wrap="none">
            <a:spAutoFit/>
          </a:bodyPr>
          <a:lstStyle>
            <a:lvl1pPr>
              <a:spcBef>
                <a:spcPts val="0"/>
              </a:spcBef>
              <a:defRPr sz="3800">
                <a:solidFill>
                  <a:srgbClr val="E4F4F9"/>
                </a:solidFill>
              </a:defRPr>
            </a:lvl1pPr>
          </a:lstStyle>
          <a:p>
            <a:r>
              <a:t>在此键入tittle</a:t>
            </a:r>
          </a:p>
        </p:txBody>
      </p:sp>
      <p:sp>
        <p:nvSpPr>
          <p:cNvPr id="7" name="在此键入姓名"/>
          <p:cNvSpPr txBox="1">
            <a:spLocks noGrp="1"/>
          </p:cNvSpPr>
          <p:nvPr>
            <p:ph type="body" sz="quarter" idx="15" hasCustomPrompt="1"/>
          </p:nvPr>
        </p:nvSpPr>
        <p:spPr>
          <a:xfrm>
            <a:off x="2444750" y="2514540"/>
            <a:ext cx="15758583" cy="3683060"/>
          </a:xfrm>
          <a:prstGeom prst="rect">
            <a:avLst/>
          </a:prstGeom>
        </p:spPr>
        <p:txBody>
          <a:bodyPr wrap="square" anchor="b">
            <a:spAutoFit/>
          </a:bodyPr>
          <a:lstStyle>
            <a:lvl1pPr>
              <a:spcBef>
                <a:spcPts val="0"/>
              </a:spcBef>
              <a:defRPr sz="7200" b="0" i="0">
                <a:solidFill>
                  <a:srgbClr val="FFFFFF"/>
                </a:solidFill>
                <a:latin typeface="Helvetica" pitchFamily="2" charset="0"/>
              </a:defRPr>
            </a:lvl1pPr>
          </a:lstStyle>
          <a:p>
            <a:r>
              <a:rPr lang="zh-CN" altLang="en-US"/>
              <a:t>极客大学架构师训练营</a:t>
            </a:r>
            <a:endParaRPr lang="en-US" altLang="zh-CN"/>
          </a:p>
          <a:p>
            <a:r>
              <a:rPr lang="zh-CN" altLang="en-US"/>
              <a:t>第</a:t>
            </a:r>
            <a:r>
              <a:rPr lang="en-US" altLang="zh-CN"/>
              <a:t>X</a:t>
            </a:r>
            <a:r>
              <a:rPr lang="zh-CN" altLang="en-US"/>
              <a:t>课</a:t>
            </a:r>
            <a:endParaRPr lang="en-US" altLang="zh-CN"/>
          </a:p>
          <a:p>
            <a:r>
              <a:rPr lang="zh-CN" altLang="en-US"/>
              <a:t>课程名称</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自我介绍">
    <p:spTree>
      <p:nvGrpSpPr>
        <p:cNvPr id="1" name=""/>
        <p:cNvGrpSpPr/>
        <p:nvPr/>
      </p:nvGrpSpPr>
      <p:grpSpPr>
        <a:xfrm>
          <a:off x="0" y="0"/>
          <a:ext cx="0" cy="0"/>
          <a:chOff x="0" y="0"/>
          <a:chExt cx="0" cy="0"/>
        </a:xfrm>
      </p:grpSpPr>
      <p:sp>
        <p:nvSpPr>
          <p:cNvPr id="5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目录页">
    <p:spTree>
      <p:nvGrpSpPr>
        <p:cNvPr id="1" name=""/>
        <p:cNvGrpSpPr/>
        <p:nvPr/>
      </p:nvGrpSpPr>
      <p:grpSpPr>
        <a:xfrm>
          <a:off x="0" y="0"/>
          <a:ext cx="0" cy="0"/>
          <a:chOff x="0" y="0"/>
          <a:chExt cx="0" cy="0"/>
        </a:xfrm>
      </p:grpSpPr>
      <p:sp>
        <p:nvSpPr>
          <p:cNvPr id="58" name="正文级别 1…"/>
          <p:cNvSpPr txBox="1">
            <a:spLocks noGrp="1"/>
          </p:cNvSpPr>
          <p:nvPr>
            <p:ph type="body" idx="1" hasCustomPrompt="1"/>
          </p:nvPr>
        </p:nvSpPr>
        <p:spPr>
          <a:xfrm>
            <a:off x="7318800" y="3790800"/>
            <a:ext cx="14637599" cy="7793999"/>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4" name="目录"/>
          <p:cNvSpPr txBox="1"/>
          <p:nvPr userDrawn="1"/>
        </p:nvSpPr>
        <p:spPr>
          <a:xfrm>
            <a:off x="3784600" y="3700462"/>
            <a:ext cx="2625719" cy="1641475"/>
          </a:xfrm>
          <a:prstGeom prst="rect">
            <a:avLst/>
          </a:prstGeom>
          <a:ln w="12700">
            <a:miter lim="400000"/>
          </a:ln>
        </p:spPr>
        <p:txBody>
          <a:bodyPr wrap="none" lIns="50800" tIns="50800" rIns="50800" bIns="50800" anchor="ctr">
            <a:spAutoFit/>
          </a:bodyPr>
          <a:lstStyle>
            <a:lvl1pPr>
              <a:defRPr sz="10000">
                <a:solidFill>
                  <a:srgbClr val="18B2E8"/>
                </a:solidFill>
              </a:defRPr>
            </a:lvl1pPr>
          </a:lstStyle>
          <a:p>
            <a:r>
              <a:rPr dirty="0" err="1">
                <a:latin typeface="Alibaba PuHuiTi" pitchFamily="18" charset="-122"/>
                <a:ea typeface="Alibaba PuHuiTi" pitchFamily="18" charset="-122"/>
                <a:cs typeface="Alibaba PuHuiTi" pitchFamily="18" charset="-122"/>
              </a:rPr>
              <a:t>目录</a:t>
            </a:r>
            <a:endParaRPr dirty="0">
              <a:latin typeface="Alibaba PuHuiTi" pitchFamily="18" charset="-122"/>
              <a:ea typeface="Alibaba PuHuiTi" pitchFamily="18" charset="-122"/>
              <a:cs typeface="Alibaba PuHuiTi" pitchFamily="18" charset="-122"/>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课程标题">
    <p:spTree>
      <p:nvGrpSpPr>
        <p:cNvPr id="1" name=""/>
        <p:cNvGrpSpPr/>
        <p:nvPr/>
      </p:nvGrpSpPr>
      <p:grpSpPr>
        <a:xfrm>
          <a:off x="0" y="0"/>
          <a:ext cx="0" cy="0"/>
          <a:chOff x="0" y="0"/>
          <a:chExt cx="0" cy="0"/>
        </a:xfrm>
      </p:grpSpPr>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5" name="第一节"/>
          <p:cNvSpPr txBox="1">
            <a:spLocks noGrp="1"/>
          </p:cNvSpPr>
          <p:nvPr>
            <p:ph type="body" sz="quarter" idx="13"/>
          </p:nvPr>
        </p:nvSpPr>
        <p:spPr>
          <a:xfrm>
            <a:off x="2959031" y="5708967"/>
            <a:ext cx="18000000" cy="1149033"/>
          </a:xfrm>
          <a:prstGeom prst="rect">
            <a:avLst/>
          </a:prstGeom>
        </p:spPr>
        <p:txBody>
          <a:bodyPr wrap="square" anchor="b">
            <a:noAutofit/>
          </a:bodyPr>
          <a:lstStyle>
            <a:lvl1pPr algn="ctr">
              <a:spcBef>
                <a:spcPts val="0"/>
              </a:spcBef>
              <a:defRPr sz="6800" b="0" i="0">
                <a:solidFill>
                  <a:srgbClr val="18B2E8"/>
                </a:solidFill>
                <a:latin typeface="Helvetica" pitchFamily="2" charset="0"/>
                <a:ea typeface="Microsoft YaHei"/>
                <a:cs typeface="Helvetica" pitchFamily="2" charset="0"/>
                <a:sym typeface="Microsoft YaHei"/>
              </a:defRPr>
            </a:lvl1pPr>
          </a:lstStyle>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a:fld>
            <a:endParaRPr lang="zh-CN" altLang="en-US"/>
          </a:p>
        </p:txBody>
      </p:sp>
      <p:sp>
        <p:nvSpPr>
          <p:cNvPr id="5" name="标题文本"/>
          <p:cNvSpPr txBox="1">
            <a:spLocks noGrp="1"/>
          </p:cNvSpPr>
          <p:nvPr>
            <p:ph type="title" hasCustomPrompt="1"/>
          </p:nvPr>
        </p:nvSpPr>
        <p:spPr>
          <a:xfrm>
            <a:off x="2462400" y="979200"/>
            <a:ext cx="19458000" cy="1310400"/>
          </a:xfrm>
          <a:prstGeom prst="rect">
            <a:avLst/>
          </a:prstGeom>
          <a:ln w="12700">
            <a:miter lim="400000"/>
          </a:ln>
        </p:spPr>
        <p:txBody>
          <a:bodyPr lIns="50800" tIns="50800" rIns="50800" bIns="50800" anchor="t" anchorCtr="0">
            <a:normAutofit/>
          </a:bodyPr>
          <a:lstStyle/>
          <a:p>
            <a:r>
              <a:rPr lang="en-GB" altLang="zh-CN"/>
              <a:t>Title Text</a:t>
            </a:r>
            <a:endParaRPr lang="en-GB" altLang="zh-CN"/>
          </a:p>
        </p:txBody>
      </p:sp>
      <p:sp>
        <p:nvSpPr>
          <p:cNvPr id="7" name="文本占位符 6"/>
          <p:cNvSpPr>
            <a:spLocks noGrp="1"/>
          </p:cNvSpPr>
          <p:nvPr>
            <p:ph type="body" sz="quarter" idx="11"/>
          </p:nvPr>
        </p:nvSpPr>
        <p:spPr>
          <a:xfrm>
            <a:off x="2462400" y="2890384"/>
            <a:ext cx="19458000" cy="9013825"/>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a:fld>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4" name="KEYNOTE模版_封底.jpg" descr="KEYNOTE模版_封底.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lstStyle>
            <a:lvl1pPr algn="ctr">
              <a:defRPr sz="12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a:xfrm>
            <a:off x="2156058" y="12712700"/>
            <a:ext cx="5006744" cy="730250"/>
          </a:xfrm>
        </p:spPr>
        <p:txBody>
          <a:bodyPr/>
          <a:lstStyle/>
          <a:p>
            <a:fld id="{4C36F48E-3770-7242-94E3-72AFF4F52DE4}" type="datetimeFigureOut">
              <a:rPr kumimoji="1" lang="zh-CN" altLang="en-US" smtClean="0"/>
            </a:fld>
            <a:endParaRPr kumimoji="1" lang="zh-CN" altLang="en-US"/>
          </a:p>
        </p:txBody>
      </p:sp>
      <p:sp>
        <p:nvSpPr>
          <p:cNvPr id="5" name="页脚占位符 4"/>
          <p:cNvSpPr>
            <a:spLocks noGrp="1"/>
          </p:cNvSpPr>
          <p:nvPr>
            <p:ph type="ftr" sz="quarter" idx="11"/>
          </p:nvPr>
        </p:nvSpPr>
        <p:spPr>
          <a:xfrm>
            <a:off x="9517200" y="12712700"/>
            <a:ext cx="6789600" cy="730250"/>
          </a:xfrm>
        </p:spPr>
        <p:txBody>
          <a:bodyPr/>
          <a:lstStyle/>
          <a:p>
            <a:endParaRPr kumimoji="1" lang="zh-CN" altLang="en-US"/>
          </a:p>
        </p:txBody>
      </p:sp>
      <p:sp>
        <p:nvSpPr>
          <p:cNvPr id="6" name="幻灯片编号占位符 5"/>
          <p:cNvSpPr>
            <a:spLocks noGrp="1"/>
          </p:cNvSpPr>
          <p:nvPr>
            <p:ph type="sldNum" sz="quarter" idx="12"/>
          </p:nvPr>
        </p:nvSpPr>
        <p:spPr/>
        <p:txBody>
          <a:bodyPr/>
          <a:lstStyle/>
          <a:p>
            <a:fld id="{2A652BE4-5229-7541-8DCE-DF7E809A6E80}" type="slidenum">
              <a:rPr kumimoji="1" lang="zh-CN" altLang="en-US" smtClean="0"/>
            </a:fld>
            <a:endParaRPr kumimoji="1" lang="zh-CN"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1689100" y="2997200"/>
            <a:ext cx="21005800" cy="8940800"/>
          </a:xfrm>
          <a:prstGeom prst="rect">
            <a:avLst/>
          </a:prstGeom>
          <a:ln w="12700">
            <a:miter lim="400000"/>
          </a:ln>
        </p:spPr>
        <p:txBody>
          <a:bodyPr lIns="50800" tIns="50800" rIns="50800" bIns="50800" anchor="t" anchorCtr="0">
            <a:normAutofit/>
          </a:bodyPr>
          <a:lstStyle>
            <a:lvl2pPr marL="1270000" indent="-635000"/>
            <a:lvl3pPr marL="1905000" indent="-635000"/>
            <a:lvl4pPr marL="2540000" indent="-635000"/>
            <a:lvl5pPr marL="3175000" indent="-635000"/>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2462400" y="979200"/>
            <a:ext cx="19458000" cy="1310400"/>
          </a:xfrm>
          <a:prstGeom prst="rect">
            <a:avLst/>
          </a:prstGeom>
          <a:ln w="12700">
            <a:miter lim="400000"/>
          </a:ln>
        </p:spPr>
        <p:txBody>
          <a:bodyPr lIns="50800" tIns="50800" rIns="50800" bIns="50800" anchor="t" anchorCtr="0">
            <a:normAutofit/>
          </a:bodyPr>
          <a:lstStyle/>
          <a:p>
            <a:r>
              <a:rPr lang="en-GB" altLang="zh-CN"/>
              <a:t>Title Text</a:t>
            </a:r>
            <a:endParaRPr lang="en-GB" altLang="zh-CN"/>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txStyles>
    <p:titleStyle>
      <a:lvl1pPr marL="0" marR="0" indent="0" algn="l" defTabSz="825500" latinLnBrk="0">
        <a:lnSpc>
          <a:spcPct val="100000"/>
        </a:lnSpc>
        <a:spcBef>
          <a:spcPts val="0"/>
        </a:spcBef>
        <a:spcAft>
          <a:spcPts val="0"/>
        </a:spcAft>
        <a:buClrTx/>
        <a:buSzTx/>
        <a:buFontTx/>
        <a:buNone/>
        <a:defRPr sz="6800" b="1" i="0" u="none" strike="noStrike" cap="none" spc="0" baseline="0">
          <a:solidFill>
            <a:srgbClr val="17B2E9"/>
          </a:solidFill>
          <a:uFillTx/>
          <a:latin typeface="Helvetica" pitchFamily="2" charset="0"/>
          <a:ea typeface="Alibaba PuHuiTi" pitchFamily="18" charset="-122"/>
          <a:cs typeface="Alibaba PuHuiTi" pitchFamily="18" charset="-122"/>
          <a:sym typeface="Helvetica Light"/>
        </a:defRPr>
      </a:lvl1pPr>
      <a:lvl2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2pPr>
      <a:lvl3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3pPr>
      <a:lvl4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4pPr>
      <a:lvl5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5pPr>
      <a:lvl6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6pPr>
      <a:lvl7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7pPr>
      <a:lvl8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8pPr>
      <a:lvl9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9pPr>
    </p:titleStyle>
    <p:bodyStyle>
      <a:lvl1pPr marL="0" marR="0" indent="0" algn="l" defTabSz="825500" latinLnBrk="0">
        <a:lnSpc>
          <a:spcPct val="100000"/>
        </a:lnSpc>
        <a:spcBef>
          <a:spcPts val="1000"/>
        </a:spcBef>
        <a:spcAft>
          <a:spcPts val="1000"/>
        </a:spcAft>
        <a:buClrTx/>
        <a:buSzPct val="125000"/>
        <a:buFontTx/>
        <a:buNone/>
        <a:defRPr sz="4000" b="0" i="0" u="none" strike="noStrike" cap="none" spc="0" baseline="0">
          <a:solidFill>
            <a:srgbClr val="FFFFFF"/>
          </a:solidFill>
          <a:uFillTx/>
          <a:latin typeface="Helvetica" pitchFamily="2" charset="0"/>
          <a:ea typeface="Alibaba PuHuiTi"/>
          <a:cs typeface="Alibaba PuHuiTi"/>
          <a:sym typeface="Alibaba PuHuiTi"/>
        </a:defRPr>
      </a:lvl1pPr>
      <a:lvl2pPr marL="1270000" marR="0" indent="-635000" algn="l" defTabSz="825500" latinLnBrk="0">
        <a:lnSpc>
          <a:spcPct val="100000"/>
        </a:lnSpc>
        <a:spcBef>
          <a:spcPts val="1000"/>
        </a:spcBef>
        <a:spcAft>
          <a:spcPts val="1000"/>
        </a:spcAft>
        <a:buClrTx/>
        <a:buSzPct val="125000"/>
        <a:buFont typeface="Arial" panose="020B0604020202090204" pitchFamily="34" charset="0"/>
        <a:buChar char="•"/>
        <a:defRPr sz="3600" b="0" i="0" u="none" strike="noStrike" cap="none" spc="0" baseline="0">
          <a:solidFill>
            <a:srgbClr val="FFFFFF"/>
          </a:solidFill>
          <a:uFillTx/>
          <a:latin typeface="Helvetica" pitchFamily="2" charset="0"/>
          <a:ea typeface="Alibaba PuHuiTi"/>
          <a:cs typeface="Alibaba PuHuiTi"/>
          <a:sym typeface="Alibaba PuHuiTi"/>
        </a:defRPr>
      </a:lvl2pPr>
      <a:lvl3pPr marL="1905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a:cs typeface="Alibaba PuHuiTi"/>
          <a:sym typeface="Alibaba PuHuiTi"/>
        </a:defRPr>
      </a:lvl3pPr>
      <a:lvl4pPr marL="2540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a:cs typeface="Alibaba PuHuiTi"/>
          <a:sym typeface="Alibaba PuHuiTi"/>
        </a:defRPr>
      </a:lvl4pPr>
      <a:lvl5pPr marL="3175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a:cs typeface="Alibaba PuHuiTi"/>
          <a:sym typeface="Alibaba PuHuiTi"/>
        </a:defRPr>
      </a:lvl5pPr>
      <a:lvl6pPr marL="3677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6pPr>
      <a:lvl7pPr marL="4312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7pPr>
      <a:lvl8pPr marL="4947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8pPr>
      <a:lvl9pPr marL="5582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8.xml"/><Relationship Id="rId2" Type="http://schemas.openxmlformats.org/officeDocument/2006/relationships/image" Target="../media/image30.png"/><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444750" y="7675880"/>
            <a:ext cx="5928995" cy="1163320"/>
          </a:xfrm>
        </p:spPr>
        <p:txBody>
          <a:bodyPr wrap="square"/>
          <a:lstStyle/>
          <a:p>
            <a:r>
              <a:rPr kumimoji="1" lang="zh-CN" altLang="en-US"/>
              <a:t>毛剑</a:t>
            </a:r>
            <a:endParaRPr kumimoji="1" lang="zh-CN" altLang="en-US"/>
          </a:p>
        </p:txBody>
      </p:sp>
      <p:sp>
        <p:nvSpPr>
          <p:cNvPr id="4" name="文本占位符 3"/>
          <p:cNvSpPr>
            <a:spLocks noGrp="1"/>
          </p:cNvSpPr>
          <p:nvPr>
            <p:ph type="body" sz="quarter" idx="15"/>
          </p:nvPr>
        </p:nvSpPr>
        <p:spPr>
          <a:xfrm>
            <a:off x="2444750" y="2515870"/>
            <a:ext cx="19143345" cy="3681730"/>
          </a:xfrm>
        </p:spPr>
        <p:txBody>
          <a:bodyPr wrap="square"/>
          <a:lstStyle/>
          <a:p>
            <a:r>
              <a:rPr kumimoji="1" lang="en-US" altLang="zh-CN"/>
              <a:t>Go</a:t>
            </a:r>
            <a:r>
              <a:rPr kumimoji="1" lang="zh-CN" altLang="en-US"/>
              <a:t>进阶训练营</a:t>
            </a:r>
            <a:endParaRPr kumimoji="1" lang="en-US" altLang="zh-CN"/>
          </a:p>
          <a:p>
            <a:r>
              <a:rPr kumimoji="1" lang="zh-CN" altLang="en-US"/>
              <a:t>第</a:t>
            </a:r>
            <a:r>
              <a:rPr kumimoji="1" lang="en-US" altLang="zh-CN"/>
              <a:t>10</a:t>
            </a:r>
            <a:r>
              <a:rPr kumimoji="1" lang="zh-CN" altLang="en-US"/>
              <a:t>课</a:t>
            </a:r>
            <a:endParaRPr kumimoji="1" lang="en-US" altLang="zh-CN"/>
          </a:p>
          <a:p>
            <a:r>
              <a:rPr kumimoji="1"/>
              <a:t>日志&amp;指标&amp;链路追踪</a:t>
            </a:r>
            <a:endParaRPr kumimoji="1"/>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462400" y="979200"/>
            <a:ext cx="19458000" cy="1310400"/>
          </a:xfrm>
        </p:spPr>
        <p:txBody>
          <a:bodyPr/>
          <a:lstStyle/>
          <a:p>
            <a:r>
              <a:rPr kumimoji="1" lang="zh-CN" altLang="en-US"/>
              <a:t>日志选型</a:t>
            </a:r>
            <a:endParaRPr kumimoji="1" lang="zh-CN" altLang="en-US"/>
          </a:p>
        </p:txBody>
      </p:sp>
      <p:sp>
        <p:nvSpPr>
          <p:cNvPr id="7" name="文本占位符 6"/>
          <p:cNvSpPr>
            <a:spLocks noGrp="1"/>
          </p:cNvSpPr>
          <p:nvPr>
            <p:ph type="body" sz="quarter" idx="11"/>
          </p:nvPr>
        </p:nvSpPr>
        <p:spPr>
          <a:xfrm>
            <a:off x="2462530" y="2731770"/>
            <a:ext cx="8787130" cy="10365105"/>
          </a:xfrm>
        </p:spPr>
        <p:txBody>
          <a:bodyPr anchor="t" anchorCtr="0">
            <a:noAutofit/>
          </a:bodyPr>
          <a:lstStyle/>
          <a:p>
            <a:pPr marL="279400" lvl="1" indent="0" algn="l">
              <a:buNone/>
            </a:pPr>
            <a:r>
              <a:rPr kumimoji="1" lang="en-US" altLang="zh-CN" dirty="0">
                <a:solidFill>
                  <a:schemeClr val="bg1"/>
                </a:solidFill>
                <a:sym typeface="+mn-ea"/>
              </a:rPr>
              <a:t>此种架构引入了消息队列机制，位于各个节点上的 Logstash Agent 先将数据/日志传递给 Kafka，并将队列中消息或数据间接传递给 Logstash，Logstash 过滤、分析后将数据传递给Elasticsearch 存储。最后由 Kibana 将日志和数据呈现给用户。因为引入了 Kafka</a:t>
            </a:r>
            <a:r>
              <a:rPr kumimoji="1" lang="zh-CN" altLang="en-US" dirty="0">
                <a:solidFill>
                  <a:schemeClr val="bg1"/>
                </a:solidFill>
                <a:sym typeface="+mn-ea"/>
              </a:rPr>
              <a:t>，</a:t>
            </a:r>
            <a:r>
              <a:rPr kumimoji="1" lang="en-US" altLang="zh-CN" dirty="0">
                <a:solidFill>
                  <a:schemeClr val="bg1"/>
                </a:solidFill>
                <a:sym typeface="+mn-ea"/>
              </a:rPr>
              <a:t>所以即使远端 Logstash server 因故障停止运行，数据将会先被存储下来，从而避免数据丢失。</a:t>
            </a:r>
            <a:endParaRPr kumimoji="1" lang="en-US" altLang="zh-CN" dirty="0">
              <a:solidFill>
                <a:schemeClr val="bg1"/>
              </a:solidFill>
              <a:sym typeface="+mn-ea"/>
            </a:endParaRPr>
          </a:p>
          <a:p>
            <a:pPr marL="279400" lvl="1" indent="0" algn="l">
              <a:buNone/>
            </a:pPr>
            <a:r>
              <a:rPr kumimoji="1" lang="zh-CN" altLang="en-US" dirty="0">
                <a:solidFill>
                  <a:schemeClr val="bg1"/>
                </a:solidFill>
                <a:sym typeface="+mn-ea"/>
              </a:rPr>
              <a:t>更进一步的：</a:t>
            </a:r>
            <a:endParaRPr kumimoji="1" lang="zh-CN" altLang="en-US" dirty="0">
              <a:solidFill>
                <a:schemeClr val="bg1"/>
              </a:solidFill>
              <a:sym typeface="+mn-ea"/>
            </a:endParaRPr>
          </a:p>
          <a:p>
            <a:pPr marL="279400" lvl="1" indent="0" algn="l">
              <a:buNone/>
            </a:pPr>
            <a:r>
              <a:rPr kumimoji="1" lang="zh-CN" altLang="en-US" dirty="0">
                <a:solidFill>
                  <a:schemeClr val="bg1"/>
                </a:solidFill>
                <a:sym typeface="+mn-ea"/>
              </a:rPr>
              <a:t>将收集端 logstash 替换为 beats，更灵活，消耗资源更少，扩展性更强。</a:t>
            </a:r>
            <a:endParaRPr kumimoji="1" lang="zh-CN" altLang="en-US" dirty="0">
              <a:solidFill>
                <a:schemeClr val="bg1"/>
              </a:solidFill>
              <a:sym typeface="+mn-ea"/>
            </a:endParaRPr>
          </a:p>
        </p:txBody>
      </p:sp>
      <p:pic>
        <p:nvPicPr>
          <p:cNvPr id="2" name="图片 1"/>
          <p:cNvPicPr>
            <a:picLocks noChangeAspect="1"/>
          </p:cNvPicPr>
          <p:nvPr/>
        </p:nvPicPr>
        <p:blipFill>
          <a:blip r:embed="rId1"/>
          <a:stretch>
            <a:fillRect/>
          </a:stretch>
        </p:blipFill>
        <p:spPr>
          <a:xfrm>
            <a:off x="13597890" y="2731770"/>
            <a:ext cx="10039350" cy="3987165"/>
          </a:xfrm>
          <a:prstGeom prst="rect">
            <a:avLst/>
          </a:prstGeom>
        </p:spPr>
      </p:pic>
      <p:pic>
        <p:nvPicPr>
          <p:cNvPr id="4" name="图片 3"/>
          <p:cNvPicPr>
            <a:picLocks noChangeAspect="1"/>
          </p:cNvPicPr>
          <p:nvPr/>
        </p:nvPicPr>
        <p:blipFill>
          <a:blip r:embed="rId2"/>
          <a:stretch>
            <a:fillRect/>
          </a:stretch>
        </p:blipFill>
        <p:spPr>
          <a:xfrm>
            <a:off x="13747115" y="7512050"/>
            <a:ext cx="9740265" cy="446849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462400" y="979200"/>
            <a:ext cx="19458000" cy="1310400"/>
          </a:xfrm>
        </p:spPr>
        <p:txBody>
          <a:bodyPr/>
          <a:lstStyle/>
          <a:p>
            <a:r>
              <a:rPr lang="zh-CN" altLang="en-US">
                <a:sym typeface="+mn-ea"/>
              </a:rPr>
              <a:t>日志系统：设计目标</a:t>
            </a:r>
            <a:endParaRPr kumimoji="1" lang="zh-CN" altLang="en-US"/>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571500" indent="-571500">
              <a:buFont typeface="Arial" panose="020B0604020202090204" pitchFamily="34" charset="0"/>
              <a:buChar char="•"/>
            </a:pPr>
            <a:r>
              <a:rPr lang="zh-CN" altLang="en-US">
                <a:sym typeface="+mn-ea"/>
              </a:rPr>
              <a:t>接入方式收敛；</a:t>
            </a:r>
            <a:endParaRPr lang="zh-CN" altLang="en-US"/>
          </a:p>
          <a:p>
            <a:pPr marL="571500" indent="-571500">
              <a:buFont typeface="Arial" panose="020B0604020202090204" pitchFamily="34" charset="0"/>
              <a:buChar char="•"/>
            </a:pPr>
            <a:r>
              <a:rPr lang="zh-CN" altLang="en-US">
                <a:sym typeface="+mn-ea"/>
              </a:rPr>
              <a:t>日志格式规范；</a:t>
            </a:r>
            <a:endParaRPr lang="zh-CN" altLang="en-US"/>
          </a:p>
          <a:p>
            <a:pPr marL="571500" indent="-571500">
              <a:buFont typeface="Arial" panose="020B0604020202090204" pitchFamily="34" charset="0"/>
              <a:buChar char="•"/>
            </a:pPr>
            <a:r>
              <a:rPr lang="zh-CN" altLang="en-US">
                <a:sym typeface="+mn-ea"/>
              </a:rPr>
              <a:t>日志解析对日志系统透明；</a:t>
            </a:r>
            <a:endParaRPr lang="zh-CN" altLang="en-US"/>
          </a:p>
          <a:p>
            <a:pPr marL="571500" indent="-571500">
              <a:buFont typeface="Arial" panose="020B0604020202090204" pitchFamily="34" charset="0"/>
              <a:buChar char="•"/>
            </a:pPr>
            <a:r>
              <a:rPr lang="zh-CN" altLang="en-US">
                <a:sym typeface="+mn-ea"/>
              </a:rPr>
              <a:t>系统高吞吐、低延迟；</a:t>
            </a:r>
            <a:endParaRPr lang="zh-CN" altLang="en-US"/>
          </a:p>
          <a:p>
            <a:pPr marL="571500" indent="-571500">
              <a:buFont typeface="Arial" panose="020B0604020202090204" pitchFamily="34" charset="0"/>
              <a:buChar char="•"/>
            </a:pPr>
            <a:r>
              <a:rPr lang="zh-CN" altLang="en-US">
                <a:sym typeface="+mn-ea"/>
              </a:rPr>
              <a:t>系统高可用、容量可扩展、高可运维性；</a:t>
            </a:r>
            <a:endParaRPr kumimoji="1" lang="zh-CN" altLang="en-US" dirty="0">
              <a:solidFill>
                <a:schemeClr val="bg1"/>
              </a:solidFill>
              <a:sym typeface="+mn-ea"/>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462400" y="979200"/>
            <a:ext cx="19458000" cy="1310400"/>
          </a:xfrm>
        </p:spPr>
        <p:txBody>
          <a:bodyPr/>
          <a:lstStyle/>
          <a:p>
            <a:r>
              <a:rPr lang="zh-CN" altLang="en-US">
                <a:sym typeface="+mn-ea"/>
              </a:rPr>
              <a:t>日志系统：格式规范</a:t>
            </a:r>
            <a:endParaRPr kumimoji="1" lang="zh-CN" altLang="en-US"/>
          </a:p>
        </p:txBody>
      </p:sp>
      <p:sp>
        <p:nvSpPr>
          <p:cNvPr id="7" name="文本占位符 6"/>
          <p:cNvSpPr>
            <a:spLocks noGrp="1"/>
          </p:cNvSpPr>
          <p:nvPr>
            <p:ph type="body" sz="quarter" idx="11"/>
          </p:nvPr>
        </p:nvSpPr>
        <p:spPr>
          <a:xfrm>
            <a:off x="2462530" y="2731770"/>
            <a:ext cx="10659110" cy="10365105"/>
          </a:xfrm>
        </p:spPr>
        <p:txBody>
          <a:bodyPr anchor="t" anchorCtr="0">
            <a:noAutofit/>
          </a:bodyPr>
          <a:lstStyle/>
          <a:p>
            <a:pPr marL="0" indent="0">
              <a:buFont typeface="Arial" panose="020B0604020202090204"/>
              <a:buNone/>
            </a:pPr>
            <a:r>
              <a:rPr lang="zh-CN" altLang="en-US">
                <a:sym typeface="+mn-ea"/>
              </a:rPr>
              <a:t>JSON作为日志的输出格式：</a:t>
            </a:r>
            <a:endParaRPr lang="zh-CN" altLang="en-US">
              <a:sym typeface="+mn-ea"/>
            </a:endParaRPr>
          </a:p>
          <a:p>
            <a:pPr marL="571500" indent="-571500">
              <a:buFont typeface="Arial" panose="020B0604020202090204" pitchFamily="34" charset="0"/>
              <a:buChar char="•"/>
            </a:pPr>
            <a:r>
              <a:rPr lang="zh-CN" altLang="en-US" dirty="0">
                <a:sym typeface="+mn-ea"/>
              </a:rPr>
              <a:t>time: 日志产生时间，ISO8601格式；</a:t>
            </a:r>
            <a:endParaRPr lang="zh-CN" altLang="en-US" dirty="0"/>
          </a:p>
          <a:p>
            <a:pPr marL="571500" indent="-571500">
              <a:buFont typeface="Arial" panose="020B0604020202090204" pitchFamily="34" charset="0"/>
              <a:buChar char="•"/>
            </a:pPr>
            <a:r>
              <a:rPr lang="zh-CN" altLang="en-US" dirty="0">
                <a:sym typeface="+mn-ea"/>
              </a:rPr>
              <a:t>level: 日志等级，ERROR、WARN、 INFO、DEBUG；</a:t>
            </a:r>
            <a:endParaRPr lang="zh-CN" altLang="en-US" dirty="0"/>
          </a:p>
          <a:p>
            <a:pPr marL="571500" indent="-571500">
              <a:buFont typeface="Arial" panose="020B0604020202090204" pitchFamily="34" charset="0"/>
              <a:buChar char="•"/>
            </a:pPr>
            <a:r>
              <a:rPr lang="zh-CN" altLang="en-US" dirty="0">
                <a:sym typeface="+mn-ea"/>
              </a:rPr>
              <a:t>app_id: 应用id，用于标示日志来源；</a:t>
            </a:r>
            <a:endParaRPr lang="zh-CN" altLang="en-US" dirty="0"/>
          </a:p>
          <a:p>
            <a:pPr marL="571500" indent="-571500">
              <a:buFont typeface="Arial" panose="020B0604020202090204" pitchFamily="34" charset="0"/>
              <a:buChar char="•"/>
            </a:pPr>
            <a:r>
              <a:rPr lang="zh-CN" altLang="en-US" dirty="0">
                <a:sym typeface="+mn-ea"/>
              </a:rPr>
              <a:t>instance_id: 实例 id，用于区分同一应用不同实例，即 </a:t>
            </a:r>
            <a:r>
              <a:rPr lang="en-US" altLang="zh-CN" dirty="0">
                <a:sym typeface="+mn-ea"/>
              </a:rPr>
              <a:t>hostname</a:t>
            </a:r>
            <a:r>
              <a:rPr lang="zh-CN" altLang="en-US" dirty="0">
                <a:sym typeface="+mn-ea"/>
              </a:rPr>
              <a:t>；</a:t>
            </a:r>
            <a:endParaRPr kumimoji="1" lang="zh-CN" altLang="en-US" dirty="0">
              <a:solidFill>
                <a:schemeClr val="bg1"/>
              </a:solidFill>
              <a:sym typeface="+mn-ea"/>
            </a:endParaRPr>
          </a:p>
        </p:txBody>
      </p:sp>
      <p:pic>
        <p:nvPicPr>
          <p:cNvPr id="5" name="Picture Placeholder 4"/>
          <p:cNvPicPr>
            <a:picLocks noChangeAspect="1"/>
          </p:cNvPicPr>
          <p:nvPr>
            <p:ph type="pic" sz="half" idx="13"/>
          </p:nvPr>
        </p:nvPicPr>
        <p:blipFill>
          <a:blip r:embed="rId1"/>
          <a:stretch>
            <a:fillRect/>
          </a:stretch>
        </p:blipFill>
        <p:spPr>
          <a:xfrm>
            <a:off x="14993620" y="3447415"/>
            <a:ext cx="8653145" cy="628777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462400" y="979200"/>
            <a:ext cx="19458000" cy="1310400"/>
          </a:xfrm>
        </p:spPr>
        <p:txBody>
          <a:bodyPr/>
          <a:lstStyle/>
          <a:p>
            <a:r>
              <a:rPr lang="zh-CN" altLang="en-US">
                <a:sym typeface="+mn-ea"/>
              </a:rPr>
              <a:t>日志系统 - 设计与实现</a:t>
            </a:r>
            <a:endParaRPr kumimoji="1" lang="zh-CN" altLang="en-US"/>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0" indent="0">
              <a:buNone/>
            </a:pPr>
            <a:r>
              <a:rPr lang="zh-CN" altLang="en-US">
                <a:sym typeface="+mn-ea"/>
              </a:rPr>
              <a:t>日志从产生到可检索，经历几个阶段：</a:t>
            </a:r>
            <a:endParaRPr lang="zh-CN" altLang="en-US"/>
          </a:p>
          <a:p>
            <a:pPr marL="571500" indent="-571500">
              <a:buFont typeface="Arial" panose="020B0604020202090204" pitchFamily="34" charset="0"/>
              <a:buChar char="•"/>
            </a:pPr>
            <a:r>
              <a:rPr lang="zh-CN" altLang="en-US">
                <a:sym typeface="+mn-ea"/>
              </a:rPr>
              <a:t>生产 </a:t>
            </a:r>
            <a:r>
              <a:rPr lang="en-US" altLang="zh-CN">
                <a:sym typeface="+mn-ea"/>
              </a:rPr>
              <a:t>&amp; </a:t>
            </a:r>
            <a:r>
              <a:rPr lang="zh-CN" altLang="en-US">
                <a:sym typeface="+mn-ea"/>
              </a:rPr>
              <a:t>采集</a:t>
            </a:r>
            <a:endParaRPr lang="zh-CN" altLang="en-US"/>
          </a:p>
          <a:p>
            <a:pPr marL="571500" indent="-571500">
              <a:buFont typeface="Arial" panose="020B0604020202090204" pitchFamily="34" charset="0"/>
              <a:buChar char="•"/>
            </a:pPr>
            <a:r>
              <a:rPr lang="zh-CN" altLang="en-US">
                <a:sym typeface="+mn-ea"/>
              </a:rPr>
              <a:t>传输 </a:t>
            </a:r>
            <a:r>
              <a:rPr lang="en-US" altLang="zh-CN">
                <a:sym typeface="+mn-ea"/>
              </a:rPr>
              <a:t>&amp; </a:t>
            </a:r>
            <a:r>
              <a:rPr lang="zh-CN" altLang="en-US">
                <a:sym typeface="+mn-ea"/>
              </a:rPr>
              <a:t>切分</a:t>
            </a:r>
            <a:endParaRPr lang="zh-CN" altLang="en-US"/>
          </a:p>
          <a:p>
            <a:pPr marL="571500" indent="-571500">
              <a:buFont typeface="Arial" panose="020B0604020202090204" pitchFamily="34" charset="0"/>
              <a:buChar char="•"/>
            </a:pPr>
            <a:r>
              <a:rPr lang="zh-CN" altLang="en-US">
                <a:sym typeface="+mn-ea"/>
              </a:rPr>
              <a:t>存储 </a:t>
            </a:r>
            <a:r>
              <a:rPr lang="en-US" altLang="zh-CN">
                <a:sym typeface="+mn-ea"/>
              </a:rPr>
              <a:t>&amp; </a:t>
            </a:r>
            <a:r>
              <a:rPr lang="zh-CN" altLang="en-US">
                <a:sym typeface="+mn-ea"/>
              </a:rPr>
              <a:t>检索</a:t>
            </a:r>
            <a:endParaRPr kumimoji="1" lang="zh-CN" altLang="en-US" dirty="0">
              <a:solidFill>
                <a:schemeClr val="bg1"/>
              </a:solidFill>
              <a:sym typeface="+mn-ea"/>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462400" y="979200"/>
            <a:ext cx="19458000" cy="1310400"/>
          </a:xfrm>
        </p:spPr>
        <p:txBody>
          <a:bodyPr/>
          <a:lstStyle/>
          <a:p>
            <a:r>
              <a:rPr lang="zh-CN" altLang="en-US">
                <a:sym typeface="+mn-ea"/>
              </a:rPr>
              <a:t>日志系统：采集</a:t>
            </a:r>
            <a:endParaRPr kumimoji="1" lang="zh-CN" altLang="en-US"/>
          </a:p>
        </p:txBody>
      </p:sp>
      <p:sp>
        <p:nvSpPr>
          <p:cNvPr id="7" name="文本占位符 6"/>
          <p:cNvSpPr>
            <a:spLocks noGrp="1"/>
          </p:cNvSpPr>
          <p:nvPr>
            <p:ph type="body" sz="quarter" idx="11"/>
          </p:nvPr>
        </p:nvSpPr>
        <p:spPr>
          <a:xfrm>
            <a:off x="2462530" y="2731770"/>
            <a:ext cx="10659110" cy="10365105"/>
          </a:xfrm>
        </p:spPr>
        <p:txBody>
          <a:bodyPr anchor="t" anchorCtr="0">
            <a:noAutofit/>
          </a:bodyPr>
          <a:lstStyle/>
          <a:p>
            <a:pPr marL="0" indent="0">
              <a:lnSpc>
                <a:spcPct val="60000"/>
              </a:lnSpc>
              <a:buFont typeface="Arial" panose="020B0604020202090204"/>
              <a:buNone/>
            </a:pPr>
            <a:r>
              <a:rPr lang="zh-CN" altLang="en-US" dirty="0">
                <a:sym typeface="+mn-ea"/>
              </a:rPr>
              <a:t>logstash：</a:t>
            </a:r>
            <a:endParaRPr lang="zh-CN" altLang="en-US" dirty="0">
              <a:sym typeface="+mn-ea"/>
            </a:endParaRPr>
          </a:p>
          <a:p>
            <a:pPr marL="571500" indent="-571500">
              <a:lnSpc>
                <a:spcPct val="60000"/>
              </a:lnSpc>
              <a:buFont typeface="Arial" panose="020B0604020202090204" pitchFamily="34" charset="0"/>
              <a:buChar char="•"/>
            </a:pPr>
            <a:r>
              <a:rPr lang="zh-CN" altLang="en-US" dirty="0">
                <a:sym typeface="+mn-ea"/>
              </a:rPr>
              <a:t>监听tcp/udp</a:t>
            </a:r>
            <a:endParaRPr lang="zh-CN" altLang="en-US" dirty="0">
              <a:sym typeface="+mn-ea"/>
            </a:endParaRPr>
          </a:p>
          <a:p>
            <a:pPr marL="571500" indent="-571500">
              <a:lnSpc>
                <a:spcPct val="60000"/>
              </a:lnSpc>
              <a:buFont typeface="Arial" panose="020B0604020202090204" pitchFamily="34" charset="0"/>
              <a:buChar char="•"/>
            </a:pPr>
            <a:r>
              <a:rPr lang="zh-CN" altLang="en-US" dirty="0">
                <a:sym typeface="+mn-ea"/>
              </a:rPr>
              <a:t>适用于通过网络上报日志的方式</a:t>
            </a:r>
            <a:endParaRPr lang="zh-CN" altLang="en-US" dirty="0">
              <a:sym typeface="+mn-ea"/>
            </a:endParaRPr>
          </a:p>
          <a:p>
            <a:pPr>
              <a:lnSpc>
                <a:spcPct val="60000"/>
              </a:lnSpc>
              <a:buFont typeface="Arial" panose="020B0604020202090204" pitchFamily="34" charset="0"/>
            </a:pPr>
            <a:endParaRPr lang="zh-CN" altLang="en-US" dirty="0">
              <a:sym typeface="+mn-ea"/>
            </a:endParaRPr>
          </a:p>
          <a:p>
            <a:pPr marL="0" indent="0">
              <a:lnSpc>
                <a:spcPct val="60000"/>
              </a:lnSpc>
              <a:buNone/>
            </a:pPr>
            <a:r>
              <a:rPr lang="en-US" altLang="zh-CN" dirty="0">
                <a:sym typeface="+mn-ea"/>
              </a:rPr>
              <a:t>filebeat</a:t>
            </a:r>
            <a:r>
              <a:rPr lang="zh-CN" altLang="en-US" dirty="0">
                <a:sym typeface="+mn-ea"/>
              </a:rPr>
              <a:t>：</a:t>
            </a:r>
            <a:endParaRPr lang="zh-CN" altLang="en-US" dirty="0">
              <a:sym typeface="+mn-ea"/>
            </a:endParaRPr>
          </a:p>
          <a:p>
            <a:pPr marL="571500" indent="-571500">
              <a:lnSpc>
                <a:spcPct val="60000"/>
              </a:lnSpc>
              <a:buFont typeface="Arial" panose="020B0604020202090204" pitchFamily="34" charset="0"/>
              <a:buChar char="•"/>
            </a:pPr>
            <a:r>
              <a:rPr lang="zh-CN" altLang="en-US" dirty="0">
                <a:sym typeface="+mn-ea"/>
              </a:rPr>
              <a:t>直接采集本地生成的日志文件</a:t>
            </a:r>
            <a:endParaRPr lang="zh-CN" altLang="en-US" dirty="0">
              <a:sym typeface="+mn-ea"/>
            </a:endParaRPr>
          </a:p>
          <a:p>
            <a:pPr marL="571500" indent="-571500">
              <a:lnSpc>
                <a:spcPct val="60000"/>
              </a:lnSpc>
              <a:buFont typeface="Arial" panose="020B0604020202090204" pitchFamily="34" charset="0"/>
              <a:buChar char="•"/>
            </a:pPr>
            <a:r>
              <a:rPr lang="zh-CN" altLang="en-US" dirty="0">
                <a:sym typeface="+mn-ea"/>
              </a:rPr>
              <a:t>适用于日志无法定制化输出的应用</a:t>
            </a:r>
            <a:endParaRPr lang="zh-CN" altLang="en-US" dirty="0">
              <a:sym typeface="+mn-ea"/>
            </a:endParaRPr>
          </a:p>
          <a:p>
            <a:pPr marL="0" indent="0">
              <a:lnSpc>
                <a:spcPct val="60000"/>
              </a:lnSpc>
              <a:buNone/>
            </a:pPr>
            <a:endParaRPr lang="zh-CN" altLang="en-US" dirty="0">
              <a:sym typeface="+mn-ea"/>
            </a:endParaRPr>
          </a:p>
          <a:p>
            <a:pPr marL="0" indent="0">
              <a:lnSpc>
                <a:spcPct val="60000"/>
              </a:lnSpc>
              <a:buNone/>
            </a:pPr>
            <a:r>
              <a:rPr lang="zh-CN" altLang="en-US" dirty="0">
                <a:sym typeface="+mn-ea"/>
              </a:rPr>
              <a:t>logagent：</a:t>
            </a:r>
            <a:endParaRPr lang="zh-CN" altLang="en-US" dirty="0">
              <a:sym typeface="+mn-ea"/>
            </a:endParaRPr>
          </a:p>
          <a:p>
            <a:pPr marL="571500" indent="-571500">
              <a:lnSpc>
                <a:spcPct val="60000"/>
              </a:lnSpc>
              <a:buFont typeface="Arial" panose="020B0604020202090204" pitchFamily="34" charset="0"/>
              <a:buChar char="•"/>
            </a:pPr>
            <a:r>
              <a:rPr lang="zh-CN" altLang="en-US" dirty="0">
                <a:sym typeface="+mn-ea"/>
              </a:rPr>
              <a:t>物理机部署，监听</a:t>
            </a:r>
            <a:r>
              <a:rPr lang="en-US" altLang="zh-CN" dirty="0">
                <a:sym typeface="+mn-ea"/>
              </a:rPr>
              <a:t>unixsocket</a:t>
            </a:r>
            <a:endParaRPr lang="en-US" altLang="zh-CN" dirty="0">
              <a:sym typeface="+mn-ea"/>
            </a:endParaRPr>
          </a:p>
          <a:p>
            <a:pPr marL="571500" indent="-571500">
              <a:lnSpc>
                <a:spcPct val="60000"/>
              </a:lnSpc>
              <a:buFont typeface="Arial" panose="020B0604020202090204" pitchFamily="34" charset="0"/>
              <a:buChar char="•"/>
            </a:pPr>
            <a:r>
              <a:rPr lang="zh-CN" altLang="en-US" dirty="0">
                <a:sym typeface="+mn-ea"/>
              </a:rPr>
              <a:t>日志系统提供各种语言SDK</a:t>
            </a:r>
            <a:endParaRPr lang="zh-CN" altLang="en-US" dirty="0">
              <a:sym typeface="+mn-ea"/>
            </a:endParaRPr>
          </a:p>
          <a:p>
            <a:pPr marL="571500" indent="-571500">
              <a:lnSpc>
                <a:spcPct val="60000"/>
              </a:lnSpc>
              <a:buFont typeface="Arial" panose="020B0604020202090204" pitchFamily="34" charset="0"/>
              <a:buChar char="•"/>
            </a:pPr>
            <a:r>
              <a:rPr lang="zh-CN" altLang="en-US" dirty="0">
                <a:sym typeface="+mn-ea"/>
              </a:rPr>
              <a:t>直接读取本地日志文件</a:t>
            </a:r>
            <a:endParaRPr lang="zh-CN" altLang="en-US" dirty="0">
              <a:sym typeface="+mn-ea"/>
            </a:endParaRPr>
          </a:p>
          <a:p>
            <a:pPr marL="0" indent="0">
              <a:buFont typeface="Arial" panose="020B0604020202090204"/>
              <a:buNone/>
            </a:pPr>
            <a:endParaRPr kumimoji="1" lang="zh-CN" altLang="en-US" dirty="0">
              <a:solidFill>
                <a:schemeClr val="bg1"/>
              </a:solidFill>
              <a:sym typeface="+mn-ea"/>
            </a:endParaRPr>
          </a:p>
        </p:txBody>
      </p:sp>
      <p:pic>
        <p:nvPicPr>
          <p:cNvPr id="2" name="Picture Placeholder 4"/>
          <p:cNvPicPr>
            <a:picLocks noChangeAspect="1"/>
          </p:cNvPicPr>
          <p:nvPr>
            <p:ph type="pic" sz="half" idx="13"/>
          </p:nvPr>
        </p:nvPicPr>
        <p:blipFill>
          <a:blip r:embed="rId1"/>
          <a:stretch>
            <a:fillRect/>
          </a:stretch>
        </p:blipFill>
        <p:spPr>
          <a:xfrm>
            <a:off x="13657580" y="2997200"/>
            <a:ext cx="9037320" cy="9723119"/>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日志系统 - logagent设计</a:t>
            </a:r>
          </a:p>
        </p:txBody>
      </p:sp>
      <p:pic>
        <p:nvPicPr>
          <p:cNvPr id="9" name="Picture Placeholder 8"/>
          <p:cNvPicPr>
            <a:picLocks noChangeAspect="1"/>
          </p:cNvPicPr>
          <p:nvPr>
            <p:ph type="pic" sz="half" idx="13"/>
          </p:nvPr>
        </p:nvPicPr>
        <p:blipFill>
          <a:blip r:embed="rId1"/>
          <a:stretch>
            <a:fillRect/>
          </a:stretch>
        </p:blipFill>
        <p:spPr>
          <a:xfrm>
            <a:off x="1333500" y="4518025"/>
            <a:ext cx="21717000" cy="7143750"/>
          </a:xfrm>
          <a:prstGeom prst="rect">
            <a:avLst/>
          </a:prstGeom>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600" dirty="0"/>
              <a:t>日志系统 </a:t>
            </a:r>
            <a:r>
              <a:rPr lang="en-US" altLang="zh-CN" sz="5600" dirty="0"/>
              <a:t>- </a:t>
            </a:r>
            <a:r>
              <a:rPr lang="zh-CN" altLang="en-US" sz="5600" dirty="0"/>
              <a:t>传输</a:t>
            </a:r>
            <a:endParaRPr lang="zh-CN" altLang="en-US" sz="5600" dirty="0"/>
          </a:p>
        </p:txBody>
      </p:sp>
      <p:sp>
        <p:nvSpPr>
          <p:cNvPr id="3" name="文本占位符 2"/>
          <p:cNvSpPr>
            <a:spLocks noGrp="1"/>
          </p:cNvSpPr>
          <p:nvPr>
            <p:ph type="body" sz="half" idx="1"/>
          </p:nvPr>
        </p:nvSpPr>
        <p:spPr>
          <a:xfrm>
            <a:off x="1689947" y="3185160"/>
            <a:ext cx="11938000" cy="9260840"/>
          </a:xfrm>
        </p:spPr>
        <p:txBody>
          <a:bodyPr>
            <a:normAutofit/>
          </a:bodyPr>
          <a:lstStyle/>
          <a:p>
            <a:r>
              <a:rPr lang="zh-CN" altLang="en-US" dirty="0"/>
              <a:t>基于</a:t>
            </a:r>
            <a:r>
              <a:rPr lang="en-US" altLang="zh-CN" dirty="0"/>
              <a:t>Flume + Kafka </a:t>
            </a:r>
            <a:r>
              <a:rPr lang="zh-CN" altLang="en-US" dirty="0"/>
              <a:t>统一传输平台</a:t>
            </a:r>
            <a:endParaRPr lang="zh-CN" altLang="en-US" dirty="0"/>
          </a:p>
          <a:p>
            <a:r>
              <a:rPr lang="zh-CN" altLang="en-US" dirty="0"/>
              <a:t>基于</a:t>
            </a:r>
            <a:r>
              <a:rPr lang="en-US" altLang="zh-CN" dirty="0"/>
              <a:t>LogID</a:t>
            </a:r>
            <a:r>
              <a:rPr lang="zh-CN" altLang="en-US" dirty="0"/>
              <a:t>做日志分流：</a:t>
            </a:r>
            <a:endParaRPr lang="zh-CN" altLang="en-US" dirty="0"/>
          </a:p>
          <a:p>
            <a:pPr marL="1123950" lvl="1" indent="-914400">
              <a:buAutoNum type="arabicPeriod"/>
            </a:pPr>
            <a:r>
              <a:rPr lang="zh-CN" altLang="en-US" dirty="0"/>
              <a:t>一般级别</a:t>
            </a:r>
            <a:endParaRPr lang="zh-CN" altLang="en-US" dirty="0"/>
          </a:p>
          <a:p>
            <a:pPr marL="1123950" lvl="1" indent="-914400">
              <a:buAutoNum type="arabicPeriod"/>
            </a:pPr>
            <a:r>
              <a:rPr lang="zh-CN" altLang="en-US" dirty="0"/>
              <a:t>低级别</a:t>
            </a:r>
            <a:endParaRPr lang="zh-CN" altLang="en-US" dirty="0"/>
          </a:p>
          <a:p>
            <a:pPr marL="1123950" lvl="1" indent="-914400">
              <a:buAutoNum type="arabicPeriod"/>
            </a:pPr>
            <a:r>
              <a:rPr lang="zh-CN" altLang="en-US" dirty="0"/>
              <a:t>高级别（</a:t>
            </a:r>
            <a:r>
              <a:rPr lang="en-US" altLang="zh-CN" dirty="0"/>
              <a:t>ERROR</a:t>
            </a:r>
            <a:r>
              <a:rPr lang="zh-CN" altLang="en-US" dirty="0"/>
              <a:t>）</a:t>
            </a:r>
            <a:endParaRPr lang="zh-CN" altLang="en-US" dirty="0"/>
          </a:p>
        </p:txBody>
      </p:sp>
      <p:pic>
        <p:nvPicPr>
          <p:cNvPr id="6" name="Picture Placeholder 5"/>
          <p:cNvPicPr>
            <a:picLocks noChangeAspect="1"/>
          </p:cNvPicPr>
          <p:nvPr>
            <p:ph type="pic" sz="half" idx="13"/>
          </p:nvPr>
        </p:nvPicPr>
        <p:blipFill>
          <a:blip r:embed="rId1"/>
          <a:stretch>
            <a:fillRect/>
          </a:stretch>
        </p:blipFill>
        <p:spPr>
          <a:xfrm>
            <a:off x="13750290" y="3091180"/>
            <a:ext cx="8944311" cy="9448800"/>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600" dirty="0"/>
              <a:t>日志系统 </a:t>
            </a:r>
            <a:r>
              <a:rPr lang="en-US" altLang="zh-CN" sz="5600" dirty="0"/>
              <a:t>- </a:t>
            </a:r>
            <a:r>
              <a:rPr lang="zh-CN" altLang="en-US" sz="5600" dirty="0"/>
              <a:t>切分</a:t>
            </a:r>
            <a:endParaRPr lang="zh-CN" altLang="en-US" sz="5600" dirty="0"/>
          </a:p>
        </p:txBody>
      </p:sp>
      <p:sp>
        <p:nvSpPr>
          <p:cNvPr id="3" name="文本占位符 2"/>
          <p:cNvSpPr>
            <a:spLocks noGrp="1"/>
          </p:cNvSpPr>
          <p:nvPr>
            <p:ph type="body" sz="half" idx="1"/>
          </p:nvPr>
        </p:nvSpPr>
        <p:spPr>
          <a:xfrm>
            <a:off x="1689947" y="3185160"/>
            <a:ext cx="10767907" cy="9260840"/>
          </a:xfrm>
        </p:spPr>
        <p:txBody>
          <a:bodyPr>
            <a:normAutofit/>
          </a:bodyPr>
          <a:lstStyle/>
          <a:p>
            <a:pPr marL="0" indent="0">
              <a:buNone/>
            </a:pPr>
            <a:r>
              <a:rPr lang="zh-CN" altLang="en-US" dirty="0"/>
              <a:t>从kafka消费日志，解析日志，写入elasticsearch</a:t>
            </a:r>
            <a:endParaRPr lang="zh-CN" altLang="en-US" dirty="0"/>
          </a:p>
          <a:p>
            <a:pPr marL="0" indent="0">
              <a:buNone/>
            </a:pPr>
            <a:r>
              <a:rPr lang="en-US" altLang="zh-CN" dirty="0"/>
              <a:t>bili</a:t>
            </a:r>
            <a:r>
              <a:rPr lang="zh-CN" altLang="en-US" dirty="0"/>
              <a:t>-index: 自研，golang开发，逻辑简单，性能 高, 可定制化方便。</a:t>
            </a:r>
            <a:endParaRPr lang="zh-CN" altLang="en-US" dirty="0"/>
          </a:p>
          <a:p>
            <a:pPr marL="0" indent="0">
              <a:buNone/>
            </a:pPr>
            <a:r>
              <a:rPr lang="zh-CN" altLang="en-US" dirty="0"/>
              <a:t>• 日志规范产生的日志(log agent收集)</a:t>
            </a:r>
            <a:endParaRPr lang="zh-CN" altLang="en-US" dirty="0"/>
          </a:p>
          <a:p>
            <a:pPr marL="0" indent="0">
              <a:buNone/>
            </a:pPr>
            <a:r>
              <a:rPr lang="zh-CN" altLang="en-US" dirty="0"/>
              <a:t>logstash: es官方组件，基于jruby开发，功能强大， 资源消耗高，性能低。</a:t>
            </a:r>
            <a:endParaRPr lang="zh-CN" altLang="en-US" dirty="0"/>
          </a:p>
          <a:p>
            <a:pPr marL="0" indent="0">
              <a:buNone/>
            </a:pPr>
            <a:r>
              <a:rPr lang="zh-CN" altLang="en-US" dirty="0"/>
              <a:t>• 处理未按照日志规范产生的日志(filebeat、logstash 收集)，需配置各种日志解析规则。</a:t>
            </a:r>
            <a:endParaRPr lang="zh-CN" altLang="en-US" dirty="0"/>
          </a:p>
        </p:txBody>
      </p:sp>
      <p:pic>
        <p:nvPicPr>
          <p:cNvPr id="5" name="Picture Placeholder 4"/>
          <p:cNvPicPr>
            <a:picLocks noChangeAspect="1"/>
          </p:cNvPicPr>
          <p:nvPr>
            <p:ph type="pic" sz="half" idx="13"/>
          </p:nvPr>
        </p:nvPicPr>
        <p:blipFill>
          <a:blip r:embed="rId1"/>
          <a:stretch>
            <a:fillRect/>
          </a:stretch>
        </p:blipFill>
        <p:spPr>
          <a:xfrm>
            <a:off x="13005012" y="2829560"/>
            <a:ext cx="10515600" cy="9616399"/>
          </a:xfrm>
          <a:prstGeom prst="rect">
            <a:avLst/>
          </a:prstGeom>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600" dirty="0"/>
              <a:t>日志系统 </a:t>
            </a:r>
            <a:r>
              <a:rPr lang="en-US" altLang="zh-CN" sz="5600" dirty="0"/>
              <a:t>- </a:t>
            </a:r>
            <a:r>
              <a:rPr lang="zh-CN" altLang="en-US" sz="5600" dirty="0"/>
              <a:t>存储和检索</a:t>
            </a:r>
            <a:endParaRPr lang="zh-CN" altLang="en-US" sz="5600" dirty="0"/>
          </a:p>
        </p:txBody>
      </p:sp>
      <p:sp>
        <p:nvSpPr>
          <p:cNvPr id="3" name="文本占位符 2"/>
          <p:cNvSpPr>
            <a:spLocks noGrp="1"/>
          </p:cNvSpPr>
          <p:nvPr>
            <p:ph type="body" sz="half" idx="1"/>
          </p:nvPr>
        </p:nvSpPr>
        <p:spPr>
          <a:xfrm>
            <a:off x="1689947" y="3185160"/>
            <a:ext cx="10767907" cy="9260840"/>
          </a:xfrm>
        </p:spPr>
        <p:txBody>
          <a:bodyPr>
            <a:normAutofit lnSpcReduction="10000"/>
          </a:bodyPr>
          <a:lstStyle/>
          <a:p>
            <a:pPr marL="0" indent="0">
              <a:buNone/>
            </a:pPr>
            <a:r>
              <a:rPr lang="zh-CN" altLang="en-US" dirty="0"/>
              <a:t>elasticsearch多集群架构：</a:t>
            </a:r>
            <a:endParaRPr lang="zh-CN" altLang="en-US" dirty="0"/>
          </a:p>
          <a:p>
            <a:pPr marL="571500" indent="-571500">
              <a:buFont typeface="Arial" panose="020B0604020202090204" pitchFamily="34" charset="0"/>
              <a:buChar char="•"/>
            </a:pPr>
            <a:r>
              <a:rPr lang="zh-CN" altLang="en-US" dirty="0"/>
              <a:t>日志分级、高可用</a:t>
            </a:r>
            <a:endParaRPr lang="zh-CN" altLang="en-US" dirty="0"/>
          </a:p>
          <a:p>
            <a:pPr marL="571500" indent="-571500">
              <a:buNone/>
            </a:pPr>
            <a:endParaRPr lang="zh-CN" altLang="en-US" dirty="0"/>
          </a:p>
          <a:p>
            <a:pPr marL="571500" indent="-571500">
              <a:buNone/>
            </a:pPr>
            <a:r>
              <a:rPr lang="zh-CN" altLang="en-US" dirty="0"/>
              <a:t>单数据集群内:</a:t>
            </a:r>
            <a:endParaRPr lang="zh-CN" altLang="en-US" dirty="0"/>
          </a:p>
          <a:p>
            <a:r>
              <a:rPr lang="zh-CN" altLang="en-US" dirty="0"/>
              <a:t> master node + data node(hot/stale) + client node</a:t>
            </a:r>
            <a:endParaRPr lang="zh-CN" altLang="en-US" dirty="0"/>
          </a:p>
          <a:p>
            <a:pPr marL="571500" indent="-571500">
              <a:buFont typeface="Arial" panose="020B0604020202090204" pitchFamily="34" charset="0"/>
              <a:buChar char="•"/>
            </a:pPr>
            <a:r>
              <a:rPr lang="zh-CN" altLang="en-US" dirty="0"/>
              <a:t>每日固定时间进行热-&gt;冷迁移</a:t>
            </a:r>
            <a:endParaRPr lang="zh-CN" altLang="en-US" dirty="0"/>
          </a:p>
          <a:p>
            <a:pPr marL="571500" indent="-571500">
              <a:buFont typeface="Arial" panose="020B0604020202090204" pitchFamily="34" charset="0"/>
              <a:buChar char="•"/>
            </a:pPr>
            <a:r>
              <a:rPr lang="zh-CN" altLang="en-US" dirty="0"/>
              <a:t>Index 提前一天创建，基于 template 进行mapping 管理</a:t>
            </a:r>
            <a:endParaRPr lang="zh-CN" altLang="en-US" dirty="0"/>
          </a:p>
          <a:p>
            <a:pPr marL="571500" indent="-571500">
              <a:buFont typeface="Arial" panose="020B0604020202090204" pitchFamily="34" charset="0"/>
              <a:buChar char="•"/>
            </a:pPr>
            <a:r>
              <a:rPr lang="zh-CN" altLang="en-US" dirty="0"/>
              <a:t>检索基于 kibana</a:t>
            </a:r>
            <a:endParaRPr lang="zh-CN" altLang="en-US" dirty="0"/>
          </a:p>
        </p:txBody>
      </p:sp>
      <p:pic>
        <p:nvPicPr>
          <p:cNvPr id="6" name="Picture Placeholder 5"/>
          <p:cNvPicPr>
            <a:picLocks noChangeAspect="1"/>
          </p:cNvPicPr>
          <p:nvPr>
            <p:ph type="pic" sz="half" idx="13"/>
          </p:nvPr>
        </p:nvPicPr>
        <p:blipFill>
          <a:blip r:embed="rId1"/>
          <a:stretch>
            <a:fillRect/>
          </a:stretch>
        </p:blipFill>
        <p:spPr>
          <a:xfrm>
            <a:off x="13413952" y="3892127"/>
            <a:ext cx="9281160" cy="7847324"/>
          </a:xfrm>
          <a:prstGeom prst="rect">
            <a:avLst/>
          </a:prstGeom>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日志系统 - 文件</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a:bodyPr>
          <a:lstStyle/>
          <a:p>
            <a:pPr marL="0" indent="0">
              <a:buNone/>
            </a:pPr>
            <a:r>
              <a:rPr lang="zh-CN" altLang="en-US"/>
              <a:t>使用自定义协议，对 </a:t>
            </a:r>
            <a:r>
              <a:rPr lang="en-US" altLang="zh-CN"/>
              <a:t>SDK </a:t>
            </a:r>
            <a:r>
              <a:rPr lang="zh-CN" altLang="en-US"/>
              <a:t>质量、版本升级都有比较高的要求，因此我们长期会使用</a:t>
            </a:r>
            <a:r>
              <a:rPr lang="en-US" altLang="zh-CN"/>
              <a:t>“</a:t>
            </a:r>
            <a:r>
              <a:rPr lang="zh-CN" altLang="en-US"/>
              <a:t>本地文件</a:t>
            </a:r>
            <a:r>
              <a:rPr lang="en-US" altLang="zh-CN"/>
              <a:t>”</a:t>
            </a:r>
            <a:r>
              <a:rPr lang="zh-CN" altLang="en-US"/>
              <a:t>的方案实现：</a:t>
            </a:r>
            <a:endParaRPr lang="zh-CN" altLang="en-US"/>
          </a:p>
          <a:p>
            <a:r>
              <a:rPr lang="zh-CN" altLang="en-US"/>
              <a:t>采集本地日志文件：位置不限，容器内 or 物理机</a:t>
            </a:r>
            <a:endParaRPr lang="zh-CN" altLang="en-US"/>
          </a:p>
          <a:p>
            <a:r>
              <a:rPr lang="zh-CN" altLang="en-US"/>
              <a:t>配置自描述：不做中心化配置，配置由 app</a:t>
            </a:r>
            <a:r>
              <a:rPr lang="en-US" altLang="zh-CN"/>
              <a:t>/paas </a:t>
            </a:r>
            <a:r>
              <a:rPr lang="zh-CN" altLang="en-US"/>
              <a:t>自身提供，agent 读取配置并生效</a:t>
            </a:r>
            <a:endParaRPr lang="zh-CN" altLang="en-US"/>
          </a:p>
          <a:p>
            <a:r>
              <a:rPr lang="zh-CN" altLang="en-US"/>
              <a:t>日志不重不丢：多级队列，能够稳定地处理日志收集过程中各种异常</a:t>
            </a:r>
            <a:endParaRPr lang="zh-CN" altLang="en-US"/>
          </a:p>
          <a:p>
            <a:r>
              <a:rPr lang="zh-CN" altLang="en-US"/>
              <a:t>可监控：实时监控运行状态</a:t>
            </a:r>
            <a:endParaRPr lang="zh-CN" altLang="en-US"/>
          </a:p>
          <a:p>
            <a:r>
              <a:rPr lang="zh-CN" altLang="en-US"/>
              <a:t>完善的自我保护机制：限制自身对于宿主机资源的消耗，限制发送速度</a:t>
            </a:r>
            <a:endParaRPr lang="zh-CN" altLang="en-US"/>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accent1"/>
                </a:solidFill>
              </a:rPr>
              <a:t>日志</a:t>
            </a:r>
            <a:endParaRPr kumimoji="1" lang="zh-CN" altLang="en-US">
              <a:solidFill>
                <a:schemeClr val="accent1"/>
              </a:solidFill>
            </a:endParaRPr>
          </a:p>
          <a:p>
            <a:pPr marL="571500" indent="-571500">
              <a:buFont typeface="Arial" panose="020B0604020202090204" pitchFamily="34" charset="0"/>
              <a:buChar char="•"/>
            </a:pPr>
            <a:r>
              <a:rPr kumimoji="1" lang="zh-CN" altLang="en-US">
                <a:solidFill>
                  <a:schemeClr val="bg1"/>
                </a:solidFill>
              </a:rPr>
              <a:t>指标</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链路追踪</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endParaRPr kumimoji="1" lang="en-US" altLang="zh-CN">
              <a:solidFill>
                <a:schemeClr val="bg1"/>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日志系统 - 容器日志采集</a:t>
            </a:r>
            <a:endParaRPr lang="zh-CN" altLang="en-US"/>
          </a:p>
        </p:txBody>
      </p:sp>
      <p:sp>
        <p:nvSpPr>
          <p:cNvPr id="3" name="文本占位符 2"/>
          <p:cNvSpPr>
            <a:spLocks noGrp="1"/>
          </p:cNvSpPr>
          <p:nvPr>
            <p:ph type="body" sz="half" idx="1"/>
          </p:nvPr>
        </p:nvSpPr>
        <p:spPr>
          <a:xfrm>
            <a:off x="1689100" y="3184525"/>
            <a:ext cx="10692765" cy="9261475"/>
          </a:xfrm>
        </p:spPr>
        <p:txBody>
          <a:bodyPr>
            <a:normAutofit/>
          </a:bodyPr>
          <a:lstStyle/>
          <a:p>
            <a:pPr marL="0" indent="0">
              <a:buNone/>
            </a:pPr>
            <a:r>
              <a:rPr lang="zh-CN" altLang="en-US"/>
              <a:t>容器内应用日志采集：</a:t>
            </a:r>
            <a:endParaRPr lang="zh-CN" altLang="en-US"/>
          </a:p>
          <a:p>
            <a:r>
              <a:rPr lang="zh-CN" altLang="en-US"/>
              <a:t>基于 overlay2，直接从物理机上查找对应日志文件</a:t>
            </a:r>
            <a:endParaRPr lang="zh-CN" altLang="en-US"/>
          </a:p>
          <a:p>
            <a:pPr marL="0" indent="0">
              <a:buNone/>
            </a:pPr>
            <a:endParaRPr lang="zh-CN" altLang="en-US"/>
          </a:p>
        </p:txBody>
      </p:sp>
      <p:pic>
        <p:nvPicPr>
          <p:cNvPr id="5" name="Picture Placeholder 4"/>
          <p:cNvPicPr>
            <a:picLocks noChangeAspect="1"/>
          </p:cNvPicPr>
          <p:nvPr>
            <p:ph type="pic" sz="half" idx="13"/>
          </p:nvPr>
        </p:nvPicPr>
        <p:blipFill>
          <a:blip r:embed="rId1"/>
          <a:stretch>
            <a:fillRect/>
          </a:stretch>
        </p:blipFill>
        <p:spPr>
          <a:xfrm>
            <a:off x="14439900" y="3637280"/>
            <a:ext cx="8255000" cy="8356600"/>
          </a:xfrm>
          <a:prstGeom prst="rect">
            <a:avLst/>
          </a:prstGeom>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9100" y="979170"/>
            <a:ext cx="20231100" cy="1310640"/>
          </a:xfrm>
        </p:spPr>
        <p:txBody>
          <a:bodyPr/>
          <a:lstStyle/>
          <a:p>
            <a:r>
              <a:rPr lang="zh-CN" altLang="en-US"/>
              <a:t>链路追踪：设计目标</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a:bodyPr>
          <a:lstStyle/>
          <a:p>
            <a:pPr marL="571500" indent="-571500">
              <a:buFont typeface="Arial" panose="020B0604020202090204" pitchFamily="34" charset="0"/>
              <a:buChar char="•"/>
            </a:pPr>
            <a:r>
              <a:rPr lang="zh-CN" altLang="en-US"/>
              <a:t>无处不在的部署</a:t>
            </a:r>
            <a:endParaRPr lang="zh-CN" altLang="en-US"/>
          </a:p>
          <a:p>
            <a:pPr marL="571500" indent="-571500">
              <a:buFont typeface="Arial" panose="020B0604020202090204" pitchFamily="34" charset="0"/>
              <a:buChar char="•"/>
            </a:pPr>
            <a:r>
              <a:rPr lang="zh-CN" altLang="en-US"/>
              <a:t>持续的监控</a:t>
            </a:r>
            <a:endParaRPr lang="zh-CN" altLang="en-US"/>
          </a:p>
          <a:p>
            <a:pPr marL="571500" indent="-571500">
              <a:buFont typeface="Arial" panose="020B0604020202090204" pitchFamily="34" charset="0"/>
              <a:buChar char="•"/>
            </a:pPr>
            <a:r>
              <a:rPr lang="zh-CN" altLang="en-US"/>
              <a:t>低消耗</a:t>
            </a:r>
            <a:endParaRPr lang="zh-CN" altLang="en-US"/>
          </a:p>
          <a:p>
            <a:pPr marL="571500" indent="-571500">
              <a:buFont typeface="Arial" panose="020B0604020202090204" pitchFamily="34" charset="0"/>
              <a:buChar char="•"/>
            </a:pPr>
            <a:r>
              <a:rPr lang="zh-CN" altLang="en-US"/>
              <a:t>应用级的透明</a:t>
            </a:r>
            <a:endParaRPr lang="zh-CN" altLang="en-US"/>
          </a:p>
          <a:p>
            <a:pPr marL="571500" indent="-571500">
              <a:buFont typeface="Arial" panose="020B0604020202090204" pitchFamily="34" charset="0"/>
              <a:buChar char="•"/>
            </a:pPr>
            <a:r>
              <a:rPr lang="zh-CN" altLang="en-US"/>
              <a:t>延展性</a:t>
            </a:r>
            <a:endParaRPr lang="zh-CN" altLang="en-US"/>
          </a:p>
          <a:p>
            <a:pPr marL="571500" indent="-571500">
              <a:buFont typeface="Arial" panose="020B0604020202090204" pitchFamily="34" charset="0"/>
              <a:buChar char="•"/>
            </a:pPr>
            <a:r>
              <a:rPr lang="zh-CN" altLang="en-US"/>
              <a:t>低延迟</a:t>
            </a:r>
            <a:endParaRPr lang="zh-CN" altLang="en-US"/>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normAutofit/>
          </a:bodyPr>
          <a:lstStyle/>
          <a:p>
            <a:r>
              <a:rPr lang="zh-CN" altLang="en-US">
                <a:sym typeface="+mn-ea"/>
              </a:rPr>
              <a:t>链路追踪</a:t>
            </a:r>
            <a:r>
              <a:rPr lang="zh-CN" altLang="en-US"/>
              <a:t>：</a:t>
            </a:r>
            <a:r>
              <a:rPr lang="en-US" altLang="zh-CN"/>
              <a:t>Dapper</a:t>
            </a:r>
            <a:endParaRPr lang="en-US" altLang="zh-CN"/>
          </a:p>
        </p:txBody>
      </p:sp>
      <p:sp>
        <p:nvSpPr>
          <p:cNvPr id="3" name="文本占位符 2"/>
          <p:cNvSpPr>
            <a:spLocks noGrp="1"/>
          </p:cNvSpPr>
          <p:nvPr>
            <p:ph type="body" sz="half" idx="1"/>
          </p:nvPr>
        </p:nvSpPr>
        <p:spPr>
          <a:xfrm>
            <a:off x="1689100" y="3184525"/>
            <a:ext cx="10692765" cy="9261475"/>
          </a:xfrm>
        </p:spPr>
        <p:txBody>
          <a:bodyPr>
            <a:normAutofit lnSpcReduction="10000"/>
          </a:bodyPr>
          <a:lstStyle/>
          <a:p>
            <a:pPr marL="0" indent="0">
              <a:buNone/>
            </a:pPr>
            <a:r>
              <a:rPr lang="zh-CN" altLang="en-US"/>
              <a:t>参考 Google Dapper 论文实现，为每个请求都生成一个全局唯一的 traceid，端到端透传到上下游所有节点，每一层生成一个 spanid，通过traceid 将不同系统孤立的调用日志和异常信息串联一起，通过 spanid 和 level 表达节点的父子关系。</a:t>
            </a:r>
            <a:endParaRPr lang="zh-CN" altLang="en-US"/>
          </a:p>
          <a:p>
            <a:pPr marL="0" indent="0">
              <a:buNone/>
            </a:pPr>
            <a:r>
              <a:rPr lang="zh-CN" altLang="en-US"/>
              <a:t>核心概念：</a:t>
            </a:r>
            <a:endParaRPr lang="zh-CN" altLang="en-US"/>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Tree</a:t>
            </a:r>
            <a:endParaRPr lang="zh-CN" altLang="en-US" sz="3600" i="1">
              <a:solidFill>
                <a:schemeClr val="accent1"/>
              </a:solidFill>
              <a:latin typeface="Helvetica Oblique" charset="0"/>
              <a:cs typeface="Helvetica Oblique" charset="0"/>
            </a:endParaRPr>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Span</a:t>
            </a:r>
            <a:endParaRPr lang="zh-CN" altLang="en-US" sz="3600" i="1">
              <a:solidFill>
                <a:schemeClr val="accent1"/>
              </a:solidFill>
              <a:latin typeface="Helvetica Oblique" charset="0"/>
              <a:cs typeface="Helvetica Oblique" charset="0"/>
            </a:endParaRPr>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Annotation</a:t>
            </a:r>
            <a:endParaRPr lang="zh-CN" altLang="en-US" sz="3600" i="1">
              <a:solidFill>
                <a:schemeClr val="accent1"/>
              </a:solidFill>
              <a:latin typeface="Helvetica Oblique" charset="0"/>
              <a:cs typeface="Helvetica Oblique" charset="0"/>
            </a:endParaRPr>
          </a:p>
        </p:txBody>
      </p:sp>
      <p:pic>
        <p:nvPicPr>
          <p:cNvPr id="6" name="图片占位符 4"/>
          <p:cNvPicPr>
            <a:picLocks noGrp="1"/>
          </p:cNvPicPr>
          <p:nvPr>
            <p:ph type="pic" sz="half" idx="13"/>
          </p:nvPr>
        </p:nvPicPr>
        <p:blipFill>
          <a:blip r:embed="rId1"/>
          <a:srcRect l="13717" r="13717"/>
          <a:stretch>
            <a:fillRect/>
          </a:stretch>
        </p:blipFill>
        <p:spPr>
          <a:xfrm>
            <a:off x="13183870" y="3225800"/>
            <a:ext cx="9510790" cy="9277350"/>
          </a:xfrm>
          <a:prstGeom prst="rect">
            <a:avLst/>
          </a:prstGeom>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normAutofit/>
          </a:bodyPr>
          <a:lstStyle/>
          <a:p>
            <a:r>
              <a:rPr lang="zh-CN" altLang="en-US">
                <a:sym typeface="+mn-ea"/>
              </a:rPr>
              <a:t>链路追踪</a:t>
            </a:r>
            <a:r>
              <a:rPr lang="zh-CN" altLang="en-US"/>
              <a:t>：调用链</a:t>
            </a:r>
            <a:endParaRPr lang="zh-CN" altLang="en-US"/>
          </a:p>
        </p:txBody>
      </p:sp>
      <p:sp>
        <p:nvSpPr>
          <p:cNvPr id="3" name="文本占位符 2"/>
          <p:cNvSpPr>
            <a:spLocks noGrp="1"/>
          </p:cNvSpPr>
          <p:nvPr>
            <p:ph type="body" sz="half" idx="1"/>
          </p:nvPr>
        </p:nvSpPr>
        <p:spPr>
          <a:xfrm>
            <a:off x="1689100" y="3184525"/>
            <a:ext cx="10692765" cy="9261475"/>
          </a:xfrm>
        </p:spPr>
        <p:txBody>
          <a:bodyPr>
            <a:normAutofit/>
          </a:bodyPr>
          <a:lstStyle/>
          <a:p>
            <a:pPr marL="0" indent="0">
              <a:buNone/>
            </a:pPr>
            <a:r>
              <a:rPr lang="zh-CN" altLang="en-US"/>
              <a:t>在跟踪树结构中，树节点是整个架构的基本单元，而每一个节点又是对 span 的引用。虽然 span 在日志文件中只是简单的代表 span 的开始和结束时间，他们在整个树形结构中却是相对独立的。</a:t>
            </a:r>
            <a:endParaRPr lang="zh-CN" altLang="en-US"/>
          </a:p>
          <a:p>
            <a:pPr marL="0" indent="0">
              <a:buNone/>
            </a:pPr>
            <a:r>
              <a:rPr lang="zh-CN" altLang="en-US"/>
              <a:t>核心概念：</a:t>
            </a:r>
            <a:endParaRPr lang="zh-CN" altLang="en-US"/>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TraceID</a:t>
            </a:r>
            <a:endParaRPr lang="zh-CN" altLang="en-US" sz="3600" i="1">
              <a:solidFill>
                <a:schemeClr val="accent1"/>
              </a:solidFill>
              <a:latin typeface="Helvetica Oblique" charset="0"/>
              <a:cs typeface="Helvetica Oblique" charset="0"/>
            </a:endParaRPr>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SpanID</a:t>
            </a:r>
            <a:endParaRPr lang="zh-CN" altLang="en-US" sz="3600" i="1">
              <a:solidFill>
                <a:schemeClr val="accent1"/>
              </a:solidFill>
              <a:latin typeface="Helvetica Oblique" charset="0"/>
              <a:cs typeface="Helvetica Oblique" charset="0"/>
            </a:endParaRPr>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ParentID</a:t>
            </a:r>
            <a:endParaRPr lang="zh-CN" altLang="en-US" sz="3600" i="1">
              <a:solidFill>
                <a:schemeClr val="accent1"/>
              </a:solidFill>
              <a:latin typeface="Helvetica Oblique" charset="0"/>
              <a:cs typeface="Helvetica Oblique" charset="0"/>
            </a:endParaRPr>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Family &amp; Title</a:t>
            </a:r>
            <a:endParaRPr lang="zh-CN" altLang="en-US" sz="3600" i="1">
              <a:solidFill>
                <a:schemeClr val="accent1"/>
              </a:solidFill>
              <a:latin typeface="Helvetica Oblique" charset="0"/>
              <a:cs typeface="Helvetica Oblique" charset="0"/>
            </a:endParaRPr>
          </a:p>
        </p:txBody>
      </p:sp>
      <p:pic>
        <p:nvPicPr>
          <p:cNvPr id="7" name="图片占位符 6"/>
          <p:cNvPicPr>
            <a:picLocks noGrp="1"/>
          </p:cNvPicPr>
          <p:nvPr>
            <p:ph type="pic" sz="half" idx="13"/>
          </p:nvPr>
        </p:nvPicPr>
        <p:blipFill>
          <a:blip r:embed="rId1"/>
          <a:srcRect l="11704" r="11704"/>
          <a:stretch>
            <a:fillRect/>
          </a:stretch>
        </p:blipFill>
        <p:spPr>
          <a:xfrm>
            <a:off x="13481685" y="3184525"/>
            <a:ext cx="10155180" cy="9245600"/>
          </a:xfrm>
          <a:prstGeom prst="rect">
            <a:avLst/>
          </a:prstGeom>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9100" y="979170"/>
            <a:ext cx="20231100" cy="1310640"/>
          </a:xfrm>
        </p:spPr>
        <p:txBody>
          <a:bodyPr/>
          <a:lstStyle/>
          <a:p>
            <a:r>
              <a:rPr lang="zh-CN" altLang="en-US"/>
              <a:t>链路追踪：追踪信息</a:t>
            </a:r>
            <a:endParaRPr lang="zh-CN" altLang="en-US"/>
          </a:p>
        </p:txBody>
      </p:sp>
      <p:sp>
        <p:nvSpPr>
          <p:cNvPr id="3" name="文本占位符 2"/>
          <p:cNvSpPr>
            <a:spLocks noGrp="1"/>
          </p:cNvSpPr>
          <p:nvPr>
            <p:ph type="body" sz="half" idx="1"/>
          </p:nvPr>
        </p:nvSpPr>
        <p:spPr>
          <a:xfrm>
            <a:off x="1689100" y="3184528"/>
            <a:ext cx="21000328" cy="2941354"/>
          </a:xfrm>
        </p:spPr>
        <p:txBody>
          <a:bodyPr>
            <a:normAutofit fontScale="90000" lnSpcReduction="10000"/>
          </a:bodyPr>
          <a:lstStyle/>
          <a:p>
            <a:pPr marL="342900" indent="-342900">
              <a:buFont typeface="Arial" panose="020B0604020202090204"/>
              <a:buChar char="•"/>
            </a:pPr>
            <a:r>
              <a:rPr lang="zh-CN" altLang="en-US"/>
              <a:t>追踪信息包含时间戳、事件、方法名（Family+Title）、注释（TAG/Comment）。</a:t>
            </a:r>
            <a:endParaRPr lang="zh-CN" altLang="en-US"/>
          </a:p>
          <a:p>
            <a:pPr marL="342900" indent="-342900">
              <a:buFont typeface="Arial" panose="020B0604020202090204"/>
              <a:buChar char="•"/>
            </a:pPr>
            <a:r>
              <a:rPr lang="zh-CN" altLang="en-US"/>
              <a:t>客户端和服务器上的时间戳来自不同的主机，我们必须考虑到时间偏差，RPC 客户端发送一个请求之后，服务器端才能接收到，对于响应也是一样的（服务器先响应，然后客户端才能接收到这个响应）。这样一来，服务器端的 RPC 就有一个时间戳的一个上限和下限。</a:t>
            </a:r>
            <a:endParaRPr lang="zh-CN" altLang="en-US"/>
          </a:p>
        </p:txBody>
      </p:sp>
      <p:pic>
        <p:nvPicPr>
          <p:cNvPr id="7" name="图片占位符 6"/>
          <p:cNvPicPr>
            <a:picLocks noGrp="1"/>
          </p:cNvPicPr>
          <p:nvPr>
            <p:ph type="pic" sz="quarter" idx="10"/>
          </p:nvPr>
        </p:nvPicPr>
        <p:blipFill>
          <a:blip r:embed="rId1"/>
          <a:srcRect l="-25445" r="-25445"/>
          <a:stretch>
            <a:fillRect/>
          </a:stretch>
        </p:blipFill>
        <p:spPr>
          <a:xfrm>
            <a:off x="-222250" y="6399530"/>
            <a:ext cx="23386562" cy="6116320"/>
          </a:xfrm>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normAutofit/>
          </a:bodyPr>
          <a:lstStyle/>
          <a:p>
            <a:r>
              <a:rPr lang="zh-CN" altLang="en-US">
                <a:sym typeface="+mn-ea"/>
              </a:rPr>
              <a:t>链路追踪</a:t>
            </a:r>
            <a:r>
              <a:rPr lang="zh-CN" altLang="en-US"/>
              <a:t>：植入点</a:t>
            </a:r>
            <a:endParaRPr lang="zh-CN" altLang="en-US"/>
          </a:p>
        </p:txBody>
      </p:sp>
      <p:sp>
        <p:nvSpPr>
          <p:cNvPr id="3" name="文本占位符 2"/>
          <p:cNvSpPr>
            <a:spLocks noGrp="1"/>
          </p:cNvSpPr>
          <p:nvPr>
            <p:ph type="body" sz="half" idx="1"/>
          </p:nvPr>
        </p:nvSpPr>
        <p:spPr>
          <a:xfrm>
            <a:off x="1689100" y="3184525"/>
            <a:ext cx="10692765" cy="9261475"/>
          </a:xfrm>
        </p:spPr>
        <p:txBody>
          <a:bodyPr>
            <a:normAutofit lnSpcReduction="10000"/>
          </a:bodyPr>
          <a:lstStyle/>
          <a:p>
            <a:pPr marL="0" indent="0">
              <a:buNone/>
            </a:pPr>
            <a:r>
              <a:rPr lang="zh-CN" altLang="en-US"/>
              <a:t>Dapper 可以以对应用开发者近乎零浸入的成本对分布式控制路径进行跟踪，几乎完全依赖于基于少量通用组件库的改造。如下：</a:t>
            </a:r>
            <a:endParaRPr lang="zh-CN" altLang="en-US"/>
          </a:p>
          <a:p>
            <a:r>
              <a:rPr lang="zh-CN" altLang="en-US"/>
              <a:t>当一个线程在处理跟踪控制路径的过程中，Dapper 把这次跟踪的上下文的在 ThreadLocal中进行存储，在 Go 语言中，约定每个方法首参数为 context（上下文）</a:t>
            </a:r>
            <a:endParaRPr lang="zh-CN" altLang="en-US"/>
          </a:p>
          <a:p>
            <a:r>
              <a:rPr lang="zh-CN" altLang="en-US"/>
              <a:t>覆盖通用的中间件&amp;通讯框架、不限于：redis、memcache、rpc、http、database、queue。</a:t>
            </a:r>
            <a:endParaRPr lang="zh-CN" altLang="en-US"/>
          </a:p>
        </p:txBody>
      </p:sp>
      <p:pic>
        <p:nvPicPr>
          <p:cNvPr id="8" name="图片占位符 7"/>
          <p:cNvPicPr>
            <a:picLocks noGrp="1"/>
          </p:cNvPicPr>
          <p:nvPr>
            <p:ph type="pic" sz="half" idx="13"/>
          </p:nvPr>
        </p:nvPicPr>
        <p:blipFill rotWithShape="1">
          <a:blip r:embed="rId1"/>
          <a:srcRect l="173" t="-562" r="38966" b="562"/>
          <a:stretch>
            <a:fillRect/>
          </a:stretch>
        </p:blipFill>
        <p:spPr>
          <a:xfrm>
            <a:off x="13322300" y="3415030"/>
            <a:ext cx="9967765" cy="8801100"/>
          </a:xfrm>
          <a:prstGeom prst="rect">
            <a:avLst/>
          </a:prstGeom>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0055" y="979170"/>
            <a:ext cx="20210145" cy="1310640"/>
          </a:xfrm>
        </p:spPr>
        <p:txBody>
          <a:bodyPr>
            <a:normAutofit/>
          </a:bodyPr>
          <a:lstStyle/>
          <a:p>
            <a:r>
              <a:rPr lang="zh-CN" altLang="en-US">
                <a:sym typeface="+mn-ea"/>
              </a:rPr>
              <a:t>链路追踪</a:t>
            </a:r>
            <a:r>
              <a:rPr lang="zh-CN" altLang="en-US"/>
              <a:t>：架构图</a:t>
            </a:r>
            <a:endParaRPr lang="zh-CN" altLang="en-US"/>
          </a:p>
        </p:txBody>
      </p:sp>
      <p:pic>
        <p:nvPicPr>
          <p:cNvPr id="9" name="Picture 8"/>
          <p:cNvPicPr>
            <a:picLocks noChangeAspect="1"/>
          </p:cNvPicPr>
          <p:nvPr/>
        </p:nvPicPr>
        <p:blipFill>
          <a:blip r:embed="rId1"/>
          <a:stretch>
            <a:fillRect/>
          </a:stretch>
        </p:blipFill>
        <p:spPr>
          <a:xfrm>
            <a:off x="1080770" y="3225800"/>
            <a:ext cx="22222461" cy="9361170"/>
          </a:xfrm>
          <a:prstGeom prst="rect">
            <a:avLst/>
          </a:prstGeom>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链路追踪：跟踪消耗</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a:bodyPr>
          <a:lstStyle/>
          <a:p>
            <a:pPr marL="0" indent="0">
              <a:buNone/>
            </a:pPr>
            <a:r>
              <a:rPr lang="en-US" altLang="zh-CN"/>
              <a:t>处理跟踪消耗：</a:t>
            </a:r>
            <a:endParaRPr lang="en-US" altLang="zh-CN"/>
          </a:p>
          <a:p>
            <a:pPr marL="571500" indent="-571500">
              <a:buFont typeface="Arial" panose="020B0604020202090204" pitchFamily="34" charset="0"/>
              <a:buChar char="•"/>
            </a:pPr>
            <a:r>
              <a:rPr lang="en-US" altLang="zh-CN" i="1">
                <a:solidFill>
                  <a:schemeClr val="accent1"/>
                </a:solidFill>
              </a:rPr>
              <a:t>正在被监控的系统在生成追踪和收集追踪数据的消耗导致系统性能下降，</a:t>
            </a:r>
            <a:endParaRPr lang="en-US" altLang="zh-CN" i="1">
              <a:solidFill>
                <a:schemeClr val="accent1"/>
              </a:solidFill>
            </a:endParaRPr>
          </a:p>
          <a:p>
            <a:pPr marL="571500" indent="-571500">
              <a:buFont typeface="Arial" panose="020B0604020202090204" pitchFamily="34" charset="0"/>
              <a:buChar char="•"/>
            </a:pPr>
            <a:r>
              <a:rPr lang="en-US" altLang="zh-CN" i="1">
                <a:solidFill>
                  <a:schemeClr val="accent1"/>
                </a:solidFill>
              </a:rPr>
              <a:t>需要使用一部分资源来存储和分析跟踪数据</a:t>
            </a:r>
            <a:r>
              <a:rPr lang="zh-CN" altLang="en-US" i="1">
                <a:solidFill>
                  <a:schemeClr val="accent1"/>
                </a:solidFill>
              </a:rPr>
              <a:t>，</a:t>
            </a:r>
            <a:r>
              <a:rPr lang="en-US" altLang="zh-CN" i="1">
                <a:solidFill>
                  <a:schemeClr val="accent1"/>
                </a:solidFill>
                <a:sym typeface="+mn-ea"/>
              </a:rPr>
              <a:t>是Dapper性能影响中最关键的部分</a:t>
            </a:r>
            <a:r>
              <a:rPr lang="zh-CN" altLang="en-US" i="1">
                <a:solidFill>
                  <a:schemeClr val="accent1"/>
                </a:solidFill>
                <a:sym typeface="+mn-ea"/>
              </a:rPr>
              <a:t>：</a:t>
            </a:r>
            <a:endParaRPr lang="en-US" altLang="zh-CN" i="1">
              <a:solidFill>
                <a:schemeClr val="accent1"/>
              </a:solidFill>
            </a:endParaRPr>
          </a:p>
          <a:p>
            <a:pPr marL="1028700" lvl="1" indent="-571500">
              <a:buFont typeface="Arial" panose="020B0604020202090204" pitchFamily="34" charset="0"/>
              <a:buChar char="•"/>
            </a:pPr>
            <a:r>
              <a:rPr lang="en-US" altLang="zh-CN" i="1">
                <a:solidFill>
                  <a:schemeClr val="accent1"/>
                </a:solidFill>
              </a:rPr>
              <a:t>因为收集和分析可以更容易在紧急情况下被关闭，ID生成耗时、创建Span等；</a:t>
            </a:r>
            <a:endParaRPr lang="en-US" altLang="zh-CN" i="1">
              <a:solidFill>
                <a:schemeClr val="accent1"/>
              </a:solidFill>
            </a:endParaRPr>
          </a:p>
          <a:p>
            <a:pPr marL="1028700" lvl="1" indent="-571500">
              <a:buFont typeface="Arial" panose="020B0604020202090204" pitchFamily="34" charset="0"/>
              <a:buChar char="•"/>
            </a:pPr>
            <a:r>
              <a:rPr lang="en-US" altLang="zh-CN" i="1">
                <a:solidFill>
                  <a:schemeClr val="accent1"/>
                </a:solidFill>
              </a:rPr>
              <a:t>修改agent nice值，以防在一台高负载的服务器上发生cpu竞争；</a:t>
            </a:r>
            <a:endParaRPr lang="en-US" altLang="zh-CN"/>
          </a:p>
          <a:p>
            <a:pPr marL="0" indent="0">
              <a:buNone/>
            </a:pPr>
            <a:r>
              <a:rPr lang="en-US" altLang="zh-CN"/>
              <a:t>采样：</a:t>
            </a:r>
            <a:endParaRPr lang="en-US" altLang="zh-CN"/>
          </a:p>
          <a:p>
            <a:pPr marL="0" indent="0">
              <a:buNone/>
            </a:pPr>
            <a:r>
              <a:rPr lang="en-US" altLang="zh-CN" sz="3600" i="1">
                <a:solidFill>
                  <a:schemeClr val="accent1"/>
                </a:solidFill>
              </a:rPr>
              <a:t>如果一个显着的操作在系统中出现一次，他就会出现上千次，基于这个事情我们不全量收集数据</a:t>
            </a:r>
            <a:r>
              <a:rPr lang="zh-CN" altLang="en-US" sz="3600" i="1">
                <a:solidFill>
                  <a:schemeClr val="accent1"/>
                </a:solidFill>
              </a:rPr>
              <a:t>。</a:t>
            </a:r>
            <a:endParaRPr lang="en-US" altLang="zh-CN"/>
          </a:p>
          <a:p>
            <a:pPr marL="0" indent="0">
              <a:buNone/>
            </a:pPr>
            <a:endParaRPr lang="zh-CN" altLang="en-US"/>
          </a:p>
          <a:p>
            <a:pPr marL="0" indent="0">
              <a:buNone/>
            </a:pPr>
            <a:r>
              <a:rPr lang="zh-CN" altLang="en-US"/>
              <a:t>有意思的论文：</a:t>
            </a:r>
            <a:r>
              <a:rPr lang="en-US" altLang="zh-CN"/>
              <a:t>Uncertainty in Aggregate Estimates from Sampled Distributed Traces </a:t>
            </a:r>
            <a:endParaRPr lang="en-US" altLang="zh-CN"/>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链路追踪：跟踪采样</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a:bodyPr>
          <a:lstStyle/>
          <a:p>
            <a:pPr marL="571500" indent="-571500">
              <a:buFont typeface="Arial" panose="020B0604020202090204" pitchFamily="34" charset="0"/>
              <a:buChar char="•"/>
            </a:pPr>
            <a:r>
              <a:rPr lang="en-US" altLang="zh-CN"/>
              <a:t>固定采样，1/1024：</a:t>
            </a:r>
            <a:endParaRPr lang="en-US" altLang="zh-CN"/>
          </a:p>
          <a:p>
            <a:r>
              <a:rPr lang="en-US" altLang="zh-CN" sz="3600" i="1">
                <a:solidFill>
                  <a:schemeClr val="accent1"/>
                </a:solidFill>
              </a:rPr>
              <a:t>    这个简单的方案是对我们的高吞吐量的线上服务来说是非常有用，因为那些感兴趣的事件(在大吞吐量的情况下)仍然很有可能经常出现，并且通常足以被捕捉到。然而，在较低的采样率和较低的传输负载下可能会导致错过重要事件，而想用较高的采样率就需要能接受的性能损耗。对于这样的系统的解决方案就是覆盖默认的采样率，这需要手动干预的，这种情况是我们试图避免在 Dapper 中出现的</a:t>
            </a:r>
            <a:r>
              <a:rPr lang="zh-CN" altLang="en-US" sz="3600" i="1">
                <a:solidFill>
                  <a:schemeClr val="accent1"/>
                </a:solidFill>
              </a:rPr>
              <a:t>。</a:t>
            </a:r>
            <a:endParaRPr lang="en-US" altLang="zh-CN"/>
          </a:p>
          <a:p>
            <a:pPr marL="571500" indent="-571500">
              <a:buFont typeface="Arial" panose="020B0604020202090204" pitchFamily="34" charset="0"/>
              <a:buChar char="•"/>
            </a:pPr>
            <a:r>
              <a:rPr lang="en-US" altLang="zh-CN"/>
              <a:t>应对积极采样：</a:t>
            </a:r>
            <a:endParaRPr lang="en-US" altLang="zh-CN"/>
          </a:p>
          <a:p>
            <a:r>
              <a:rPr lang="en-US" altLang="zh-CN" sz="3600" i="1">
                <a:solidFill>
                  <a:schemeClr val="accent1"/>
                </a:solidFill>
              </a:rPr>
              <a:t>    我们理解为单位时间期望采集样本的条目，在高 QPS 下，采样率自然下降，在低 QPS 下，采样率自然增加；比如1s内某个接口采集1条</a:t>
            </a:r>
            <a:r>
              <a:rPr lang="zh-CN" altLang="en-US" sz="3600" i="1">
                <a:solidFill>
                  <a:schemeClr val="accent1"/>
                </a:solidFill>
              </a:rPr>
              <a:t>。</a:t>
            </a:r>
            <a:endParaRPr lang="zh-CN" altLang="en-US" sz="3600" i="1">
              <a:solidFill>
                <a:schemeClr val="accent1"/>
              </a:solidFill>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链路追踪：跟踪采样</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lnSpcReduction="10000"/>
          </a:bodyPr>
          <a:lstStyle/>
          <a:p>
            <a:pPr marL="571500" indent="-571500">
              <a:buFont typeface="Arial" panose="020B0604020202090204" pitchFamily="34" charset="0"/>
              <a:buChar char="•"/>
            </a:pPr>
            <a:r>
              <a:rPr lang="zh-CN" altLang="en-US"/>
              <a:t>二级采样：</a:t>
            </a:r>
            <a:endParaRPr lang="zh-CN" altLang="en-US"/>
          </a:p>
          <a:p>
            <a:r>
              <a:rPr lang="zh-CN" altLang="en-US" sz="3600" i="1">
                <a:solidFill>
                  <a:schemeClr val="accent1"/>
                </a:solidFill>
              </a:rPr>
              <a:t>    容器节点数量多，即使使用积极采样仍然会导致采样样本非常多，所以需要控制写入中央仓库的数据的总规模，利用所有 span 都来自一个特定的跟踪并分享同一个 </a:t>
            </a:r>
            <a:r>
              <a:rPr lang="en-US" altLang="zh-CN" sz="3600" i="1">
                <a:solidFill>
                  <a:schemeClr val="accent1"/>
                </a:solidFill>
              </a:rPr>
              <a:t>traceid </a:t>
            </a:r>
            <a:r>
              <a:rPr lang="zh-CN" altLang="en-US" sz="3600" i="1">
                <a:solidFill>
                  <a:schemeClr val="accent1"/>
                </a:solidFill>
              </a:rPr>
              <a:t>这个事实，虽然这些 span 有可能横跨了数千个主机。</a:t>
            </a:r>
            <a:endParaRPr lang="zh-CN" altLang="en-US" sz="3600" i="1">
              <a:solidFill>
                <a:schemeClr val="accent1"/>
              </a:solidFill>
            </a:endParaRPr>
          </a:p>
          <a:p>
            <a:r>
              <a:rPr lang="zh-CN" altLang="en-US" sz="3600" i="1">
                <a:solidFill>
                  <a:schemeClr val="accent1"/>
                </a:solidFill>
              </a:rPr>
              <a:t>对于在收集系统中的每一个 span，我们用hash算法把 </a:t>
            </a:r>
            <a:r>
              <a:rPr lang="en-US" altLang="zh-CN" sz="3600" i="1">
                <a:solidFill>
                  <a:schemeClr val="accent1"/>
                </a:solidFill>
              </a:rPr>
              <a:t>traceid </a:t>
            </a:r>
            <a:r>
              <a:rPr lang="zh-CN" altLang="en-US" sz="3600" i="1">
                <a:solidFill>
                  <a:schemeClr val="accent1"/>
                </a:solidFill>
              </a:rPr>
              <a:t>转成一个标量Z ，这里0&lt;=Z&lt;=1，我们选择了运行期采样率，这样就可以优雅的去掉我们无法写入到仓库中的多余数据，我们还可以通过调节收集系统中的二级采样率系数来调整这个运行期采样率，最终我们通过后端存储压力把策略下发给 </a:t>
            </a:r>
            <a:r>
              <a:rPr lang="en-US" altLang="zh-CN" sz="3600" i="1">
                <a:solidFill>
                  <a:schemeClr val="accent1"/>
                </a:solidFill>
              </a:rPr>
              <a:t>a</a:t>
            </a:r>
            <a:r>
              <a:rPr lang="zh-CN" altLang="en-US" sz="3600" i="1">
                <a:solidFill>
                  <a:schemeClr val="accent1"/>
                </a:solidFill>
              </a:rPr>
              <a:t>gent采集系统，实现精准的二级采样。</a:t>
            </a:r>
            <a:endParaRPr lang="zh-CN" altLang="en-US"/>
          </a:p>
          <a:p>
            <a:pPr marL="571500" indent="-571500">
              <a:buFont typeface="Arial" panose="020B0604020202090204" pitchFamily="34" charset="0"/>
              <a:buChar char="•"/>
            </a:pPr>
            <a:r>
              <a:rPr lang="zh-CN" altLang="en-US"/>
              <a:t>下游采样：</a:t>
            </a:r>
            <a:endParaRPr lang="zh-CN" altLang="en-US"/>
          </a:p>
          <a:p>
            <a:r>
              <a:rPr lang="zh-CN" altLang="en-US" sz="3600" i="1">
                <a:solidFill>
                  <a:schemeClr val="accent1"/>
                </a:solidFill>
              </a:rPr>
              <a:t>    越被依赖多的服务，网关层使用积极采样以后，对于 </a:t>
            </a:r>
            <a:r>
              <a:rPr lang="en-US" altLang="zh-CN" sz="3600" i="1">
                <a:solidFill>
                  <a:schemeClr val="accent1"/>
                </a:solidFill>
              </a:rPr>
              <a:t>d</a:t>
            </a:r>
            <a:r>
              <a:rPr lang="zh-CN" altLang="en-US" sz="3600" i="1">
                <a:solidFill>
                  <a:schemeClr val="accent1"/>
                </a:solidFill>
              </a:rPr>
              <a:t>ownstream 的服务采样率仍然很高。</a:t>
            </a:r>
            <a:endParaRPr lang="zh-CN" altLang="en-US" sz="3600" i="1">
              <a:solidFill>
                <a:schemeClr val="accent1"/>
              </a:solidFill>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日志级别</a:t>
            </a:r>
            <a:endParaRPr kumimoji="1" lang="zh-CN" altLang="en-US"/>
          </a:p>
        </p:txBody>
      </p:sp>
      <p:sp>
        <p:nvSpPr>
          <p:cNvPr id="7" name="文本占位符 6"/>
          <p:cNvSpPr>
            <a:spLocks noGrp="1"/>
          </p:cNvSpPr>
          <p:nvPr>
            <p:ph type="body" sz="quarter" idx="11"/>
          </p:nvPr>
        </p:nvSpPr>
        <p:spPr>
          <a:xfrm>
            <a:off x="2462530" y="2731770"/>
            <a:ext cx="19457035" cy="10365105"/>
          </a:xfrm>
        </p:spPr>
        <p:txBody>
          <a:bodyPr anchor="t" anchorCtr="0">
            <a:noAutofit/>
          </a:bodyPr>
          <a:lstStyle/>
          <a:p>
            <a:pPr marL="279400" lvl="1" indent="0" algn="l">
              <a:buNone/>
            </a:pPr>
            <a:r>
              <a:rPr kumimoji="1" lang="zh-CN" altLang="en-US" sz="4000" dirty="0">
                <a:solidFill>
                  <a:schemeClr val="bg1"/>
                </a:solidFill>
                <a:sym typeface="+mn-ea"/>
              </a:rPr>
              <a:t>https://github.com/golang/glog</a:t>
            </a:r>
            <a:r>
              <a:rPr kumimoji="1" lang="en-US" altLang="zh-CN" sz="4000" dirty="0">
                <a:solidFill>
                  <a:schemeClr val="bg1"/>
                </a:solidFill>
                <a:sym typeface="+mn-ea"/>
              </a:rPr>
              <a:t>，</a:t>
            </a:r>
            <a:r>
              <a:rPr kumimoji="1" lang="zh-CN" altLang="en-US" sz="4000" dirty="0">
                <a:solidFill>
                  <a:schemeClr val="bg1"/>
                </a:solidFill>
                <a:sym typeface="+mn-ea"/>
              </a:rPr>
              <a:t>是 </a:t>
            </a:r>
            <a:r>
              <a:rPr kumimoji="1" lang="en-US" altLang="zh-CN" sz="4000" dirty="0">
                <a:solidFill>
                  <a:schemeClr val="bg1"/>
                </a:solidFill>
                <a:sym typeface="+mn-ea"/>
              </a:rPr>
              <a:t>google </a:t>
            </a:r>
            <a:r>
              <a:rPr kumimoji="1" lang="zh-CN" altLang="en-US" sz="4000" dirty="0">
                <a:solidFill>
                  <a:schemeClr val="bg1"/>
                </a:solidFill>
                <a:sym typeface="+mn-ea"/>
              </a:rPr>
              <a:t>提供的一个不维护的日志库，</a:t>
            </a:r>
            <a:r>
              <a:rPr kumimoji="1" lang="en-US" altLang="zh-CN" sz="4000" dirty="0">
                <a:solidFill>
                  <a:schemeClr val="bg1"/>
                </a:solidFill>
                <a:sym typeface="+mn-ea"/>
              </a:rPr>
              <a:t>glog </a:t>
            </a:r>
            <a:r>
              <a:rPr kumimoji="1" lang="zh-CN" altLang="en-US" sz="4000" dirty="0">
                <a:solidFill>
                  <a:schemeClr val="bg1"/>
                </a:solidFill>
                <a:sym typeface="+mn-ea"/>
              </a:rPr>
              <a:t>有其他语言的一些版本，对我当时使用 </a:t>
            </a:r>
            <a:r>
              <a:rPr kumimoji="1" lang="en-US" altLang="zh-CN" sz="4000" dirty="0">
                <a:solidFill>
                  <a:schemeClr val="bg1"/>
                </a:solidFill>
                <a:sym typeface="+mn-ea"/>
              </a:rPr>
              <a:t>log </a:t>
            </a:r>
            <a:r>
              <a:rPr kumimoji="1" lang="zh-CN" altLang="en-US" sz="4000" dirty="0">
                <a:solidFill>
                  <a:schemeClr val="bg1"/>
                </a:solidFill>
                <a:sym typeface="+mn-ea"/>
              </a:rPr>
              <a:t>库有很大的影响。它包含如下日志级别：</a:t>
            </a:r>
            <a:endParaRPr kumimoji="1" lang="zh-CN" altLang="en-US" dirty="0">
              <a:solidFill>
                <a:schemeClr val="bg1"/>
              </a:solidFill>
              <a:sym typeface="+mn-ea"/>
            </a:endParaRPr>
          </a:p>
          <a:p>
            <a:pPr marL="850900" lvl="1" indent="-571500" algn="l"/>
            <a:r>
              <a:rPr kumimoji="1" lang="en-US" altLang="zh-CN" i="1" dirty="0">
                <a:solidFill>
                  <a:schemeClr val="accent1"/>
                </a:solidFill>
                <a:sym typeface="+mn-ea"/>
              </a:rPr>
              <a:t>Info</a:t>
            </a:r>
            <a:endParaRPr kumimoji="1" lang="en-US" altLang="zh-CN" i="1" dirty="0">
              <a:solidFill>
                <a:schemeClr val="accent1"/>
              </a:solidFill>
              <a:sym typeface="+mn-ea"/>
            </a:endParaRPr>
          </a:p>
          <a:p>
            <a:pPr marL="850900" lvl="1" indent="-571500" algn="l"/>
            <a:r>
              <a:rPr kumimoji="1" lang="en-US" altLang="zh-CN" i="1" dirty="0">
                <a:solidFill>
                  <a:schemeClr val="accent1"/>
                </a:solidFill>
                <a:sym typeface="+mn-ea"/>
              </a:rPr>
              <a:t>Warning</a:t>
            </a:r>
            <a:endParaRPr kumimoji="1" lang="en-US" altLang="zh-CN" i="1" dirty="0">
              <a:solidFill>
                <a:schemeClr val="accent1"/>
              </a:solidFill>
              <a:sym typeface="+mn-ea"/>
            </a:endParaRPr>
          </a:p>
          <a:p>
            <a:pPr marL="850900" lvl="1" indent="-571500" algn="l"/>
            <a:r>
              <a:rPr kumimoji="1" lang="en-US" altLang="zh-CN" i="1" dirty="0">
                <a:solidFill>
                  <a:schemeClr val="accent1"/>
                </a:solidFill>
                <a:sym typeface="+mn-ea"/>
              </a:rPr>
              <a:t>Error</a:t>
            </a:r>
            <a:endParaRPr kumimoji="1" lang="en-US" altLang="zh-CN" i="1" dirty="0">
              <a:solidFill>
                <a:schemeClr val="accent1"/>
              </a:solidFill>
              <a:sym typeface="+mn-ea"/>
            </a:endParaRPr>
          </a:p>
          <a:p>
            <a:pPr marL="850900" lvl="1" indent="-571500" algn="l"/>
            <a:r>
              <a:rPr kumimoji="1" lang="en-US" altLang="zh-CN" i="1" dirty="0">
                <a:solidFill>
                  <a:schemeClr val="accent1"/>
                </a:solidFill>
                <a:sym typeface="+mn-ea"/>
              </a:rPr>
              <a:t>Fatal(</a:t>
            </a:r>
            <a:r>
              <a:rPr kumimoji="1" lang="zh-CN" altLang="en-US" i="1" dirty="0">
                <a:solidFill>
                  <a:schemeClr val="accent1"/>
                </a:solidFill>
                <a:sym typeface="+mn-ea"/>
              </a:rPr>
              <a:t>会中断程序执行</a:t>
            </a:r>
            <a:r>
              <a:rPr kumimoji="1" lang="en-US" altLang="zh-CN" i="1" dirty="0">
                <a:solidFill>
                  <a:schemeClr val="accent1"/>
                </a:solidFill>
                <a:sym typeface="+mn-ea"/>
              </a:rPr>
              <a:t>)</a:t>
            </a:r>
            <a:endParaRPr kumimoji="1" lang="en-US" altLang="zh-CN" dirty="0">
              <a:solidFill>
                <a:schemeClr val="bg1"/>
              </a:solidFill>
              <a:sym typeface="+mn-ea"/>
            </a:endParaRPr>
          </a:p>
          <a:p>
            <a:pPr marL="279400" lvl="1" indent="0" algn="l">
              <a:buNone/>
            </a:pPr>
            <a:r>
              <a:rPr kumimoji="1" lang="zh-CN" altLang="en-US" sz="4000" dirty="0">
                <a:solidFill>
                  <a:schemeClr val="bg1"/>
                </a:solidFill>
                <a:sym typeface="+mn-ea"/>
              </a:rPr>
              <a:t>还有类似 </a:t>
            </a:r>
            <a:r>
              <a:rPr kumimoji="1" lang="en-US" altLang="zh-CN" sz="4000" dirty="0">
                <a:solidFill>
                  <a:schemeClr val="bg1"/>
                </a:solidFill>
                <a:sym typeface="+mn-ea"/>
              </a:rPr>
              <a:t>log4go</a:t>
            </a:r>
            <a:r>
              <a:rPr kumimoji="1" lang="zh-CN" altLang="en-US" sz="4000" dirty="0">
                <a:solidFill>
                  <a:schemeClr val="bg1"/>
                </a:solidFill>
                <a:sym typeface="+mn-ea"/>
              </a:rPr>
              <a:t>，</a:t>
            </a:r>
            <a:r>
              <a:rPr kumimoji="1" lang="en-US" altLang="zh-CN" sz="4000" dirty="0">
                <a:solidFill>
                  <a:schemeClr val="bg1"/>
                </a:solidFill>
                <a:sym typeface="+mn-ea"/>
              </a:rPr>
              <a:t>loggo</a:t>
            </a:r>
            <a:r>
              <a:rPr kumimoji="1" lang="zh-CN" altLang="en-US" sz="4000" dirty="0">
                <a:solidFill>
                  <a:schemeClr val="bg1"/>
                </a:solidFill>
                <a:sym typeface="+mn-ea"/>
              </a:rPr>
              <a:t>，</a:t>
            </a:r>
            <a:r>
              <a:rPr kumimoji="1" lang="en-US" altLang="zh-CN" sz="4000" dirty="0">
                <a:solidFill>
                  <a:schemeClr val="bg1"/>
                </a:solidFill>
                <a:sym typeface="+mn-ea"/>
              </a:rPr>
              <a:t>zap </a:t>
            </a:r>
            <a:r>
              <a:rPr kumimoji="1" lang="zh-CN" altLang="en-US" sz="4000" dirty="0">
                <a:solidFill>
                  <a:schemeClr val="bg1"/>
                </a:solidFill>
                <a:sym typeface="+mn-ea"/>
              </a:rPr>
              <a:t>等其他第三方日志库，他们还提供了设置日志级别的可见行，一般提供日志级别：</a:t>
            </a:r>
            <a:endParaRPr kumimoji="1" lang="zh-CN" altLang="en-US" sz="4000" dirty="0">
              <a:solidFill>
                <a:schemeClr val="bg1"/>
              </a:solidFill>
              <a:sym typeface="+mn-ea"/>
            </a:endParaRPr>
          </a:p>
          <a:p>
            <a:pPr marL="850900" lvl="1" indent="-571500" algn="l"/>
            <a:r>
              <a:rPr kumimoji="1" lang="en-US" altLang="zh-CN" i="1" dirty="0">
                <a:solidFill>
                  <a:schemeClr val="accent1"/>
                </a:solidFill>
                <a:latin typeface="Helvetica Oblique" charset="0"/>
                <a:cs typeface="Helvetica Oblique" charset="0"/>
                <a:sym typeface="+mn-ea"/>
              </a:rPr>
              <a:t>Trace</a:t>
            </a:r>
            <a:endParaRPr kumimoji="1" lang="en-US" altLang="zh-CN" i="1" dirty="0">
              <a:solidFill>
                <a:schemeClr val="accent1"/>
              </a:solidFill>
              <a:latin typeface="Helvetica Oblique" charset="0"/>
              <a:cs typeface="Helvetica Oblique" charset="0"/>
              <a:sym typeface="+mn-ea"/>
            </a:endParaRPr>
          </a:p>
          <a:p>
            <a:pPr marL="850900" lvl="1" indent="-571500" algn="l"/>
            <a:r>
              <a:rPr kumimoji="1" lang="en-US" altLang="zh-CN" i="1" dirty="0">
                <a:solidFill>
                  <a:schemeClr val="accent1"/>
                </a:solidFill>
                <a:latin typeface="Helvetica Oblique" charset="0"/>
                <a:cs typeface="Helvetica Oblique" charset="0"/>
                <a:sym typeface="+mn-ea"/>
              </a:rPr>
              <a:t>Debug</a:t>
            </a:r>
            <a:endParaRPr kumimoji="1" lang="en-US" altLang="zh-CN" i="1" dirty="0">
              <a:solidFill>
                <a:schemeClr val="accent1"/>
              </a:solidFill>
              <a:latin typeface="Helvetica Oblique" charset="0"/>
              <a:cs typeface="Helvetica Oblique" charset="0"/>
              <a:sym typeface="+mn-ea"/>
            </a:endParaRPr>
          </a:p>
          <a:p>
            <a:pPr marL="850900" lvl="1" indent="-571500" algn="l"/>
            <a:r>
              <a:rPr kumimoji="1" lang="en-US" altLang="zh-CN" i="1" dirty="0">
                <a:solidFill>
                  <a:schemeClr val="accent1"/>
                </a:solidFill>
                <a:latin typeface="Helvetica Oblique" charset="0"/>
                <a:cs typeface="Helvetica Oblique" charset="0"/>
                <a:sym typeface="+mn-ea"/>
              </a:rPr>
              <a:t>Info</a:t>
            </a:r>
            <a:endParaRPr kumimoji="1" lang="en-US" altLang="zh-CN" i="1" dirty="0">
              <a:solidFill>
                <a:schemeClr val="accent1"/>
              </a:solidFill>
              <a:latin typeface="Helvetica Oblique" charset="0"/>
              <a:cs typeface="Helvetica Oblique" charset="0"/>
              <a:sym typeface="+mn-ea"/>
            </a:endParaRPr>
          </a:p>
          <a:p>
            <a:pPr marL="850900" lvl="1" indent="-571500" algn="l"/>
            <a:r>
              <a:rPr kumimoji="1" lang="en-US" altLang="zh-CN" i="1" dirty="0">
                <a:solidFill>
                  <a:schemeClr val="accent1"/>
                </a:solidFill>
                <a:latin typeface="Helvetica Oblique" charset="0"/>
                <a:cs typeface="Helvetica Oblique" charset="0"/>
                <a:sym typeface="+mn-ea"/>
              </a:rPr>
              <a:t>Warning</a:t>
            </a:r>
            <a:endParaRPr kumimoji="1" lang="en-US" altLang="zh-CN" i="1" dirty="0">
              <a:solidFill>
                <a:schemeClr val="accent1"/>
              </a:solidFill>
              <a:latin typeface="Helvetica Oblique" charset="0"/>
              <a:cs typeface="Helvetica Oblique" charset="0"/>
              <a:sym typeface="+mn-ea"/>
            </a:endParaRPr>
          </a:p>
          <a:p>
            <a:pPr marL="850900" lvl="1" indent="-571500" algn="l"/>
            <a:r>
              <a:rPr kumimoji="1" lang="en-US" altLang="zh-CN" i="1" dirty="0">
                <a:solidFill>
                  <a:schemeClr val="accent1"/>
                </a:solidFill>
                <a:latin typeface="Helvetica Oblique" charset="0"/>
                <a:cs typeface="Helvetica Oblique" charset="0"/>
                <a:sym typeface="+mn-ea"/>
              </a:rPr>
              <a:t>Error</a:t>
            </a:r>
            <a:endParaRPr kumimoji="1" lang="en-US" altLang="zh-CN" i="1" dirty="0">
              <a:solidFill>
                <a:schemeClr val="accent1"/>
              </a:solidFill>
              <a:latin typeface="Helvetica Oblique" charset="0"/>
              <a:cs typeface="Helvetica Oblique" charset="0"/>
              <a:sym typeface="+mn-ea"/>
            </a:endParaRPr>
          </a:p>
          <a:p>
            <a:pPr marL="850900" lvl="1" indent="-571500" algn="l"/>
            <a:r>
              <a:rPr kumimoji="1" lang="en-US" altLang="zh-CN" i="1" dirty="0">
                <a:solidFill>
                  <a:schemeClr val="accent1"/>
                </a:solidFill>
                <a:latin typeface="Helvetica Oblique" charset="0"/>
                <a:cs typeface="Helvetica Oblique" charset="0"/>
                <a:sym typeface="+mn-ea"/>
              </a:rPr>
              <a:t>Critical</a:t>
            </a:r>
            <a:endParaRPr kumimoji="1" lang="zh-CN" altLang="en-US" dirty="0">
              <a:solidFill>
                <a:schemeClr val="bg1"/>
              </a:solidFill>
              <a:sym typeface="+mn-ea"/>
            </a:endParaRPr>
          </a:p>
          <a:p>
            <a:pPr marL="279400" lvl="1" indent="0" algn="l">
              <a:buNone/>
            </a:pPr>
            <a:endParaRPr kumimoji="1" lang="zh-CN" altLang="en-US" dirty="0">
              <a:solidFill>
                <a:schemeClr val="bg1"/>
              </a:solidFill>
              <a:sym typeface="+mn-ea"/>
            </a:endParaRPr>
          </a:p>
          <a:p>
            <a:pPr marL="850900" lvl="1" indent="-571500" algn="l"/>
            <a:endParaRPr kumimoji="1" lang="zh-CN" altLang="en-US" dirty="0">
              <a:solidFill>
                <a:schemeClr val="bg1"/>
              </a:solidFill>
              <a:sym typeface="+mn-ea"/>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9100" y="979170"/>
            <a:ext cx="20231100" cy="1310640"/>
          </a:xfrm>
        </p:spPr>
        <p:txBody>
          <a:bodyPr/>
          <a:lstStyle/>
          <a:p>
            <a:r>
              <a:rPr lang="zh-CN" altLang="en-US"/>
              <a:t>链路追踪：</a:t>
            </a:r>
            <a:r>
              <a:rPr lang="en-US" altLang="zh-CN"/>
              <a:t>API</a:t>
            </a:r>
            <a:endParaRPr lang="en-US" altLang="zh-CN"/>
          </a:p>
        </p:txBody>
      </p:sp>
      <p:sp>
        <p:nvSpPr>
          <p:cNvPr id="3" name="文本占位符 2"/>
          <p:cNvSpPr>
            <a:spLocks noGrp="1"/>
          </p:cNvSpPr>
          <p:nvPr>
            <p:ph type="body" sz="half" idx="1"/>
          </p:nvPr>
        </p:nvSpPr>
        <p:spPr>
          <a:xfrm>
            <a:off x="1689100" y="3184528"/>
            <a:ext cx="21000328" cy="2941354"/>
          </a:xfrm>
        </p:spPr>
        <p:txBody>
          <a:bodyPr>
            <a:normAutofit lnSpcReduction="20000"/>
          </a:bodyPr>
          <a:lstStyle/>
          <a:p>
            <a:pPr marL="0" indent="0">
              <a:buFont typeface="Arial" panose="020B0604020202090204"/>
              <a:buNone/>
            </a:pPr>
            <a:r>
              <a:rPr kumimoji="1" lang="zh-CN" altLang="en-US">
                <a:sym typeface="+mn-ea"/>
              </a:rPr>
              <a:t>搜索：</a:t>
            </a:r>
            <a:endParaRPr kumimoji="1" lang="en-US" altLang="zh-CN"/>
          </a:p>
          <a:p>
            <a:r>
              <a:rPr kumimoji="1" lang="zh-CN" altLang="en-US">
                <a:sym typeface="+mn-ea"/>
              </a:rPr>
              <a:t>按照 </a:t>
            </a:r>
            <a:r>
              <a:rPr kumimoji="1" lang="en-US" altLang="zh-CN">
                <a:sym typeface="+mn-ea"/>
              </a:rPr>
              <a:t>Family</a:t>
            </a:r>
            <a:r>
              <a:rPr kumimoji="1" lang="zh-CN" altLang="en-US">
                <a:sym typeface="+mn-ea"/>
              </a:rPr>
              <a:t>（服务名）、</a:t>
            </a:r>
            <a:r>
              <a:rPr kumimoji="1" lang="en-US" altLang="zh-CN">
                <a:sym typeface="+mn-ea"/>
              </a:rPr>
              <a:t>Title</a:t>
            </a:r>
            <a:r>
              <a:rPr kumimoji="1" lang="zh-CN" altLang="en-US">
                <a:sym typeface="+mn-ea"/>
              </a:rPr>
              <a:t>（接口）、时间、调用者等维度进行搜索</a:t>
            </a:r>
            <a:endParaRPr lang="zh-CN" altLang="en-US"/>
          </a:p>
        </p:txBody>
      </p:sp>
      <p:pic>
        <p:nvPicPr>
          <p:cNvPr id="4" name="Picture 3"/>
          <p:cNvPicPr>
            <a:picLocks noChangeAspect="1"/>
          </p:cNvPicPr>
          <p:nvPr/>
        </p:nvPicPr>
        <p:blipFill>
          <a:blip r:embed="rId1"/>
          <a:stretch>
            <a:fillRect/>
          </a:stretch>
        </p:blipFill>
        <p:spPr>
          <a:xfrm>
            <a:off x="1689100" y="5669915"/>
            <a:ext cx="21015961" cy="7040880"/>
          </a:xfrm>
          <a:prstGeom prst="rect">
            <a:avLst/>
          </a:prstGeom>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a:t>
            </a:r>
            <a:r>
              <a:rPr lang="en-US" altLang="zh-CN"/>
              <a:t>API</a:t>
            </a:r>
            <a:endParaRPr lang="en-US" altLang="zh-CN"/>
          </a:p>
        </p:txBody>
      </p:sp>
      <p:sp>
        <p:nvSpPr>
          <p:cNvPr id="3" name="文本占位符 2"/>
          <p:cNvSpPr>
            <a:spLocks noGrp="1"/>
          </p:cNvSpPr>
          <p:nvPr>
            <p:ph type="body" sz="half" idx="1"/>
          </p:nvPr>
        </p:nvSpPr>
        <p:spPr>
          <a:xfrm>
            <a:off x="1689100" y="3184528"/>
            <a:ext cx="21000328" cy="2941354"/>
          </a:xfrm>
        </p:spPr>
        <p:txBody>
          <a:bodyPr>
            <a:normAutofit lnSpcReduction="20000"/>
          </a:bodyPr>
          <a:lstStyle/>
          <a:p>
            <a:pPr marL="0" indent="0">
              <a:buFont typeface="Arial" panose="020B0604020202090204"/>
              <a:buNone/>
            </a:pPr>
            <a:r>
              <a:rPr kumimoji="1" lang="zh-CN" altLang="en-US">
                <a:sym typeface="+mn-ea"/>
              </a:rPr>
              <a:t>详情：</a:t>
            </a:r>
            <a:endParaRPr kumimoji="1" lang="zh-CN" altLang="en-US">
              <a:sym typeface="+mn-ea"/>
            </a:endParaRPr>
          </a:p>
          <a:p>
            <a:pPr marL="342900" indent="-342900">
              <a:buFont typeface="Arial" panose="020B0604020202090204"/>
              <a:buChar char="•"/>
            </a:pPr>
            <a:r>
              <a:rPr kumimoji="1" lang="zh-CN" altLang="en-US">
                <a:sym typeface="+mn-ea"/>
              </a:rPr>
              <a:t>根据单个 </a:t>
            </a:r>
            <a:r>
              <a:rPr kumimoji="1" lang="en-US" altLang="zh-CN">
                <a:sym typeface="+mn-ea"/>
              </a:rPr>
              <a:t>traceid</a:t>
            </a:r>
            <a:r>
              <a:rPr kumimoji="1" lang="zh-CN" altLang="en-US">
                <a:sym typeface="+mn-ea"/>
              </a:rPr>
              <a:t>，查看整体链路信息，包含 </a:t>
            </a:r>
            <a:r>
              <a:rPr kumimoji="1" lang="en-US" altLang="zh-CN">
                <a:sym typeface="+mn-ea"/>
              </a:rPr>
              <a:t>span</a:t>
            </a:r>
            <a:r>
              <a:rPr kumimoji="1" lang="zh-CN" altLang="en-US">
                <a:sym typeface="+mn-ea"/>
              </a:rPr>
              <a:t>、</a:t>
            </a:r>
            <a:r>
              <a:rPr kumimoji="1" lang="en-US" altLang="zh-CN">
                <a:sym typeface="+mn-ea"/>
              </a:rPr>
              <a:t>level </a:t>
            </a:r>
            <a:r>
              <a:rPr kumimoji="1" lang="zh-CN" altLang="en-US">
                <a:sym typeface="+mn-ea"/>
              </a:rPr>
              <a:t>统计，</a:t>
            </a:r>
            <a:r>
              <a:rPr kumimoji="1" lang="en-US" altLang="zh-CN">
                <a:sym typeface="+mn-ea"/>
              </a:rPr>
              <a:t>span </a:t>
            </a:r>
            <a:r>
              <a:rPr kumimoji="1" lang="zh-CN" altLang="en-US">
                <a:sym typeface="+mn-ea"/>
              </a:rPr>
              <a:t>详情，依赖的服务、组件信息等；</a:t>
            </a:r>
            <a:endParaRPr lang="zh-CN" altLang="en-US"/>
          </a:p>
        </p:txBody>
      </p:sp>
      <p:pic>
        <p:nvPicPr>
          <p:cNvPr id="5" name="Picture 4"/>
          <p:cNvPicPr>
            <a:picLocks noChangeAspect="1"/>
          </p:cNvPicPr>
          <p:nvPr/>
        </p:nvPicPr>
        <p:blipFill>
          <a:blip r:embed="rId1"/>
          <a:stretch>
            <a:fillRect/>
          </a:stretch>
        </p:blipFill>
        <p:spPr>
          <a:xfrm>
            <a:off x="1689100" y="5730240"/>
            <a:ext cx="21158200" cy="7040880"/>
          </a:xfrm>
          <a:prstGeom prst="rect">
            <a:avLst/>
          </a:prstGeom>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a:t>
            </a:r>
            <a:r>
              <a:rPr lang="en-US" altLang="zh-CN"/>
              <a:t>API</a:t>
            </a:r>
            <a:endParaRPr lang="en-US" altLang="zh-CN"/>
          </a:p>
        </p:txBody>
      </p:sp>
      <p:sp>
        <p:nvSpPr>
          <p:cNvPr id="3" name="文本占位符 2"/>
          <p:cNvSpPr>
            <a:spLocks noGrp="1"/>
          </p:cNvSpPr>
          <p:nvPr>
            <p:ph type="body" sz="half" idx="1"/>
          </p:nvPr>
        </p:nvSpPr>
        <p:spPr>
          <a:xfrm>
            <a:off x="1689100" y="3184528"/>
            <a:ext cx="21000328" cy="2941354"/>
          </a:xfrm>
        </p:spPr>
        <p:txBody>
          <a:bodyPr>
            <a:normAutofit lnSpcReduction="20000"/>
          </a:bodyPr>
          <a:lstStyle/>
          <a:p>
            <a:pPr marL="0" indent="0">
              <a:buFont typeface="Arial" panose="020B0604020202090204"/>
              <a:buNone/>
            </a:pPr>
            <a:r>
              <a:rPr kumimoji="1" lang="zh-CN" altLang="en-US">
                <a:sym typeface="+mn-ea"/>
              </a:rPr>
              <a:t>全局依赖图：</a:t>
            </a:r>
            <a:endParaRPr kumimoji="1" lang="zh-CN" altLang="en-US">
              <a:sym typeface="+mn-ea"/>
            </a:endParaRPr>
          </a:p>
          <a:p>
            <a:pPr marL="342900" indent="-342900">
              <a:buFont typeface="Arial" panose="020B0604020202090204"/>
              <a:buChar char="•"/>
            </a:pPr>
            <a:r>
              <a:rPr kumimoji="1">
                <a:sym typeface="+mn-ea"/>
              </a:rPr>
              <a:t>由于服务之间的依赖是动态改变的，所以不可能仅从配置信息上推断出所有这些服务之间的依赖关系，能够推算出任务各自之间的依赖，以及任务和其他软件组件之间的依赖。</a:t>
            </a:r>
            <a:endParaRPr kumimoji="1">
              <a:sym typeface="+mn-ea"/>
            </a:endParaRPr>
          </a:p>
        </p:txBody>
      </p:sp>
      <p:pic>
        <p:nvPicPr>
          <p:cNvPr id="6" name="图片 3"/>
          <p:cNvPicPr/>
          <p:nvPr/>
        </p:nvPicPr>
        <p:blipFill>
          <a:blip r:embed="rId1"/>
          <a:stretch>
            <a:fillRect/>
          </a:stretch>
        </p:blipFill>
        <p:spPr>
          <a:xfrm>
            <a:off x="2500641" y="6125712"/>
            <a:ext cx="19376389" cy="6575425"/>
          </a:xfrm>
          <a:prstGeom prst="rect">
            <a:avLst/>
          </a:prstGeom>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a:t>
            </a:r>
            <a:r>
              <a:rPr lang="en-US" altLang="zh-CN"/>
              <a:t>API</a:t>
            </a:r>
            <a:endParaRPr lang="en-US" altLang="zh-CN"/>
          </a:p>
        </p:txBody>
      </p:sp>
      <p:sp>
        <p:nvSpPr>
          <p:cNvPr id="3" name="文本占位符 2"/>
          <p:cNvSpPr>
            <a:spLocks noGrp="1"/>
          </p:cNvSpPr>
          <p:nvPr>
            <p:ph type="body" sz="half" idx="1"/>
          </p:nvPr>
        </p:nvSpPr>
        <p:spPr>
          <a:xfrm>
            <a:off x="1689100" y="3184528"/>
            <a:ext cx="21000328" cy="2941354"/>
          </a:xfrm>
        </p:spPr>
        <p:txBody>
          <a:bodyPr>
            <a:normAutofit lnSpcReduction="20000"/>
          </a:bodyPr>
          <a:lstStyle/>
          <a:p>
            <a:pPr marL="0" indent="0">
              <a:buFont typeface="Arial" panose="020B0604020202090204"/>
              <a:buNone/>
            </a:pPr>
            <a:r>
              <a:rPr kumimoji="1" lang="zh-CN" altLang="en-US">
                <a:sym typeface="+mn-ea"/>
              </a:rPr>
              <a:t>依赖搜索：</a:t>
            </a:r>
            <a:endParaRPr kumimoji="1" lang="zh-CN" altLang="en-US"/>
          </a:p>
          <a:p>
            <a:r>
              <a:rPr kumimoji="1" lang="zh-CN" altLang="en-US">
                <a:sym typeface="+mn-ea"/>
              </a:rPr>
              <a:t>搜索单个服务的依赖情况，方便我们做“异地多活”时候来全局考虑资源的部署情况，以及区分服务是否属于多活范畴，也可以方便我们经常性的梳理依赖服务和层级来优化我们的整体架构可用性。</a:t>
            </a:r>
            <a:endParaRPr kumimoji="1" lang="en-US" altLang="zh-CN"/>
          </a:p>
          <a:p>
            <a:pPr marL="0" indent="0">
              <a:buFont typeface="Arial" panose="020B0604020202090204"/>
              <a:buNone/>
            </a:pPr>
            <a:endParaRPr kumimoji="1" lang="zh-CN">
              <a:sym typeface="+mn-ea"/>
            </a:endParaRPr>
          </a:p>
        </p:txBody>
      </p:sp>
      <p:pic>
        <p:nvPicPr>
          <p:cNvPr id="7" name="图片 4"/>
          <p:cNvPicPr/>
          <p:nvPr/>
        </p:nvPicPr>
        <p:blipFill>
          <a:blip r:embed="rId1"/>
          <a:stretch>
            <a:fillRect/>
          </a:stretch>
        </p:blipFill>
        <p:spPr>
          <a:xfrm>
            <a:off x="2412378" y="6335747"/>
            <a:ext cx="19552920" cy="7152640"/>
          </a:xfrm>
          <a:prstGeom prst="rect">
            <a:avLst/>
          </a:prstGeom>
        </p:spPr>
      </p:pic>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9100" y="979170"/>
            <a:ext cx="20231100" cy="1310640"/>
          </a:xfrm>
        </p:spPr>
        <p:txBody>
          <a:bodyPr/>
          <a:lstStyle/>
          <a:p>
            <a:r>
              <a:rPr lang="zh-CN" altLang="en-US"/>
              <a:t>链路追踪：</a:t>
            </a:r>
            <a:r>
              <a:rPr lang="en-US" altLang="zh-CN"/>
              <a:t>API</a:t>
            </a:r>
            <a:endParaRPr lang="en-US" altLang="zh-CN"/>
          </a:p>
        </p:txBody>
      </p:sp>
      <p:sp>
        <p:nvSpPr>
          <p:cNvPr id="3" name="文本占位符 2"/>
          <p:cNvSpPr>
            <a:spLocks noGrp="1"/>
          </p:cNvSpPr>
          <p:nvPr>
            <p:ph type="body" sz="half" idx="1"/>
          </p:nvPr>
        </p:nvSpPr>
        <p:spPr>
          <a:xfrm>
            <a:off x="1689100" y="3184528"/>
            <a:ext cx="21000328" cy="2941354"/>
          </a:xfrm>
        </p:spPr>
        <p:txBody>
          <a:bodyPr>
            <a:normAutofit lnSpcReduction="20000"/>
          </a:bodyPr>
          <a:lstStyle/>
          <a:p>
            <a:pPr marL="285750" indent="-285750">
              <a:buFont typeface="Arial" panose="020B0604020202090204"/>
              <a:buChar char="•"/>
            </a:pPr>
            <a:r>
              <a:rPr kumimoji="1" lang="zh-CN" altLang="en-US">
                <a:sym typeface="+mn-ea"/>
              </a:rPr>
              <a:t>推断环依赖：</a:t>
            </a:r>
            <a:endParaRPr kumimoji="1" lang="zh-CN" altLang="en-US"/>
          </a:p>
          <a:p>
            <a:pPr marL="0" indent="0">
              <a:buFont typeface="Arial" panose="020B0604020202090204"/>
              <a:buNone/>
            </a:pPr>
            <a:r>
              <a:rPr kumimoji="1" lang="zh-CN" altLang="en-US">
                <a:sym typeface="+mn-ea"/>
              </a:rPr>
              <a:t>一个复杂的业务架构，很难避免全部是层级关系的调用，但是我们要尽可能保证一点：调用栈永远向下，即：不产生环依赖。</a:t>
            </a:r>
            <a:endParaRPr kumimoji="1" lang="zh-CN" altLang="en-US"/>
          </a:p>
          <a:p>
            <a:pPr marL="0" indent="0">
              <a:buFont typeface="Arial" panose="020B0604020202090204"/>
              <a:buNone/>
            </a:pPr>
            <a:endParaRPr kumimoji="1" lang="zh-CN">
              <a:sym typeface="+mn-ea"/>
            </a:endParaRPr>
          </a:p>
        </p:txBody>
      </p:sp>
      <p:pic>
        <p:nvPicPr>
          <p:cNvPr id="4" name="图片 3"/>
          <p:cNvPicPr>
            <a:picLocks noChangeAspect="1"/>
          </p:cNvPicPr>
          <p:nvPr/>
        </p:nvPicPr>
        <p:blipFill>
          <a:blip r:embed="rId1"/>
          <a:stretch>
            <a:fillRect/>
          </a:stretch>
        </p:blipFill>
        <p:spPr>
          <a:xfrm>
            <a:off x="6218546" y="7027919"/>
            <a:ext cx="9696450" cy="4019550"/>
          </a:xfrm>
          <a:prstGeom prst="rect">
            <a:avLst/>
          </a:prstGeom>
        </p:spPr>
      </p:pic>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9100" y="979170"/>
            <a:ext cx="20231100" cy="1310640"/>
          </a:xfrm>
        </p:spPr>
        <p:txBody>
          <a:bodyPr/>
          <a:lstStyle/>
          <a:p>
            <a:r>
              <a:rPr lang="zh-CN" altLang="en-US"/>
              <a:t>链路追踪：经验</a:t>
            </a:r>
            <a:r>
              <a:rPr lang="en-US" altLang="zh-CN"/>
              <a:t>&amp;</a:t>
            </a:r>
            <a:r>
              <a:rPr lang="zh-CN" altLang="en-US"/>
              <a:t>优化</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a:bodyPr>
          <a:lstStyle/>
          <a:p>
            <a:pPr marL="0" indent="0">
              <a:buFont typeface="Arial" panose="020B0604020202090204"/>
              <a:buNone/>
            </a:pPr>
            <a:r>
              <a:rPr kumimoji="1" lang="zh-CN" altLang="en-US">
                <a:sym typeface="+mn-ea"/>
              </a:rPr>
              <a:t>性能优化：</a:t>
            </a:r>
            <a:endParaRPr kumimoji="1" lang="zh-CN" altLang="en-US"/>
          </a:p>
          <a:p>
            <a:r>
              <a:rPr kumimoji="1" lang="zh-CN" altLang="zh-CN">
                <a:sym typeface="+mn-ea"/>
              </a:rPr>
              <a:t>1</a:t>
            </a:r>
            <a:r>
              <a:rPr kumimoji="1" lang="zh-CN" altLang="en-US">
                <a:sym typeface="+mn-ea"/>
              </a:rPr>
              <a:t>、不必要的串行调用；</a:t>
            </a:r>
            <a:r>
              <a:rPr kumimoji="1" lang="en-US" altLang="zh-CN">
                <a:sym typeface="+mn-ea"/>
              </a:rPr>
              <a:t>2</a:t>
            </a:r>
            <a:r>
              <a:rPr kumimoji="1" lang="zh-CN" altLang="en-US">
                <a:sym typeface="+mn-ea"/>
              </a:rPr>
              <a:t>、缓存读放大；</a:t>
            </a:r>
            <a:r>
              <a:rPr kumimoji="1" lang="en-US" altLang="zh-CN">
                <a:sym typeface="+mn-ea"/>
              </a:rPr>
              <a:t>3</a:t>
            </a:r>
            <a:r>
              <a:rPr kumimoji="1" lang="zh-CN" altLang="en-US">
                <a:sym typeface="+mn-ea"/>
              </a:rPr>
              <a:t>、数据库写放大；</a:t>
            </a:r>
            <a:r>
              <a:rPr kumimoji="1" lang="en-US" altLang="zh-CN">
                <a:sym typeface="+mn-ea"/>
              </a:rPr>
              <a:t>4</a:t>
            </a:r>
            <a:r>
              <a:rPr kumimoji="1" lang="zh-CN" altLang="en-US">
                <a:sym typeface="+mn-ea"/>
              </a:rPr>
              <a:t>、服务接口聚合调用；</a:t>
            </a:r>
            <a:endParaRPr kumimoji="1" lang="en-US" altLang="zh-CN"/>
          </a:p>
          <a:p>
            <a:pPr marL="0" indent="0">
              <a:buFont typeface="Arial" panose="020B0604020202090204"/>
              <a:buNone/>
            </a:pPr>
            <a:r>
              <a:rPr kumimoji="1" lang="zh-CN" altLang="en-US">
                <a:sym typeface="+mn-ea"/>
              </a:rPr>
              <a:t>异常日志系统集成：</a:t>
            </a:r>
            <a:endParaRPr kumimoji="1" lang="en-US" altLang="zh-CN"/>
          </a:p>
          <a:p>
            <a:r>
              <a:rPr kumimoji="1" lang="zh-CN" altLang="en-US">
                <a:sym typeface="+mn-ea"/>
              </a:rPr>
              <a:t>如果这些异常发生在 </a:t>
            </a:r>
            <a:r>
              <a:rPr kumimoji="1" lang="en-US" altLang="zh-CN">
                <a:sym typeface="+mn-ea"/>
              </a:rPr>
              <a:t>Dapper </a:t>
            </a:r>
            <a:r>
              <a:rPr kumimoji="1" lang="zh-CN" altLang="en-US">
                <a:sym typeface="+mn-ea"/>
              </a:rPr>
              <a:t>跟踪采样的上下文中，那么相应的 </a:t>
            </a:r>
            <a:r>
              <a:rPr kumimoji="1" lang="en-US" altLang="zh-CN">
                <a:sym typeface="+mn-ea"/>
              </a:rPr>
              <a:t>traceid </a:t>
            </a:r>
            <a:r>
              <a:rPr kumimoji="1" lang="zh-CN" altLang="en-US">
                <a:sym typeface="+mn-ea"/>
              </a:rPr>
              <a:t>和 </a:t>
            </a:r>
            <a:r>
              <a:rPr kumimoji="1" lang="en-US" altLang="zh-CN">
                <a:sym typeface="+mn-ea"/>
              </a:rPr>
              <a:t>spanid </a:t>
            </a:r>
            <a:r>
              <a:rPr kumimoji="1" lang="zh-CN" altLang="en-US">
                <a:sym typeface="+mn-ea"/>
              </a:rPr>
              <a:t>也会作为元数据记录在异常日志中。异常监测服务的前端会提供一个链接，从特定的异常信息的报告直接导向到他们各自的分布式跟踪；</a:t>
            </a:r>
            <a:endParaRPr kumimoji="1" lang="en-US" altLang="zh-CN"/>
          </a:p>
          <a:p>
            <a:pPr marL="0" indent="0">
              <a:buFont typeface="Arial" panose="020B0604020202090204"/>
              <a:buNone/>
            </a:pPr>
            <a:r>
              <a:rPr kumimoji="1" lang="zh-CN" altLang="en-US">
                <a:sym typeface="+mn-ea"/>
              </a:rPr>
              <a:t>用户日志集成：</a:t>
            </a:r>
            <a:endParaRPr kumimoji="1" lang="en-US" altLang="zh-CN"/>
          </a:p>
          <a:p>
            <a:r>
              <a:rPr kumimoji="1" lang="zh-CN" altLang="en-US">
                <a:sym typeface="+mn-ea"/>
              </a:rPr>
              <a:t>在请求的头中返回 </a:t>
            </a:r>
            <a:r>
              <a:rPr kumimoji="1" lang="en-US" altLang="zh-CN">
                <a:sym typeface="+mn-ea"/>
              </a:rPr>
              <a:t>traceid</a:t>
            </a:r>
            <a:r>
              <a:rPr kumimoji="1" lang="zh-CN" altLang="en-US">
                <a:sym typeface="+mn-ea"/>
              </a:rPr>
              <a:t>，当用户遇到故障或者上报客服我们可以根据 </a:t>
            </a:r>
            <a:r>
              <a:rPr kumimoji="1" lang="en-US" altLang="zh-CN">
                <a:sym typeface="+mn-ea"/>
              </a:rPr>
              <a:t>traceid </a:t>
            </a:r>
            <a:r>
              <a:rPr kumimoji="1" lang="zh-CN" altLang="en-US">
                <a:sym typeface="+mn-ea"/>
              </a:rPr>
              <a:t>作为整个请求链路的关键字，再根据接口级的服务依赖接口所涉及的服务并行搜索 </a:t>
            </a:r>
            <a:r>
              <a:rPr kumimoji="1" lang="en-US" altLang="zh-CN">
                <a:sym typeface="+mn-ea"/>
              </a:rPr>
              <a:t>ES</a:t>
            </a:r>
            <a:r>
              <a:rPr kumimoji="1" lang="zh-CN" altLang="en-US">
                <a:sym typeface="+mn-ea"/>
              </a:rPr>
              <a:t> </a:t>
            </a:r>
            <a:r>
              <a:rPr kumimoji="1" lang="en-US" altLang="zh-CN">
                <a:sym typeface="+mn-ea"/>
              </a:rPr>
              <a:t>Index</a:t>
            </a:r>
            <a:r>
              <a:rPr kumimoji="1" lang="zh-CN" altLang="en-US">
                <a:sym typeface="+mn-ea"/>
              </a:rPr>
              <a:t>，聚合排序数据，就比较直观的诊断问题了；</a:t>
            </a:r>
            <a:endParaRPr kumimoji="1" lang="zh-CN" altLang="en-US"/>
          </a:p>
          <a:p>
            <a:pPr marL="0" indent="0">
              <a:buNone/>
            </a:pPr>
            <a:endParaRPr lang="en-US" altLang="zh-CN"/>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链路追踪：经验</a:t>
            </a:r>
            <a:r>
              <a:rPr lang="en-US" altLang="zh-CN"/>
              <a:t>&amp;</a:t>
            </a:r>
            <a:r>
              <a:rPr lang="zh-CN" altLang="en-US"/>
              <a:t>优化</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fontScale="90000"/>
          </a:bodyPr>
          <a:lstStyle/>
          <a:p>
            <a:pPr marL="0" indent="0">
              <a:buFont typeface="Arial" panose="020B0604020202090204"/>
              <a:buNone/>
            </a:pPr>
            <a:r>
              <a:rPr kumimoji="1" lang="zh-CN" altLang="en-US">
                <a:sym typeface="+mn-ea"/>
              </a:rPr>
              <a:t>容量预估：</a:t>
            </a:r>
            <a:endParaRPr kumimoji="1" lang="zh-CN" altLang="en-US"/>
          </a:p>
          <a:p>
            <a:r>
              <a:rPr kumimoji="1" lang="zh-CN" altLang="en-US">
                <a:sym typeface="+mn-ea"/>
              </a:rPr>
              <a:t>根据入口网关服务，推断整体下游服务的调用扇出来精确预估流量再各个系统的占比；</a:t>
            </a:r>
            <a:endParaRPr kumimoji="1" lang="en-US" altLang="zh-CN"/>
          </a:p>
          <a:p>
            <a:pPr marL="0" indent="0">
              <a:buFont typeface="Arial" panose="020B0604020202090204"/>
              <a:buNone/>
            </a:pPr>
            <a:r>
              <a:rPr kumimoji="1" lang="zh-CN" altLang="en-US">
                <a:sym typeface="+mn-ea"/>
              </a:rPr>
              <a:t>网络热点</a:t>
            </a:r>
            <a:r>
              <a:rPr kumimoji="1" lang="en-US" altLang="zh-CN">
                <a:sym typeface="+mn-ea"/>
              </a:rPr>
              <a:t>&amp;</a:t>
            </a:r>
            <a:r>
              <a:rPr kumimoji="1" lang="zh-CN" altLang="en-US">
                <a:sym typeface="+mn-ea"/>
              </a:rPr>
              <a:t>易故障点：</a:t>
            </a:r>
            <a:endParaRPr kumimoji="1" lang="en-US" altLang="zh-CN"/>
          </a:p>
          <a:p>
            <a:r>
              <a:rPr kumimoji="1" lang="zh-CN" altLang="en-US">
                <a:sym typeface="+mn-ea"/>
              </a:rPr>
              <a:t>我们内部 </a:t>
            </a:r>
            <a:r>
              <a:rPr kumimoji="1" lang="en-US" altLang="zh-CN">
                <a:sym typeface="+mn-ea"/>
              </a:rPr>
              <a:t>RPC </a:t>
            </a:r>
            <a:r>
              <a:rPr kumimoji="1" lang="zh-CN" altLang="en-US">
                <a:sym typeface="+mn-ea"/>
              </a:rPr>
              <a:t>框架还不够统一，以及基础库的组件部分还没解决拿到应用层协议大小，如果我们收集起来，可以很简单的实现流量热点、机房热点、异常流量等情况。同理容易失败的 </a:t>
            </a:r>
            <a:r>
              <a:rPr kumimoji="1" lang="en-US" altLang="zh-CN">
                <a:sym typeface="+mn-ea"/>
              </a:rPr>
              <a:t>span</a:t>
            </a:r>
            <a:r>
              <a:rPr kumimoji="1" lang="zh-CN" altLang="en-US">
                <a:sym typeface="+mn-ea"/>
              </a:rPr>
              <a:t>，很容易统计出来，方便我们辨识服务的易故障点；</a:t>
            </a:r>
            <a:endParaRPr kumimoji="1" lang="en-US" altLang="zh-CN"/>
          </a:p>
          <a:p>
            <a:pPr marL="0" indent="0">
              <a:buFont typeface="Arial" panose="020B0604020202090204"/>
              <a:buNone/>
            </a:pPr>
            <a:r>
              <a:rPr kumimoji="1" lang="en-US" altLang="zh-CN">
                <a:sym typeface="+mn-ea"/>
              </a:rPr>
              <a:t>opentraceing</a:t>
            </a:r>
            <a:r>
              <a:rPr kumimoji="1" lang="zh-CN" altLang="en-US">
                <a:sym typeface="+mn-ea"/>
              </a:rPr>
              <a:t>：</a:t>
            </a:r>
            <a:endParaRPr kumimoji="1" lang="zh-CN" altLang="en-US"/>
          </a:p>
          <a:p>
            <a:r>
              <a:rPr kumimoji="1" lang="zh-CN" altLang="en-US">
                <a:sym typeface="+mn-ea"/>
              </a:rPr>
              <a:t>标准化的推广，上面几个特性，都依赖 </a:t>
            </a:r>
            <a:r>
              <a:rPr kumimoji="1" lang="en-US" altLang="zh-CN">
                <a:sym typeface="+mn-ea"/>
              </a:rPr>
              <a:t>span</a:t>
            </a:r>
            <a:r>
              <a:rPr kumimoji="1" lang="zh-CN" altLang="en-US">
                <a:sym typeface="+mn-ea"/>
              </a:rPr>
              <a:t> </a:t>
            </a:r>
            <a:r>
              <a:rPr kumimoji="1" lang="en-US" altLang="zh-CN">
                <a:sym typeface="+mn-ea"/>
              </a:rPr>
              <a:t>TAG </a:t>
            </a:r>
            <a:r>
              <a:rPr kumimoji="1" lang="zh-CN" altLang="en-US">
                <a:sym typeface="+mn-ea"/>
              </a:rPr>
              <a:t>来进行计算，因此我们会逐步完成标准化协议，也更方便我们开源，而不是一个内部“特殊系统”；</a:t>
            </a:r>
            <a:endParaRPr lang="en-US" altLang="zh-CN"/>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3048000" y="1273810"/>
            <a:ext cx="18288000" cy="1494155"/>
          </a:xfrm>
        </p:spPr>
        <p:txBody>
          <a:bodyPr>
            <a:normAutofit/>
          </a:bodyPr>
          <a:lstStyle/>
          <a:p>
            <a:pPr algn="l"/>
            <a:r>
              <a:rPr lang="zh-CN" altLang="en-US" sz="6800"/>
              <a:t>监控</a:t>
            </a:r>
            <a:endParaRPr lang="zh-CN" altLang="en-US" sz="6800"/>
          </a:p>
        </p:txBody>
      </p:sp>
      <p:sp>
        <p:nvSpPr>
          <p:cNvPr id="5" name="文本框 4"/>
          <p:cNvSpPr txBox="1"/>
          <p:nvPr/>
        </p:nvSpPr>
        <p:spPr>
          <a:xfrm>
            <a:off x="2540635" y="3249930"/>
            <a:ext cx="10675620" cy="6862445"/>
          </a:xfrm>
          <a:prstGeom prst="rect">
            <a:avLst/>
          </a:prstGeom>
          <a:noFill/>
        </p:spPr>
        <p:txBody>
          <a:bodyPr wrap="square" rtlCol="0">
            <a:spAutoFit/>
          </a:bodyPr>
          <a:p>
            <a:pPr indent="0" algn="l">
              <a:buFont typeface="Arial" panose="020B0604020202090204" pitchFamily="34" charset="0"/>
              <a:buNone/>
            </a:pPr>
            <a:r>
              <a:rPr lang="zh-CN" altLang="en-US" sz="4000" b="0">
                <a:solidFill>
                  <a:schemeClr val="bg1"/>
                </a:solidFill>
                <a:sym typeface="+mn-ea"/>
              </a:rPr>
              <a:t>Monitoring：</a:t>
            </a:r>
            <a:endParaRPr lang="zh-CN" altLang="en-US" sz="4000" b="0">
              <a:solidFill>
                <a:schemeClr val="bg1"/>
              </a:solidFill>
              <a:sym typeface="+mn-ea"/>
            </a:endParaRPr>
          </a:p>
          <a:p>
            <a:pPr marL="342900" indent="-342900" algn="l">
              <a:buFont typeface="Arial" panose="020B0604020202090204" pitchFamily="34" charset="0"/>
              <a:buChar char="•"/>
            </a:pPr>
            <a:r>
              <a:rPr lang="zh-CN" altLang="en-US" sz="4000" b="0">
                <a:solidFill>
                  <a:schemeClr val="bg1"/>
                </a:solidFill>
                <a:sym typeface="+mn-ea"/>
              </a:rPr>
              <a:t>延迟、流量、错误、饱和度</a:t>
            </a:r>
            <a:endParaRPr lang="zh-CN" altLang="en-US" sz="4000" b="0">
              <a:solidFill>
                <a:schemeClr val="bg1"/>
              </a:solidFill>
              <a:sym typeface="+mn-ea"/>
            </a:endParaRPr>
          </a:p>
          <a:p>
            <a:pPr marL="342900" indent="-342900" algn="l">
              <a:buFont typeface="Arial" panose="020B0604020202090204" pitchFamily="34" charset="0"/>
              <a:buChar char="•"/>
            </a:pPr>
            <a:r>
              <a:rPr lang="zh-CN" altLang="en-US" sz="4000" b="0">
                <a:solidFill>
                  <a:schemeClr val="bg1"/>
                </a:solidFill>
                <a:sym typeface="+mn-ea"/>
              </a:rPr>
              <a:t>长尾问题</a:t>
            </a:r>
            <a:endParaRPr lang="zh-CN" altLang="en-US" sz="4000" b="0">
              <a:solidFill>
                <a:schemeClr val="bg1"/>
              </a:solidFill>
              <a:sym typeface="+mn-ea"/>
            </a:endParaRPr>
          </a:p>
          <a:p>
            <a:pPr marL="342900" indent="-342900" algn="l">
              <a:buFont typeface="Arial" panose="020B0604020202090204" pitchFamily="34" charset="0"/>
              <a:buChar char="•"/>
            </a:pPr>
            <a:r>
              <a:rPr lang="zh-CN" altLang="en-US" sz="4000" b="0">
                <a:solidFill>
                  <a:schemeClr val="bg1"/>
                </a:solidFill>
                <a:sym typeface="+mn-ea"/>
              </a:rPr>
              <a:t>依赖资源 (Client/Server 's view)</a:t>
            </a:r>
            <a:endParaRPr lang="zh-CN" altLang="en-US" sz="4000" b="0">
              <a:solidFill>
                <a:schemeClr val="bg1"/>
              </a:solidFill>
              <a:sym typeface="+mn-ea"/>
            </a:endParaRPr>
          </a:p>
          <a:p>
            <a:pPr marL="342900" indent="-342900" algn="l">
              <a:buFont typeface="Arial" panose="020B0604020202090204" pitchFamily="34" charset="0"/>
              <a:buNone/>
            </a:pPr>
            <a:endParaRPr lang="zh-CN" altLang="en-US" sz="4000" b="0">
              <a:solidFill>
                <a:schemeClr val="bg1"/>
              </a:solidFill>
              <a:sym typeface="+mn-ea"/>
            </a:endParaRPr>
          </a:p>
          <a:p>
            <a:pPr marL="342900" indent="-342900" algn="l">
              <a:buFont typeface="Arial" panose="020B0604020202090204" pitchFamily="34" charset="0"/>
              <a:buNone/>
            </a:pPr>
            <a:r>
              <a:rPr lang="zh-CN" altLang="en-US" sz="4000" b="0">
                <a:solidFill>
                  <a:schemeClr val="bg1"/>
                </a:solidFill>
                <a:sym typeface="+mn-ea"/>
              </a:rPr>
              <a:t>opentracing (Google Dapper)</a:t>
            </a:r>
            <a:endParaRPr lang="zh-CN" altLang="en-US" sz="4000" b="0">
              <a:solidFill>
                <a:schemeClr val="bg1"/>
              </a:solidFill>
              <a:sym typeface="+mn-ea"/>
            </a:endParaRPr>
          </a:p>
          <a:p>
            <a:pPr indent="0" algn="l">
              <a:buFont typeface="Arial" panose="020B0604020202090204" pitchFamily="34" charset="0"/>
              <a:buNone/>
            </a:pPr>
            <a:endParaRPr lang="zh-CN" altLang="en-US" sz="4000" b="0">
              <a:solidFill>
                <a:schemeClr val="bg1"/>
              </a:solidFill>
              <a:sym typeface="+mn-ea"/>
            </a:endParaRPr>
          </a:p>
          <a:p>
            <a:pPr indent="0" algn="l">
              <a:buFont typeface="Arial" panose="020B0604020202090204" pitchFamily="34" charset="0"/>
              <a:buNone/>
            </a:pPr>
            <a:r>
              <a:rPr lang="zh-CN" altLang="en-US" sz="4000" b="0">
                <a:solidFill>
                  <a:schemeClr val="bg1"/>
                </a:solidFill>
                <a:sym typeface="+mn-ea"/>
              </a:rPr>
              <a:t>Logging：</a:t>
            </a:r>
            <a:endParaRPr lang="zh-CN" altLang="en-US" sz="4000" b="0">
              <a:solidFill>
                <a:schemeClr val="bg1"/>
              </a:solidFill>
              <a:sym typeface="+mn-ea"/>
            </a:endParaRPr>
          </a:p>
          <a:p>
            <a:pPr marL="342900" indent="-342900" algn="l">
              <a:buFont typeface="Arial" panose="020B0604020202090204" pitchFamily="34" charset="0"/>
              <a:buChar char="•"/>
            </a:pPr>
            <a:r>
              <a:rPr lang="zh-CN" altLang="en-US" sz="4000" b="0">
                <a:solidFill>
                  <a:schemeClr val="bg1"/>
                </a:solidFill>
                <a:sym typeface="+mn-ea"/>
              </a:rPr>
              <a:t>traceid关联</a:t>
            </a:r>
            <a:endParaRPr lang="zh-CN" altLang="en-US" sz="4000" b="0">
              <a:solidFill>
                <a:schemeClr val="bg1"/>
              </a:solidFill>
              <a:sym typeface="+mn-ea"/>
            </a:endParaRPr>
          </a:p>
          <a:p>
            <a:pPr marL="342900" indent="-342900" algn="l">
              <a:buFont typeface="Arial" panose="020B0604020202090204" pitchFamily="34" charset="0"/>
              <a:buChar char="•"/>
            </a:pPr>
            <a:endParaRPr lang="zh-CN" altLang="en-US" sz="4000" b="0">
              <a:solidFill>
                <a:schemeClr val="bg1"/>
              </a:solidFill>
              <a:sym typeface="+mn-ea"/>
            </a:endParaRPr>
          </a:p>
          <a:p>
            <a:pPr indent="0" algn="l">
              <a:buFont typeface="Arial" panose="020B0604020202090204" pitchFamily="34" charset="0"/>
              <a:buNone/>
            </a:pPr>
            <a:r>
              <a:rPr lang="en-US" altLang="zh-CN" sz="4000" b="0">
                <a:solidFill>
                  <a:schemeClr val="bg1"/>
                </a:solidFill>
                <a:sym typeface="+mn-ea"/>
              </a:rPr>
              <a:t>Prometheus + Granfana</a:t>
            </a:r>
            <a:endParaRPr lang="en-US" altLang="zh-CN" sz="4000" b="0">
              <a:solidFill>
                <a:schemeClr val="bg1"/>
              </a:solidFill>
              <a:sym typeface="+mn-ea"/>
            </a:endParaRPr>
          </a:p>
        </p:txBody>
      </p:sp>
      <p:pic>
        <p:nvPicPr>
          <p:cNvPr id="2" name="Picture Placeholder 4"/>
          <p:cNvPicPr>
            <a:picLocks noChangeAspect="1"/>
          </p:cNvPicPr>
          <p:nvPr>
            <p:ph type="pic" sz="half" idx="13"/>
          </p:nvPr>
        </p:nvPicPr>
        <p:blipFill>
          <a:blip r:embed="rId1"/>
          <a:stretch>
            <a:fillRect/>
          </a:stretch>
        </p:blipFill>
        <p:spPr>
          <a:xfrm>
            <a:off x="15878810" y="1786255"/>
            <a:ext cx="6593840" cy="11643360"/>
          </a:xfrm>
          <a:prstGeom prst="rect">
            <a:avLst/>
          </a:prstGeom>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35200" y="3426460"/>
            <a:ext cx="10904855" cy="6862445"/>
          </a:xfrm>
          <a:prstGeom prst="rect">
            <a:avLst/>
          </a:prstGeom>
          <a:noFill/>
        </p:spPr>
        <p:txBody>
          <a:bodyPr wrap="square" rtlCol="0">
            <a:spAutoFit/>
          </a:bodyPr>
          <a:p>
            <a:pPr indent="0" algn="l">
              <a:buFont typeface="Arial" panose="020B0604020202090204" pitchFamily="34" charset="0"/>
              <a:buNone/>
            </a:pPr>
            <a:r>
              <a:rPr lang="zh-CN" altLang="en-US" sz="4000" b="0">
                <a:solidFill>
                  <a:schemeClr val="bg1"/>
                </a:solidFill>
                <a:sym typeface="+mn-ea"/>
              </a:rPr>
              <a:t>涉及到 net、cache、db、rpc 等资源类型的基础库，首先监控维度4个黄金指标：</a:t>
            </a:r>
            <a:endParaRPr lang="zh-CN" altLang="en-US" sz="4000" b="0">
              <a:solidFill>
                <a:schemeClr val="bg1"/>
              </a:solidFill>
              <a:sym typeface="+mn-ea"/>
            </a:endParaRPr>
          </a:p>
          <a:p>
            <a:pPr marL="342900" indent="-342900" algn="l">
              <a:buFont typeface="Arial" panose="020B0604020202090204" pitchFamily="34" charset="0"/>
              <a:buChar char="•"/>
            </a:pPr>
            <a:r>
              <a:rPr lang="zh-CN" altLang="en-US" sz="4000" b="0">
                <a:solidFill>
                  <a:schemeClr val="bg1"/>
                </a:solidFill>
                <a:sym typeface="+mn-ea"/>
              </a:rPr>
              <a:t>延迟（耗时，需要区分正常还是异常）</a:t>
            </a:r>
            <a:endParaRPr lang="zh-CN" altLang="en-US" sz="4000" b="0">
              <a:solidFill>
                <a:schemeClr val="bg1"/>
              </a:solidFill>
              <a:sym typeface="+mn-ea"/>
            </a:endParaRPr>
          </a:p>
          <a:p>
            <a:pPr marL="342900" indent="-342900" algn="l">
              <a:buFont typeface="Arial" panose="020B0604020202090204" pitchFamily="34" charset="0"/>
              <a:buChar char="•"/>
            </a:pPr>
            <a:r>
              <a:rPr lang="zh-CN" altLang="en-US" sz="4000" b="0">
                <a:solidFill>
                  <a:schemeClr val="bg1"/>
                </a:solidFill>
                <a:sym typeface="+mn-ea"/>
              </a:rPr>
              <a:t>流量（需要覆盖来源，即：caller）</a:t>
            </a:r>
            <a:endParaRPr lang="zh-CN" altLang="en-US" sz="4000" b="0">
              <a:solidFill>
                <a:schemeClr val="bg1"/>
              </a:solidFill>
              <a:sym typeface="+mn-ea"/>
            </a:endParaRPr>
          </a:p>
          <a:p>
            <a:pPr marL="342900" indent="-342900" algn="l">
              <a:buFont typeface="Arial" panose="020B0604020202090204" pitchFamily="34" charset="0"/>
              <a:buChar char="•"/>
            </a:pPr>
            <a:r>
              <a:rPr lang="zh-CN" altLang="en-US" sz="4000" b="0">
                <a:solidFill>
                  <a:schemeClr val="bg1"/>
                </a:solidFill>
                <a:sym typeface="+mn-ea"/>
              </a:rPr>
              <a:t>错误（覆盖错误码或者 HTTP Status Code）</a:t>
            </a:r>
            <a:endParaRPr lang="zh-CN" altLang="en-US" sz="4000" b="0">
              <a:solidFill>
                <a:schemeClr val="bg1"/>
              </a:solidFill>
              <a:sym typeface="+mn-ea"/>
            </a:endParaRPr>
          </a:p>
          <a:p>
            <a:pPr marL="342900" indent="-342900" algn="l">
              <a:buFont typeface="Arial" panose="020B0604020202090204" pitchFamily="34" charset="0"/>
              <a:buChar char="•"/>
            </a:pPr>
            <a:r>
              <a:rPr lang="zh-CN" altLang="en-US" sz="4000" b="0">
                <a:solidFill>
                  <a:schemeClr val="bg1"/>
                </a:solidFill>
                <a:sym typeface="+mn-ea"/>
              </a:rPr>
              <a:t>饱和度（服务容量有多“满”）</a:t>
            </a:r>
            <a:endParaRPr lang="zh-CN" altLang="en-US" sz="4000" b="0">
              <a:solidFill>
                <a:schemeClr val="bg1"/>
              </a:solidFill>
              <a:sym typeface="+mn-ea"/>
            </a:endParaRPr>
          </a:p>
          <a:p>
            <a:pPr marL="342900" indent="-342900" algn="l">
              <a:buFont typeface="Arial" panose="020B0604020202090204" pitchFamily="34" charset="0"/>
              <a:buChar char="•"/>
            </a:pPr>
            <a:endParaRPr lang="zh-CN" altLang="en-US" sz="4000" b="0">
              <a:solidFill>
                <a:schemeClr val="bg1"/>
              </a:solidFill>
              <a:sym typeface="+mn-ea"/>
            </a:endParaRPr>
          </a:p>
          <a:p>
            <a:pPr marL="0" indent="0" algn="l">
              <a:buNone/>
            </a:pPr>
            <a:r>
              <a:rPr sz="4000" b="0">
                <a:solidFill>
                  <a:schemeClr val="bg1"/>
                </a:solidFill>
                <a:sym typeface="+mn-ea"/>
              </a:rPr>
              <a:t>系统层面：</a:t>
            </a:r>
            <a:endParaRPr sz="4000" b="0">
              <a:solidFill>
                <a:schemeClr val="bg1"/>
              </a:solidFill>
              <a:sym typeface="+mn-ea"/>
            </a:endParaRPr>
          </a:p>
          <a:p>
            <a:pPr marL="342900" indent="-342900" algn="l">
              <a:buFont typeface="Arial" panose="020B0604020202090204" pitchFamily="34" charset="0"/>
              <a:buChar char="•"/>
            </a:pPr>
            <a:r>
              <a:rPr sz="4000" b="0">
                <a:solidFill>
                  <a:schemeClr val="bg1"/>
                </a:solidFill>
                <a:sym typeface="+mn-ea"/>
              </a:rPr>
              <a:t>CPU，Memory，IO，Network，TCP/IP状态等，FD（等其他），Kernel：Context Switch</a:t>
            </a:r>
            <a:endParaRPr sz="4000" b="0">
              <a:solidFill>
                <a:schemeClr val="bg1"/>
              </a:solidFill>
              <a:sym typeface="+mn-ea"/>
            </a:endParaRPr>
          </a:p>
          <a:p>
            <a:pPr marL="342900" indent="-342900" algn="l">
              <a:buFont typeface="Arial" panose="020B0604020202090204" pitchFamily="34" charset="0"/>
              <a:buChar char="•"/>
            </a:pPr>
            <a:r>
              <a:rPr lang="en-US" sz="4000" b="0">
                <a:solidFill>
                  <a:schemeClr val="bg1"/>
                </a:solidFill>
                <a:sym typeface="+mn-ea"/>
              </a:rPr>
              <a:t>Runtime</a:t>
            </a:r>
            <a:r>
              <a:rPr sz="4000" b="0">
                <a:solidFill>
                  <a:schemeClr val="bg1"/>
                </a:solidFill>
                <a:sym typeface="+mn-ea"/>
              </a:rPr>
              <a:t>：各类 GC、Mem 内部状态等</a:t>
            </a:r>
            <a:endParaRPr lang="en-US" altLang="zh-CN" sz="4000" b="0">
              <a:solidFill>
                <a:schemeClr val="bg1"/>
              </a:solidFill>
              <a:sym typeface="+mn-ea"/>
            </a:endParaRPr>
          </a:p>
        </p:txBody>
      </p:sp>
      <p:pic>
        <p:nvPicPr>
          <p:cNvPr id="2" name="图片 1"/>
          <p:cNvPicPr>
            <a:picLocks noChangeAspect="1"/>
          </p:cNvPicPr>
          <p:nvPr/>
        </p:nvPicPr>
        <p:blipFill>
          <a:blip r:embed="rId1"/>
          <a:stretch>
            <a:fillRect/>
          </a:stretch>
        </p:blipFill>
        <p:spPr>
          <a:xfrm>
            <a:off x="13479780" y="4599940"/>
            <a:ext cx="10031730" cy="6926580"/>
          </a:xfrm>
          <a:prstGeom prst="rect">
            <a:avLst/>
          </a:prstGeom>
        </p:spPr>
      </p:pic>
      <p:sp>
        <p:nvSpPr>
          <p:cNvPr id="6" name="标题 5"/>
          <p:cNvSpPr>
            <a:spLocks noGrp="1"/>
          </p:cNvSpPr>
          <p:nvPr>
            <p:ph type="title"/>
          </p:nvPr>
        </p:nvSpPr>
        <p:spPr>
          <a:xfrm>
            <a:off x="2687955" y="1597025"/>
            <a:ext cx="18288000" cy="1103630"/>
          </a:xfrm>
        </p:spPr>
        <p:txBody>
          <a:bodyPr>
            <a:normAutofit fontScale="90000"/>
          </a:bodyPr>
          <a:p>
            <a:pPr algn="l"/>
            <a:r>
              <a:rPr lang="zh-CN" altLang="en-US" sz="6800"/>
              <a:t>日志级别</a:t>
            </a:r>
            <a:endParaRPr lang="zh-CN" altLang="en-US" sz="680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3048000" y="1273810"/>
            <a:ext cx="18288000" cy="1154430"/>
          </a:xfrm>
        </p:spPr>
        <p:txBody>
          <a:bodyPr>
            <a:normAutofit/>
          </a:bodyPr>
          <a:lstStyle/>
          <a:p>
            <a:pPr algn="l"/>
            <a:r>
              <a:rPr lang="zh-CN" altLang="en-US" sz="6100"/>
              <a:t>监控</a:t>
            </a:r>
            <a:endParaRPr lang="zh-CN" altLang="en-US" sz="6100"/>
          </a:p>
        </p:txBody>
      </p:sp>
      <p:pic>
        <p:nvPicPr>
          <p:cNvPr id="4" name="Picture 2"/>
          <p:cNvPicPr>
            <a:picLocks noChangeAspect="1"/>
          </p:cNvPicPr>
          <p:nvPr/>
        </p:nvPicPr>
        <p:blipFill>
          <a:blip r:embed="rId1"/>
          <a:stretch>
            <a:fillRect/>
          </a:stretch>
        </p:blipFill>
        <p:spPr>
          <a:xfrm>
            <a:off x="14706600" y="2157095"/>
            <a:ext cx="8771890" cy="7565390"/>
          </a:xfrm>
          <a:prstGeom prst="rect">
            <a:avLst/>
          </a:prstGeom>
        </p:spPr>
      </p:pic>
      <p:pic>
        <p:nvPicPr>
          <p:cNvPr id="6" name="图片 5"/>
          <p:cNvPicPr>
            <a:picLocks noChangeAspect="1"/>
          </p:cNvPicPr>
          <p:nvPr/>
        </p:nvPicPr>
        <p:blipFill>
          <a:blip r:embed="rId2"/>
          <a:stretch>
            <a:fillRect/>
          </a:stretch>
        </p:blipFill>
        <p:spPr>
          <a:xfrm>
            <a:off x="3313430" y="10024110"/>
            <a:ext cx="20165060" cy="3431540"/>
          </a:xfrm>
          <a:prstGeom prst="rect">
            <a:avLst/>
          </a:prstGeom>
        </p:spPr>
      </p:pic>
      <p:sp>
        <p:nvSpPr>
          <p:cNvPr id="2" name="文本占位符 1"/>
          <p:cNvSpPr>
            <a:spLocks noGrp="1"/>
          </p:cNvSpPr>
          <p:nvPr>
            <p:ph type="body" sz="half" idx="1"/>
          </p:nvPr>
        </p:nvSpPr>
        <p:spPr>
          <a:xfrm>
            <a:off x="3048000" y="2882900"/>
            <a:ext cx="10929620" cy="6839585"/>
          </a:xfrm>
        </p:spPr>
        <p:txBody>
          <a:bodyPr>
            <a:normAutofit/>
          </a:bodyPr>
          <a:p>
            <a:pPr marL="685800" indent="-685800" algn="l">
              <a:buFont typeface="Arial" panose="020B0604020202090204" pitchFamily="34" charset="0"/>
              <a:buChar char="•"/>
            </a:pPr>
            <a:r>
              <a:rPr lang="en-US" altLang="zh-CN" sz="4000"/>
              <a:t>线上打开 Profiling 的端口；</a:t>
            </a:r>
            <a:endParaRPr lang="en-US" altLang="zh-CN" sz="4000"/>
          </a:p>
          <a:p>
            <a:pPr marL="685800" indent="-685800" algn="l">
              <a:buFont typeface="Arial" panose="020B0604020202090204" pitchFamily="34" charset="0"/>
              <a:buChar char="•"/>
            </a:pPr>
            <a:r>
              <a:rPr lang="en-US" altLang="zh-CN" sz="4000"/>
              <a:t>使用服务发现找到节点信息，以及提供快捷的方式快速可以 WEB 化查看进程的 Profiling 信息（火焰图等）；</a:t>
            </a:r>
            <a:endParaRPr lang="en-US" altLang="zh-CN" sz="4000"/>
          </a:p>
          <a:p>
            <a:pPr marL="685800" indent="-685800" algn="l">
              <a:buFont typeface="Arial" panose="020B0604020202090204" pitchFamily="34" charset="0"/>
              <a:buChar char="•"/>
            </a:pPr>
            <a:r>
              <a:rPr lang="en-US" altLang="zh-CN" sz="4000"/>
              <a:t>watchdog，使用内存、CPU等信号量触发自动采集；</a:t>
            </a:r>
            <a:endParaRPr lang="en-US" altLang="zh-CN" sz="400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日志级别</a:t>
            </a:r>
            <a:endParaRPr kumimoji="1" lang="en-US" altLang="zh-CN"/>
          </a:p>
        </p:txBody>
      </p:sp>
      <p:sp>
        <p:nvSpPr>
          <p:cNvPr id="7" name="文本占位符 6"/>
          <p:cNvSpPr>
            <a:spLocks noGrp="1"/>
          </p:cNvSpPr>
          <p:nvPr>
            <p:ph type="body" sz="quarter" idx="11"/>
          </p:nvPr>
        </p:nvSpPr>
        <p:spPr>
          <a:xfrm>
            <a:off x="2462530" y="2731770"/>
            <a:ext cx="19457035" cy="10365105"/>
          </a:xfrm>
        </p:spPr>
        <p:txBody>
          <a:bodyPr anchor="t" anchorCtr="0">
            <a:noAutofit/>
          </a:bodyPr>
          <a:lstStyle/>
          <a:p>
            <a:pPr marL="850900" lvl="1" indent="-571500" algn="l"/>
            <a:r>
              <a:rPr kumimoji="1" lang="en-US" altLang="zh-CN" sz="4000" dirty="0">
                <a:solidFill>
                  <a:schemeClr val="bg1"/>
                </a:solidFill>
                <a:sym typeface="+mn-ea"/>
              </a:rPr>
              <a:t>Warning</a:t>
            </a:r>
            <a:endParaRPr kumimoji="1" lang="en-US" altLang="zh-CN" dirty="0">
              <a:solidFill>
                <a:schemeClr val="bg1"/>
              </a:solidFill>
              <a:sym typeface="+mn-ea"/>
            </a:endParaRPr>
          </a:p>
          <a:p>
            <a:pPr marL="279400" lvl="1" indent="0" algn="l">
              <a:buNone/>
            </a:pPr>
            <a:r>
              <a:rPr kumimoji="1" lang="en-US" altLang="zh-CN" i="1" dirty="0">
                <a:solidFill>
                  <a:schemeClr val="accent1"/>
                </a:solidFill>
                <a:sym typeface="+mn-ea"/>
              </a:rPr>
              <a:t>    没人看警告，因为从定义上讲，没有什么出错。也许将来会出问题，但这听起来像是别人的问题。</a:t>
            </a:r>
            <a:r>
              <a:rPr kumimoji="1" lang="zh-CN" altLang="en-US" i="1" dirty="0">
                <a:solidFill>
                  <a:schemeClr val="accent1"/>
                </a:solidFill>
                <a:sym typeface="+mn-ea"/>
              </a:rPr>
              <a:t>我们尽可能的消除警告级别，它要么是一条信息性消息，要么是一个错误。我们参考 </a:t>
            </a:r>
            <a:r>
              <a:rPr kumimoji="1" lang="en-US" altLang="zh-CN" i="1" dirty="0">
                <a:solidFill>
                  <a:schemeClr val="accent1"/>
                </a:solidFill>
                <a:sym typeface="+mn-ea"/>
              </a:rPr>
              <a:t>Go </a:t>
            </a:r>
            <a:r>
              <a:rPr kumimoji="1" lang="zh-CN" altLang="en-US" i="1" dirty="0">
                <a:solidFill>
                  <a:schemeClr val="accent1"/>
                </a:solidFill>
                <a:sym typeface="+mn-ea"/>
              </a:rPr>
              <a:t>语言设计额哲学，所有警告都是错误，其他语言的 </a:t>
            </a:r>
            <a:r>
              <a:rPr kumimoji="1" lang="en-US" altLang="zh-CN" i="1" dirty="0">
                <a:solidFill>
                  <a:schemeClr val="accent1"/>
                </a:solidFill>
                <a:sym typeface="+mn-ea"/>
              </a:rPr>
              <a:t>warning </a:t>
            </a:r>
            <a:r>
              <a:rPr kumimoji="1" lang="zh-CN" altLang="en-US" i="1" dirty="0">
                <a:solidFill>
                  <a:schemeClr val="accent1"/>
                </a:solidFill>
                <a:sym typeface="+mn-ea"/>
              </a:rPr>
              <a:t>都可以忽略，除非 </a:t>
            </a:r>
            <a:r>
              <a:rPr kumimoji="1" lang="en-US" altLang="zh-CN" i="1" dirty="0">
                <a:solidFill>
                  <a:schemeClr val="accent1"/>
                </a:solidFill>
                <a:sym typeface="+mn-ea"/>
              </a:rPr>
              <a:t>IDE </a:t>
            </a:r>
            <a:r>
              <a:rPr kumimoji="1" lang="zh-CN" altLang="en-US" i="1" dirty="0">
                <a:solidFill>
                  <a:schemeClr val="accent1"/>
                </a:solidFill>
                <a:sym typeface="+mn-ea"/>
              </a:rPr>
              <a:t>或者在 </a:t>
            </a:r>
            <a:r>
              <a:rPr kumimoji="1" lang="en-US" altLang="zh-CN" i="1" dirty="0">
                <a:solidFill>
                  <a:schemeClr val="accent1"/>
                </a:solidFill>
                <a:sym typeface="+mn-ea"/>
              </a:rPr>
              <a:t>CICD </a:t>
            </a:r>
            <a:r>
              <a:rPr kumimoji="1" lang="zh-CN" altLang="en-US" i="1" dirty="0">
                <a:solidFill>
                  <a:schemeClr val="accent1"/>
                </a:solidFill>
                <a:sym typeface="+mn-ea"/>
              </a:rPr>
              <a:t>流程中强制他们为 </a:t>
            </a:r>
            <a:r>
              <a:rPr kumimoji="1" lang="en-US" altLang="zh-CN" i="1" dirty="0">
                <a:solidFill>
                  <a:schemeClr val="accent1"/>
                </a:solidFill>
                <a:sym typeface="+mn-ea"/>
              </a:rPr>
              <a:t>error</a:t>
            </a:r>
            <a:r>
              <a:rPr kumimoji="1" lang="zh-CN" altLang="en-US" i="1" dirty="0">
                <a:solidFill>
                  <a:schemeClr val="accent1"/>
                </a:solidFill>
                <a:sym typeface="+mn-ea"/>
              </a:rPr>
              <a:t>，然后逼着程序员们尽可能去消除。同样的，如果想要最终消除 </a:t>
            </a:r>
            <a:r>
              <a:rPr kumimoji="1" lang="en-US" altLang="zh-CN" i="1" dirty="0">
                <a:solidFill>
                  <a:schemeClr val="accent1"/>
                </a:solidFill>
                <a:sym typeface="+mn-ea"/>
              </a:rPr>
              <a:t>warning </a:t>
            </a:r>
            <a:r>
              <a:rPr kumimoji="1" lang="zh-CN" altLang="en-US" i="1" dirty="0">
                <a:solidFill>
                  <a:schemeClr val="accent1"/>
                </a:solidFill>
                <a:sym typeface="+mn-ea"/>
              </a:rPr>
              <a:t>可以记录为 </a:t>
            </a:r>
            <a:r>
              <a:rPr kumimoji="1" lang="en-US" altLang="zh-CN" i="1" dirty="0">
                <a:solidFill>
                  <a:schemeClr val="accent1"/>
                </a:solidFill>
                <a:sym typeface="+mn-ea"/>
              </a:rPr>
              <a:t>error</a:t>
            </a:r>
            <a:r>
              <a:rPr kumimoji="1" lang="zh-CN" altLang="en-US" i="1" dirty="0">
                <a:solidFill>
                  <a:schemeClr val="accent1"/>
                </a:solidFill>
                <a:sym typeface="+mn-ea"/>
              </a:rPr>
              <a:t>，让代码作者重视起来。</a:t>
            </a:r>
            <a:endParaRPr kumimoji="1" lang="zh-CN" altLang="en-US" dirty="0">
              <a:solidFill>
                <a:schemeClr val="bg1"/>
              </a:solidFill>
              <a:sym typeface="+mn-ea"/>
            </a:endParaRPr>
          </a:p>
          <a:p>
            <a:pPr marL="850900" lvl="1" indent="-571500" algn="l"/>
            <a:r>
              <a:rPr kumimoji="1" lang="en-US" altLang="zh-CN" sz="4000" dirty="0">
                <a:solidFill>
                  <a:schemeClr val="bg1"/>
                </a:solidFill>
                <a:sym typeface="+mn-ea"/>
              </a:rPr>
              <a:t>Fatal</a:t>
            </a:r>
            <a:endParaRPr kumimoji="1" lang="en-US" altLang="zh-CN" sz="4000" dirty="0">
              <a:solidFill>
                <a:schemeClr val="bg1"/>
              </a:solidFill>
              <a:sym typeface="+mn-ea"/>
            </a:endParaRPr>
          </a:p>
          <a:p>
            <a:pPr marL="279400" lvl="1" indent="0" algn="l">
              <a:buNone/>
            </a:pPr>
            <a:r>
              <a:rPr kumimoji="1" lang="en-US" altLang="zh-CN" sz="4000" dirty="0">
                <a:solidFill>
                  <a:schemeClr val="bg1"/>
                </a:solidFill>
                <a:sym typeface="+mn-ea"/>
              </a:rPr>
              <a:t>    </a:t>
            </a:r>
            <a:r>
              <a:rPr kumimoji="1" lang="zh-CN" altLang="en-US" i="1" dirty="0">
                <a:solidFill>
                  <a:schemeClr val="accent1"/>
                </a:solidFill>
                <a:sym typeface="+mn-ea"/>
              </a:rPr>
              <a:t>记录消息后，直接调用 </a:t>
            </a:r>
            <a:r>
              <a:rPr kumimoji="1" lang="en-US" altLang="zh-CN" i="1" dirty="0">
                <a:solidFill>
                  <a:schemeClr val="accent1"/>
                </a:solidFill>
                <a:sym typeface="+mn-ea"/>
              </a:rPr>
              <a:t>os.Exit(1)，</a:t>
            </a:r>
            <a:r>
              <a:rPr kumimoji="1" lang="zh-CN" altLang="en-US" i="1" dirty="0">
                <a:solidFill>
                  <a:schemeClr val="accent1"/>
                </a:solidFill>
                <a:sym typeface="+mn-ea"/>
              </a:rPr>
              <a:t>这意味着：</a:t>
            </a:r>
            <a:endParaRPr kumimoji="1" lang="zh-CN" altLang="en-US" i="1" dirty="0">
              <a:solidFill>
                <a:schemeClr val="accent1"/>
              </a:solidFill>
              <a:sym typeface="+mn-ea"/>
            </a:endParaRPr>
          </a:p>
          <a:p>
            <a:pPr marL="1308100" lvl="2" indent="-571500" algn="l"/>
            <a:r>
              <a:rPr kumimoji="1" lang="zh-CN" altLang="en-US" i="1" dirty="0">
                <a:solidFill>
                  <a:schemeClr val="accent1"/>
                </a:solidFill>
                <a:sym typeface="+mn-ea"/>
              </a:rPr>
              <a:t>在其他 </a:t>
            </a:r>
            <a:r>
              <a:rPr kumimoji="1" lang="en-US" altLang="zh-CN" i="1" dirty="0">
                <a:solidFill>
                  <a:schemeClr val="accent1"/>
                </a:solidFill>
                <a:sym typeface="+mn-ea"/>
              </a:rPr>
              <a:t>goroutine defer </a:t>
            </a:r>
            <a:r>
              <a:rPr kumimoji="1" lang="zh-CN" altLang="en-US" i="1" dirty="0">
                <a:solidFill>
                  <a:schemeClr val="accent1"/>
                </a:solidFill>
                <a:sym typeface="+mn-ea"/>
              </a:rPr>
              <a:t>语句不会被执行；</a:t>
            </a:r>
            <a:endParaRPr kumimoji="1" lang="zh-CN" altLang="en-US" i="1" dirty="0">
              <a:solidFill>
                <a:schemeClr val="accent1"/>
              </a:solidFill>
              <a:sym typeface="+mn-ea"/>
            </a:endParaRPr>
          </a:p>
          <a:p>
            <a:pPr marL="1308100" lvl="2" indent="-571500" algn="l"/>
            <a:r>
              <a:rPr kumimoji="1" lang="zh-CN" altLang="en-US" i="1" dirty="0">
                <a:solidFill>
                  <a:schemeClr val="accent1"/>
                </a:solidFill>
                <a:sym typeface="+mn-ea"/>
              </a:rPr>
              <a:t>各种 </a:t>
            </a:r>
            <a:r>
              <a:rPr kumimoji="1" lang="en-US" altLang="zh-CN" i="1" dirty="0">
                <a:solidFill>
                  <a:schemeClr val="accent1"/>
                </a:solidFill>
                <a:sym typeface="+mn-ea"/>
              </a:rPr>
              <a:t>buffers </a:t>
            </a:r>
            <a:r>
              <a:rPr kumimoji="1" lang="zh-CN" altLang="en-US" i="1" dirty="0">
                <a:solidFill>
                  <a:schemeClr val="accent1"/>
                </a:solidFill>
                <a:sym typeface="+mn-ea"/>
              </a:rPr>
              <a:t>不会被 </a:t>
            </a:r>
            <a:r>
              <a:rPr kumimoji="1" lang="en-US" altLang="zh-CN" i="1" dirty="0">
                <a:solidFill>
                  <a:schemeClr val="accent1"/>
                </a:solidFill>
                <a:sym typeface="+mn-ea"/>
              </a:rPr>
              <a:t>flush</a:t>
            </a:r>
            <a:r>
              <a:rPr kumimoji="1" lang="zh-CN" altLang="en-US" i="1" dirty="0">
                <a:solidFill>
                  <a:schemeClr val="accent1"/>
                </a:solidFill>
                <a:sym typeface="+mn-ea"/>
              </a:rPr>
              <a:t>，包括日志的；</a:t>
            </a:r>
            <a:endParaRPr kumimoji="1" lang="zh-CN" altLang="en-US" i="1" dirty="0">
              <a:solidFill>
                <a:schemeClr val="accent1"/>
              </a:solidFill>
              <a:sym typeface="+mn-ea"/>
            </a:endParaRPr>
          </a:p>
          <a:p>
            <a:pPr marL="1308100" lvl="2" indent="-571500" algn="l"/>
            <a:r>
              <a:rPr kumimoji="1" lang="zh-CN" altLang="en-US" i="1" dirty="0">
                <a:solidFill>
                  <a:schemeClr val="accent1"/>
                </a:solidFill>
                <a:sym typeface="+mn-ea"/>
              </a:rPr>
              <a:t>临时文件或者目录不会被移除；</a:t>
            </a:r>
            <a:endParaRPr kumimoji="1" lang="zh-CN" altLang="en-US" i="1" dirty="0">
              <a:solidFill>
                <a:schemeClr val="accent1"/>
              </a:solidFill>
              <a:sym typeface="+mn-ea"/>
            </a:endParaRPr>
          </a:p>
          <a:p>
            <a:pPr marL="736600" lvl="2" indent="0" algn="l">
              <a:buNone/>
            </a:pPr>
            <a:r>
              <a:rPr kumimoji="1" lang="zh-CN" altLang="en-US" i="1" dirty="0">
                <a:solidFill>
                  <a:schemeClr val="accent1"/>
                </a:solidFill>
                <a:sym typeface="+mn-ea"/>
              </a:rPr>
              <a:t>不要使用 </a:t>
            </a:r>
            <a:r>
              <a:rPr kumimoji="1" lang="en-US" altLang="zh-CN" i="1" dirty="0">
                <a:solidFill>
                  <a:schemeClr val="accent1"/>
                </a:solidFill>
                <a:sym typeface="+mn-ea"/>
              </a:rPr>
              <a:t>fatal </a:t>
            </a:r>
            <a:r>
              <a:rPr kumimoji="1" lang="zh-CN" altLang="en-US" i="1" dirty="0">
                <a:solidFill>
                  <a:schemeClr val="accent1"/>
                </a:solidFill>
                <a:sym typeface="+mn-ea"/>
              </a:rPr>
              <a:t>记录日志，而是向调用者返回错误。如果错误一直持续到 </a:t>
            </a:r>
            <a:r>
              <a:rPr kumimoji="1" lang="en-US" altLang="zh-CN" i="1" dirty="0">
                <a:solidFill>
                  <a:schemeClr val="accent1"/>
                </a:solidFill>
                <a:sym typeface="+mn-ea"/>
              </a:rPr>
              <a:t>main.main</a:t>
            </a:r>
            <a:r>
              <a:rPr kumimoji="1" lang="zh-CN" altLang="en-US" i="1" dirty="0">
                <a:solidFill>
                  <a:schemeClr val="accent1"/>
                </a:solidFill>
                <a:sym typeface="+mn-ea"/>
              </a:rPr>
              <a:t>。</a:t>
            </a:r>
            <a:r>
              <a:rPr kumimoji="1" lang="en-US" altLang="zh-CN" i="1" dirty="0">
                <a:solidFill>
                  <a:schemeClr val="accent1"/>
                </a:solidFill>
                <a:sym typeface="+mn-ea"/>
              </a:rPr>
              <a:t>main.main </a:t>
            </a:r>
            <a:r>
              <a:rPr kumimoji="1" lang="zh-CN" altLang="en-US" i="1" dirty="0">
                <a:solidFill>
                  <a:schemeClr val="accent1"/>
                </a:solidFill>
                <a:sym typeface="+mn-ea"/>
              </a:rPr>
              <a:t>那就是在退出之前做处理任何清理操作的正确位置。</a:t>
            </a:r>
            <a:endParaRPr kumimoji="1" lang="zh-CN" altLang="en-US" i="1" dirty="0">
              <a:solidFill>
                <a:schemeClr val="accent1"/>
              </a:solidFill>
              <a:sym typeface="+mn-ea"/>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t>References</a:t>
            </a:r>
            <a:endParaRPr kumimoji="1" lang="en-US" altLang="zh-CN"/>
          </a:p>
        </p:txBody>
      </p:sp>
      <p:sp>
        <p:nvSpPr>
          <p:cNvPr id="13" name="文本占位符 12"/>
          <p:cNvSpPr>
            <a:spLocks noGrp="1"/>
          </p:cNvSpPr>
          <p:nvPr>
            <p:ph type="body" sz="quarter" idx="11"/>
          </p:nvPr>
        </p:nvSpPr>
        <p:spPr>
          <a:xfrm>
            <a:off x="2462530" y="2731770"/>
            <a:ext cx="19457670" cy="10222230"/>
          </a:xfrm>
        </p:spPr>
        <p:txBody>
          <a:bodyPr anchor="t" anchorCtr="0">
            <a:noAutofit/>
          </a:bodyPr>
          <a:p>
            <a:pPr>
              <a:buFont typeface="Arial" panose="020B0604020202090204" pitchFamily="34" charset="0"/>
            </a:pPr>
            <a:r>
              <a:rPr lang="en-US" altLang="zh-CN">
                <a:sym typeface="+mn-ea"/>
              </a:rPr>
              <a:t>https://dave.cheney.net/2015/11/05/lets-talk-about-logging</a:t>
            </a:r>
            <a:endParaRPr lang="en-US" altLang="zh-CN">
              <a:sym typeface="+mn-ea"/>
            </a:endParaRPr>
          </a:p>
          <a:p>
            <a:pPr>
              <a:buFont typeface="Arial" panose="020B0604020202090204" pitchFamily="34" charset="0"/>
            </a:pPr>
            <a:r>
              <a:rPr lang="en-US" altLang="zh-CN">
                <a:sym typeface="+mn-ea"/>
              </a:rPr>
              <a:t>https://www.ardanlabs.com/blog/2013/11/using-log-package-in-go.html</a:t>
            </a:r>
            <a:endParaRPr lang="en-US" altLang="zh-CN">
              <a:sym typeface="+mn-ea"/>
            </a:endParaRPr>
          </a:p>
          <a:p>
            <a:pPr>
              <a:buFont typeface="Arial" panose="020B0604020202090204" pitchFamily="34" charset="0"/>
            </a:pPr>
            <a:r>
              <a:rPr lang="en-US" altLang="zh-CN">
                <a:sym typeface="+mn-ea"/>
              </a:rPr>
              <a:t>https://www.ardanlabs.com/blog/2017/05/design-philosophy-on-logging.html</a:t>
            </a:r>
            <a:endParaRPr lang="en-US" altLang="zh-CN">
              <a:sym typeface="+mn-ea"/>
            </a:endParaRPr>
          </a:p>
          <a:p>
            <a:pPr>
              <a:buFont typeface="Arial" panose="020B0604020202090204" pitchFamily="34" charset="0"/>
            </a:pPr>
            <a:r>
              <a:rPr lang="en-US" altLang="zh-CN">
                <a:sym typeface="+mn-ea"/>
              </a:rPr>
              <a:t>https://dave.cheney.net/2017/01/23/the-package-level-logger-anti-pattern</a:t>
            </a:r>
            <a:endParaRPr lang="en-US" altLang="zh-CN">
              <a:sym typeface="+mn-ea"/>
            </a:endParaRPr>
          </a:p>
          <a:p>
            <a:pPr>
              <a:buFont typeface="Arial" panose="020B0604020202090204" pitchFamily="34" charset="0"/>
            </a:pPr>
            <a:r>
              <a:rPr lang="en-US" altLang="zh-CN">
                <a:sym typeface="+mn-ea"/>
              </a:rPr>
              <a:t>https://help.aliyun.com/document_detail/28979.html?spm=a2c4g.11186623.2.10.3b0a729amtsBZe</a:t>
            </a:r>
            <a:endParaRPr lang="en-US" altLang="zh-CN">
              <a:sym typeface="+mn-ea"/>
            </a:endParaRPr>
          </a:p>
          <a:p>
            <a:pPr>
              <a:buFont typeface="Arial" panose="020B0604020202090204" pitchFamily="34" charset="0"/>
            </a:pPr>
            <a:r>
              <a:rPr lang="en-US" altLang="zh-CN">
                <a:sym typeface="+mn-ea"/>
              </a:rPr>
              <a:t>https://developer.aliyun.com/article/703229</a:t>
            </a:r>
            <a:endParaRPr lang="en-US" altLang="zh-CN">
              <a:sym typeface="+mn-ea"/>
            </a:endParaRPr>
          </a:p>
          <a:p>
            <a:pPr>
              <a:buFont typeface="Arial" panose="020B0604020202090204" pitchFamily="34" charset="0"/>
            </a:pPr>
            <a:r>
              <a:rPr lang="en-US" altLang="zh-CN">
                <a:sym typeface="+mn-ea"/>
              </a:rPr>
              <a:t>https://developer.aliyun.com/article/204554</a:t>
            </a:r>
            <a:endParaRPr lang="en-US" altLang="zh-CN">
              <a:sym typeface="+mn-ea"/>
            </a:endParaRPr>
          </a:p>
          <a:p>
            <a:pPr>
              <a:buFont typeface="Arial" panose="020B0604020202090204" pitchFamily="34" charset="0"/>
            </a:pPr>
            <a:r>
              <a:rPr lang="en-US" altLang="zh-CN">
                <a:sym typeface="+mn-ea"/>
              </a:rPr>
              <a:t>https://developer.aliyun.com/article/251629</a:t>
            </a:r>
            <a:endParaRPr lang="en-US" altLang="zh-CN">
              <a:sym typeface="+mn-ea"/>
            </a:endParaRPr>
          </a:p>
          <a:p>
            <a:pPr>
              <a:buFont typeface="Arial" panose="020B0604020202090204" pitchFamily="34" charset="0"/>
            </a:pPr>
            <a:r>
              <a:rPr lang="en-US" altLang="zh-CN">
                <a:sym typeface="+mn-ea"/>
              </a:rPr>
              <a:t>https://www.elastic.co/cn/what-is/elk-stack</a:t>
            </a:r>
            <a:endParaRPr lang="en-US" altLang="zh-CN">
              <a:sym typeface="+mn-ea"/>
            </a:endParaRPr>
          </a:p>
          <a:p>
            <a:pPr>
              <a:buFont typeface="Arial" panose="020B0604020202090204" pitchFamily="34" charset="0"/>
            </a:pPr>
            <a:r>
              <a:rPr lang="en-US" altLang="zh-CN">
                <a:sym typeface="+mn-ea"/>
              </a:rPr>
              <a:t>https://my.oschina.net/itblog/blog/547250</a:t>
            </a:r>
            <a:endParaRPr lang="en-US" altLang="zh-CN">
              <a:sym typeface="+mn-ea"/>
            </a:endParaRPr>
          </a:p>
          <a:p>
            <a:pPr>
              <a:buFont typeface="Arial" panose="020B0604020202090204" pitchFamily="34" charset="0"/>
            </a:pPr>
            <a:r>
              <a:rPr lang="en-US" altLang="zh-CN">
                <a:sym typeface="+mn-ea"/>
              </a:rPr>
              <a:t>https://www.cnblogs.com/aresxin/p/8035137.html</a:t>
            </a:r>
            <a:endParaRPr lang="en-US" altLang="zh-CN">
              <a:sym typeface="+mn-ea"/>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t>References</a:t>
            </a:r>
            <a:endParaRPr kumimoji="1" lang="en-US" altLang="zh-CN"/>
          </a:p>
        </p:txBody>
      </p:sp>
      <p:sp>
        <p:nvSpPr>
          <p:cNvPr id="13" name="文本占位符 12"/>
          <p:cNvSpPr>
            <a:spLocks noGrp="1"/>
          </p:cNvSpPr>
          <p:nvPr>
            <p:ph type="body" sz="quarter" idx="11"/>
          </p:nvPr>
        </p:nvSpPr>
        <p:spPr>
          <a:xfrm>
            <a:off x="2462530" y="2731770"/>
            <a:ext cx="19457670" cy="10222230"/>
          </a:xfrm>
        </p:spPr>
        <p:txBody>
          <a:bodyPr anchor="t" anchorCtr="0">
            <a:noAutofit/>
          </a:bodyPr>
          <a:p>
            <a:pPr>
              <a:buFont typeface="Arial" panose="020B0604020202090204" pitchFamily="34" charset="0"/>
            </a:pPr>
            <a:r>
              <a:rPr lang="en-US" altLang="zh-CN">
                <a:sym typeface="+mn-ea"/>
              </a:rPr>
              <a:t>https://www.elastic.co/cn/products/beats/filebeat</a:t>
            </a:r>
            <a:endParaRPr lang="en-US" altLang="zh-CN">
              <a:sym typeface="+mn-ea"/>
            </a:endParaRPr>
          </a:p>
          <a:p>
            <a:pPr>
              <a:buFont typeface="Arial" panose="020B0604020202090204" pitchFamily="34" charset="0"/>
            </a:pPr>
            <a:r>
              <a:rPr lang="en-US" altLang="zh-CN">
                <a:sym typeface="+mn-ea"/>
              </a:rPr>
              <a:t>https://www.elastic.co/guide/en/beats/filebeat/5.6/index.html</a:t>
            </a:r>
            <a:endParaRPr lang="en-US" altLang="zh-CN">
              <a:sym typeface="+mn-ea"/>
            </a:endParaRPr>
          </a:p>
          <a:p>
            <a:pPr>
              <a:buFont typeface="Arial" panose="020B0604020202090204" pitchFamily="34" charset="0"/>
            </a:pPr>
            <a:r>
              <a:rPr lang="en-US" altLang="zh-CN">
                <a:sym typeface="+mn-ea"/>
              </a:rPr>
              <a:t>https://www.elastic.co/cn/products/logstash</a:t>
            </a:r>
            <a:endParaRPr lang="en-US" altLang="zh-CN">
              <a:sym typeface="+mn-ea"/>
            </a:endParaRPr>
          </a:p>
          <a:p>
            <a:pPr>
              <a:buFont typeface="Arial" panose="020B0604020202090204" pitchFamily="34" charset="0"/>
            </a:pPr>
            <a:r>
              <a:rPr lang="en-US" altLang="zh-CN">
                <a:sym typeface="+mn-ea"/>
              </a:rPr>
              <a:t>https://www.elastic.co/guide/en/logstash/5.6/index.html</a:t>
            </a:r>
            <a:endParaRPr lang="en-US" altLang="zh-CN">
              <a:sym typeface="+mn-ea"/>
            </a:endParaRPr>
          </a:p>
          <a:p>
            <a:pPr>
              <a:buFont typeface="Arial" panose="020B0604020202090204" pitchFamily="34" charset="0"/>
            </a:pPr>
            <a:r>
              <a:rPr lang="en-US" altLang="zh-CN">
                <a:sym typeface="+mn-ea"/>
              </a:rPr>
              <a:t>https://www.elastic.co/cn/products/kibana</a:t>
            </a:r>
            <a:endParaRPr lang="en-US" altLang="zh-CN">
              <a:sym typeface="+mn-ea"/>
            </a:endParaRPr>
          </a:p>
          <a:p>
            <a:pPr>
              <a:buFont typeface="Arial" panose="020B0604020202090204" pitchFamily="34" charset="0"/>
            </a:pPr>
            <a:r>
              <a:rPr lang="en-US" altLang="zh-CN">
                <a:sym typeface="+mn-ea"/>
              </a:rPr>
              <a:t>https://www.elastic.co/guide/en/kibana/5.5/index.html</a:t>
            </a:r>
            <a:endParaRPr lang="en-US" altLang="zh-CN">
              <a:sym typeface="+mn-ea"/>
            </a:endParaRPr>
          </a:p>
          <a:p>
            <a:pPr>
              <a:buFont typeface="Arial" panose="020B0604020202090204" pitchFamily="34" charset="0"/>
            </a:pPr>
            <a:r>
              <a:rPr lang="en-US" altLang="zh-CN">
                <a:sym typeface="+mn-ea"/>
              </a:rPr>
              <a:t>https://www.elastic.co/guide/en/elasticsearch/reference/5.6/index.html</a:t>
            </a:r>
            <a:endParaRPr lang="en-US" altLang="zh-CN">
              <a:sym typeface="+mn-ea"/>
            </a:endParaRPr>
          </a:p>
          <a:p>
            <a:pPr>
              <a:buFont typeface="Arial" panose="020B0604020202090204" pitchFamily="34" charset="0"/>
            </a:pPr>
            <a:r>
              <a:rPr lang="en-US" altLang="zh-CN">
                <a:sym typeface="+mn-ea"/>
              </a:rPr>
              <a:t>https://elasticsearch.cn/</a:t>
            </a:r>
            <a:endParaRPr lang="en-US" altLang="zh-CN">
              <a:sym typeface="+mn-ea"/>
            </a:endParaRPr>
          </a:p>
          <a:p>
            <a:pPr>
              <a:buFont typeface="Arial" panose="020B0604020202090204" pitchFamily="34" charset="0"/>
            </a:pPr>
            <a:r>
              <a:rPr lang="en-US" altLang="zh-CN">
                <a:sym typeface="+mn-ea"/>
              </a:rPr>
              <a:t>https://blog.aliasmee.com/post/graylog-log-system-architecture/</a:t>
            </a:r>
            <a:endParaRPr lang="en-US" altLang="zh-CN">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日志级别</a:t>
            </a:r>
            <a:endParaRPr kumimoji="1" lang="en-US" altLang="zh-CN"/>
          </a:p>
        </p:txBody>
      </p:sp>
      <p:sp>
        <p:nvSpPr>
          <p:cNvPr id="7" name="文本占位符 6"/>
          <p:cNvSpPr>
            <a:spLocks noGrp="1"/>
          </p:cNvSpPr>
          <p:nvPr>
            <p:ph type="body" sz="quarter" idx="11"/>
          </p:nvPr>
        </p:nvSpPr>
        <p:spPr>
          <a:xfrm>
            <a:off x="2462530" y="2731770"/>
            <a:ext cx="19457035" cy="10365105"/>
          </a:xfrm>
        </p:spPr>
        <p:txBody>
          <a:bodyPr anchor="t" anchorCtr="0">
            <a:noAutofit/>
          </a:bodyPr>
          <a:lstStyle/>
          <a:p>
            <a:pPr marL="850900" lvl="1" indent="-571500" algn="l"/>
            <a:r>
              <a:rPr kumimoji="1" lang="en-US" altLang="zh-CN" sz="4000" dirty="0">
                <a:solidFill>
                  <a:schemeClr val="bg1"/>
                </a:solidFill>
                <a:sym typeface="+mn-ea"/>
              </a:rPr>
              <a:t>Debug</a:t>
            </a:r>
            <a:endParaRPr kumimoji="1" lang="en-US" altLang="zh-CN" dirty="0">
              <a:solidFill>
                <a:schemeClr val="bg1"/>
              </a:solidFill>
              <a:sym typeface="+mn-ea"/>
            </a:endParaRPr>
          </a:p>
          <a:p>
            <a:pPr marL="279400" lvl="1" indent="0" algn="l">
              <a:buNone/>
            </a:pPr>
            <a:r>
              <a:rPr kumimoji="1" lang="en-US" altLang="zh-CN" i="1" dirty="0">
                <a:solidFill>
                  <a:schemeClr val="accent1"/>
                </a:solidFill>
                <a:sym typeface="+mn-ea"/>
              </a:rPr>
              <a:t>    </a:t>
            </a:r>
            <a:r>
              <a:rPr kumimoji="1" lang="zh-CN" altLang="en-US" i="1" dirty="0">
                <a:solidFill>
                  <a:schemeClr val="accent1"/>
                </a:solidFill>
                <a:sym typeface="+mn-ea"/>
              </a:rPr>
              <a:t>也有很多人，在错误发生的地方要立马记录日志，尤其要使用 </a:t>
            </a:r>
            <a:r>
              <a:rPr kumimoji="1" lang="en-US" altLang="zh-CN" i="1" dirty="0">
                <a:solidFill>
                  <a:schemeClr val="accent1"/>
                </a:solidFill>
                <a:sym typeface="+mn-ea"/>
              </a:rPr>
              <a:t>error </a:t>
            </a:r>
            <a:r>
              <a:rPr kumimoji="1" lang="zh-CN" altLang="en-US" i="1" dirty="0">
                <a:solidFill>
                  <a:schemeClr val="accent1"/>
                </a:solidFill>
                <a:sym typeface="+mn-ea"/>
              </a:rPr>
              <a:t>级别记录。</a:t>
            </a:r>
            <a:endParaRPr kumimoji="1" lang="zh-CN" altLang="en-US" i="1" dirty="0">
              <a:solidFill>
                <a:schemeClr val="accent1"/>
              </a:solidFill>
              <a:sym typeface="+mn-ea"/>
            </a:endParaRPr>
          </a:p>
          <a:p>
            <a:pPr marL="1308100" lvl="2" indent="-571500" algn="l"/>
            <a:r>
              <a:rPr kumimoji="1" lang="zh-CN" altLang="en-US" i="1" dirty="0">
                <a:solidFill>
                  <a:schemeClr val="accent1"/>
                </a:solidFill>
                <a:sym typeface="+mn-ea"/>
              </a:rPr>
              <a:t>处理 </a:t>
            </a:r>
            <a:r>
              <a:rPr kumimoji="1" lang="en-US" altLang="zh-CN" i="1" dirty="0">
                <a:solidFill>
                  <a:schemeClr val="accent1"/>
                </a:solidFill>
                <a:sym typeface="+mn-ea"/>
              </a:rPr>
              <a:t>error</a:t>
            </a:r>
            <a:r>
              <a:rPr kumimoji="1" lang="zh-CN" altLang="en-US" i="1" dirty="0">
                <a:solidFill>
                  <a:schemeClr val="accent1"/>
                </a:solidFill>
                <a:sym typeface="+mn-ea"/>
              </a:rPr>
              <a:t>；</a:t>
            </a:r>
            <a:endParaRPr kumimoji="1" lang="zh-CN" altLang="en-US" i="1" dirty="0">
              <a:solidFill>
                <a:schemeClr val="accent1"/>
              </a:solidFill>
              <a:sym typeface="+mn-ea"/>
            </a:endParaRPr>
          </a:p>
          <a:p>
            <a:pPr marL="1308100" lvl="2" indent="-571500" algn="l"/>
            <a:r>
              <a:rPr kumimoji="1" lang="zh-CN" altLang="en-US" i="1" dirty="0">
                <a:solidFill>
                  <a:schemeClr val="accent1"/>
                </a:solidFill>
                <a:sym typeface="+mn-ea"/>
              </a:rPr>
              <a:t>把 </a:t>
            </a:r>
            <a:r>
              <a:rPr kumimoji="1" lang="en-US" altLang="zh-CN" i="1" dirty="0">
                <a:solidFill>
                  <a:schemeClr val="accent1"/>
                </a:solidFill>
                <a:sym typeface="+mn-ea"/>
              </a:rPr>
              <a:t>error </a:t>
            </a:r>
            <a:r>
              <a:rPr kumimoji="1" lang="zh-CN" altLang="en-US" i="1" dirty="0">
                <a:solidFill>
                  <a:schemeClr val="accent1"/>
                </a:solidFill>
                <a:sym typeface="+mn-ea"/>
              </a:rPr>
              <a:t>抛给调用者，在顶部打印日志；</a:t>
            </a:r>
            <a:endParaRPr kumimoji="1" lang="zh-CN" altLang="en-US" i="1" dirty="0">
              <a:solidFill>
                <a:schemeClr val="accent1"/>
              </a:solidFill>
              <a:sym typeface="+mn-ea"/>
            </a:endParaRPr>
          </a:p>
          <a:p>
            <a:pPr marL="736600" lvl="2" indent="0" algn="l">
              <a:buNone/>
            </a:pPr>
            <a:r>
              <a:rPr kumimoji="1" lang="zh-CN" altLang="en-US" i="1" dirty="0">
                <a:solidFill>
                  <a:schemeClr val="accent1"/>
                </a:solidFill>
                <a:sym typeface="+mn-ea"/>
              </a:rPr>
              <a:t>如果您选择通过日志记录来处理错误，那么根据定义，它不再是一个错误 — 您已经处理了它。记录错误的行为会处理错误，因此不再适合将其记录为错误。</a:t>
            </a:r>
            <a:endParaRPr kumimoji="1" lang="zh-CN" altLang="en-US" i="1" dirty="0">
              <a:solidFill>
                <a:schemeClr val="accent1"/>
              </a:solidFill>
              <a:sym typeface="+mn-ea"/>
            </a:endParaRPr>
          </a:p>
          <a:p>
            <a:pPr marL="736600" lvl="2" indent="0" algn="l">
              <a:buNone/>
            </a:pPr>
            <a:endParaRPr kumimoji="1" lang="zh-CN" altLang="en-US" i="1" dirty="0">
              <a:solidFill>
                <a:schemeClr val="accent1"/>
              </a:solidFill>
              <a:sym typeface="+mn-ea"/>
            </a:endParaRPr>
          </a:p>
          <a:p>
            <a:pPr marL="736600" lvl="2" indent="0" algn="l">
              <a:buNone/>
            </a:pPr>
            <a:endParaRPr kumimoji="1" lang="zh-CN" altLang="en-US" i="1" dirty="0">
              <a:solidFill>
                <a:schemeClr val="accent1"/>
              </a:solidFill>
              <a:sym typeface="+mn-ea"/>
            </a:endParaRPr>
          </a:p>
          <a:p>
            <a:pPr marL="736600" lvl="2" indent="0" algn="l">
              <a:buNone/>
            </a:pPr>
            <a:endParaRPr kumimoji="1" lang="zh-CN" altLang="en-US" i="1" dirty="0">
              <a:solidFill>
                <a:schemeClr val="accent1"/>
              </a:solidFill>
              <a:sym typeface="+mn-ea"/>
            </a:endParaRPr>
          </a:p>
          <a:p>
            <a:pPr marL="736600" lvl="2" indent="0" algn="l">
              <a:buNone/>
            </a:pPr>
            <a:endParaRPr kumimoji="1" lang="zh-CN" altLang="en-US" i="1" dirty="0">
              <a:solidFill>
                <a:schemeClr val="accent1"/>
              </a:solidFill>
              <a:sym typeface="+mn-ea"/>
            </a:endParaRPr>
          </a:p>
          <a:p>
            <a:pPr marL="736600" lvl="2" indent="0" algn="l">
              <a:buNone/>
            </a:pPr>
            <a:endParaRPr kumimoji="1" lang="zh-CN" altLang="en-US" i="1" dirty="0">
              <a:solidFill>
                <a:schemeClr val="accent1"/>
              </a:solidFill>
              <a:sym typeface="+mn-ea"/>
            </a:endParaRPr>
          </a:p>
          <a:p>
            <a:pPr marL="736600" lvl="2" indent="0" algn="l">
              <a:buNone/>
            </a:pPr>
            <a:endParaRPr kumimoji="1" lang="zh-CN" altLang="en-US" i="1" dirty="0">
              <a:solidFill>
                <a:schemeClr val="accent2"/>
              </a:solidFill>
              <a:sym typeface="+mn-ea"/>
            </a:endParaRPr>
          </a:p>
          <a:p>
            <a:pPr marL="736600" lvl="2" indent="0" algn="l">
              <a:buNone/>
            </a:pPr>
            <a:r>
              <a:rPr kumimoji="1" lang="zh-CN" altLang="en-US" i="1" dirty="0">
                <a:solidFill>
                  <a:schemeClr val="accent2"/>
                </a:solidFill>
                <a:sym typeface="+mn-ea"/>
              </a:rPr>
              <a:t>这里产生了降级行为，本质属于有损服务，我更倾向在这里使用 </a:t>
            </a:r>
            <a:r>
              <a:rPr kumimoji="1" lang="en-US" altLang="zh-CN" i="1" dirty="0">
                <a:solidFill>
                  <a:schemeClr val="accent2"/>
                </a:solidFill>
                <a:sym typeface="+mn-ea"/>
              </a:rPr>
              <a:t>Warning。</a:t>
            </a:r>
            <a:endParaRPr kumimoji="1" lang="en-US" altLang="zh-CN" i="1" dirty="0">
              <a:solidFill>
                <a:schemeClr val="accent2"/>
              </a:solidFill>
              <a:sym typeface="+mn-ea"/>
            </a:endParaRPr>
          </a:p>
        </p:txBody>
      </p:sp>
      <p:pic>
        <p:nvPicPr>
          <p:cNvPr id="3" name="图片 2"/>
          <p:cNvPicPr>
            <a:picLocks noChangeAspect="1"/>
          </p:cNvPicPr>
          <p:nvPr/>
        </p:nvPicPr>
        <p:blipFill>
          <a:blip r:embed="rId1"/>
          <a:stretch>
            <a:fillRect/>
          </a:stretch>
        </p:blipFill>
        <p:spPr>
          <a:xfrm>
            <a:off x="8183880" y="7472680"/>
            <a:ext cx="8014335" cy="2082800"/>
          </a:xfrm>
          <a:prstGeom prst="rect">
            <a:avLst/>
          </a:prstGeom>
        </p:spPr>
      </p:pic>
      <p:pic>
        <p:nvPicPr>
          <p:cNvPr id="4" name="图片 3"/>
          <p:cNvPicPr>
            <a:picLocks noChangeAspect="1"/>
          </p:cNvPicPr>
          <p:nvPr/>
        </p:nvPicPr>
        <p:blipFill>
          <a:blip r:embed="rId2"/>
          <a:stretch>
            <a:fillRect/>
          </a:stretch>
        </p:blipFill>
        <p:spPr>
          <a:xfrm>
            <a:off x="7994015" y="10139680"/>
            <a:ext cx="8395335" cy="161290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日志级别</a:t>
            </a:r>
            <a:endParaRPr kumimoji="1" lang="en-US" altLang="zh-CN"/>
          </a:p>
        </p:txBody>
      </p:sp>
      <p:sp>
        <p:nvSpPr>
          <p:cNvPr id="7" name="文本占位符 6"/>
          <p:cNvSpPr>
            <a:spLocks noGrp="1"/>
          </p:cNvSpPr>
          <p:nvPr>
            <p:ph type="body" sz="quarter" idx="11"/>
          </p:nvPr>
        </p:nvSpPr>
        <p:spPr>
          <a:xfrm>
            <a:off x="2462530" y="2731770"/>
            <a:ext cx="19457035" cy="10365105"/>
          </a:xfrm>
        </p:spPr>
        <p:txBody>
          <a:bodyPr anchor="t" anchorCtr="0">
            <a:noAutofit/>
          </a:bodyPr>
          <a:lstStyle/>
          <a:p>
            <a:pPr marL="850900" lvl="1" indent="-571500" algn="l"/>
            <a:r>
              <a:rPr kumimoji="1" lang="en-US" altLang="zh-CN" sz="4000" dirty="0">
                <a:solidFill>
                  <a:schemeClr val="bg1"/>
                </a:solidFill>
                <a:sym typeface="+mn-ea"/>
              </a:rPr>
              <a:t>Debug</a:t>
            </a:r>
            <a:endParaRPr kumimoji="1" lang="en-US" altLang="zh-CN" i="1" dirty="0">
              <a:solidFill>
                <a:schemeClr val="accent1"/>
              </a:solidFill>
              <a:sym typeface="+mn-ea"/>
            </a:endParaRPr>
          </a:p>
          <a:p>
            <a:pPr marL="736600" lvl="2" indent="0" algn="l">
              <a:buNone/>
            </a:pPr>
            <a:r>
              <a:rPr kumimoji="1" lang="en-US" altLang="zh-CN" i="1" dirty="0">
                <a:solidFill>
                  <a:schemeClr val="accent1"/>
                </a:solidFill>
                <a:sym typeface="+mn-ea"/>
              </a:rPr>
              <a:t>相信只有两件事你应该记录：</a:t>
            </a:r>
            <a:endParaRPr kumimoji="1" lang="en-US" altLang="zh-CN" i="1" dirty="0">
              <a:solidFill>
                <a:schemeClr val="accent1"/>
              </a:solidFill>
              <a:sym typeface="+mn-ea"/>
            </a:endParaRPr>
          </a:p>
          <a:p>
            <a:pPr marL="1308100" lvl="2" indent="-571500" algn="l"/>
            <a:r>
              <a:rPr kumimoji="1" lang="en-US" altLang="zh-CN" i="1" dirty="0">
                <a:solidFill>
                  <a:schemeClr val="accent1"/>
                </a:solidFill>
                <a:sym typeface="+mn-ea"/>
              </a:rPr>
              <a:t>开发人员在开发或调试软件时关心的事情。</a:t>
            </a:r>
            <a:endParaRPr kumimoji="1" lang="en-US" altLang="zh-CN" i="1" dirty="0">
              <a:solidFill>
                <a:schemeClr val="accent1"/>
              </a:solidFill>
              <a:sym typeface="+mn-ea"/>
            </a:endParaRPr>
          </a:p>
          <a:p>
            <a:pPr marL="1308100" lvl="2" indent="-571500" algn="l"/>
            <a:r>
              <a:rPr kumimoji="1" lang="en-US" altLang="zh-CN" i="1" dirty="0">
                <a:solidFill>
                  <a:schemeClr val="accent1"/>
                </a:solidFill>
                <a:sym typeface="+mn-ea"/>
              </a:rPr>
              <a:t>用户在使用软件时关心的事情。</a:t>
            </a:r>
            <a:endParaRPr kumimoji="1" lang="en-US" altLang="zh-CN" i="1" dirty="0">
              <a:solidFill>
                <a:schemeClr val="accent1"/>
              </a:solidFill>
              <a:sym typeface="+mn-ea"/>
            </a:endParaRPr>
          </a:p>
          <a:p>
            <a:pPr marL="736600" lvl="2" indent="0" algn="l">
              <a:buNone/>
            </a:pPr>
            <a:r>
              <a:rPr kumimoji="1" lang="en-US" altLang="zh-CN" i="1" dirty="0">
                <a:solidFill>
                  <a:schemeClr val="accent1"/>
                </a:solidFill>
                <a:sym typeface="+mn-ea"/>
              </a:rPr>
              <a:t>显然，它们分别是调试和信息级别。</a:t>
            </a:r>
            <a:endParaRPr kumimoji="1" lang="en-US" altLang="zh-CN" i="1" dirty="0">
              <a:solidFill>
                <a:schemeClr val="accent1"/>
              </a:solidFill>
              <a:sym typeface="+mn-ea"/>
            </a:endParaRPr>
          </a:p>
          <a:p>
            <a:pPr marL="736600" lvl="2" indent="0" algn="l">
              <a:buNone/>
            </a:pPr>
            <a:r>
              <a:rPr kumimoji="1" lang="en-US" altLang="zh-CN" i="1" dirty="0">
                <a:solidFill>
                  <a:schemeClr val="accent1"/>
                </a:solidFill>
                <a:sym typeface="+mn-ea"/>
              </a:rPr>
              <a:t>log.Info 只需将该行写入日志输出。不应该有关闭它的选项，因为用户只应该被告知对他们有用的事情。如果发生了一个无法处理的错误，它就会</a:t>
            </a:r>
            <a:r>
              <a:rPr kumimoji="1" lang="zh-CN" altLang="en-US" i="1" dirty="0">
                <a:solidFill>
                  <a:schemeClr val="accent1"/>
                </a:solidFill>
                <a:sym typeface="+mn-ea"/>
              </a:rPr>
              <a:t>抛出到 </a:t>
            </a:r>
            <a:r>
              <a:rPr kumimoji="1" lang="en-US" altLang="zh-CN" i="1" dirty="0">
                <a:solidFill>
                  <a:schemeClr val="accent1"/>
                </a:solidFill>
                <a:sym typeface="+mn-ea"/>
              </a:rPr>
              <a:t>main.main。main.main 程序终止的地方。在最后的日志消息前面插入 fatal 前缀，或者直接写入 os.Stderr。</a:t>
            </a:r>
            <a:endParaRPr kumimoji="1" lang="en-US" altLang="zh-CN" i="1" dirty="0">
              <a:solidFill>
                <a:schemeClr val="accent1"/>
              </a:solidFill>
              <a:sym typeface="+mn-ea"/>
            </a:endParaRPr>
          </a:p>
          <a:p>
            <a:pPr marL="736600" lvl="2" indent="0" algn="l">
              <a:buNone/>
            </a:pPr>
            <a:r>
              <a:rPr kumimoji="1" lang="en-US" altLang="zh-CN" i="1" dirty="0">
                <a:solidFill>
                  <a:schemeClr val="accent1"/>
                </a:solidFill>
                <a:sym typeface="+mn-ea"/>
              </a:rPr>
              <a:t>log.Debug，是完全不同的事情。它由开发人员或支持工程师控制。在开发过程中，调试语句应该是丰富的，而不必求助于 trace 或 debug2（您知道自己是谁）级别。日志包应该支持细粒度控制，以启用或禁用调试，并且只在包或更精细的范围内启用或禁用调试语句。</a:t>
            </a:r>
            <a:endParaRPr kumimoji="1" lang="en-US" altLang="zh-CN" i="1" dirty="0">
              <a:solidFill>
                <a:schemeClr val="accent1"/>
              </a:solidFill>
              <a:sym typeface="+mn-ea"/>
            </a:endParaRPr>
          </a:p>
          <a:p>
            <a:pPr marL="736600" lvl="2" indent="0" algn="l">
              <a:buNone/>
            </a:pPr>
            <a:endParaRPr kumimoji="1" lang="zh-CN" altLang="en-US" i="1" dirty="0">
              <a:solidFill>
                <a:schemeClr val="accent2"/>
              </a:solidFill>
              <a:sym typeface="+mn-ea"/>
            </a:endParaRPr>
          </a:p>
          <a:p>
            <a:pPr marL="736600" lvl="2" indent="0" algn="l">
              <a:buNone/>
            </a:pPr>
            <a:r>
              <a:rPr kumimoji="1" lang="zh-CN" altLang="en-US" i="1" dirty="0">
                <a:solidFill>
                  <a:schemeClr val="accent2"/>
                </a:solidFill>
                <a:sym typeface="+mn-ea"/>
              </a:rPr>
              <a:t>我们如何设计和思考的：</a:t>
            </a:r>
            <a:r>
              <a:rPr kumimoji="1" lang="en-US" altLang="zh-CN" i="1" dirty="0">
                <a:solidFill>
                  <a:schemeClr val="accent2"/>
                </a:solidFill>
                <a:sym typeface="+mn-ea"/>
              </a:rPr>
              <a:t>https://github.com/go-kratos/kratos/tree/v2.0.x/log</a:t>
            </a:r>
            <a:endParaRPr kumimoji="1" lang="en-US" altLang="zh-CN" i="1" dirty="0">
              <a:solidFill>
                <a:schemeClr val="accent2"/>
              </a:solidFill>
              <a:sym typeface="+mn-ea"/>
            </a:endParaRPr>
          </a:p>
          <a:p>
            <a:pPr marL="736600" lvl="2" indent="0" algn="l">
              <a:buNone/>
            </a:pPr>
            <a:endParaRPr kumimoji="1" lang="en-US" altLang="zh-CN" i="1" dirty="0">
              <a:solidFill>
                <a:schemeClr val="accent2"/>
              </a:solidFill>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t>Logger</a:t>
            </a:r>
            <a:endParaRPr kumimoji="1" lang="en-US" altLang="zh-CN"/>
          </a:p>
        </p:txBody>
      </p:sp>
      <p:sp>
        <p:nvSpPr>
          <p:cNvPr id="7" name="文本占位符 6"/>
          <p:cNvSpPr>
            <a:spLocks noGrp="1"/>
          </p:cNvSpPr>
          <p:nvPr>
            <p:ph type="body" sz="quarter" idx="11"/>
          </p:nvPr>
        </p:nvSpPr>
        <p:spPr>
          <a:xfrm>
            <a:off x="2462530" y="2749550"/>
            <a:ext cx="19457035" cy="10365105"/>
          </a:xfrm>
        </p:spPr>
        <p:txBody>
          <a:bodyPr anchor="t" anchorCtr="0">
            <a:noAutofit/>
          </a:bodyPr>
          <a:lstStyle/>
          <a:p>
            <a:pPr marL="279400" lvl="1" indent="0" algn="l">
              <a:buNone/>
            </a:pPr>
            <a:r>
              <a:rPr kumimoji="1" lang="en-US" sz="4000" dirty="0">
                <a:solidFill>
                  <a:schemeClr val="bg1"/>
                </a:solidFill>
                <a:sym typeface="+mn-ea"/>
              </a:rPr>
              <a:t>在 package </a:t>
            </a:r>
            <a:r>
              <a:rPr kumimoji="1" lang="zh-CN" altLang="en-US" sz="4000" dirty="0">
                <a:solidFill>
                  <a:schemeClr val="bg1"/>
                </a:solidFill>
                <a:sym typeface="+mn-ea"/>
              </a:rPr>
              <a:t>使用的时候</a:t>
            </a:r>
            <a:endParaRPr kumimoji="1" lang="zh-CN" altLang="en-US" sz="4000" dirty="0">
              <a:solidFill>
                <a:schemeClr val="bg1"/>
              </a:solidFill>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package foo</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import “mylogger”</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var log = mylogger.GetLogger(“github.com/project/foo”)</a:t>
            </a:r>
            <a:endParaRPr kumimoji="1" lang="zh-CN" altLang="en-US" sz="4000" dirty="0">
              <a:solidFill>
                <a:schemeClr val="bg1"/>
              </a:solidFill>
              <a:sym typeface="+mn-ea"/>
            </a:endParaRPr>
          </a:p>
          <a:p>
            <a:pPr marL="850900" lvl="1" indent="-571500" algn="l"/>
            <a:r>
              <a:rPr kumimoji="1" lang="en-US" altLang="zh-CN" i="1" dirty="0">
                <a:solidFill>
                  <a:schemeClr val="accent1"/>
                </a:solidFill>
                <a:sym typeface="+mn-ea"/>
              </a:rPr>
              <a:t>foo </a:t>
            </a:r>
            <a:r>
              <a:rPr kumimoji="1" lang="zh-CN" altLang="en-US" i="1" dirty="0">
                <a:solidFill>
                  <a:schemeClr val="accent1"/>
                </a:solidFill>
                <a:sym typeface="+mn-ea"/>
              </a:rPr>
              <a:t>耦合了 </a:t>
            </a:r>
            <a:r>
              <a:rPr kumimoji="1" lang="en-US" altLang="zh-CN" i="1" dirty="0">
                <a:solidFill>
                  <a:schemeClr val="accent1"/>
                </a:solidFill>
                <a:sym typeface="+mn-ea"/>
              </a:rPr>
              <a:t>mylogger</a:t>
            </a:r>
            <a:endParaRPr kumimoji="1" lang="en-US" altLang="zh-CN" i="1" dirty="0">
              <a:solidFill>
                <a:schemeClr val="accent1"/>
              </a:solidFill>
              <a:sym typeface="+mn-ea"/>
            </a:endParaRPr>
          </a:p>
          <a:p>
            <a:pPr marL="850900" lvl="1" indent="-571500" algn="l"/>
            <a:r>
              <a:rPr kumimoji="1" lang="zh-CN" altLang="en-US" i="1" dirty="0">
                <a:solidFill>
                  <a:schemeClr val="accent1"/>
                </a:solidFill>
                <a:sym typeface="+mn-ea"/>
              </a:rPr>
              <a:t>所有使用 </a:t>
            </a:r>
            <a:r>
              <a:rPr kumimoji="1" lang="en-US" altLang="zh-CN" i="1" dirty="0">
                <a:solidFill>
                  <a:schemeClr val="accent1"/>
                </a:solidFill>
                <a:sym typeface="+mn-ea"/>
              </a:rPr>
              <a:t>foo </a:t>
            </a:r>
            <a:r>
              <a:rPr kumimoji="1" lang="zh-CN" altLang="en-US" i="1" dirty="0">
                <a:solidFill>
                  <a:schemeClr val="accent1"/>
                </a:solidFill>
                <a:sym typeface="+mn-ea"/>
              </a:rPr>
              <a:t>的其他库，被透明依赖了 </a:t>
            </a:r>
            <a:r>
              <a:rPr kumimoji="1" lang="en-US" altLang="zh-CN" i="1" dirty="0">
                <a:solidFill>
                  <a:schemeClr val="accent1"/>
                </a:solidFill>
                <a:sym typeface="+mn-ea"/>
              </a:rPr>
              <a:t>mylogger</a:t>
            </a:r>
            <a:endParaRPr kumimoji="1" lang="zh-CN" altLang="en-US" sz="4000" dirty="0">
              <a:solidFill>
                <a:schemeClr val="bg1"/>
              </a:solidFill>
              <a:sym typeface="+mn-ea"/>
            </a:endParaRPr>
          </a:p>
          <a:p>
            <a:pPr marL="279400" lvl="1" indent="0" algn="l">
              <a:buNone/>
            </a:pPr>
            <a:r>
              <a:rPr kumimoji="1" lang="zh-CN" altLang="en-US" sz="4000" dirty="0">
                <a:solidFill>
                  <a:schemeClr val="bg1"/>
                </a:solidFill>
                <a:sym typeface="+mn-ea"/>
              </a:rPr>
              <a:t>当我们使用 </a:t>
            </a:r>
            <a:r>
              <a:rPr kumimoji="1" lang="en-US" altLang="zh-CN" sz="4000" dirty="0">
                <a:solidFill>
                  <a:schemeClr val="bg1"/>
                </a:solidFill>
                <a:sym typeface="+mn-ea"/>
              </a:rPr>
              <a:t>kit </a:t>
            </a:r>
            <a:r>
              <a:rPr kumimoji="1" lang="zh-CN" altLang="en-US" sz="4000" dirty="0">
                <a:solidFill>
                  <a:schemeClr val="bg1"/>
                </a:solidFill>
                <a:sym typeface="+mn-ea"/>
              </a:rPr>
              <a:t>时候</a:t>
            </a:r>
            <a:endParaRPr kumimoji="1" lang="zh-CN" altLang="en-US" sz="4000" dirty="0">
              <a:solidFill>
                <a:schemeClr val="bg1"/>
              </a:solidFill>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package foo</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import "github.com/pkg/log"</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type T struct {</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        logger log.Logger</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2"/>
                </a:solidFill>
                <a:latin typeface="Helvetica Oblique" charset="0"/>
                <a:cs typeface="Helvetica Oblique" charset="0"/>
                <a:sym typeface="+mn-ea"/>
              </a:rPr>
              <a:t>延迟需要打日志的类型与日志的实际类型之间的绑定。</a:t>
            </a:r>
            <a:endParaRPr kumimoji="1" lang="zh-CN" altLang="en-US" i="1" dirty="0">
              <a:solidFill>
                <a:schemeClr val="accent2"/>
              </a:solidFill>
              <a:latin typeface="Helvetica Oblique" charset="0"/>
              <a:cs typeface="Helvetica Oblique" charset="0"/>
              <a:sym typeface="+mn-ea"/>
            </a:endParaRPr>
          </a:p>
        </p:txBody>
      </p:sp>
      <p:pic>
        <p:nvPicPr>
          <p:cNvPr id="2" name="图片 1"/>
          <p:cNvPicPr>
            <a:picLocks noChangeAspect="1"/>
          </p:cNvPicPr>
          <p:nvPr/>
        </p:nvPicPr>
        <p:blipFill>
          <a:blip r:embed="rId1"/>
          <a:stretch>
            <a:fillRect/>
          </a:stretch>
        </p:blipFill>
        <p:spPr>
          <a:xfrm>
            <a:off x="10606405" y="8198485"/>
            <a:ext cx="5689600" cy="40513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日志选型</a:t>
            </a:r>
            <a:endParaRPr kumimoji="1" lang="zh-CN" altLang="en-US"/>
          </a:p>
        </p:txBody>
      </p:sp>
      <p:sp>
        <p:nvSpPr>
          <p:cNvPr id="7" name="文本占位符 6"/>
          <p:cNvSpPr>
            <a:spLocks noGrp="1"/>
          </p:cNvSpPr>
          <p:nvPr>
            <p:ph type="body" sz="quarter" idx="11"/>
          </p:nvPr>
        </p:nvSpPr>
        <p:spPr>
          <a:xfrm>
            <a:off x="2462530" y="2731770"/>
            <a:ext cx="11734165" cy="10365105"/>
          </a:xfrm>
        </p:spPr>
        <p:txBody>
          <a:bodyPr anchor="t" anchorCtr="0">
            <a:noAutofit/>
          </a:bodyPr>
          <a:lstStyle/>
          <a:p>
            <a:pPr marL="279400" lvl="1" indent="0" algn="l">
              <a:buNone/>
            </a:pPr>
            <a:r>
              <a:rPr kumimoji="1" lang="zh-CN" altLang="en-US" dirty="0">
                <a:solidFill>
                  <a:schemeClr val="bg1"/>
                </a:solidFill>
                <a:sym typeface="+mn-ea"/>
              </a:rPr>
              <a:t>一个完整的集中式日志系统，需要包含以下几个主要特点：</a:t>
            </a:r>
            <a:endParaRPr kumimoji="1" lang="zh-CN" altLang="en-US" dirty="0">
              <a:solidFill>
                <a:schemeClr val="bg1"/>
              </a:solidFill>
              <a:sym typeface="+mn-ea"/>
            </a:endParaRPr>
          </a:p>
          <a:p>
            <a:pPr marL="850900" lvl="1" indent="-571500" algn="l"/>
            <a:r>
              <a:rPr kumimoji="1" lang="zh-CN" altLang="en-US" sz="3200" i="1" dirty="0">
                <a:solidFill>
                  <a:schemeClr val="accent1"/>
                </a:solidFill>
                <a:sym typeface="+mn-ea"/>
              </a:rPr>
              <a:t>收集－能够采集多种来源的日志数据；</a:t>
            </a:r>
            <a:endParaRPr kumimoji="1" lang="zh-CN" altLang="en-US" sz="3200" i="1" dirty="0">
              <a:solidFill>
                <a:schemeClr val="accent1"/>
              </a:solidFill>
              <a:sym typeface="+mn-ea"/>
            </a:endParaRPr>
          </a:p>
          <a:p>
            <a:pPr marL="850900" lvl="1" indent="-571500" algn="l"/>
            <a:r>
              <a:rPr kumimoji="1" lang="zh-CN" altLang="en-US" sz="3200" i="1" dirty="0">
                <a:solidFill>
                  <a:schemeClr val="accent1"/>
                </a:solidFill>
                <a:sym typeface="+mn-ea"/>
              </a:rPr>
              <a:t>传输－能够稳定的把日志数据传输到中央系统；</a:t>
            </a:r>
            <a:endParaRPr kumimoji="1" lang="zh-CN" altLang="en-US" sz="3200" i="1" dirty="0">
              <a:solidFill>
                <a:schemeClr val="accent1"/>
              </a:solidFill>
              <a:sym typeface="+mn-ea"/>
            </a:endParaRPr>
          </a:p>
          <a:p>
            <a:pPr marL="850900" lvl="1" indent="-571500" algn="l"/>
            <a:r>
              <a:rPr kumimoji="1" lang="zh-CN" altLang="en-US" sz="3200" i="1" dirty="0">
                <a:solidFill>
                  <a:schemeClr val="accent1"/>
                </a:solidFill>
                <a:sym typeface="+mn-ea"/>
              </a:rPr>
              <a:t>存储－如何存储日志数据；</a:t>
            </a:r>
            <a:endParaRPr kumimoji="1" lang="zh-CN" altLang="en-US" sz="3200" i="1" dirty="0">
              <a:solidFill>
                <a:schemeClr val="accent1"/>
              </a:solidFill>
              <a:sym typeface="+mn-ea"/>
            </a:endParaRPr>
          </a:p>
          <a:p>
            <a:pPr marL="850900" lvl="1" indent="-571500" algn="l"/>
            <a:r>
              <a:rPr kumimoji="1" lang="zh-CN" altLang="en-US" sz="3200" i="1" dirty="0">
                <a:solidFill>
                  <a:schemeClr val="accent1"/>
                </a:solidFill>
                <a:sym typeface="+mn-ea"/>
              </a:rPr>
              <a:t>分析－可以支持 UI 分析；</a:t>
            </a:r>
            <a:endParaRPr kumimoji="1" lang="zh-CN" altLang="en-US" sz="3200" i="1" dirty="0">
              <a:solidFill>
                <a:schemeClr val="accent1"/>
              </a:solidFill>
              <a:sym typeface="+mn-ea"/>
            </a:endParaRPr>
          </a:p>
          <a:p>
            <a:pPr marL="850900" lvl="1" indent="-571500" algn="l"/>
            <a:r>
              <a:rPr kumimoji="1" lang="zh-CN" altLang="en-US" sz="3200" i="1" dirty="0">
                <a:solidFill>
                  <a:schemeClr val="accent1"/>
                </a:solidFill>
                <a:sym typeface="+mn-ea"/>
              </a:rPr>
              <a:t>警告－能够提供错误报告，监控机制；</a:t>
            </a:r>
            <a:endParaRPr kumimoji="1" lang="zh-CN" altLang="en-US" dirty="0">
              <a:solidFill>
                <a:schemeClr val="bg1"/>
              </a:solidFill>
              <a:sym typeface="+mn-ea"/>
            </a:endParaRPr>
          </a:p>
          <a:p>
            <a:pPr marL="279400" lvl="1" indent="0" algn="l">
              <a:buNone/>
            </a:pPr>
            <a:r>
              <a:rPr kumimoji="1" lang="zh-CN" altLang="en-US" dirty="0">
                <a:solidFill>
                  <a:schemeClr val="bg1"/>
                </a:solidFill>
                <a:sym typeface="+mn-ea"/>
              </a:rPr>
              <a:t>开源界鼎鼎大名 ELK stack</a:t>
            </a:r>
            <a:r>
              <a:rPr kumimoji="1" lang="en-US" altLang="zh-CN" dirty="0">
                <a:solidFill>
                  <a:schemeClr val="bg1"/>
                </a:solidFill>
                <a:sym typeface="+mn-ea"/>
              </a:rPr>
              <a:t>，分别表示：Elasticsearch , Logstash, Kibana , 它们都是开源软件。新增了一个 FileBeat，它是一个轻量级的日志收集处理工具(Agent)，Filebeat 占用资源少，适合于在各个服务器上搜集日志后传输给 Logstash，官方也推荐此工具。</a:t>
            </a:r>
            <a:endParaRPr kumimoji="1" lang="en-US" altLang="zh-CN" dirty="0">
              <a:solidFill>
                <a:schemeClr val="bg1"/>
              </a:solidFill>
              <a:sym typeface="+mn-ea"/>
            </a:endParaRPr>
          </a:p>
        </p:txBody>
      </p:sp>
      <p:pic>
        <p:nvPicPr>
          <p:cNvPr id="2" name="图片 1"/>
          <p:cNvPicPr>
            <a:picLocks noChangeAspect="1"/>
          </p:cNvPicPr>
          <p:nvPr/>
        </p:nvPicPr>
        <p:blipFill>
          <a:blip r:embed="rId1"/>
          <a:stretch>
            <a:fillRect/>
          </a:stretch>
        </p:blipFill>
        <p:spPr>
          <a:xfrm>
            <a:off x="14331950" y="2981960"/>
            <a:ext cx="9183370" cy="986472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462400" y="979200"/>
            <a:ext cx="19458000" cy="1310400"/>
          </a:xfrm>
        </p:spPr>
        <p:txBody>
          <a:bodyPr/>
          <a:lstStyle/>
          <a:p>
            <a:r>
              <a:rPr kumimoji="1" lang="zh-CN" altLang="en-US"/>
              <a:t>日志选型</a:t>
            </a:r>
            <a:endParaRPr kumimoji="1" lang="zh-CN" altLang="en-US"/>
          </a:p>
        </p:txBody>
      </p:sp>
      <p:sp>
        <p:nvSpPr>
          <p:cNvPr id="7" name="文本占位符 6"/>
          <p:cNvSpPr>
            <a:spLocks noGrp="1"/>
          </p:cNvSpPr>
          <p:nvPr>
            <p:ph type="body" sz="quarter" idx="11"/>
          </p:nvPr>
        </p:nvSpPr>
        <p:spPr>
          <a:xfrm>
            <a:off x="2462530" y="2731770"/>
            <a:ext cx="8787130" cy="10365105"/>
          </a:xfrm>
        </p:spPr>
        <p:txBody>
          <a:bodyPr anchor="t" anchorCtr="0">
            <a:noAutofit/>
          </a:bodyPr>
          <a:lstStyle/>
          <a:p>
            <a:pPr marL="279400" lvl="1" indent="0" algn="l">
              <a:buNone/>
            </a:pPr>
            <a:r>
              <a:rPr kumimoji="1" lang="en-US" altLang="zh-CN" dirty="0">
                <a:solidFill>
                  <a:schemeClr val="bg1"/>
                </a:solidFill>
                <a:sym typeface="+mn-ea"/>
              </a:rPr>
              <a:t>此架构由 Logstash 分布于各个节点上搜集相关日志、数据，并经过分析、过滤后发送给远端服务器上的 Elasticsearch 进行存储。</a:t>
            </a:r>
            <a:endParaRPr kumimoji="1" lang="en-US" altLang="zh-CN" dirty="0">
              <a:solidFill>
                <a:schemeClr val="bg1"/>
              </a:solidFill>
              <a:sym typeface="+mn-ea"/>
            </a:endParaRPr>
          </a:p>
          <a:p>
            <a:pPr marL="279400" lvl="1" indent="0" algn="l">
              <a:buNone/>
            </a:pPr>
            <a:r>
              <a:rPr kumimoji="1" lang="en-US" altLang="zh-CN" dirty="0">
                <a:solidFill>
                  <a:schemeClr val="bg1"/>
                </a:solidFill>
                <a:sym typeface="+mn-ea"/>
              </a:rPr>
              <a:t>Elasticsearch 将数据以分片的形式压缩存储并提供多种 API 供用户查询，操作。用户亦可以更直观的通过配置 Kibana Web方便的对日志查询，并根据数据生成报表。</a:t>
            </a:r>
            <a:endParaRPr kumimoji="1" lang="en-US" altLang="zh-CN" dirty="0">
              <a:solidFill>
                <a:schemeClr val="bg1"/>
              </a:solidFill>
              <a:sym typeface="+mn-ea"/>
            </a:endParaRPr>
          </a:p>
          <a:p>
            <a:pPr marL="279400" lvl="1" indent="0" algn="l">
              <a:buNone/>
            </a:pPr>
            <a:r>
              <a:rPr kumimoji="1" lang="zh-CN" altLang="en-US" dirty="0">
                <a:solidFill>
                  <a:schemeClr val="bg1"/>
                </a:solidFill>
                <a:sym typeface="+mn-ea"/>
              </a:rPr>
              <a:t>因为 </a:t>
            </a:r>
            <a:r>
              <a:rPr kumimoji="1" lang="en-US" altLang="zh-CN" dirty="0">
                <a:solidFill>
                  <a:schemeClr val="bg1"/>
                </a:solidFill>
                <a:sym typeface="+mn-ea"/>
              </a:rPr>
              <a:t>logstash </a:t>
            </a:r>
            <a:r>
              <a:rPr kumimoji="1" lang="zh-CN" altLang="en-US" dirty="0">
                <a:solidFill>
                  <a:schemeClr val="bg1"/>
                </a:solidFill>
                <a:sym typeface="+mn-ea"/>
              </a:rPr>
              <a:t>属于 </a:t>
            </a:r>
            <a:r>
              <a:rPr kumimoji="1" lang="en-US" altLang="zh-CN" dirty="0">
                <a:solidFill>
                  <a:schemeClr val="bg1"/>
                </a:solidFill>
                <a:sym typeface="+mn-ea"/>
              </a:rPr>
              <a:t>server </a:t>
            </a:r>
            <a:r>
              <a:rPr kumimoji="1" lang="zh-CN" altLang="en-US" dirty="0">
                <a:solidFill>
                  <a:schemeClr val="bg1"/>
                </a:solidFill>
                <a:sym typeface="+mn-ea"/>
              </a:rPr>
              <a:t>角色，必然出现流量集中式的热点问题，因此我们不建议使用这种部署方式，同时因为 还需要做大量 </a:t>
            </a:r>
            <a:r>
              <a:rPr kumimoji="1" lang="en-US" altLang="zh-CN" dirty="0">
                <a:solidFill>
                  <a:schemeClr val="bg1"/>
                </a:solidFill>
                <a:sym typeface="+mn-ea"/>
              </a:rPr>
              <a:t>match </a:t>
            </a:r>
            <a:r>
              <a:rPr kumimoji="1" lang="zh-CN" altLang="en-US" dirty="0">
                <a:solidFill>
                  <a:schemeClr val="bg1"/>
                </a:solidFill>
                <a:sym typeface="+mn-ea"/>
              </a:rPr>
              <a:t>操作（格式化日志），消耗的 </a:t>
            </a:r>
            <a:r>
              <a:rPr kumimoji="1" lang="en-US" altLang="zh-CN" dirty="0">
                <a:solidFill>
                  <a:schemeClr val="bg1"/>
                </a:solidFill>
                <a:sym typeface="+mn-ea"/>
              </a:rPr>
              <a:t>CPU </a:t>
            </a:r>
            <a:r>
              <a:rPr kumimoji="1" lang="zh-CN" altLang="en-US" dirty="0">
                <a:solidFill>
                  <a:schemeClr val="bg1"/>
                </a:solidFill>
                <a:sym typeface="+mn-ea"/>
              </a:rPr>
              <a:t>也很多，不利于 </a:t>
            </a:r>
            <a:r>
              <a:rPr kumimoji="1" lang="en-US" altLang="zh-CN" dirty="0">
                <a:solidFill>
                  <a:schemeClr val="bg1"/>
                </a:solidFill>
                <a:sym typeface="+mn-ea"/>
              </a:rPr>
              <a:t>scale out</a:t>
            </a:r>
            <a:r>
              <a:rPr kumimoji="1" lang="zh-CN" altLang="en-US" dirty="0">
                <a:solidFill>
                  <a:schemeClr val="bg1"/>
                </a:solidFill>
                <a:sym typeface="+mn-ea"/>
              </a:rPr>
              <a:t>。</a:t>
            </a:r>
            <a:endParaRPr kumimoji="1" lang="en-US" altLang="zh-CN" dirty="0">
              <a:solidFill>
                <a:schemeClr val="bg1"/>
              </a:solidFill>
              <a:sym typeface="+mn-ea"/>
            </a:endParaRPr>
          </a:p>
          <a:p>
            <a:pPr marL="279400" lvl="1" indent="0" algn="l">
              <a:buNone/>
            </a:pPr>
            <a:endParaRPr kumimoji="1" lang="en-US" altLang="zh-CN" dirty="0">
              <a:solidFill>
                <a:schemeClr val="bg1"/>
              </a:solidFill>
              <a:sym typeface="+mn-ea"/>
            </a:endParaRPr>
          </a:p>
        </p:txBody>
      </p:sp>
      <p:pic>
        <p:nvPicPr>
          <p:cNvPr id="3" name="图片 2"/>
          <p:cNvPicPr>
            <a:picLocks noChangeAspect="1"/>
          </p:cNvPicPr>
          <p:nvPr/>
        </p:nvPicPr>
        <p:blipFill>
          <a:blip r:embed="rId1"/>
          <a:stretch>
            <a:fillRect/>
          </a:stretch>
        </p:blipFill>
        <p:spPr>
          <a:xfrm>
            <a:off x="11483340" y="4104640"/>
            <a:ext cx="12506325" cy="6459855"/>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7528</Words>
  <Application>WPS 演示</Application>
  <PresentationFormat>自定义</PresentationFormat>
  <Paragraphs>359</Paragraphs>
  <Slides>41</Slides>
  <Notes>61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41</vt:i4>
      </vt:variant>
    </vt:vector>
  </HeadingPairs>
  <TitlesOfParts>
    <vt:vector size="61" baseType="lpstr">
      <vt:lpstr>Arial</vt:lpstr>
      <vt:lpstr>方正书宋_GBK</vt:lpstr>
      <vt:lpstr>Wingdings</vt:lpstr>
      <vt:lpstr>Helvetica Neue</vt:lpstr>
      <vt:lpstr>Helvetica Neue Medium</vt:lpstr>
      <vt:lpstr>Helvetica Neue Light</vt:lpstr>
      <vt:lpstr>Helvetica</vt:lpstr>
      <vt:lpstr>Alibaba PuHuiTi</vt:lpstr>
      <vt:lpstr>苹方-简</vt:lpstr>
      <vt:lpstr>Helvetica Light</vt:lpstr>
      <vt:lpstr>Alibaba PuHuiTi</vt:lpstr>
      <vt:lpstr>Microsoft YaHei</vt:lpstr>
      <vt:lpstr>汉仪旗黑</vt:lpstr>
      <vt:lpstr>Helvetica Oblique</vt:lpstr>
      <vt:lpstr>Arial</vt:lpstr>
      <vt:lpstr>微软雅黑</vt:lpstr>
      <vt:lpstr>宋体</vt:lpstr>
      <vt:lpstr>Arial Unicode MS</vt:lpstr>
      <vt:lpstr>汉仪书宋二KW</vt:lpstr>
      <vt:lpstr>White</vt:lpstr>
      <vt:lpstr>PowerPoint 演示文稿</vt:lpstr>
      <vt:lpstr>PowerPoint 演示文稿</vt:lpstr>
      <vt:lpstr>日志级别</vt:lpstr>
      <vt:lpstr>日志级别</vt:lpstr>
      <vt:lpstr>日志级别</vt:lpstr>
      <vt:lpstr>日志级别</vt:lpstr>
      <vt:lpstr>Logger</vt:lpstr>
      <vt:lpstr>日志选型</vt:lpstr>
      <vt:lpstr>日志选型</vt:lpstr>
      <vt:lpstr>日志选型</vt:lpstr>
      <vt:lpstr>日志系统：设计目标</vt:lpstr>
      <vt:lpstr>日志系统：格式规范</vt:lpstr>
      <vt:lpstr>日志系统 - 设计与实现</vt:lpstr>
      <vt:lpstr>日志系统：采集</vt:lpstr>
      <vt:lpstr>日志系统 - logagent设计</vt:lpstr>
      <vt:lpstr>日志系统 - 传输</vt:lpstr>
      <vt:lpstr>日志系统 - 切分</vt:lpstr>
      <vt:lpstr>日志系统 - 存储和检索</vt:lpstr>
      <vt:lpstr>日志系统 - 文件</vt:lpstr>
      <vt:lpstr>日志系统 - 容器日志采集</vt:lpstr>
      <vt:lpstr>链路追踪：设计目标</vt:lpstr>
      <vt:lpstr>链路追踪：Dapper</vt:lpstr>
      <vt:lpstr>链路追踪：调用链</vt:lpstr>
      <vt:lpstr>链路追踪：追踪信息</vt:lpstr>
      <vt:lpstr>链路追踪：植入点</vt:lpstr>
      <vt:lpstr>链路追踪：架构图</vt:lpstr>
      <vt:lpstr>链路追踪：跟踪消耗</vt:lpstr>
      <vt:lpstr>链路追踪：跟踪采样</vt:lpstr>
      <vt:lpstr>链路追踪：跟踪采样</vt:lpstr>
      <vt:lpstr>链路追踪：API</vt:lpstr>
      <vt:lpstr>链路追踪：API</vt:lpstr>
      <vt:lpstr>链路追踪：API</vt:lpstr>
      <vt:lpstr>链路追踪：API</vt:lpstr>
      <vt:lpstr>链路追踪：API</vt:lpstr>
      <vt:lpstr>链路追踪：经验&amp;优化</vt:lpstr>
      <vt:lpstr>链路追踪：经验&amp;优化</vt:lpstr>
      <vt:lpstr>监控</vt:lpstr>
      <vt:lpstr>日志级别</vt:lpstr>
      <vt:lpstr>监控</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章节标题</dc:title>
  <dc:creator/>
  <cp:lastModifiedBy>terrysmao</cp:lastModifiedBy>
  <cp:revision>2532</cp:revision>
  <cp:lastPrinted>2021-01-21T09:06:49Z</cp:lastPrinted>
  <dcterms:created xsi:type="dcterms:W3CDTF">2021-01-21T09:06:49Z</dcterms:created>
  <dcterms:modified xsi:type="dcterms:W3CDTF">2021-01-21T09:06:49Z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ies>
</file>