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9" r:id="rId5"/>
    <p:sldId id="329" r:id="rId6"/>
    <p:sldId id="310" r:id="rId7"/>
    <p:sldId id="330" r:id="rId8"/>
    <p:sldId id="331" r:id="rId9"/>
    <p:sldId id="332" r:id="rId10"/>
    <p:sldId id="293" r:id="rId11"/>
    <p:sldId id="352" r:id="rId12"/>
    <p:sldId id="353" r:id="rId13"/>
    <p:sldId id="354" r:id="rId14"/>
    <p:sldId id="355" r:id="rId15"/>
    <p:sldId id="357" r:id="rId16"/>
    <p:sldId id="358" r:id="rId17"/>
    <p:sldId id="360" r:id="rId18"/>
    <p:sldId id="361" r:id="rId19"/>
    <p:sldId id="362" r:id="rId20"/>
    <p:sldId id="364" r:id="rId21"/>
    <p:sldId id="365" r:id="rId22"/>
    <p:sldId id="366" r:id="rId23"/>
    <p:sldId id="367" r:id="rId24"/>
    <p:sldId id="368" r:id="rId25"/>
    <p:sldId id="3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0D8738F-DCCC-9C4C-B752-82DCC810E972}">
          <p14:sldIdLst>
            <p14:sldId id="256"/>
            <p14:sldId id="309"/>
            <p14:sldId id="329"/>
            <p14:sldId id="310"/>
            <p14:sldId id="330"/>
            <p14:sldId id="331"/>
            <p14:sldId id="332"/>
            <p14:sldId id="293"/>
            <p14:sldId id="352"/>
            <p14:sldId id="353"/>
            <p14:sldId id="354"/>
            <p14:sldId id="355"/>
            <p14:sldId id="357"/>
            <p14:sldId id="358"/>
            <p14:sldId id="360"/>
            <p14:sldId id="361"/>
            <p14:sldId id="362"/>
            <p14:sldId id="364"/>
            <p14:sldId id="365"/>
            <p14:sldId id="366"/>
            <p14:sldId id="367"/>
            <p14:sldId id="368"/>
            <p14:sldId id="3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00" y="-112"/>
      </p:cViewPr>
      <p:guideLst>
        <p:guide orient="horz" pos="2160"/>
        <p:guide pos="286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故障的大部分来源：部署新版本、修改配置，甚至用户流量分布变化</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值得警惕的是，理解一个系统应该如何工作并不能使人成为专家。只能靠调查系统为何不能正常工作才行。 系统正常，只是该系统无数异常情况下的一种特例。</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初级飞行员的课程中讲到，在紧急情况中，飞行员的首要任务是保持飞机飞行。相比保证乘客与飞机安全着陆，故障定位和排除是次要目标。</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文本日志对实时调试非常有用，讲日志记录为结构化的二进制文件可以保存更多信息，方便事后检索分析。应用要支持多级记录，可以在线动态调整日志级别，对于大流量服务可以采样记录。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不管一个组织有多大，做的事情有多么重要，它明显的特制就是：在紧急事件来临时人们如何应对。没有人天生就能很好地处理紧急情况。在紧急情况下恰当处理需要平时不断地进行实战训练</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有效的紧急事故管理是控制事故影响和迅速恢复运营的关键因素</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职责：可用性改进，延迟优化，性能优化，效率优化，变更管理，监控，紧急事务处理，容量规划与管理</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sym typeface="+mn-ea"/>
              </a:rPr>
              <a:t>在事故发生后，我们需要修复根源性的问题，同时将服务恢复到正常状态。如果没有一种方法从已发生的事故中学习经验，那么事故就可能循环反复地发生。</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oncall</a:t>
            </a:r>
            <a:r>
              <a:rPr lang="zh-CN" altLang="en-US"/>
              <a:t>的目标是保证服务的可靠性和可用性，</a:t>
            </a:r>
            <a:r>
              <a:rPr lang="en-US" altLang="zh-CN"/>
              <a:t>oncall</a:t>
            </a:r>
            <a:r>
              <a:rPr lang="zh-CN" altLang="en-US"/>
              <a:t>值班人员要保证可以随时响应紧急问题，不管是在工作时间还是在非工作时间。</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当</a:t>
            </a:r>
            <a:r>
              <a:rPr lang="en-US" altLang="zh-CN"/>
              <a:t>oncall</a:t>
            </a:r>
            <a:r>
              <a:rPr lang="zh-CN" altLang="en-US"/>
              <a:t>工程师本周内第四个同样报警信息时，很容易联想起前</a:t>
            </a:r>
            <a:r>
              <a:rPr lang="en-US" altLang="zh-CN"/>
              <a:t>3</a:t>
            </a:r>
            <a:r>
              <a:rPr lang="zh-CN" altLang="en-US"/>
              <a:t>次报警都是由于某个外部系统造成的虚假报警，于是很自然地将第四次报警归类为虚假报警，从而没有认真处理，导致真实事故的发生</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一个工程在处非常复杂、需要同时引入多个团队的问题时，或者经过一段时间仍不能预测多久能够恢复时，应该考虑启用某种正式的应急事务处理流程。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2" name="Date Placeholder 11"/>
          <p:cNvSpPr>
            <a:spLocks noGrp="1"/>
          </p:cNvSpPr>
          <p:nvPr>
            <p:ph type="dt" sz="half" idx="10"/>
          </p:nvPr>
        </p:nvSpPr>
        <p:spPr/>
        <p:txBody>
          <a:bodyPr/>
          <a:lstStyle/>
          <a:p>
            <a:fld id="{3AD8CDC4-3D19-4983-B478-82F6B8E5AB66}" type="datetime2">
              <a:rPr lang="en-US" smtClean="0"/>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zh-CN" altLang="en-US" smtClean="0"/>
              <a:t>单击此处编辑母版标题样式</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zh-CN" altLang="en-US" smtClean="0"/>
              <a:t>单击此处编辑母版标题样式</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5" name="Date Placeholder 14"/>
          <p:cNvSpPr>
            <a:spLocks noGrp="1"/>
          </p:cNvSpPr>
          <p:nvPr>
            <p:ph type="dt" sz="half" idx="10"/>
          </p:nvPr>
        </p:nvSpPr>
        <p:spPr/>
        <p:txBody>
          <a:bodyPr/>
          <a:lstStyle/>
          <a:p>
            <a:fld id="{3182DC50-D5DB-4F94-B367-9876CD2C4012}" type="datetime2">
              <a:rPr lang="en-US" smtClean="0"/>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5905" algn="l" defTabSz="914400" rtl="0" eaLnBrk="1" latinLnBrk="0" hangingPunct="1">
        <a:spcBef>
          <a:spcPct val="20000"/>
        </a:spcBef>
        <a:spcAft>
          <a:spcPts val="0"/>
        </a:spcAft>
        <a:buSzPct val="60000"/>
        <a:buFont typeface="Wingdings" panose="05000000000000000000"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5905" algn="l" defTabSz="914400" rtl="0" eaLnBrk="1" latinLnBrk="0" hangingPunct="1">
        <a:spcBef>
          <a:spcPct val="20000"/>
        </a:spcBef>
        <a:buSzPct val="60000"/>
        <a:buFont typeface="Wingdings" panose="05000000000000000000"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5905" algn="l" defTabSz="914400" rtl="0" eaLnBrk="1" latinLnBrk="0" hangingPunct="1">
        <a:spcBef>
          <a:spcPct val="20000"/>
        </a:spcBef>
        <a:buSzPct val="60000"/>
        <a:buFont typeface="Wingdings" panose="05000000000000000000"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5905" algn="l" defTabSz="914400" rtl="0" eaLnBrk="1" latinLnBrk="0" hangingPunct="1">
        <a:spcBef>
          <a:spcPct val="20000"/>
        </a:spcBef>
        <a:buSzPct val="60000"/>
        <a:buFont typeface="Wingdings" panose="05000000000000000000"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5905" algn="l" defTabSz="914400" rtl="0" eaLnBrk="1" latinLnBrk="0" hangingPunct="1">
        <a:spcBef>
          <a:spcPct val="20000"/>
        </a:spcBef>
        <a:buSzPct val="60000"/>
        <a:buFont typeface="Wingdings" panose="05000000000000000000"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3410" y="1131013"/>
            <a:ext cx="8027995" cy="1268564"/>
          </a:xfrm>
        </p:spPr>
        <p:txBody>
          <a:bodyPr/>
          <a:lstStyle/>
          <a:p>
            <a:r>
              <a:rPr kumimoji="1" lang="en-US" altLang="zh-CN" dirty="0"/>
              <a:t>bilibili SRE</a:t>
            </a:r>
            <a:endParaRPr kumimoji="1" lang="en-US" altLang="zh-CN" dirty="0"/>
          </a:p>
        </p:txBody>
      </p:sp>
      <p:sp>
        <p:nvSpPr>
          <p:cNvPr id="5" name="文本框 4"/>
          <p:cNvSpPr txBox="1"/>
          <p:nvPr/>
        </p:nvSpPr>
        <p:spPr>
          <a:xfrm>
            <a:off x="6439122" y="5030027"/>
            <a:ext cx="2242283" cy="368300"/>
          </a:xfrm>
          <a:prstGeom prst="rect">
            <a:avLst/>
          </a:prstGeom>
          <a:noFill/>
        </p:spPr>
        <p:txBody>
          <a:bodyPr wrap="square" rtlCol="0">
            <a:spAutoFit/>
          </a:bodyPr>
          <a:lstStyle/>
          <a:p>
            <a:r>
              <a:rPr kumimoji="1" lang="zh-CN" altLang="en-US" dirty="0"/>
              <a:t>毛剑</a:t>
            </a:r>
            <a:r>
              <a:rPr kumimoji="1" lang="en-US" altLang="zh-CN" dirty="0" smtClean="0"/>
              <a:t>@bilibili</a:t>
            </a:r>
            <a:endParaRPr kumimoji="1" lang="en-US" altLang="zh-CN" dirty="0" err="1" smtClean="0"/>
          </a:p>
        </p:txBody>
      </p:sp>
      <p:sp>
        <p:nvSpPr>
          <p:cNvPr id="4" name="Subtitle 3"/>
          <p:cNvSpPr/>
          <p:nvPr>
            <p:ph type="subTitle" idx="1"/>
          </p:nvPr>
        </p:nvSpPr>
        <p:spPr/>
        <p:txBody>
          <a:bodyPr/>
          <a:p>
            <a:r>
              <a:rPr lang="en-US"/>
              <a:t>SRE</a:t>
            </a:r>
            <a:r>
              <a:rPr lang="zh-CN" altLang="en-US"/>
              <a:t>最佳实践</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t>在面临挑战时，一个人会主动或者非主动选择下联方式处理：</a:t>
            </a:r>
            <a:endParaRPr kumimoji="1" lang="zh-CN"/>
          </a:p>
          <a:p>
            <a:pPr lvl="1">
              <a:spcBef>
                <a:spcPts val="1705"/>
              </a:spcBef>
            </a:pPr>
            <a:r>
              <a:rPr kumimoji="1" lang="zh-CN"/>
              <a:t>依赖直觉，自动化、快速行动</a:t>
            </a:r>
            <a:endParaRPr kumimoji="1" lang="zh-CN"/>
          </a:p>
          <a:p>
            <a:pPr lvl="1">
              <a:spcBef>
                <a:spcPts val="1705"/>
              </a:spcBef>
            </a:pPr>
            <a:r>
              <a:rPr kumimoji="1" lang="zh-CN"/>
              <a:t>理性、专注、有意识的进行认知类活动</a:t>
            </a:r>
            <a:endParaRPr kumimoji="1" lang="zh-CN"/>
          </a:p>
          <a:p>
            <a:pPr lvl="0">
              <a:spcBef>
                <a:spcPts val="1705"/>
              </a:spcBef>
            </a:pPr>
            <a:r>
              <a:rPr kumimoji="1" lang="zh-CN"/>
              <a:t>当处理负载系统问题时，第二种行事方式是更好的，可能产生更好的处理结果，以及计划更周全的执行过程</a:t>
            </a:r>
            <a:endParaRPr kumimoji="1" lang="zh-CN"/>
          </a:p>
        </p:txBody>
      </p:sp>
      <p:sp>
        <p:nvSpPr>
          <p:cNvPr id="3" name="标题 2"/>
          <p:cNvSpPr>
            <a:spLocks noGrp="1"/>
          </p:cNvSpPr>
          <p:nvPr>
            <p:ph type="title"/>
          </p:nvPr>
        </p:nvSpPr>
        <p:spPr/>
        <p:txBody>
          <a:bodyPr/>
          <a:lstStyle/>
          <a:p>
            <a:pPr algn="r"/>
            <a:r>
              <a:rPr kumimoji="1" lang="en-US" altLang="zh-CN"/>
              <a:t>Oncall</a:t>
            </a:r>
            <a:endParaRPr kumimoji="1"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t>凭直觉操作和快速响应看起来都是很有用的方法，但是这些方法都有自己的缺点。在有足够数据支撑的时候按步骤解决问题，同时不停地审核和验证目前所有的假设</a:t>
            </a:r>
            <a:endParaRPr kumimoji="1" lang="zh-CN"/>
          </a:p>
          <a:p>
            <a:pPr>
              <a:spcBef>
                <a:spcPts val="1705"/>
              </a:spcBef>
            </a:pPr>
            <a:r>
              <a:rPr kumimoji="1" lang="en-US" altLang="zh-CN"/>
              <a:t>Oncall</a:t>
            </a:r>
            <a:r>
              <a:rPr kumimoji="1" lang="zh-CN" altLang="en-US"/>
              <a:t>可以寻求外部帮助</a:t>
            </a:r>
            <a:endParaRPr kumimoji="1" lang="zh-CN" altLang="en-US"/>
          </a:p>
          <a:p>
            <a:pPr lvl="1">
              <a:spcBef>
                <a:spcPts val="1705"/>
              </a:spcBef>
            </a:pPr>
            <a:r>
              <a:rPr kumimoji="1" lang="zh-CN" altLang="en-US"/>
              <a:t>清晰的问题升级路线</a:t>
            </a:r>
            <a:endParaRPr kumimoji="1" lang="zh-CN" altLang="en-US"/>
          </a:p>
          <a:p>
            <a:pPr lvl="1">
              <a:spcBef>
                <a:spcPts val="1705"/>
              </a:spcBef>
            </a:pPr>
            <a:r>
              <a:rPr kumimoji="1" lang="zh-CN" altLang="en-US"/>
              <a:t>清晰定义应急事件处理步骤</a:t>
            </a:r>
            <a:endParaRPr kumimoji="1" lang="zh-CN" altLang="en-US"/>
          </a:p>
          <a:p>
            <a:pPr lvl="1">
              <a:spcBef>
                <a:spcPts val="1705"/>
              </a:spcBef>
            </a:pPr>
            <a:r>
              <a:rPr kumimoji="1" lang="zh-CN" altLang="en-US"/>
              <a:t>无指责，对事不对人的文化氛围</a:t>
            </a:r>
            <a:endParaRPr kumimoji="1" lang="zh-CN" altLang="en-US"/>
          </a:p>
          <a:p>
            <a:pPr lvl="0">
              <a:spcBef>
                <a:spcPts val="1705"/>
              </a:spcBef>
            </a:pPr>
            <a:r>
              <a:rPr kumimoji="1" lang="zh-CN" altLang="en-US"/>
              <a:t>系统太稳定，容易松懈，定期轮值以及进行灾难恢复演习</a:t>
            </a:r>
            <a:endParaRPr kumimoji="1" lang="zh-CN" altLang="en-US"/>
          </a:p>
        </p:txBody>
      </p:sp>
      <p:sp>
        <p:nvSpPr>
          <p:cNvPr id="3" name="标题 2"/>
          <p:cNvSpPr>
            <a:spLocks noGrp="1"/>
          </p:cNvSpPr>
          <p:nvPr>
            <p:ph type="title"/>
          </p:nvPr>
        </p:nvSpPr>
        <p:spPr/>
        <p:txBody>
          <a:bodyPr/>
          <a:lstStyle/>
          <a:p>
            <a:pPr algn="r"/>
            <a:r>
              <a:rPr kumimoji="1" lang="en-US" altLang="zh-CN"/>
              <a:t>Oncall</a:t>
            </a:r>
            <a:endParaRPr kumimoji="1"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en-US">
                <a:solidFill>
                  <a:schemeClr val="tx1"/>
                </a:solidFill>
              </a:rPr>
              <a:t>SRE</a:t>
            </a:r>
            <a:r>
              <a:rPr kumimoji="1" lang="zh-CN" altLang="en-US">
                <a:solidFill>
                  <a:schemeClr val="tx1"/>
                </a:solidFill>
              </a:rPr>
              <a:t>方法论</a:t>
            </a:r>
            <a:endParaRPr kumimoji="1" lang="en-US" altLang="zh-CN">
              <a:solidFill>
                <a:srgbClr val="FFFF00"/>
              </a:solidFill>
            </a:endParaRPr>
          </a:p>
          <a:p>
            <a:pPr>
              <a:spcBef>
                <a:spcPts val="1705"/>
              </a:spcBef>
            </a:pPr>
            <a:r>
              <a:rPr kumimoji="1" lang="en-US" altLang="zh-CN"/>
              <a:t>Oncall</a:t>
            </a:r>
            <a:endParaRPr kumimoji="1" lang="en-US" altLang="zh-CN"/>
          </a:p>
          <a:p>
            <a:pPr>
              <a:spcBef>
                <a:spcPts val="1705"/>
              </a:spcBef>
            </a:pPr>
            <a:r>
              <a:rPr kumimoji="1" lang="en-US">
                <a:solidFill>
                  <a:srgbClr val="FFFF00"/>
                </a:solidFill>
              </a:rPr>
              <a:t>有效的故障排查手段</a:t>
            </a:r>
            <a:endParaRPr kumimoji="1" lang="zh-CN" altLang="en-US"/>
          </a:p>
          <a:p>
            <a:pPr>
              <a:spcBef>
                <a:spcPts val="1705"/>
              </a:spcBef>
            </a:pPr>
            <a:r>
              <a:rPr kumimoji="1" lang="zh-CN" altLang="en-US"/>
              <a:t>紧急事件响应</a:t>
            </a:r>
            <a:endParaRPr kumimoji="1" lang="zh-CN" altLang="en-US"/>
          </a:p>
          <a:p>
            <a:pPr>
              <a:spcBef>
                <a:spcPts val="1705"/>
              </a:spcBef>
            </a:pPr>
            <a:r>
              <a:rPr kumimoji="1" lang="zh-CN" altLang="en-US"/>
              <a:t>紧急事故管理</a:t>
            </a:r>
            <a:endParaRPr kumimoji="1" lang="zh-CN" altLang="en-US"/>
          </a:p>
          <a:p>
            <a:pPr>
              <a:spcBef>
                <a:spcPts val="1705"/>
              </a:spcBef>
            </a:pPr>
            <a:r>
              <a:rPr kumimoji="1" lang="zh-CN" altLang="en-US"/>
              <a:t>事后总结：从失败中学习</a:t>
            </a:r>
            <a:endParaRPr kumimoji="1" lang="zh-CN" altLang="en-US"/>
          </a:p>
        </p:txBody>
      </p:sp>
      <p:sp>
        <p:nvSpPr>
          <p:cNvPr id="3" name="标题 2"/>
          <p:cNvSpPr>
            <a:spLocks noGrp="1"/>
          </p:cNvSpPr>
          <p:nvPr>
            <p:ph type="title"/>
          </p:nvPr>
        </p:nvSpPr>
        <p:spPr/>
        <p:txBody>
          <a:bodyPr/>
          <a:lstStyle/>
          <a:p>
            <a:pPr algn="r"/>
            <a:r>
              <a:rPr kumimoji="1" lang="en-US" altLang="zh-CN"/>
              <a:t>Agenda</a:t>
            </a:r>
            <a:endParaRPr kumimoji="1"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ltLang="en-US"/>
              <a:t>通用的故障排查过程 </a:t>
            </a:r>
            <a:r>
              <a:rPr kumimoji="1" lang="en-US" altLang="zh-CN"/>
              <a:t>+ </a:t>
            </a:r>
            <a:r>
              <a:rPr kumimoji="1" lang="zh-CN" altLang="en-US"/>
              <a:t>发生故障的系统足够了解</a:t>
            </a:r>
            <a:endParaRPr kumimoji="1" lang="zh-CN" altLang="en-US"/>
          </a:p>
          <a:p>
            <a:pPr>
              <a:spcBef>
                <a:spcPts val="1705"/>
              </a:spcBef>
            </a:pPr>
            <a:r>
              <a:rPr kumimoji="1" lang="zh-CN" altLang="en-US"/>
              <a:t>排查过程反复采用</a:t>
            </a:r>
            <a:r>
              <a:rPr kumimoji="1" lang="en-US" altLang="zh-CN"/>
              <a:t>“</a:t>
            </a:r>
            <a:r>
              <a:rPr kumimoji="1" lang="zh-CN" altLang="en-US"/>
              <a:t>假设</a:t>
            </a:r>
            <a:r>
              <a:rPr kumimoji="1" lang="en-US" altLang="zh-CN"/>
              <a:t>- </a:t>
            </a:r>
            <a:r>
              <a:rPr kumimoji="1" lang="zh-CN" altLang="en-US"/>
              <a:t>排除</a:t>
            </a:r>
            <a:r>
              <a:rPr kumimoji="1" lang="en-US" altLang="zh-CN"/>
              <a:t>”</a:t>
            </a:r>
            <a:endParaRPr kumimoji="1" lang="en-US" altLang="zh-CN"/>
          </a:p>
          <a:p>
            <a:pPr>
              <a:spcBef>
                <a:spcPts val="1705"/>
              </a:spcBef>
            </a:pPr>
            <a:r>
              <a:rPr kumimoji="1" lang="zh-CN" altLang="en-US"/>
              <a:t>收到报警时，先搞清问题的严重程度</a:t>
            </a:r>
            <a:endParaRPr kumimoji="1" lang="zh-CN" altLang="en-US"/>
          </a:p>
          <a:p>
            <a:pPr lvl="1">
              <a:spcBef>
                <a:spcPts val="1705"/>
              </a:spcBef>
            </a:pPr>
            <a:r>
              <a:rPr kumimoji="1" lang="zh-CN" altLang="en-US"/>
              <a:t>对于大型问题，立即声明一个全员参与的会议</a:t>
            </a:r>
            <a:endParaRPr kumimoji="1" lang="zh-CN" altLang="en-US"/>
          </a:p>
          <a:p>
            <a:pPr lvl="1">
              <a:spcBef>
                <a:spcPts val="1705"/>
              </a:spcBef>
            </a:pPr>
            <a:r>
              <a:rPr kumimoji="1" lang="zh-CN" altLang="en-US">
                <a:sym typeface="+mn-ea"/>
              </a:rPr>
              <a:t>大不多数的人第一反应是立即开始故障排除过程，试图尽快找到问题根源，</a:t>
            </a:r>
            <a:r>
              <a:rPr kumimoji="1" lang="zh-CN" altLang="en-US"/>
              <a:t>正确做法是：尽最大可能让系统恢复服务，止损</a:t>
            </a:r>
            <a:endParaRPr kumimoji="1" lang="zh-CN" altLang="en-US"/>
          </a:p>
          <a:p>
            <a:pPr lvl="1">
              <a:spcBef>
                <a:spcPts val="1705"/>
              </a:spcBef>
            </a:pPr>
            <a:r>
              <a:rPr kumimoji="1" lang="zh-CN" altLang="en-US"/>
              <a:t>快速定位问题时：保存问题现场，比如日志、监控等</a:t>
            </a:r>
            <a:endParaRPr kumimoji="1" lang="zh-CN" altLang="en-US"/>
          </a:p>
        </p:txBody>
      </p:sp>
      <p:sp>
        <p:nvSpPr>
          <p:cNvPr id="3" name="标题 2"/>
          <p:cNvSpPr>
            <a:spLocks noGrp="1"/>
          </p:cNvSpPr>
          <p:nvPr>
            <p:ph type="title"/>
          </p:nvPr>
        </p:nvSpPr>
        <p:spPr/>
        <p:txBody>
          <a:bodyPr/>
          <a:lstStyle/>
          <a:p>
            <a:pPr algn="r"/>
            <a:r>
              <a:rPr kumimoji="1" lang="zh-CN" altLang="en-US"/>
              <a:t>有效的故障排查手段</a:t>
            </a:r>
            <a:endParaRPr kumimoji="1"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ltLang="en-US"/>
              <a:t>监控系统记录了整个系统的监控指标，良好的</a:t>
            </a:r>
            <a:r>
              <a:rPr kumimoji="1" lang="en-US" altLang="zh-CN"/>
              <a:t>Dashboard</a:t>
            </a:r>
            <a:r>
              <a:rPr kumimoji="1" lang="zh-CN" altLang="en-US"/>
              <a:t>可以方便快速定位问题，比如</a:t>
            </a:r>
            <a:r>
              <a:rPr kumimoji="1" lang="en-US" altLang="zh-CN"/>
              <a:t>Moni</a:t>
            </a:r>
            <a:endParaRPr kumimoji="1" lang="zh-CN" altLang="en-US"/>
          </a:p>
          <a:p>
            <a:pPr>
              <a:spcBef>
                <a:spcPts val="1705"/>
              </a:spcBef>
            </a:pPr>
            <a:r>
              <a:rPr kumimoji="1" lang="zh-CN" altLang="en-US"/>
              <a:t>日志是另外一个无价之宝，日志记录每个操作的信息和对应的系统状态可以让你了解在某一个时刻整个组件究竟在做什么，比如</a:t>
            </a:r>
            <a:r>
              <a:rPr kumimoji="1" lang="en-US" altLang="zh-CN"/>
              <a:t>Billions</a:t>
            </a:r>
            <a:endParaRPr kumimoji="1" lang="zh-CN" altLang="en-US"/>
          </a:p>
          <a:p>
            <a:pPr>
              <a:spcBef>
                <a:spcPts val="1705"/>
              </a:spcBef>
            </a:pPr>
            <a:r>
              <a:rPr kumimoji="1" lang="zh-CN" altLang="en-US"/>
              <a:t>链路追踪工具，比如</a:t>
            </a:r>
            <a:r>
              <a:rPr kumimoji="1" lang="en-US" altLang="zh-CN"/>
              <a:t>Dapper</a:t>
            </a:r>
            <a:endParaRPr kumimoji="1" lang="en-US" altLang="zh-CN"/>
          </a:p>
          <a:p>
            <a:pPr>
              <a:spcBef>
                <a:spcPts val="1705"/>
              </a:spcBef>
            </a:pPr>
            <a:r>
              <a:rPr kumimoji="1" lang="en-US" altLang="zh-CN"/>
              <a:t>Debug</a:t>
            </a:r>
            <a:r>
              <a:rPr kumimoji="1" lang="zh-CN" altLang="en-US"/>
              <a:t>客户端，以便了解这个组件在收到请求后具体返回了什么信息</a:t>
            </a:r>
            <a:endParaRPr kumimoji="1" lang="zh-CN" altLang="en-US"/>
          </a:p>
        </p:txBody>
      </p:sp>
      <p:sp>
        <p:nvSpPr>
          <p:cNvPr id="3" name="标题 2"/>
          <p:cNvSpPr>
            <a:spLocks noGrp="1"/>
          </p:cNvSpPr>
          <p:nvPr>
            <p:ph type="title"/>
          </p:nvPr>
        </p:nvSpPr>
        <p:spPr/>
        <p:txBody>
          <a:bodyPr/>
          <a:lstStyle/>
          <a:p>
            <a:pPr algn="r"/>
            <a:r>
              <a:rPr kumimoji="1" lang="zh-CN" altLang="en-US"/>
              <a:t>有效的故障排查手段</a:t>
            </a:r>
            <a:endParaRPr kumimoji="1"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ltLang="en-US"/>
              <a:t>最后一个修改：一个正常工作的系统，直到某种外力因素出现。</a:t>
            </a:r>
            <a:endParaRPr kumimoji="1" lang="zh-CN" altLang="en-US"/>
          </a:p>
          <a:p>
            <a:pPr lvl="1">
              <a:spcBef>
                <a:spcPts val="1705"/>
              </a:spcBef>
            </a:pPr>
            <a:r>
              <a:rPr kumimoji="1" lang="zh-CN" altLang="en-US"/>
              <a:t>一个配置文件修改，用户流量的改变，检查最近对系统的修改可能对查找问题根源很有帮助</a:t>
            </a:r>
            <a:endParaRPr kumimoji="1" lang="zh-CN" altLang="en-US"/>
          </a:p>
          <a:p>
            <a:pPr marL="384175" lvl="1" indent="0">
              <a:spcBef>
                <a:spcPts val="1705"/>
              </a:spcBef>
              <a:buNone/>
            </a:pPr>
            <a:endParaRPr kumimoji="1" lang="zh-CN" altLang="en-US"/>
          </a:p>
          <a:p>
            <a:pPr marL="384175" lvl="1" indent="0">
              <a:spcBef>
                <a:spcPts val="1705"/>
              </a:spcBef>
              <a:buNone/>
            </a:pPr>
            <a:endParaRPr kumimoji="1" lang="zh-CN" altLang="en-US"/>
          </a:p>
          <a:p>
            <a:pPr marL="384175" lvl="1" indent="0">
              <a:spcBef>
                <a:spcPts val="1705"/>
              </a:spcBef>
              <a:buNone/>
            </a:pPr>
            <a:endParaRPr kumimoji="1" lang="zh-CN" altLang="en-US"/>
          </a:p>
          <a:p>
            <a:pPr marL="384175" lvl="1" indent="0">
              <a:spcBef>
                <a:spcPts val="1705"/>
              </a:spcBef>
              <a:buNone/>
            </a:pPr>
            <a:endParaRPr kumimoji="1" lang="zh-CN" altLang="en-US"/>
          </a:p>
          <a:p>
            <a:pPr marL="384175" lvl="1" indent="0">
              <a:spcBef>
                <a:spcPts val="1705"/>
              </a:spcBef>
              <a:buNone/>
            </a:pPr>
            <a:endParaRPr kumimoji="1" lang="zh-CN" altLang="en-US"/>
          </a:p>
        </p:txBody>
      </p:sp>
      <p:sp>
        <p:nvSpPr>
          <p:cNvPr id="3" name="标题 2"/>
          <p:cNvSpPr>
            <a:spLocks noGrp="1"/>
          </p:cNvSpPr>
          <p:nvPr>
            <p:ph type="title"/>
          </p:nvPr>
        </p:nvSpPr>
        <p:spPr/>
        <p:txBody>
          <a:bodyPr/>
          <a:lstStyle/>
          <a:p>
            <a:pPr algn="r"/>
            <a:r>
              <a:rPr kumimoji="1" lang="zh-CN" altLang="en-US"/>
              <a:t>有效的故障排查手段</a:t>
            </a:r>
            <a:endParaRPr kumimoji="1" lang="zh-CN" altLang="en-US"/>
          </a:p>
        </p:txBody>
      </p:sp>
      <p:pic>
        <p:nvPicPr>
          <p:cNvPr id="5" name="Picture 4"/>
          <p:cNvPicPr>
            <a:picLocks noChangeAspect="1"/>
          </p:cNvPicPr>
          <p:nvPr/>
        </p:nvPicPr>
        <p:blipFill>
          <a:blip r:embed="rId1"/>
          <a:stretch>
            <a:fillRect/>
          </a:stretch>
        </p:blipFill>
        <p:spPr>
          <a:xfrm>
            <a:off x="1397000" y="2471420"/>
            <a:ext cx="3654425" cy="24053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en-US">
                <a:solidFill>
                  <a:schemeClr val="tx1"/>
                </a:solidFill>
              </a:rPr>
              <a:t>SRE</a:t>
            </a:r>
            <a:r>
              <a:rPr kumimoji="1" lang="zh-CN" altLang="en-US">
                <a:solidFill>
                  <a:schemeClr val="tx1"/>
                </a:solidFill>
              </a:rPr>
              <a:t>方法论</a:t>
            </a:r>
            <a:endParaRPr kumimoji="1" lang="en-US" altLang="zh-CN">
              <a:solidFill>
                <a:srgbClr val="FFFF00"/>
              </a:solidFill>
            </a:endParaRPr>
          </a:p>
          <a:p>
            <a:pPr>
              <a:spcBef>
                <a:spcPts val="1705"/>
              </a:spcBef>
            </a:pPr>
            <a:r>
              <a:rPr kumimoji="1" lang="en-US" altLang="zh-CN"/>
              <a:t>Oncall</a:t>
            </a:r>
            <a:endParaRPr kumimoji="1" lang="en-US" altLang="zh-CN"/>
          </a:p>
          <a:p>
            <a:pPr>
              <a:spcBef>
                <a:spcPts val="1705"/>
              </a:spcBef>
            </a:pPr>
            <a:r>
              <a:rPr kumimoji="1" lang="en-US">
                <a:solidFill>
                  <a:schemeClr val="tx1"/>
                </a:solidFill>
              </a:rPr>
              <a:t>有效的故障排查手段</a:t>
            </a:r>
            <a:endParaRPr kumimoji="1" lang="zh-CN" altLang="en-US">
              <a:solidFill>
                <a:schemeClr val="tx1"/>
              </a:solidFill>
            </a:endParaRPr>
          </a:p>
          <a:p>
            <a:pPr>
              <a:spcBef>
                <a:spcPts val="1705"/>
              </a:spcBef>
            </a:pPr>
            <a:r>
              <a:rPr kumimoji="1" lang="en-US">
                <a:solidFill>
                  <a:srgbClr val="FFFF00"/>
                </a:solidFill>
              </a:rPr>
              <a:t>紧急事件响应</a:t>
            </a:r>
            <a:endParaRPr kumimoji="1" lang="zh-CN" altLang="en-US"/>
          </a:p>
          <a:p>
            <a:pPr>
              <a:spcBef>
                <a:spcPts val="1705"/>
              </a:spcBef>
            </a:pPr>
            <a:r>
              <a:rPr kumimoji="1" lang="zh-CN" altLang="en-US"/>
              <a:t>紧急事故管理</a:t>
            </a:r>
            <a:endParaRPr kumimoji="1" lang="zh-CN" altLang="en-US"/>
          </a:p>
          <a:p>
            <a:pPr>
              <a:spcBef>
                <a:spcPts val="1705"/>
              </a:spcBef>
            </a:pPr>
            <a:r>
              <a:rPr kumimoji="1" lang="zh-CN" altLang="en-US"/>
              <a:t>事后总结：从失败中学习</a:t>
            </a:r>
            <a:endParaRPr kumimoji="1" lang="zh-CN" altLang="en-US"/>
          </a:p>
        </p:txBody>
      </p:sp>
      <p:sp>
        <p:nvSpPr>
          <p:cNvPr id="3" name="标题 2"/>
          <p:cNvSpPr>
            <a:spLocks noGrp="1"/>
          </p:cNvSpPr>
          <p:nvPr>
            <p:ph type="title"/>
          </p:nvPr>
        </p:nvSpPr>
        <p:spPr/>
        <p:txBody>
          <a:bodyPr/>
          <a:lstStyle/>
          <a:p>
            <a:pPr algn="r"/>
            <a:r>
              <a:rPr kumimoji="1" lang="en-US" altLang="zh-CN"/>
              <a:t>Agenda</a:t>
            </a:r>
            <a:endParaRPr kumimoji="1"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ltLang="en-US"/>
              <a:t>不要慌，你不是一个人在战斗！</a:t>
            </a:r>
            <a:endParaRPr kumimoji="1" lang="zh-CN" altLang="en-US"/>
          </a:p>
          <a:p>
            <a:pPr>
              <a:spcBef>
                <a:spcPts val="1705"/>
              </a:spcBef>
            </a:pPr>
            <a:r>
              <a:rPr kumimoji="1" lang="zh-CN" altLang="en-US"/>
              <a:t>如果你感到自己难以应付，就去找更多人参与</a:t>
            </a:r>
            <a:endParaRPr kumimoji="1" lang="zh-CN" altLang="en-US"/>
          </a:p>
          <a:p>
            <a:pPr lvl="1">
              <a:spcBef>
                <a:spcPts val="1705"/>
              </a:spcBef>
            </a:pPr>
            <a:r>
              <a:rPr kumimoji="1" lang="zh-CN" altLang="en-US" sz="1900"/>
              <a:t>通知公司内的其他部门目前情况</a:t>
            </a:r>
            <a:endParaRPr kumimoji="1" lang="zh-CN" altLang="en-US"/>
          </a:p>
          <a:p>
            <a:pPr>
              <a:spcBef>
                <a:spcPts val="1705"/>
              </a:spcBef>
            </a:pPr>
            <a:r>
              <a:rPr kumimoji="1" lang="zh-CN" altLang="en-US"/>
              <a:t>经常性的进行灾难处理和应急响应演习</a:t>
            </a:r>
            <a:endParaRPr kumimoji="1" lang="zh-CN" altLang="en-US"/>
          </a:p>
          <a:p>
            <a:pPr lvl="1">
              <a:spcBef>
                <a:spcPts val="1705"/>
              </a:spcBef>
            </a:pPr>
            <a:r>
              <a:rPr kumimoji="1" lang="zh-CN" altLang="en-US"/>
              <a:t>大型测试中一定先测试回滚机制</a:t>
            </a:r>
            <a:endParaRPr kumimoji="1" lang="zh-CN" altLang="en-US"/>
          </a:p>
          <a:p>
            <a:pPr lvl="0">
              <a:spcBef>
                <a:spcPts val="1705"/>
              </a:spcBef>
            </a:pPr>
            <a:r>
              <a:rPr kumimoji="1" lang="zh-CN" altLang="en-US"/>
              <a:t>应急响应要让其他人得到清晰和及时的事态更新</a:t>
            </a:r>
            <a:endParaRPr kumimoji="1" lang="zh-CN" altLang="en-US"/>
          </a:p>
        </p:txBody>
      </p:sp>
      <p:sp>
        <p:nvSpPr>
          <p:cNvPr id="3" name="标题 2"/>
          <p:cNvSpPr>
            <a:spLocks noGrp="1"/>
          </p:cNvSpPr>
          <p:nvPr>
            <p:ph type="title"/>
          </p:nvPr>
        </p:nvSpPr>
        <p:spPr/>
        <p:txBody>
          <a:bodyPr/>
          <a:lstStyle/>
          <a:p>
            <a:pPr algn="r"/>
            <a:r>
              <a:rPr kumimoji="1" lang="zh-CN" altLang="en-US"/>
              <a:t>紧急事件响应</a:t>
            </a:r>
            <a:endParaRPr kumimoji="1"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lnSpcReduction="10000"/>
          </a:bodyPr>
          <a:lstStyle/>
          <a:p>
            <a:pPr>
              <a:spcBef>
                <a:spcPts val="1705"/>
              </a:spcBef>
            </a:pPr>
            <a:r>
              <a:rPr kumimoji="1" lang="zh-CN" altLang="en-US"/>
              <a:t>如果你想不到解决办法，那么就再更大的范围内需求帮助。找到更多的团队成员，寻求更多的帮助，但是要快。</a:t>
            </a:r>
            <a:endParaRPr kumimoji="1" lang="zh-CN" altLang="en-US"/>
          </a:p>
          <a:p>
            <a:pPr>
              <a:spcBef>
                <a:spcPts val="1705"/>
              </a:spcBef>
            </a:pPr>
            <a:r>
              <a:rPr kumimoji="1" lang="zh-CN" altLang="en-US"/>
              <a:t>紧急事件过后，别忘了留出一些时间书写事故报告。</a:t>
            </a:r>
            <a:endParaRPr kumimoji="1" lang="zh-CN" altLang="en-US"/>
          </a:p>
          <a:p>
            <a:pPr>
              <a:spcBef>
                <a:spcPts val="1705"/>
              </a:spcBef>
            </a:pPr>
            <a:r>
              <a:rPr kumimoji="1" lang="zh-CN" altLang="en-US"/>
              <a:t>向过去学习，而不是重复它</a:t>
            </a:r>
            <a:endParaRPr kumimoji="1" lang="zh-CN" altLang="en-US"/>
          </a:p>
          <a:p>
            <a:pPr lvl="1">
              <a:spcBef>
                <a:spcPts val="1705"/>
              </a:spcBef>
            </a:pPr>
            <a:r>
              <a:rPr kumimoji="1" lang="zh-CN" altLang="en-US"/>
              <a:t>没有什么比过去的事故记录是更好的学习材料了，公布和维护时候报告</a:t>
            </a:r>
            <a:endParaRPr kumimoji="1" lang="zh-CN" altLang="en-US"/>
          </a:p>
          <a:p>
            <a:pPr lvl="1">
              <a:spcBef>
                <a:spcPts val="1705"/>
              </a:spcBef>
            </a:pPr>
            <a:r>
              <a:rPr kumimoji="1" lang="zh-CN" altLang="en-US"/>
              <a:t>在记录中请务必诚实，事务巨细，时刻寻找如何能在战术以及战略上避免这项事故的发生。</a:t>
            </a:r>
            <a:endParaRPr kumimoji="1" lang="zh-CN" altLang="en-US"/>
          </a:p>
          <a:p>
            <a:pPr lvl="1">
              <a:spcBef>
                <a:spcPts val="1705"/>
              </a:spcBef>
            </a:pPr>
            <a:r>
              <a:rPr kumimoji="1" lang="zh-CN" altLang="en-US"/>
              <a:t>确保自己和其他人切实完成事故中总结的代办事项。</a:t>
            </a:r>
            <a:endParaRPr kumimoji="1" lang="zh-CN" altLang="en-US"/>
          </a:p>
          <a:p>
            <a:pPr lvl="1">
              <a:spcBef>
                <a:spcPts val="1705"/>
              </a:spcBef>
            </a:pPr>
            <a:endParaRPr kumimoji="1" lang="zh-CN" altLang="en-US"/>
          </a:p>
        </p:txBody>
      </p:sp>
      <p:sp>
        <p:nvSpPr>
          <p:cNvPr id="3" name="标题 2"/>
          <p:cNvSpPr>
            <a:spLocks noGrp="1"/>
          </p:cNvSpPr>
          <p:nvPr>
            <p:ph type="title"/>
          </p:nvPr>
        </p:nvSpPr>
        <p:spPr/>
        <p:txBody>
          <a:bodyPr/>
          <a:lstStyle/>
          <a:p>
            <a:pPr algn="r"/>
            <a:r>
              <a:rPr kumimoji="1" lang="zh-CN" altLang="en-US"/>
              <a:t>紧急事件响应</a:t>
            </a:r>
            <a:endParaRPr kumimoji="1"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en-US">
                <a:solidFill>
                  <a:schemeClr val="tx1"/>
                </a:solidFill>
              </a:rPr>
              <a:t>SRE</a:t>
            </a:r>
            <a:r>
              <a:rPr kumimoji="1" lang="zh-CN" altLang="en-US">
                <a:solidFill>
                  <a:schemeClr val="tx1"/>
                </a:solidFill>
              </a:rPr>
              <a:t>方法论</a:t>
            </a:r>
            <a:endParaRPr kumimoji="1" lang="en-US" altLang="zh-CN">
              <a:solidFill>
                <a:srgbClr val="FFFF00"/>
              </a:solidFill>
            </a:endParaRPr>
          </a:p>
          <a:p>
            <a:pPr>
              <a:spcBef>
                <a:spcPts val="1705"/>
              </a:spcBef>
            </a:pPr>
            <a:r>
              <a:rPr kumimoji="1" lang="en-US" altLang="zh-CN"/>
              <a:t>Oncall</a:t>
            </a:r>
            <a:endParaRPr kumimoji="1" lang="en-US" altLang="zh-CN"/>
          </a:p>
          <a:p>
            <a:pPr>
              <a:spcBef>
                <a:spcPts val="1705"/>
              </a:spcBef>
            </a:pPr>
            <a:r>
              <a:rPr kumimoji="1" lang="en-US">
                <a:solidFill>
                  <a:schemeClr val="tx1"/>
                </a:solidFill>
              </a:rPr>
              <a:t>有效的故障排查手段</a:t>
            </a:r>
            <a:endParaRPr kumimoji="1" lang="zh-CN" altLang="en-US">
              <a:solidFill>
                <a:schemeClr val="tx1"/>
              </a:solidFill>
            </a:endParaRPr>
          </a:p>
          <a:p>
            <a:pPr>
              <a:spcBef>
                <a:spcPts val="1705"/>
              </a:spcBef>
            </a:pPr>
            <a:r>
              <a:rPr kumimoji="1" lang="en-US">
                <a:solidFill>
                  <a:schemeClr val="tx1"/>
                </a:solidFill>
              </a:rPr>
              <a:t>紧急事件响应</a:t>
            </a:r>
            <a:endParaRPr kumimoji="1" lang="zh-CN" altLang="en-US"/>
          </a:p>
          <a:p>
            <a:pPr>
              <a:spcBef>
                <a:spcPts val="1705"/>
              </a:spcBef>
            </a:pPr>
            <a:r>
              <a:rPr kumimoji="1" lang="en-US">
                <a:solidFill>
                  <a:srgbClr val="FFFF00"/>
                </a:solidFill>
              </a:rPr>
              <a:t>紧急事故管理</a:t>
            </a:r>
            <a:endParaRPr kumimoji="1" lang="zh-CN" altLang="en-US"/>
          </a:p>
          <a:p>
            <a:pPr>
              <a:spcBef>
                <a:spcPts val="1705"/>
              </a:spcBef>
            </a:pPr>
            <a:r>
              <a:rPr kumimoji="1" lang="zh-CN" altLang="en-US"/>
              <a:t>事后总结：从失败中学习</a:t>
            </a:r>
            <a:endParaRPr kumimoji="1" lang="zh-CN" altLang="en-US"/>
          </a:p>
        </p:txBody>
      </p:sp>
      <p:sp>
        <p:nvSpPr>
          <p:cNvPr id="3" name="标题 2"/>
          <p:cNvSpPr>
            <a:spLocks noGrp="1"/>
          </p:cNvSpPr>
          <p:nvPr>
            <p:ph type="title"/>
          </p:nvPr>
        </p:nvSpPr>
        <p:spPr/>
        <p:txBody>
          <a:bodyPr/>
          <a:lstStyle/>
          <a:p>
            <a:pPr algn="r"/>
            <a:r>
              <a:rPr kumimoji="1" lang="en-US" altLang="zh-CN"/>
              <a:t>Agenda</a:t>
            </a:r>
            <a:endParaRPr kumimoji="1"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en-US">
                <a:solidFill>
                  <a:srgbClr val="FFFF00"/>
                </a:solidFill>
              </a:rPr>
              <a:t>SRE</a:t>
            </a:r>
            <a:r>
              <a:rPr kumimoji="1" lang="zh-CN" altLang="en-US">
                <a:solidFill>
                  <a:srgbClr val="FFFF00"/>
                </a:solidFill>
              </a:rPr>
              <a:t>方法论</a:t>
            </a:r>
            <a:endParaRPr kumimoji="1" lang="en-US" altLang="zh-CN">
              <a:solidFill>
                <a:srgbClr val="FFFF00"/>
              </a:solidFill>
            </a:endParaRPr>
          </a:p>
          <a:p>
            <a:pPr>
              <a:spcBef>
                <a:spcPts val="1705"/>
              </a:spcBef>
            </a:pPr>
            <a:r>
              <a:rPr kumimoji="1" lang="en-US" altLang="zh-CN"/>
              <a:t>Oncall</a:t>
            </a:r>
            <a:endParaRPr kumimoji="1" lang="en-US" altLang="zh-CN"/>
          </a:p>
          <a:p>
            <a:pPr>
              <a:spcBef>
                <a:spcPts val="1705"/>
              </a:spcBef>
            </a:pPr>
            <a:r>
              <a:rPr kumimoji="1" lang="zh-CN" altLang="en-US"/>
              <a:t>有效的故障排查手段</a:t>
            </a:r>
            <a:endParaRPr kumimoji="1" lang="zh-CN" altLang="en-US"/>
          </a:p>
          <a:p>
            <a:pPr>
              <a:spcBef>
                <a:spcPts val="1705"/>
              </a:spcBef>
            </a:pPr>
            <a:r>
              <a:rPr kumimoji="1" lang="zh-CN" altLang="en-US"/>
              <a:t>紧急事件响应</a:t>
            </a:r>
            <a:endParaRPr kumimoji="1" lang="zh-CN" altLang="en-US"/>
          </a:p>
          <a:p>
            <a:pPr>
              <a:spcBef>
                <a:spcPts val="1705"/>
              </a:spcBef>
            </a:pPr>
            <a:r>
              <a:rPr kumimoji="1" lang="zh-CN" altLang="en-US"/>
              <a:t>紧急事故管理</a:t>
            </a:r>
            <a:endParaRPr kumimoji="1" lang="zh-CN" altLang="en-US"/>
          </a:p>
          <a:p>
            <a:pPr>
              <a:spcBef>
                <a:spcPts val="1705"/>
              </a:spcBef>
            </a:pPr>
            <a:r>
              <a:rPr kumimoji="1" lang="zh-CN" altLang="en-US"/>
              <a:t>事后总结：从失败中学习</a:t>
            </a:r>
            <a:endParaRPr kumimoji="1" lang="zh-CN" altLang="en-US"/>
          </a:p>
        </p:txBody>
      </p:sp>
      <p:sp>
        <p:nvSpPr>
          <p:cNvPr id="3" name="标题 2"/>
          <p:cNvSpPr>
            <a:spLocks noGrp="1"/>
          </p:cNvSpPr>
          <p:nvPr>
            <p:ph type="title"/>
          </p:nvPr>
        </p:nvSpPr>
        <p:spPr/>
        <p:txBody>
          <a:bodyPr/>
          <a:lstStyle/>
          <a:p>
            <a:pPr algn="r"/>
            <a:r>
              <a:rPr kumimoji="1" lang="en-US" altLang="zh-CN"/>
              <a:t>Agenda</a:t>
            </a:r>
            <a:endParaRPr kumimoji="1"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lnSpcReduction="20000"/>
          </a:bodyPr>
          <a:lstStyle/>
          <a:p>
            <a:pPr>
              <a:spcBef>
                <a:spcPts val="1705"/>
              </a:spcBef>
            </a:pPr>
            <a:r>
              <a:rPr kumimoji="1" lang="zh-CN" altLang="en-US"/>
              <a:t>无流程管理的紧急事故</a:t>
            </a:r>
            <a:endParaRPr kumimoji="1" lang="zh-CN" altLang="en-US"/>
          </a:p>
          <a:p>
            <a:pPr lvl="1">
              <a:spcBef>
                <a:spcPts val="1705"/>
              </a:spcBef>
            </a:pPr>
            <a:r>
              <a:rPr kumimoji="1" lang="zh-CN" altLang="en-US" sz="1900"/>
              <a:t>过于关注技术问题</a:t>
            </a:r>
            <a:endParaRPr kumimoji="1" lang="zh-CN" altLang="en-US" sz="1900"/>
          </a:p>
          <a:p>
            <a:pPr lvl="1">
              <a:spcBef>
                <a:spcPts val="1705"/>
              </a:spcBef>
            </a:pPr>
            <a:r>
              <a:rPr kumimoji="1" lang="zh-CN" altLang="en-US" sz="1900"/>
              <a:t>沟通不畅</a:t>
            </a:r>
            <a:endParaRPr kumimoji="1" lang="zh-CN" altLang="en-US" sz="1900"/>
          </a:p>
          <a:p>
            <a:pPr lvl="1">
              <a:spcBef>
                <a:spcPts val="1705"/>
              </a:spcBef>
            </a:pPr>
            <a:r>
              <a:rPr kumimoji="1" lang="zh-CN" altLang="en-US" sz="1900"/>
              <a:t>不请自来</a:t>
            </a:r>
            <a:endParaRPr kumimoji="1" lang="zh-CN" altLang="en-US" sz="1900"/>
          </a:p>
          <a:p>
            <a:pPr lvl="0">
              <a:spcBef>
                <a:spcPts val="1705"/>
              </a:spcBef>
            </a:pPr>
            <a:r>
              <a:rPr kumimoji="1" lang="zh-CN" altLang="en-US" sz="2100"/>
              <a:t>事故总控、事务处理团队、发言人</a:t>
            </a:r>
            <a:endParaRPr kumimoji="1" lang="zh-CN" altLang="en-US" sz="2100"/>
          </a:p>
          <a:p>
            <a:pPr lvl="0">
              <a:spcBef>
                <a:spcPts val="1705"/>
              </a:spcBef>
            </a:pPr>
            <a:r>
              <a:rPr kumimoji="1" lang="zh-CN" altLang="en-US" sz="2100"/>
              <a:t>什么时候对外宣布事故</a:t>
            </a:r>
            <a:endParaRPr kumimoji="1" lang="zh-CN" altLang="en-US" sz="2100"/>
          </a:p>
          <a:p>
            <a:pPr lvl="1">
              <a:spcBef>
                <a:spcPts val="1705"/>
              </a:spcBef>
            </a:pPr>
            <a:r>
              <a:rPr kumimoji="1" lang="zh-CN" altLang="en-US" sz="1900"/>
              <a:t>是否需要引入第二个团队来帮助处理问题？</a:t>
            </a:r>
            <a:endParaRPr kumimoji="1" lang="zh-CN" altLang="en-US" sz="1900"/>
          </a:p>
          <a:p>
            <a:pPr lvl="1">
              <a:spcBef>
                <a:spcPts val="1705"/>
              </a:spcBef>
            </a:pPr>
            <a:r>
              <a:rPr kumimoji="1" lang="zh-CN" altLang="en-US" sz="1900"/>
              <a:t>这次事故是否正在影响最终用户？</a:t>
            </a:r>
            <a:endParaRPr kumimoji="1" lang="zh-CN" altLang="en-US" sz="1900"/>
          </a:p>
          <a:p>
            <a:pPr lvl="1">
              <a:spcBef>
                <a:spcPts val="1705"/>
              </a:spcBef>
            </a:pPr>
            <a:r>
              <a:rPr kumimoji="1" lang="zh-CN" altLang="en-US" sz="1900"/>
              <a:t>在集中分析一小时后，这个问题是否依然没有得到解决？</a:t>
            </a:r>
            <a:endParaRPr kumimoji="1" lang="zh-CN" altLang="en-US"/>
          </a:p>
          <a:p>
            <a:pPr lvl="1">
              <a:spcBef>
                <a:spcPts val="1705"/>
              </a:spcBef>
            </a:pPr>
            <a:endParaRPr kumimoji="1" lang="zh-CN" altLang="en-US"/>
          </a:p>
        </p:txBody>
      </p:sp>
      <p:sp>
        <p:nvSpPr>
          <p:cNvPr id="3" name="标题 2"/>
          <p:cNvSpPr>
            <a:spLocks noGrp="1"/>
          </p:cNvSpPr>
          <p:nvPr>
            <p:ph type="title"/>
          </p:nvPr>
        </p:nvSpPr>
        <p:spPr/>
        <p:txBody>
          <a:bodyPr/>
          <a:lstStyle/>
          <a:p>
            <a:pPr algn="r"/>
            <a:r>
              <a:rPr kumimoji="1" lang="zh-CN" altLang="en-US"/>
              <a:t>紧急事件管理</a:t>
            </a:r>
            <a:endParaRPr kumimoji="1"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fontScale="90000"/>
          </a:bodyPr>
          <a:lstStyle/>
          <a:p>
            <a:pPr lvl="1">
              <a:spcBef>
                <a:spcPts val="1705"/>
              </a:spcBef>
            </a:pPr>
            <a:r>
              <a:rPr kumimoji="1" lang="zh-CN" altLang="en-US"/>
              <a:t>划分优先级：控制影响范围，恢复服务，同时为根源调查保存现场</a:t>
            </a:r>
            <a:endParaRPr kumimoji="1" lang="zh-CN" altLang="en-US"/>
          </a:p>
          <a:p>
            <a:pPr lvl="1">
              <a:spcBef>
                <a:spcPts val="1705"/>
              </a:spcBef>
            </a:pPr>
            <a:r>
              <a:rPr kumimoji="1" lang="zh-CN" altLang="en-US"/>
              <a:t>事前准备：事先和所有事故处理参与者一起准备一套流程</a:t>
            </a:r>
            <a:endParaRPr kumimoji="1" lang="zh-CN" altLang="en-US"/>
          </a:p>
          <a:p>
            <a:pPr lvl="1">
              <a:spcBef>
                <a:spcPts val="1705"/>
              </a:spcBef>
            </a:pPr>
            <a:r>
              <a:rPr kumimoji="1" lang="zh-CN" altLang="en-US"/>
              <a:t>信任：充分相信每个事故处理参与者，分配职责后让他们主动行动</a:t>
            </a:r>
            <a:endParaRPr kumimoji="1" lang="zh-CN" altLang="en-US"/>
          </a:p>
          <a:p>
            <a:pPr lvl="1">
              <a:spcBef>
                <a:spcPts val="1705"/>
              </a:spcBef>
            </a:pPr>
            <a:r>
              <a:rPr kumimoji="1" lang="zh-CN" altLang="en-US"/>
              <a:t>反思：在事故处理过程中注意自己的情绪和精神状态。如果发现自己开始惊慌失措或者干到压力难以承受，应该需求更多的帮助</a:t>
            </a:r>
            <a:endParaRPr kumimoji="1" lang="zh-CN" altLang="en-US"/>
          </a:p>
          <a:p>
            <a:pPr lvl="1">
              <a:spcBef>
                <a:spcPts val="1705"/>
              </a:spcBef>
            </a:pPr>
            <a:r>
              <a:rPr kumimoji="1" lang="zh-CN" altLang="en-US"/>
              <a:t>考虑替代方案：周期性地重新审视目前的情况，重新评估目前的工作是否应该继续执行，还是需要执行其他更要要或者更紧急的事情</a:t>
            </a:r>
            <a:endParaRPr kumimoji="1" lang="zh-CN" altLang="en-US"/>
          </a:p>
          <a:p>
            <a:pPr lvl="1">
              <a:spcBef>
                <a:spcPts val="1705"/>
              </a:spcBef>
            </a:pPr>
            <a:r>
              <a:rPr kumimoji="1" lang="zh-CN" altLang="en-US"/>
              <a:t>练习：平时不断地使用这项流程，知道习惯成自然</a:t>
            </a:r>
            <a:endParaRPr kumimoji="1" lang="zh-CN" altLang="en-US"/>
          </a:p>
          <a:p>
            <a:pPr lvl="1">
              <a:spcBef>
                <a:spcPts val="1705"/>
              </a:spcBef>
            </a:pPr>
            <a:r>
              <a:rPr kumimoji="1" lang="zh-CN" altLang="en-US"/>
              <a:t>换位思考：上次你是事故总控负责人吗？鼓励每个团队成员熟悉流程中的其他角色</a:t>
            </a:r>
            <a:endParaRPr kumimoji="1" lang="zh-CN" altLang="en-US"/>
          </a:p>
        </p:txBody>
      </p:sp>
      <p:sp>
        <p:nvSpPr>
          <p:cNvPr id="3" name="标题 2"/>
          <p:cNvSpPr>
            <a:spLocks noGrp="1"/>
          </p:cNvSpPr>
          <p:nvPr>
            <p:ph type="title"/>
          </p:nvPr>
        </p:nvSpPr>
        <p:spPr/>
        <p:txBody>
          <a:bodyPr/>
          <a:lstStyle/>
          <a:p>
            <a:pPr algn="r"/>
            <a:r>
              <a:rPr kumimoji="1" lang="zh-CN" altLang="en-US"/>
              <a:t>紧急事件管理</a:t>
            </a:r>
            <a:endParaRPr kumimoji="1"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en-US">
                <a:solidFill>
                  <a:schemeClr val="tx1"/>
                </a:solidFill>
              </a:rPr>
              <a:t>SRE</a:t>
            </a:r>
            <a:r>
              <a:rPr kumimoji="1" lang="zh-CN" altLang="en-US">
                <a:solidFill>
                  <a:schemeClr val="tx1"/>
                </a:solidFill>
              </a:rPr>
              <a:t>方法论</a:t>
            </a:r>
            <a:endParaRPr kumimoji="1" lang="en-US" altLang="zh-CN">
              <a:solidFill>
                <a:srgbClr val="FFFF00"/>
              </a:solidFill>
            </a:endParaRPr>
          </a:p>
          <a:p>
            <a:pPr>
              <a:spcBef>
                <a:spcPts val="1705"/>
              </a:spcBef>
            </a:pPr>
            <a:r>
              <a:rPr kumimoji="1" lang="en-US" altLang="zh-CN"/>
              <a:t>Oncall</a:t>
            </a:r>
            <a:endParaRPr kumimoji="1" lang="en-US" altLang="zh-CN"/>
          </a:p>
          <a:p>
            <a:pPr>
              <a:spcBef>
                <a:spcPts val="1705"/>
              </a:spcBef>
            </a:pPr>
            <a:r>
              <a:rPr kumimoji="1" lang="en-US">
                <a:solidFill>
                  <a:schemeClr val="tx1"/>
                </a:solidFill>
              </a:rPr>
              <a:t>有效的故障排查手段</a:t>
            </a:r>
            <a:endParaRPr kumimoji="1" lang="zh-CN" altLang="en-US">
              <a:solidFill>
                <a:schemeClr val="tx1"/>
              </a:solidFill>
            </a:endParaRPr>
          </a:p>
          <a:p>
            <a:pPr>
              <a:spcBef>
                <a:spcPts val="1705"/>
              </a:spcBef>
            </a:pPr>
            <a:r>
              <a:rPr kumimoji="1" lang="en-US">
                <a:solidFill>
                  <a:schemeClr val="tx1"/>
                </a:solidFill>
              </a:rPr>
              <a:t>紧急事件响应</a:t>
            </a:r>
            <a:endParaRPr kumimoji="1" lang="zh-CN" altLang="en-US"/>
          </a:p>
          <a:p>
            <a:pPr>
              <a:spcBef>
                <a:spcPts val="1705"/>
              </a:spcBef>
            </a:pPr>
            <a:r>
              <a:rPr kumimoji="1" lang="en-US">
                <a:solidFill>
                  <a:schemeClr val="tx1"/>
                </a:solidFill>
              </a:rPr>
              <a:t>紧急事故管理</a:t>
            </a:r>
            <a:endParaRPr kumimoji="1" lang="zh-CN" altLang="en-US"/>
          </a:p>
          <a:p>
            <a:pPr>
              <a:spcBef>
                <a:spcPts val="1705"/>
              </a:spcBef>
            </a:pPr>
            <a:r>
              <a:rPr kumimoji="1" lang="en-US">
                <a:solidFill>
                  <a:srgbClr val="FFFF00"/>
                </a:solidFill>
              </a:rPr>
              <a:t>事后总结：从失败中学习</a:t>
            </a:r>
            <a:endParaRPr kumimoji="1" lang="zh-CN" altLang="en-US"/>
          </a:p>
        </p:txBody>
      </p:sp>
      <p:sp>
        <p:nvSpPr>
          <p:cNvPr id="3" name="标题 2"/>
          <p:cNvSpPr>
            <a:spLocks noGrp="1"/>
          </p:cNvSpPr>
          <p:nvPr>
            <p:ph type="title"/>
          </p:nvPr>
        </p:nvSpPr>
        <p:spPr/>
        <p:txBody>
          <a:bodyPr/>
          <a:lstStyle/>
          <a:p>
            <a:pPr algn="r"/>
            <a:r>
              <a:rPr kumimoji="1" lang="en-US" altLang="zh-CN"/>
              <a:t>Agenda</a:t>
            </a:r>
            <a:endParaRPr kumimoji="1"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lvl="1">
              <a:spcBef>
                <a:spcPts val="1705"/>
              </a:spcBef>
            </a:pPr>
            <a:r>
              <a:rPr kumimoji="1" lang="zh-CN" altLang="en-US"/>
              <a:t>避免指责，提供建设性意见</a:t>
            </a:r>
            <a:endParaRPr kumimoji="1" lang="zh-CN" altLang="en-US"/>
          </a:p>
          <a:p>
            <a:pPr lvl="1">
              <a:spcBef>
                <a:spcPts val="1705"/>
              </a:spcBef>
            </a:pPr>
            <a:r>
              <a:rPr kumimoji="1" lang="zh-CN" altLang="en-US"/>
              <a:t>用户可见的宕机时间或者服务质量降低程度达到一定标准</a:t>
            </a:r>
            <a:endParaRPr kumimoji="1" lang="zh-CN" altLang="en-US"/>
          </a:p>
          <a:p>
            <a:pPr lvl="1">
              <a:spcBef>
                <a:spcPts val="1705"/>
              </a:spcBef>
            </a:pPr>
            <a:r>
              <a:rPr kumimoji="1" lang="zh-CN" altLang="en-US"/>
              <a:t>任何类型的数据丢失</a:t>
            </a:r>
            <a:endParaRPr kumimoji="1" lang="zh-CN" altLang="en-US"/>
          </a:p>
          <a:p>
            <a:pPr lvl="1">
              <a:spcBef>
                <a:spcPts val="1705"/>
              </a:spcBef>
            </a:pPr>
            <a:r>
              <a:rPr kumimoji="1" lang="en-US" altLang="zh-CN"/>
              <a:t>on-call</a:t>
            </a:r>
            <a:r>
              <a:rPr kumimoji="1" lang="zh-CN" altLang="en-US"/>
              <a:t>工程师需要人工介入的事故（包括回滚，切换用户流量等</a:t>
            </a:r>
            <a:endParaRPr kumimoji="1" lang="zh-CN" altLang="en-US"/>
          </a:p>
          <a:p>
            <a:pPr lvl="1">
              <a:spcBef>
                <a:spcPts val="1705"/>
              </a:spcBef>
            </a:pPr>
            <a:r>
              <a:rPr kumimoji="1" lang="zh-CN" altLang="en-US"/>
              <a:t>问题解决耗时超过一定时间</a:t>
            </a:r>
            <a:endParaRPr kumimoji="1" lang="zh-CN" altLang="en-US"/>
          </a:p>
          <a:p>
            <a:pPr lvl="1">
              <a:spcBef>
                <a:spcPts val="1705"/>
              </a:spcBef>
            </a:pPr>
            <a:r>
              <a:rPr kumimoji="1" lang="zh-CN" altLang="en-US"/>
              <a:t>监控问题（预示着问题是由人工发现的，而非报警系统）</a:t>
            </a:r>
            <a:endParaRPr kumimoji="1" lang="zh-CN" altLang="en-US"/>
          </a:p>
        </p:txBody>
      </p:sp>
      <p:sp>
        <p:nvSpPr>
          <p:cNvPr id="3" name="标题 2"/>
          <p:cNvSpPr>
            <a:spLocks noGrp="1"/>
          </p:cNvSpPr>
          <p:nvPr>
            <p:ph type="title"/>
          </p:nvPr>
        </p:nvSpPr>
        <p:spPr/>
        <p:txBody>
          <a:bodyPr/>
          <a:lstStyle/>
          <a:p>
            <a:pPr algn="r"/>
            <a:r>
              <a:rPr kumimoji="1" lang="zh-CN" altLang="en-US"/>
              <a:t>事后总结：从失败中学习</a:t>
            </a:r>
            <a:endParaRPr kumimoji="1"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lnSpcReduction="20000"/>
          </a:bodyPr>
          <a:lstStyle/>
          <a:p>
            <a:pPr>
              <a:spcBef>
                <a:spcPts val="1705"/>
              </a:spcBef>
            </a:pPr>
            <a:r>
              <a:rPr kumimoji="1" lang="zh-CN" altLang="en-US"/>
              <a:t>确保长期关注研发工作</a:t>
            </a:r>
            <a:endParaRPr kumimoji="1" lang="zh-CN" altLang="en-US"/>
          </a:p>
          <a:p>
            <a:pPr lvl="1">
              <a:spcBef>
                <a:spcPts val="1705"/>
              </a:spcBef>
            </a:pPr>
            <a:r>
              <a:rPr kumimoji="1" lang="zh-CN" altLang="en-US" sz="1900"/>
              <a:t>所有的产品事故都应该有总结，无论有没有触发报警</a:t>
            </a:r>
            <a:endParaRPr kumimoji="1" lang="zh-CN" altLang="en-US"/>
          </a:p>
          <a:p>
            <a:pPr>
              <a:spcBef>
                <a:spcPts val="1705"/>
              </a:spcBef>
            </a:pPr>
            <a:r>
              <a:rPr kumimoji="1" lang="zh-CN" altLang="en-US"/>
              <a:t>在保障服务</a:t>
            </a:r>
            <a:r>
              <a:rPr kumimoji="1" lang="en-US" altLang="zh-CN"/>
              <a:t>SLO</a:t>
            </a:r>
            <a:r>
              <a:rPr kumimoji="1" lang="zh-CN" altLang="en-US"/>
              <a:t>的前提下最大化迭代速度</a:t>
            </a:r>
            <a:endParaRPr kumimoji="1" lang="zh-CN" altLang="en-US"/>
          </a:p>
          <a:p>
            <a:pPr lvl="1">
              <a:spcBef>
                <a:spcPts val="1705"/>
              </a:spcBef>
            </a:pPr>
            <a:r>
              <a:rPr kumimoji="1" lang="zh-CN" altLang="en-US" sz="1900"/>
              <a:t>错误预算，发布策略</a:t>
            </a:r>
            <a:endParaRPr kumimoji="1" lang="zh-CN" altLang="en-US"/>
          </a:p>
          <a:p>
            <a:pPr>
              <a:spcBef>
                <a:spcPts val="1705"/>
              </a:spcBef>
            </a:pPr>
            <a:r>
              <a:rPr kumimoji="1" lang="zh-CN" altLang="en-US"/>
              <a:t>监控系统</a:t>
            </a:r>
            <a:endParaRPr kumimoji="1" lang="zh-CN" altLang="en-US"/>
          </a:p>
          <a:p>
            <a:pPr lvl="1">
              <a:spcBef>
                <a:spcPts val="1705"/>
              </a:spcBef>
            </a:pPr>
            <a:r>
              <a:rPr kumimoji="1" lang="en-US" altLang="zh-CN"/>
              <a:t>alert</a:t>
            </a:r>
            <a:r>
              <a:rPr kumimoji="1" lang="zh-CN" altLang="en-US"/>
              <a:t>、</a:t>
            </a:r>
            <a:r>
              <a:rPr kumimoji="1" lang="en-US" altLang="zh-CN"/>
              <a:t>ticket</a:t>
            </a:r>
            <a:r>
              <a:rPr kumimoji="1" lang="zh-CN" altLang="en-US"/>
              <a:t>、</a:t>
            </a:r>
            <a:r>
              <a:rPr kumimoji="1" lang="en-US" altLang="zh-CN"/>
              <a:t>logging</a:t>
            </a:r>
            <a:endParaRPr kumimoji="1" lang="en-US" altLang="zh-CN"/>
          </a:p>
          <a:p>
            <a:pPr>
              <a:spcBef>
                <a:spcPts val="1705"/>
              </a:spcBef>
            </a:pPr>
            <a:r>
              <a:rPr kumimoji="1" lang="zh-CN" altLang="en-US"/>
              <a:t>应急事件处理</a:t>
            </a:r>
            <a:endParaRPr kumimoji="1" lang="zh-CN" altLang="en-US"/>
          </a:p>
          <a:p>
            <a:pPr lvl="1">
              <a:spcBef>
                <a:spcPts val="1705"/>
              </a:spcBef>
            </a:pPr>
            <a:r>
              <a:rPr kumimoji="1" lang="en-US" altLang="zh-CN"/>
              <a:t>MTTF + MTTR</a:t>
            </a:r>
            <a:endParaRPr kumimoji="1" lang="en-US" altLang="zh-CN"/>
          </a:p>
          <a:p>
            <a:pPr lvl="1">
              <a:spcBef>
                <a:spcPts val="1705"/>
              </a:spcBef>
            </a:pPr>
            <a:r>
              <a:rPr kumimoji="1" lang="zh-CN" altLang="en-US"/>
              <a:t>预案 </a:t>
            </a:r>
            <a:r>
              <a:rPr kumimoji="1" lang="en-US" altLang="zh-CN"/>
              <a:t>playbook </a:t>
            </a:r>
            <a:r>
              <a:rPr kumimoji="1" lang="zh-CN" altLang="en-US"/>
              <a:t>最佳方法</a:t>
            </a:r>
            <a:endParaRPr kumimoji="1" lang="zh-CN" altLang="en-US"/>
          </a:p>
        </p:txBody>
      </p:sp>
      <p:sp>
        <p:nvSpPr>
          <p:cNvPr id="3" name="标题 2"/>
          <p:cNvSpPr>
            <a:spLocks noGrp="1"/>
          </p:cNvSpPr>
          <p:nvPr>
            <p:ph type="title"/>
          </p:nvPr>
        </p:nvSpPr>
        <p:spPr/>
        <p:txBody>
          <a:bodyPr/>
          <a:lstStyle/>
          <a:p>
            <a:pPr algn="r"/>
            <a:r>
              <a:rPr kumimoji="1" lang="en-US"/>
              <a:t>SRE</a:t>
            </a:r>
            <a:r>
              <a:rPr kumimoji="1" lang="zh-CN" altLang="en-US"/>
              <a:t>方法论</a:t>
            </a:r>
            <a:endParaRPr kumimoji="1"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lnSpcReduction="20000"/>
          </a:bodyPr>
          <a:lstStyle/>
          <a:p>
            <a:pPr>
              <a:spcBef>
                <a:spcPts val="1705"/>
              </a:spcBef>
            </a:pPr>
            <a:r>
              <a:rPr kumimoji="1" lang="zh-CN" altLang="en-US"/>
              <a:t>变更管理：</a:t>
            </a:r>
            <a:r>
              <a:rPr kumimoji="1" lang="en-US" altLang="zh-CN"/>
              <a:t>70%</a:t>
            </a:r>
            <a:r>
              <a:rPr kumimoji="1" lang="zh-CN" altLang="en-US"/>
              <a:t>的生产事故来自变更而触发</a:t>
            </a:r>
            <a:endParaRPr kumimoji="1" lang="zh-CN" altLang="en-US"/>
          </a:p>
          <a:p>
            <a:pPr lvl="1">
              <a:spcBef>
                <a:spcPts val="1705"/>
              </a:spcBef>
            </a:pPr>
            <a:r>
              <a:rPr kumimoji="1" lang="zh-CN" altLang="en-US"/>
              <a:t>采用渐进式的发布机制</a:t>
            </a:r>
            <a:endParaRPr kumimoji="1" lang="zh-CN" altLang="en-US"/>
          </a:p>
          <a:p>
            <a:pPr lvl="1">
              <a:spcBef>
                <a:spcPts val="1705"/>
              </a:spcBef>
            </a:pPr>
            <a:r>
              <a:rPr kumimoji="1" lang="zh-CN" altLang="en-US"/>
              <a:t>迅速而准确地检测到问题的发生</a:t>
            </a:r>
            <a:endParaRPr kumimoji="1" lang="zh-CN" altLang="en-US"/>
          </a:p>
          <a:p>
            <a:pPr lvl="1">
              <a:spcBef>
                <a:spcPts val="1705"/>
              </a:spcBef>
            </a:pPr>
            <a:r>
              <a:rPr kumimoji="1" lang="zh-CN" altLang="en-US"/>
              <a:t>当发现问题时，安全迅速地回退变动</a:t>
            </a:r>
            <a:endParaRPr kumimoji="1" lang="zh-CN" altLang="en-US"/>
          </a:p>
          <a:p>
            <a:pPr lvl="0">
              <a:spcBef>
                <a:spcPts val="1705"/>
              </a:spcBef>
            </a:pPr>
            <a:r>
              <a:rPr kumimoji="1" lang="zh-CN" altLang="en-US"/>
              <a:t>需求预测和容量规划：自然增长 </a:t>
            </a:r>
            <a:r>
              <a:rPr kumimoji="1" lang="en-US" altLang="zh-CN"/>
              <a:t>+ </a:t>
            </a:r>
            <a:r>
              <a:rPr kumimoji="1" lang="zh-CN" altLang="en-US"/>
              <a:t>非自然增长</a:t>
            </a:r>
            <a:endParaRPr kumimoji="1" lang="zh-CN" altLang="en-US"/>
          </a:p>
          <a:p>
            <a:pPr lvl="1">
              <a:spcBef>
                <a:spcPts val="1705"/>
              </a:spcBef>
            </a:pPr>
            <a:r>
              <a:rPr kumimoji="1" lang="zh-CN" altLang="en-US"/>
              <a:t>必须有一个准确的自然增长需求预测模型，需求预测的时间应该超过资源获取的时间</a:t>
            </a:r>
            <a:endParaRPr kumimoji="1" lang="zh-CN" altLang="en-US"/>
          </a:p>
          <a:p>
            <a:pPr lvl="1">
              <a:spcBef>
                <a:spcPts val="1705"/>
              </a:spcBef>
            </a:pPr>
            <a:r>
              <a:rPr kumimoji="1" lang="zh-CN" altLang="en-US"/>
              <a:t>规划中必须有准备的非自然增长需求来源的统计</a:t>
            </a:r>
            <a:endParaRPr kumimoji="1" lang="zh-CN" altLang="en-US"/>
          </a:p>
          <a:p>
            <a:pPr lvl="1">
              <a:spcBef>
                <a:spcPts val="1705"/>
              </a:spcBef>
            </a:pPr>
            <a:r>
              <a:rPr kumimoji="1" lang="zh-CN" altLang="en-US"/>
              <a:t>必须有周期性的压力测试，以便准备地将系统原始资源与业务容量对应起来</a:t>
            </a:r>
            <a:endParaRPr kumimoji="1" lang="zh-CN" altLang="en-US"/>
          </a:p>
        </p:txBody>
      </p:sp>
      <p:sp>
        <p:nvSpPr>
          <p:cNvPr id="3" name="标题 2"/>
          <p:cNvSpPr>
            <a:spLocks noGrp="1"/>
          </p:cNvSpPr>
          <p:nvPr>
            <p:ph type="title"/>
          </p:nvPr>
        </p:nvSpPr>
        <p:spPr/>
        <p:txBody>
          <a:bodyPr/>
          <a:lstStyle/>
          <a:p>
            <a:pPr algn="r"/>
            <a:r>
              <a:rPr kumimoji="1" lang="en-US"/>
              <a:t>SRE</a:t>
            </a:r>
            <a:r>
              <a:rPr kumimoji="1" lang="zh-CN" altLang="en-US"/>
              <a:t>方法论</a:t>
            </a:r>
            <a:endParaRPr kumimoji="1"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ltLang="en-US"/>
              <a:t>资源部署</a:t>
            </a:r>
            <a:endParaRPr kumimoji="1" lang="zh-CN" altLang="en-US"/>
          </a:p>
          <a:p>
            <a:pPr lvl="1">
              <a:spcBef>
                <a:spcPts val="1705"/>
              </a:spcBef>
            </a:pPr>
            <a:r>
              <a:rPr kumimoji="1" lang="zh-CN" altLang="en-US"/>
              <a:t>变更管理与容量规划的结合物</a:t>
            </a:r>
            <a:endParaRPr kumimoji="1" lang="zh-CN" altLang="en-US"/>
          </a:p>
          <a:p>
            <a:pPr lvl="0">
              <a:spcBef>
                <a:spcPts val="1705"/>
              </a:spcBef>
            </a:pPr>
            <a:r>
              <a:rPr kumimoji="1" lang="zh-CN" altLang="en-US"/>
              <a:t>效率与性能</a:t>
            </a:r>
            <a:endParaRPr kumimoji="1" lang="zh-CN" altLang="en-US"/>
          </a:p>
          <a:p>
            <a:pPr lvl="1">
              <a:spcBef>
                <a:spcPts val="1705"/>
              </a:spcBef>
            </a:pPr>
            <a:r>
              <a:rPr kumimoji="1" lang="zh-CN" altLang="en-US"/>
              <a:t>持续的优化资源利用率，有效地降低系统的总成本</a:t>
            </a:r>
            <a:endParaRPr kumimoji="1" lang="zh-CN" altLang="en-US"/>
          </a:p>
          <a:p>
            <a:pPr lvl="1">
              <a:spcBef>
                <a:spcPts val="1705"/>
              </a:spcBef>
            </a:pPr>
            <a:r>
              <a:rPr kumimoji="1" lang="zh-CN" altLang="en-US"/>
              <a:t>根据一个预设的延迟目标部署和维护足够的容量</a:t>
            </a:r>
            <a:endParaRPr kumimoji="1" lang="zh-CN" altLang="en-US"/>
          </a:p>
        </p:txBody>
      </p:sp>
      <p:sp>
        <p:nvSpPr>
          <p:cNvPr id="3" name="标题 2"/>
          <p:cNvSpPr>
            <a:spLocks noGrp="1"/>
          </p:cNvSpPr>
          <p:nvPr>
            <p:ph type="title"/>
          </p:nvPr>
        </p:nvSpPr>
        <p:spPr/>
        <p:txBody>
          <a:bodyPr/>
          <a:lstStyle/>
          <a:p>
            <a:pPr algn="r"/>
            <a:r>
              <a:rPr kumimoji="1" lang="en-US"/>
              <a:t>SRE</a:t>
            </a:r>
            <a:r>
              <a:rPr kumimoji="1" lang="zh-CN" altLang="en-US"/>
              <a:t>方法论</a:t>
            </a:r>
            <a:endParaRPr kumimoji="1"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marL="18415" indent="0">
              <a:spcBef>
                <a:spcPts val="1705"/>
              </a:spcBef>
              <a:buNone/>
            </a:pPr>
            <a:r>
              <a:rPr kumimoji="1" lang="en-US" altLang="zh-CN" sz="3600"/>
              <a:t>“</a:t>
            </a:r>
            <a:r>
              <a:rPr kumimoji="1" lang="zh-CN" altLang="en-US" sz="3600"/>
              <a:t>我是一名软件工程师，这是我如何来应付重复劳动的办法</a:t>
            </a:r>
            <a:r>
              <a:rPr kumimoji="1" lang="en-US" altLang="zh-CN" sz="3600"/>
              <a:t>”</a:t>
            </a:r>
            <a:endParaRPr kumimoji="1" lang="en-US" altLang="zh-CN" sz="3600"/>
          </a:p>
        </p:txBody>
      </p:sp>
      <p:sp>
        <p:nvSpPr>
          <p:cNvPr id="3" name="标题 2"/>
          <p:cNvSpPr>
            <a:spLocks noGrp="1"/>
          </p:cNvSpPr>
          <p:nvPr>
            <p:ph type="title"/>
          </p:nvPr>
        </p:nvSpPr>
        <p:spPr/>
        <p:txBody>
          <a:bodyPr/>
          <a:lstStyle/>
          <a:p>
            <a:pPr algn="r"/>
            <a:r>
              <a:rPr kumimoji="1" lang="en-US"/>
              <a:t>SRE</a:t>
            </a:r>
            <a:r>
              <a:rPr kumimoji="1" lang="zh-CN" altLang="en-US"/>
              <a:t>方法论</a:t>
            </a:r>
            <a:endParaRPr kumimoji="1"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en-US">
                <a:solidFill>
                  <a:schemeClr val="tx1"/>
                </a:solidFill>
              </a:rPr>
              <a:t>SRE</a:t>
            </a:r>
            <a:r>
              <a:rPr kumimoji="1" lang="zh-CN" altLang="en-US">
                <a:solidFill>
                  <a:schemeClr val="tx1"/>
                </a:solidFill>
              </a:rPr>
              <a:t>方法论</a:t>
            </a:r>
            <a:endParaRPr kumimoji="1" lang="en-US" altLang="zh-CN">
              <a:solidFill>
                <a:schemeClr val="bg1"/>
              </a:solidFill>
            </a:endParaRPr>
          </a:p>
          <a:p>
            <a:pPr>
              <a:spcBef>
                <a:spcPts val="1705"/>
              </a:spcBef>
            </a:pPr>
            <a:r>
              <a:rPr kumimoji="1" lang="en-US">
                <a:solidFill>
                  <a:srgbClr val="FFFF00"/>
                </a:solidFill>
              </a:rPr>
              <a:t>Oncall</a:t>
            </a:r>
            <a:endParaRPr kumimoji="1" lang="en-US" altLang="zh-CN"/>
          </a:p>
          <a:p>
            <a:pPr>
              <a:spcBef>
                <a:spcPts val="1705"/>
              </a:spcBef>
            </a:pPr>
            <a:r>
              <a:rPr kumimoji="1" lang="zh-CN" altLang="en-US"/>
              <a:t>有效的故障排查手段</a:t>
            </a:r>
            <a:endParaRPr kumimoji="1" lang="zh-CN" altLang="en-US"/>
          </a:p>
          <a:p>
            <a:pPr>
              <a:spcBef>
                <a:spcPts val="1705"/>
              </a:spcBef>
            </a:pPr>
            <a:r>
              <a:rPr kumimoji="1" lang="zh-CN" altLang="en-US"/>
              <a:t>紧急事件响应</a:t>
            </a:r>
            <a:endParaRPr kumimoji="1" lang="zh-CN" altLang="en-US"/>
          </a:p>
          <a:p>
            <a:pPr>
              <a:spcBef>
                <a:spcPts val="1705"/>
              </a:spcBef>
            </a:pPr>
            <a:r>
              <a:rPr kumimoji="1" lang="zh-CN" altLang="en-US"/>
              <a:t>紧急事故管理</a:t>
            </a:r>
            <a:endParaRPr kumimoji="1" lang="zh-CN" altLang="en-US"/>
          </a:p>
          <a:p>
            <a:pPr>
              <a:spcBef>
                <a:spcPts val="1705"/>
              </a:spcBef>
            </a:pPr>
            <a:r>
              <a:rPr kumimoji="1" lang="zh-CN" altLang="en-US"/>
              <a:t>事后总结：从失败中学习</a:t>
            </a:r>
            <a:endParaRPr kumimoji="1" lang="zh-CN" altLang="en-US"/>
          </a:p>
        </p:txBody>
      </p:sp>
      <p:sp>
        <p:nvSpPr>
          <p:cNvPr id="3" name="标题 2"/>
          <p:cNvSpPr>
            <a:spLocks noGrp="1"/>
          </p:cNvSpPr>
          <p:nvPr>
            <p:ph type="title"/>
          </p:nvPr>
        </p:nvSpPr>
        <p:spPr/>
        <p:txBody>
          <a:bodyPr/>
          <a:lstStyle/>
          <a:p>
            <a:pPr algn="r"/>
            <a:r>
              <a:rPr kumimoji="1" lang="en-US" altLang="zh-CN"/>
              <a:t>Agenda</a:t>
            </a:r>
            <a:endParaRPr kumimoji="1"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ltLang="en-US"/>
              <a:t>面向终端用户的服务，时间为</a:t>
            </a:r>
            <a:r>
              <a:rPr kumimoji="1" lang="en-US" altLang="zh-CN"/>
              <a:t>5</a:t>
            </a:r>
            <a:r>
              <a:rPr kumimoji="1" lang="zh-CN" altLang="en-US"/>
              <a:t>分钟。而非敏感的业务通常来说是</a:t>
            </a:r>
            <a:r>
              <a:rPr kumimoji="1" lang="en-US" altLang="zh-CN"/>
              <a:t>30</a:t>
            </a:r>
            <a:r>
              <a:rPr kumimoji="1" lang="zh-CN" altLang="en-US"/>
              <a:t>分钟</a:t>
            </a:r>
            <a:endParaRPr kumimoji="1" lang="zh-CN" altLang="en-US"/>
          </a:p>
          <a:p>
            <a:pPr>
              <a:spcBef>
                <a:spcPts val="1705"/>
              </a:spcBef>
            </a:pPr>
            <a:r>
              <a:rPr kumimoji="1" lang="zh-CN" altLang="en-US"/>
              <a:t>多个渠道可以收到报警（不限于邮件、短信、自动电话呼叫）</a:t>
            </a:r>
            <a:endParaRPr kumimoji="1" lang="zh-CN" altLang="en-US"/>
          </a:p>
          <a:p>
            <a:pPr>
              <a:spcBef>
                <a:spcPts val="1705"/>
              </a:spcBef>
            </a:pPr>
            <a:r>
              <a:rPr kumimoji="1" lang="zh-CN" altLang="en-US"/>
              <a:t>响应时间和业务的可靠性有关，如果服务为</a:t>
            </a:r>
            <a:r>
              <a:rPr kumimoji="1" lang="en-US" altLang="zh-CN"/>
              <a:t>99.99%</a:t>
            </a:r>
            <a:r>
              <a:rPr kumimoji="1" lang="zh-CN" altLang="en-US"/>
              <a:t>，那么每个季度有</a:t>
            </a:r>
            <a:r>
              <a:rPr kumimoji="1" lang="en-US" altLang="zh-CN"/>
              <a:t>13</a:t>
            </a:r>
            <a:r>
              <a:rPr kumimoji="1" lang="zh-CN" altLang="en-US"/>
              <a:t>分钟的不可用时间，所以</a:t>
            </a:r>
            <a:r>
              <a:rPr kumimoji="1" lang="en-US" altLang="zh-CN"/>
              <a:t>oncall</a:t>
            </a:r>
            <a:r>
              <a:rPr kumimoji="1" lang="zh-CN" altLang="en-US"/>
              <a:t>工程师要分钟级响应生产事故</a:t>
            </a:r>
            <a:endParaRPr kumimoji="1" lang="zh-CN" altLang="en-US"/>
          </a:p>
          <a:p>
            <a:pPr>
              <a:spcBef>
                <a:spcPts val="1705"/>
              </a:spcBef>
            </a:pPr>
            <a:r>
              <a:rPr kumimoji="1" lang="zh-CN" altLang="en-US"/>
              <a:t>一旦收到报警信息，工程师必须确认（</a:t>
            </a:r>
            <a:r>
              <a:rPr kumimoji="1" lang="en-US" altLang="zh-CN"/>
              <a:t>ack</a:t>
            </a:r>
            <a:r>
              <a:rPr kumimoji="1" lang="zh-CN" altLang="en-US"/>
              <a:t>），要能够及时定位问题并且尝试解决问题，必要的话要升级（</a:t>
            </a:r>
            <a:r>
              <a:rPr kumimoji="1" lang="en-US" altLang="zh-CN"/>
              <a:t>escalate</a:t>
            </a:r>
            <a:r>
              <a:rPr kumimoji="1" lang="zh-CN" altLang="en-US"/>
              <a:t>）请求支援</a:t>
            </a:r>
            <a:endParaRPr kumimoji="1" lang="zh-CN" altLang="en-US"/>
          </a:p>
        </p:txBody>
      </p:sp>
      <p:sp>
        <p:nvSpPr>
          <p:cNvPr id="3" name="标题 2"/>
          <p:cNvSpPr>
            <a:spLocks noGrp="1"/>
          </p:cNvSpPr>
          <p:nvPr>
            <p:ph type="title"/>
          </p:nvPr>
        </p:nvSpPr>
        <p:spPr/>
        <p:txBody>
          <a:bodyPr/>
          <a:lstStyle/>
          <a:p>
            <a:pPr algn="r"/>
            <a:r>
              <a:rPr kumimoji="1" lang="en-US" altLang="zh-CN"/>
              <a:t>Oncall</a:t>
            </a:r>
            <a:endParaRPr kumimoji="1"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7240" y="685801"/>
            <a:ext cx="7452360" cy="4195408"/>
          </a:xfrm>
        </p:spPr>
        <p:txBody>
          <a:bodyPr>
            <a:normAutofit/>
          </a:bodyPr>
          <a:lstStyle/>
          <a:p>
            <a:pPr>
              <a:spcBef>
                <a:spcPts val="1705"/>
              </a:spcBef>
            </a:pPr>
            <a:r>
              <a:rPr kumimoji="1" lang="zh-CN" altLang="en-US"/>
              <a:t>一般主</a:t>
            </a:r>
            <a:r>
              <a:rPr kumimoji="1" lang="en-US" altLang="zh-CN"/>
              <a:t>oncall</a:t>
            </a:r>
            <a:r>
              <a:rPr kumimoji="1" lang="zh-CN" altLang="en-US"/>
              <a:t>人值班，副</a:t>
            </a:r>
            <a:r>
              <a:rPr kumimoji="1" lang="en-US" altLang="zh-CN"/>
              <a:t>oncall</a:t>
            </a:r>
            <a:r>
              <a:rPr kumimoji="1" lang="zh-CN" altLang="en-US"/>
              <a:t>作为辅助，通常团队也可以彼此作为副</a:t>
            </a:r>
            <a:r>
              <a:rPr kumimoji="1" lang="en-US" altLang="zh-CN"/>
              <a:t>oncall</a:t>
            </a:r>
            <a:r>
              <a:rPr kumimoji="1" lang="zh-CN" altLang="en-US"/>
              <a:t>，互相值班，共同分担工作压力</a:t>
            </a:r>
            <a:endParaRPr kumimoji="1" lang="zh-CN" altLang="en-US"/>
          </a:p>
          <a:p>
            <a:pPr>
              <a:spcBef>
                <a:spcPts val="1705"/>
              </a:spcBef>
            </a:pPr>
            <a:r>
              <a:rPr kumimoji="1" lang="en-US" altLang="zh-CN"/>
              <a:t>oncall</a:t>
            </a:r>
            <a:r>
              <a:rPr kumimoji="1" lang="zh-CN" altLang="en-US"/>
              <a:t>值班过程中，轮值工程师必须有足够的时间处理紧急事件和后续跟进工作，例如写事故报告</a:t>
            </a:r>
            <a:endParaRPr kumimoji="1" lang="zh-CN" altLang="en-US"/>
          </a:p>
        </p:txBody>
      </p:sp>
      <p:sp>
        <p:nvSpPr>
          <p:cNvPr id="3" name="标题 2"/>
          <p:cNvSpPr>
            <a:spLocks noGrp="1"/>
          </p:cNvSpPr>
          <p:nvPr>
            <p:ph type="title"/>
          </p:nvPr>
        </p:nvSpPr>
        <p:spPr/>
        <p:txBody>
          <a:bodyPr/>
          <a:lstStyle/>
          <a:p>
            <a:pPr algn="r"/>
            <a:r>
              <a:rPr kumimoji="1" lang="en-US" altLang="zh-CN"/>
              <a:t>Oncall</a:t>
            </a:r>
            <a:endParaRPr kumimoji="1"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元素">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元素.thmx</Template>
  <TotalTime>0</TotalTime>
  <Words>2497</Words>
  <Application>WPS 演示</Application>
  <PresentationFormat>全屏显示(4:3)</PresentationFormat>
  <Paragraphs>200</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方正书宋_GBK</vt:lpstr>
      <vt:lpstr>Wingdings</vt:lpstr>
      <vt:lpstr>Palatino Linotype</vt:lpstr>
      <vt:lpstr>苹方-简</vt:lpstr>
      <vt:lpstr>宋体</vt:lpstr>
      <vt:lpstr>汉仪书宋二KW</vt:lpstr>
      <vt:lpstr>微软雅黑</vt:lpstr>
      <vt:lpstr>汉仪旗黑</vt:lpstr>
      <vt:lpstr>Arial Unicode MS</vt:lpstr>
      <vt:lpstr>Calibri</vt:lpstr>
      <vt:lpstr>Helvetica Neue</vt:lpstr>
      <vt:lpstr>元素</vt:lpstr>
      <vt:lpstr>bilibili SRE</vt:lpstr>
      <vt:lpstr>Agenda</vt:lpstr>
      <vt:lpstr>SRE方法论</vt:lpstr>
      <vt:lpstr>SRE方法论</vt:lpstr>
      <vt:lpstr>SRE方法论</vt:lpstr>
      <vt:lpstr>SRE方法论</vt:lpstr>
      <vt:lpstr>Agenda</vt:lpstr>
      <vt:lpstr>Oncall</vt:lpstr>
      <vt:lpstr>Oncall</vt:lpstr>
      <vt:lpstr>Oncall</vt:lpstr>
      <vt:lpstr>Oncall</vt:lpstr>
      <vt:lpstr>Agenda</vt:lpstr>
      <vt:lpstr>有效的故障排查手段</vt:lpstr>
      <vt:lpstr>有效的故障排查手段</vt:lpstr>
      <vt:lpstr>有效的故障排查手段</vt:lpstr>
      <vt:lpstr>Agenda</vt:lpstr>
      <vt:lpstr>紧急事件响应</vt:lpstr>
      <vt:lpstr>紧急事件响应</vt:lpstr>
      <vt:lpstr>Agenda</vt:lpstr>
      <vt:lpstr>紧急事件管理</vt:lpstr>
      <vt:lpstr>紧急事件管理</vt:lpstr>
      <vt:lpstr>Agenda</vt:lpstr>
      <vt:lpstr>事后总结：从失败中学习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gopush-实时消息推送</dc:title>
  <dc:creator>Jian Mao</dc:creator>
  <cp:lastModifiedBy>terrysmao</cp:lastModifiedBy>
  <cp:revision>563</cp:revision>
  <dcterms:created xsi:type="dcterms:W3CDTF">2021-02-04T10:27:39Z</dcterms:created>
  <dcterms:modified xsi:type="dcterms:W3CDTF">2021-02-04T10:27:39Z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ies>
</file>