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61" r:id="rId6"/>
    <p:sldId id="259" r:id="rId7"/>
    <p:sldId id="265" r:id="rId8"/>
    <p:sldId id="262" r:id="rId9"/>
    <p:sldId id="266" r:id="rId10"/>
    <p:sldId id="263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3"/>
    <p:restoredTop sz="94451"/>
  </p:normalViewPr>
  <p:slideViewPr>
    <p:cSldViewPr snapToGrid="0" snapToObjects="1" showGuides="1">
      <p:cViewPr varScale="1">
        <p:scale>
          <a:sx n="134" d="100"/>
          <a:sy n="134" d="100"/>
        </p:scale>
        <p:origin x="3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4C4C9-C555-7A46-9A88-981060924772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0660A-E588-724D-857F-EEDCE528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4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https://</a:t>
            </a:r>
            <a:r>
              <a:rPr lang="en-US" dirty="0" err="1"/>
              <a:t>www.cell.com</a:t>
            </a:r>
            <a:r>
              <a:rPr lang="en-US" dirty="0"/>
              <a:t>/cell/</a:t>
            </a:r>
            <a:r>
              <a:rPr lang="en-US" dirty="0" err="1"/>
              <a:t>fulltext</a:t>
            </a:r>
            <a:r>
              <a:rPr lang="en-US" dirty="0"/>
              <a:t>/S0092-8674(21)00241-5#secsectitle0015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0660A-E588-724D-857F-EEDCE52827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49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https://</a:t>
            </a:r>
            <a:r>
              <a:rPr lang="en-US" dirty="0" err="1"/>
              <a:t>www.militaryhire.com</a:t>
            </a:r>
            <a:r>
              <a:rPr lang="en-US" dirty="0"/>
              <a:t>/blog/how-to-spin-lack-of-experience-to-your-advantage/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0660A-E588-724D-857F-EEDCE52827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0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Platform that allows for the creation of robust, user generated visualizations that can span multiple disciplines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0660A-E588-724D-857F-EEDCE52827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0660A-E588-724D-857F-EEDCE52827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9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promote our business, I think platforms like Twitter and academic listservs would be a good 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0660A-E588-724D-857F-EEDCE52827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9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main challenges are ensuring the platform is accessible and usable.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0660A-E588-724D-857F-EEDCE52827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48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0660A-E588-724D-857F-EEDCE52827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5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8C1D-74F4-3F46-9115-ABB13DE8D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3E266-4DB8-6646-8EA1-140ECA465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C4268-8A03-4C4D-833A-A2DC99AF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E01-653D-664B-B0AA-7CDC0FC175EB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DBD07-B13A-F94A-8093-F9A5739D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38FA8-AA42-4C42-8D9C-8D4D7B93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9B88-C1D4-D14A-81E4-2520E6A5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8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E96C-1359-C74B-BC0D-F2898727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44DAB-3FA4-1B43-9470-91B4DDEF9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2A5D-2B0C-6147-B589-C5A04371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E01-653D-664B-B0AA-7CDC0FC175EB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D2F96-6611-6945-A95C-026385C8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B295-50BA-8B46-B741-EA7284C6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9B88-C1D4-D14A-81E4-2520E6A5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7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A096D-B754-D145-A3D1-C7AB35F63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245A0-DFC3-364A-95BB-803157F39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2BCF-0C9C-3D43-A060-A80186FC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E01-653D-664B-B0AA-7CDC0FC175EB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7FDD5-F69D-E440-82F0-D000130A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C7416-C1CC-EB40-9A32-70B42B93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9B88-C1D4-D14A-81E4-2520E6A5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4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CC99-A2E1-AA42-AAA1-B58224A6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7BBC0-2627-2A48-A314-F7762579E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2518-49CF-B547-AC77-4FF685B1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E01-653D-664B-B0AA-7CDC0FC175EB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8C104-04BF-FC4B-9149-342E9FAF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172E2-84F5-9C4D-B9AE-E03E6AD2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9B88-C1D4-D14A-81E4-2520E6A5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4995-7A7C-A148-8032-C07F3C8E5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7F09-074C-0144-A5FF-FB53E13B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3FD38-6C68-4F43-B814-1BC9B30E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E01-653D-664B-B0AA-7CDC0FC175EB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6023D-9733-0F4C-B51B-03CBC67D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B11E-7115-0F42-8D57-1FC93FB3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9B88-C1D4-D14A-81E4-2520E6A5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6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DD37-DB27-8046-A105-E70DE48A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F827-4E09-FB41-8657-0F5ED4419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44355-E4DE-8442-85DA-E2CC73FC6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F4724-5C2C-6B42-8CDE-948F20B4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E01-653D-664B-B0AA-7CDC0FC175EB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6AC55-B28A-5145-A1CB-8FE75995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658E7-1C65-F948-8C71-2C118F05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9B88-C1D4-D14A-81E4-2520E6A5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5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8A48-0000-A34F-86BB-F5C947B5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06F25-7A3B-B74E-A69A-60FF44EC9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5BFB3-77F9-CE47-BF9D-F9DDADEE6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70EFE-CE07-DA4D-B98F-FEB160451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45923-26C7-C441-8876-08C3517DB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71793-859B-724B-94BC-402AF25E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E01-653D-664B-B0AA-7CDC0FC175EB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72FD8-270C-8A44-AB32-264EEA12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427B0-489D-DA46-9CEA-FDB68DD6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9B88-C1D4-D14A-81E4-2520E6A5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8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7378-C934-414B-B53B-69544977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EE81B-D0D4-444F-A0B4-49BC91C7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E01-653D-664B-B0AA-7CDC0FC175EB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C538D-1725-6049-BA05-EE83496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6A30B-F60D-B84C-8687-643B0721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9B88-C1D4-D14A-81E4-2520E6A5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4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CB06A-3D31-DD43-9C3C-A7E564DD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E01-653D-664B-B0AA-7CDC0FC175EB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D4A5D-7F93-B645-9891-987DD869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26704-E9F9-7E4F-93D6-EE33C2EF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9B88-C1D4-D14A-81E4-2520E6A5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7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1926-4EAC-5648-A7B8-A7F3C0BA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31A0-69A0-A14C-BF7C-57E2C63D0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6A24D-0BFF-C94F-8B11-E5F014CB7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4AA74-2230-A74E-A832-AB28A7FE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E01-653D-664B-B0AA-7CDC0FC175EB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7B9E-DBFE-5F4F-84A0-A26EC929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51FB2-5519-274D-90B7-966BACDC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9B88-C1D4-D14A-81E4-2520E6A5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3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1F75-344B-BE40-ABED-7AF39D09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557B0-C282-E047-A5A8-F0D3F93EC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8B42B-4C43-A049-867D-097282661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FF954-0B09-F74C-890D-BF376D99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E01-653D-664B-B0AA-7CDC0FC175EB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BF9A1-2F05-7E4C-8D91-0EB59814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8DB18-758D-F846-8CDE-3B0FC41D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9B88-C1D4-D14A-81E4-2520E6A5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F5663-030E-D443-8C39-2812208A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1CA45-761B-1448-9278-9EC3F588E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05B06-AD0B-1142-A41D-809535E90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6DE01-653D-664B-B0AA-7CDC0FC175EB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5FF7-1DA7-F14A-97DD-AF5A8B7A3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1BF1-6592-1648-B2B6-FBFA2857E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69B88-C1D4-D14A-81E4-2520E6A5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7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08FC41-E9C9-AC4B-A37C-EA9F99842C31}"/>
              </a:ext>
            </a:extLst>
          </p:cNvPr>
          <p:cNvSpPr txBox="1"/>
          <p:nvPr/>
        </p:nvSpPr>
        <p:spPr>
          <a:xfrm>
            <a:off x="5440100" y="2398142"/>
            <a:ext cx="131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SciViz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7F915-3FB8-0845-8DD7-193D7B192B10}"/>
              </a:ext>
            </a:extLst>
          </p:cNvPr>
          <p:cNvSpPr txBox="1"/>
          <p:nvPr/>
        </p:nvSpPr>
        <p:spPr>
          <a:xfrm>
            <a:off x="2583745" y="4689815"/>
            <a:ext cx="702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Chris Dean, David Jones,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Yangyang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181141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88F681-0192-664D-A600-F2340493AEE0}"/>
              </a:ext>
            </a:extLst>
          </p:cNvPr>
          <p:cNvSpPr txBox="1"/>
          <p:nvPr/>
        </p:nvSpPr>
        <p:spPr>
          <a:xfrm>
            <a:off x="2125450" y="2721114"/>
            <a:ext cx="794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Will We Promote our Business?</a:t>
            </a:r>
          </a:p>
        </p:txBody>
      </p:sp>
    </p:spTree>
    <p:extLst>
      <p:ext uri="{BB962C8B-B14F-4D97-AF65-F5344CB8AC3E}">
        <p14:creationId xmlns:p14="http://schemas.microsoft.com/office/powerpoint/2010/main" val="42754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004C0-5B27-E648-8DCE-CF23DA9D221E}"/>
              </a:ext>
            </a:extLst>
          </p:cNvPr>
          <p:cNvSpPr txBox="1"/>
          <p:nvPr/>
        </p:nvSpPr>
        <p:spPr>
          <a:xfrm>
            <a:off x="465292" y="1924050"/>
            <a:ext cx="112614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very friendly useful tool for beginner 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simple interaction to add more features by using mouse 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free degree to construct beautiful and sophisticated figure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is base on cloud and local device in order to allow people to use it everywhere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stored in privacy space in case the data is lost.</a:t>
            </a:r>
          </a:p>
        </p:txBody>
      </p:sp>
    </p:spTree>
    <p:extLst>
      <p:ext uri="{BB962C8B-B14F-4D97-AF65-F5344CB8AC3E}">
        <p14:creationId xmlns:p14="http://schemas.microsoft.com/office/powerpoint/2010/main" val="101326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88F681-0192-664D-A600-F2340493AEE0}"/>
              </a:ext>
            </a:extLst>
          </p:cNvPr>
          <p:cNvSpPr txBox="1"/>
          <p:nvPr/>
        </p:nvSpPr>
        <p:spPr>
          <a:xfrm>
            <a:off x="1437106" y="196989"/>
            <a:ext cx="255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27D96-117C-6F4C-98BE-9FE236A416F2}"/>
              </a:ext>
            </a:extLst>
          </p:cNvPr>
          <p:cNvSpPr txBox="1"/>
          <p:nvPr/>
        </p:nvSpPr>
        <p:spPr>
          <a:xfrm>
            <a:off x="1333500" y="2644170"/>
            <a:ext cx="82557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people have different needs </a:t>
            </a:r>
          </a:p>
          <a:p>
            <a:pPr marL="342900" indent="-342900">
              <a:buAutoNum type="arabicPeriod"/>
            </a:pPr>
            <a:r>
              <a:rPr lang="en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have a variety of experiences to use computer</a:t>
            </a:r>
          </a:p>
          <a:p>
            <a:pPr marL="342900" indent="-342900">
              <a:buAutoNum type="arabicPeriod"/>
            </a:pPr>
            <a:r>
              <a:rPr lang="en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may not trust our platfom in order to protect their data. 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development is relatively hard.</a:t>
            </a:r>
            <a:endParaRPr lang="en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2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Graph paper with calculator, ruler, highlighter, and pencils">
            <a:extLst>
              <a:ext uri="{FF2B5EF4-FFF2-40B4-BE49-F238E27FC236}">
                <a16:creationId xmlns:a16="http://schemas.microsoft.com/office/drawing/2014/main" id="{5FDA263D-1445-8240-B6CF-318AFD53C1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045" t="17376" r="10931" b="17206"/>
          <a:stretch/>
        </p:blipFill>
        <p:spPr>
          <a:xfrm>
            <a:off x="862642" y="2674188"/>
            <a:ext cx="3950898" cy="3312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D058CA-C175-1E41-96B5-5CCB93E933F5}"/>
              </a:ext>
            </a:extLst>
          </p:cNvPr>
          <p:cNvSpPr txBox="1"/>
          <p:nvPr/>
        </p:nvSpPr>
        <p:spPr>
          <a:xfrm>
            <a:off x="2048369" y="2212523"/>
            <a:ext cx="157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</p:txBody>
      </p:sp>
      <p:pic>
        <p:nvPicPr>
          <p:cNvPr id="7" name="Graphic 6" descr="Laptop with phone and calculator">
            <a:extLst>
              <a:ext uri="{FF2B5EF4-FFF2-40B4-BE49-F238E27FC236}">
                <a16:creationId xmlns:a16="http://schemas.microsoft.com/office/drawing/2014/main" id="{DEE403AA-B128-F241-9C96-1F914595CC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0336" t="16604" r="12578" b="12705"/>
          <a:stretch/>
        </p:blipFill>
        <p:spPr>
          <a:xfrm>
            <a:off x="7378462" y="2674188"/>
            <a:ext cx="3278038" cy="345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D8927-9F98-B14E-8981-6A1D114002FB}"/>
              </a:ext>
            </a:extLst>
          </p:cNvPr>
          <p:cNvSpPr txBox="1"/>
          <p:nvPr/>
        </p:nvSpPr>
        <p:spPr>
          <a:xfrm>
            <a:off x="7929744" y="2212522"/>
            <a:ext cx="157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BF5DA-20A0-FE4F-BE89-C21D3AECA778}"/>
              </a:ext>
            </a:extLst>
          </p:cNvPr>
          <p:cNvSpPr txBox="1"/>
          <p:nvPr/>
        </p:nvSpPr>
        <p:spPr>
          <a:xfrm>
            <a:off x="299079" y="204216"/>
            <a:ext cx="3950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and accessibility</a:t>
            </a:r>
          </a:p>
        </p:txBody>
      </p:sp>
    </p:spTree>
    <p:extLst>
      <p:ext uri="{BB962C8B-B14F-4D97-AF65-F5344CB8AC3E}">
        <p14:creationId xmlns:p14="http://schemas.microsoft.com/office/powerpoint/2010/main" val="243863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FF90C2-6292-F64B-8B51-7848D3184C6A}"/>
              </a:ext>
            </a:extLst>
          </p:cNvPr>
          <p:cNvSpPr txBox="1"/>
          <p:nvPr/>
        </p:nvSpPr>
        <p:spPr>
          <a:xfrm>
            <a:off x="5102865" y="2721114"/>
            <a:ext cx="1986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415462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E0022B3-1B0A-2C4F-8937-5E13FF491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11" y="1151208"/>
            <a:ext cx="5136191" cy="5136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77A4F5-FCF9-F845-9739-7B71F1F3CF73}"/>
              </a:ext>
            </a:extLst>
          </p:cNvPr>
          <p:cNvSpPr txBox="1"/>
          <p:nvPr/>
        </p:nvSpPr>
        <p:spPr>
          <a:xfrm>
            <a:off x="299078" y="204216"/>
            <a:ext cx="99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 number of academic journals require graphical abstracts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07520-DA5A-AA43-BD51-D71DECBF3C90}"/>
              </a:ext>
            </a:extLst>
          </p:cNvPr>
          <p:cNvSpPr txBox="1"/>
          <p:nvPr/>
        </p:nvSpPr>
        <p:spPr>
          <a:xfrm>
            <a:off x="9218352" y="6538996"/>
            <a:ext cx="2973648" cy="31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courtesy of Mathieu et al.,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7B449-73E9-9C40-8509-CDFE80C4DC9F}"/>
              </a:ext>
            </a:extLst>
          </p:cNvPr>
          <p:cNvSpPr txBox="1"/>
          <p:nvPr/>
        </p:nvSpPr>
        <p:spPr>
          <a:xfrm>
            <a:off x="6797504" y="1767453"/>
            <a:ext cx="513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summary of research findings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C5022-6697-C740-B399-65F213283B42}"/>
              </a:ext>
            </a:extLst>
          </p:cNvPr>
          <p:cNvSpPr txBox="1"/>
          <p:nvPr/>
        </p:nvSpPr>
        <p:spPr>
          <a:xfrm>
            <a:off x="6797504" y="2555914"/>
            <a:ext cx="4841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thing a reader sees</a:t>
            </a:r>
          </a:p>
        </p:txBody>
      </p:sp>
    </p:spTree>
    <p:extLst>
      <p:ext uri="{BB962C8B-B14F-4D97-AF65-F5344CB8AC3E}">
        <p14:creationId xmlns:p14="http://schemas.microsoft.com/office/powerpoint/2010/main" val="127683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FF90C2-6292-F64B-8B51-7848D3184C6A}"/>
              </a:ext>
            </a:extLst>
          </p:cNvPr>
          <p:cNvSpPr txBox="1"/>
          <p:nvPr/>
        </p:nvSpPr>
        <p:spPr>
          <a:xfrm>
            <a:off x="3333116" y="2721114"/>
            <a:ext cx="5525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the problem hard?</a:t>
            </a:r>
          </a:p>
        </p:txBody>
      </p:sp>
    </p:spTree>
    <p:extLst>
      <p:ext uri="{BB962C8B-B14F-4D97-AF65-F5344CB8AC3E}">
        <p14:creationId xmlns:p14="http://schemas.microsoft.com/office/powerpoint/2010/main" val="204892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7A4F5-FCF9-F845-9739-7B71F1F3CF73}"/>
              </a:ext>
            </a:extLst>
          </p:cNvPr>
          <p:cNvSpPr txBox="1"/>
          <p:nvPr/>
        </p:nvSpPr>
        <p:spPr>
          <a:xfrm>
            <a:off x="299078" y="204216"/>
            <a:ext cx="99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scientists do not have experience creating these illustrations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7B449-73E9-9C40-8509-CDFE80C4DC9F}"/>
              </a:ext>
            </a:extLst>
          </p:cNvPr>
          <p:cNvSpPr txBox="1"/>
          <p:nvPr/>
        </p:nvSpPr>
        <p:spPr>
          <a:xfrm>
            <a:off x="6797504" y="1767453"/>
            <a:ext cx="4841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C5022-6697-C740-B399-65F213283B42}"/>
              </a:ext>
            </a:extLst>
          </p:cNvPr>
          <p:cNvSpPr txBox="1"/>
          <p:nvPr/>
        </p:nvSpPr>
        <p:spPr>
          <a:xfrm>
            <a:off x="6797504" y="2555914"/>
            <a:ext cx="4841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develop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466A21-DF12-9E4E-9045-0265B947ED02}"/>
              </a:ext>
            </a:extLst>
          </p:cNvPr>
          <p:cNvSpPr txBox="1"/>
          <p:nvPr/>
        </p:nvSpPr>
        <p:spPr>
          <a:xfrm>
            <a:off x="6797504" y="3344375"/>
            <a:ext cx="4841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Costly to outsource</a:t>
            </a:r>
          </a:p>
        </p:txBody>
      </p:sp>
      <p:pic>
        <p:nvPicPr>
          <p:cNvPr id="4" name="Picture 3" descr="A picture containing text, jigsaw puzzle&#10;&#10;Description automatically generated">
            <a:extLst>
              <a:ext uri="{FF2B5EF4-FFF2-40B4-BE49-F238E27FC236}">
                <a16:creationId xmlns:a16="http://schemas.microsoft.com/office/drawing/2014/main" id="{F235CB7D-E63E-954A-8D50-8FF40586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435257"/>
            <a:ext cx="47625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0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FF90C2-6292-F64B-8B51-7848D3184C6A}"/>
              </a:ext>
            </a:extLst>
          </p:cNvPr>
          <p:cNvSpPr txBox="1"/>
          <p:nvPr/>
        </p:nvSpPr>
        <p:spPr>
          <a:xfrm>
            <a:off x="5092173" y="2721114"/>
            <a:ext cx="2007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31792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5589CE-F386-1F42-92FA-8F13D8D24637}"/>
              </a:ext>
            </a:extLst>
          </p:cNvPr>
          <p:cNvSpPr txBox="1"/>
          <p:nvPr/>
        </p:nvSpPr>
        <p:spPr>
          <a:xfrm>
            <a:off x="523875" y="236696"/>
            <a:ext cx="73628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graph gallery for people to use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8" name="Picture 4" descr="R graph gallery | Data visualization design, Data visualization  infographic, Data design">
            <a:extLst>
              <a:ext uri="{FF2B5EF4-FFF2-40B4-BE49-F238E27FC236}">
                <a16:creationId xmlns:a16="http://schemas.microsoft.com/office/drawing/2014/main" id="{092D08D4-B45A-7247-8B65-125CAC0EA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2" y="785574"/>
            <a:ext cx="4681538" cy="573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87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FF90C2-6292-F64B-8B51-7848D3184C6A}"/>
              </a:ext>
            </a:extLst>
          </p:cNvPr>
          <p:cNvSpPr txBox="1"/>
          <p:nvPr/>
        </p:nvSpPr>
        <p:spPr>
          <a:xfrm>
            <a:off x="3527646" y="2721114"/>
            <a:ext cx="5136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Ocean Framework</a:t>
            </a:r>
          </a:p>
        </p:txBody>
      </p:sp>
    </p:spTree>
    <p:extLst>
      <p:ext uri="{BB962C8B-B14F-4D97-AF65-F5344CB8AC3E}">
        <p14:creationId xmlns:p14="http://schemas.microsoft.com/office/powerpoint/2010/main" val="212059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89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268</Words>
  <Application>Microsoft Macintosh PowerPoint</Application>
  <PresentationFormat>Widescreen</PresentationFormat>
  <Paragraphs>41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Dean,Christopher</dc:creator>
  <cp:lastModifiedBy>li Yang</cp:lastModifiedBy>
  <cp:revision>11</cp:revision>
  <dcterms:created xsi:type="dcterms:W3CDTF">2021-03-31T16:42:55Z</dcterms:created>
  <dcterms:modified xsi:type="dcterms:W3CDTF">2021-04-01T14:09:00Z</dcterms:modified>
</cp:coreProperties>
</file>