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547"/>
  </p:normalViewPr>
  <p:slideViewPr>
    <p:cSldViewPr snapToGrid="0" snapToObjects="1">
      <p:cViewPr>
        <p:scale>
          <a:sx n="248" d="100"/>
          <a:sy n="248" d="100"/>
        </p:scale>
        <p:origin x="144" y="-5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7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25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25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71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89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04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5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2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02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8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F6D4-A03A-FE43-B2F1-1C6A26CA15ED}" type="datetimeFigureOut">
              <a:rPr lang="fr-FR" smtClean="0"/>
              <a:t>20/03/2021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746D-A96C-804E-B67A-95367C2DE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78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scholar?hl=fr&amp;as_sdt=0%2C5&amp;q=CAUMOND&amp;btnG=" TargetMode="External"/><Relationship Id="rId13" Type="http://schemas.openxmlformats.org/officeDocument/2006/relationships/hyperlink" Target="https://www.supplychaindigital.com/technology/exclusive-interview-girish-rishi-ceo-jda-software" TargetMode="External"/><Relationship Id="rId18" Type="http://schemas.openxmlformats.org/officeDocument/2006/relationships/image" Target="../media/image5.svg"/><Relationship Id="rId3" Type="http://schemas.openxmlformats.org/officeDocument/2006/relationships/image" Target="../media/image3.png"/><Relationship Id="rId7" Type="http://schemas.openxmlformats.org/officeDocument/2006/relationships/hyperlink" Target="https://www.uca.fr/recherche/etudes-doctorales/ecoles-doctorales-1" TargetMode="External"/><Relationship Id="rId12" Type="http://schemas.openxmlformats.org/officeDocument/2006/relationships/hyperlink" Target="mailto:https://blueyonder.com/?device=c&amp;tracking=search&amp;source=ppc&amp;keyword=jda&amp;matchtype=e&amp;creative=494671836154&amp;target=&amp;placement=&amp;&amp;gclid=Cj0KCQjwutaCBhDfARIsAJHWnHuSIuK_SUJWdLsXHoaLCPTtC-cvwzuNfmrDLdpk2P7J5byvFHkgrlsaAi_eEALw_wcB" TargetMode="Externa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6" Type="http://schemas.openxmlformats.org/officeDocument/2006/relationships/hyperlink" Target="https://en.wikipedia.org/wiki/Demoscene" TargetMode="Externa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google.fr/maps/place/Clermont-Ferrand/@45.787119,3.0777066,13z/data=!3m1!4b1!4m5!3m4!1s0x47f71bdd7f2e8507:0x3994306038a06f22!8m2!3d45.777222!4d3.087025" TargetMode="External"/><Relationship Id="rId11" Type="http://schemas.openxmlformats.org/officeDocument/2006/relationships/hyperlink" Target="https://www.strategieslogistique.com/Michelin-ameliore-son-S-OP-avec" TargetMode="External"/><Relationship Id="rId5" Type="http://schemas.openxmlformats.org/officeDocument/2006/relationships/hyperlink" Target="mailto:caumond@gmail.com" TargetMode="External"/><Relationship Id="rId15" Type="http://schemas.openxmlformats.org/officeDocument/2006/relationships/hyperlink" Target="https://www.sciencedirect.com/science/article/abs/pii/S0377221708004608" TargetMode="External"/><Relationship Id="rId10" Type="http://schemas.openxmlformats.org/officeDocument/2006/relationships/hyperlink" Target="https://www.usinenouvelle.com/article/michelin-veut-reduire-ses-frais-generaux-de-500-millions-d-euros-d-ici-2020.N396442" TargetMode="External"/><Relationship Id="rId19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hyperlink" Target="https://www.isima.fr/" TargetMode="External"/><Relationship Id="rId14" Type="http://schemas.openxmlformats.org/officeDocument/2006/relationships/hyperlink" Target="https://www.sciencedirect.com/science/article/pii/S03050548060029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4B6F6C-A36D-BF4B-B527-738448A8E784}"/>
              </a:ext>
            </a:extLst>
          </p:cNvPr>
          <p:cNvSpPr/>
          <p:nvPr/>
        </p:nvSpPr>
        <p:spPr>
          <a:xfrm>
            <a:off x="16510" y="0"/>
            <a:ext cx="1867535" cy="2394585"/>
          </a:xfrm>
          <a:prstGeom prst="rect">
            <a:avLst/>
          </a:prstGeom>
          <a:solidFill>
            <a:srgbClr val="00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28472-BCB9-CA40-A481-0E0FF5E79AEA}"/>
              </a:ext>
            </a:extLst>
          </p:cNvPr>
          <p:cNvSpPr/>
          <p:nvPr/>
        </p:nvSpPr>
        <p:spPr>
          <a:xfrm>
            <a:off x="0" y="15240"/>
            <a:ext cx="1866900" cy="262890"/>
          </a:xfrm>
          <a:prstGeom prst="rect">
            <a:avLst/>
          </a:prstGeom>
          <a:solidFill>
            <a:srgbClr val="00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RESUME</a:t>
            </a:r>
            <a:endParaRPr lang="fr-FR" sz="1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 descr="Une image contenant homme, personne, mur, intérieur&#10;&#10;Description générée automatiquement">
            <a:extLst>
              <a:ext uri="{FF2B5EF4-FFF2-40B4-BE49-F238E27FC236}">
                <a16:creationId xmlns:a16="http://schemas.microsoft.com/office/drawing/2014/main" id="{5597B2F2-8355-AC40-811C-E9C7813A997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12" t="18225" r="17021" b="7678"/>
          <a:stretch/>
        </p:blipFill>
        <p:spPr bwMode="auto">
          <a:xfrm>
            <a:off x="313055" y="460375"/>
            <a:ext cx="1236345" cy="1709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75A2A502-2332-5544-BF8E-6ECCE1AF0940}"/>
              </a:ext>
            </a:extLst>
          </p:cNvPr>
          <p:cNvSpPr/>
          <p:nvPr/>
        </p:nvSpPr>
        <p:spPr>
          <a:xfrm rot="10800000" flipH="1" flipV="1">
            <a:off x="1120140" y="1874520"/>
            <a:ext cx="589280" cy="470535"/>
          </a:xfrm>
          <a:prstGeom prst="triangle">
            <a:avLst>
              <a:gd name="adj" fmla="val 100000"/>
            </a:avLst>
          </a:prstGeom>
          <a:solidFill>
            <a:srgbClr val="00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99D35539-3AC5-3D4E-A659-1152E4B885F3}"/>
              </a:ext>
            </a:extLst>
          </p:cNvPr>
          <p:cNvSpPr/>
          <p:nvPr/>
        </p:nvSpPr>
        <p:spPr>
          <a:xfrm rot="10800000">
            <a:off x="13335" y="370205"/>
            <a:ext cx="589280" cy="470535"/>
          </a:xfrm>
          <a:prstGeom prst="triangle">
            <a:avLst>
              <a:gd name="adj" fmla="val 100000"/>
            </a:avLst>
          </a:prstGeom>
          <a:solidFill>
            <a:srgbClr val="00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Zone de texte 28">
            <a:extLst>
              <a:ext uri="{FF2B5EF4-FFF2-40B4-BE49-F238E27FC236}">
                <a16:creationId xmlns:a16="http://schemas.microsoft.com/office/drawing/2014/main" id="{A8E0C3B3-AA2D-7A43-A6FF-884371C574F1}"/>
              </a:ext>
            </a:extLst>
          </p:cNvPr>
          <p:cNvSpPr txBox="1"/>
          <p:nvPr/>
        </p:nvSpPr>
        <p:spPr>
          <a:xfrm>
            <a:off x="3560496" y="69850"/>
            <a:ext cx="3228722" cy="13125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135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88900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started IT really early. My jobs were all close to IT, but now I realized it was not close enough.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88900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many years in industry in “expertise” and “management”,</a:t>
            </a:r>
            <a:b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now seek for really technical jobs.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indent="-88900"/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demonstrated a will and ability to be disruptive and pragmatic.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6">
            <a:extLst>
              <a:ext uri="{FF2B5EF4-FFF2-40B4-BE49-F238E27FC236}">
                <a16:creationId xmlns:a16="http://schemas.microsoft.com/office/drawing/2014/main" id="{216E4FB2-BCE0-9B41-AC59-F4F7AA1C17BE}"/>
              </a:ext>
            </a:extLst>
          </p:cNvPr>
          <p:cNvSpPr txBox="1"/>
          <p:nvPr/>
        </p:nvSpPr>
        <p:spPr>
          <a:xfrm>
            <a:off x="1900555" y="15240"/>
            <a:ext cx="1750695" cy="12052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ANTHONY CAUMOND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of experience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Tableau 50">
            <a:extLst>
              <a:ext uri="{FF2B5EF4-FFF2-40B4-BE49-F238E27FC236}">
                <a16:creationId xmlns:a16="http://schemas.microsoft.com/office/drawing/2014/main" id="{77FCFF12-8DA3-AB40-9298-9B152258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33940"/>
              </p:ext>
            </p:extLst>
          </p:nvPr>
        </p:nvGraphicFramePr>
        <p:xfrm>
          <a:off x="2010841" y="1401941"/>
          <a:ext cx="4638676" cy="139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009">
                  <a:extLst>
                    <a:ext uri="{9D8B030D-6E8A-4147-A177-3AD203B41FA5}">
                      <a16:colId xmlns:a16="http://schemas.microsoft.com/office/drawing/2014/main" val="3030268225"/>
                    </a:ext>
                  </a:extLst>
                </a:gridCol>
                <a:gridCol w="2823667">
                  <a:extLst>
                    <a:ext uri="{9D8B030D-6E8A-4147-A177-3AD203B41FA5}">
                      <a16:colId xmlns:a16="http://schemas.microsoft.com/office/drawing/2014/main" val="3670213139"/>
                    </a:ext>
                  </a:extLst>
                </a:gridCol>
              </a:tblGrid>
              <a:tr h="139978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FR" sz="1200" b="1" kern="1200" dirty="0">
                          <a:solidFill>
                            <a:srgbClr val="135F99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Contact</a:t>
                      </a:r>
                    </a:p>
                    <a:p>
                      <a:pPr marL="0" algn="l" defTabSz="457200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06 65 25 02 79</a:t>
                      </a:r>
                    </a:p>
                    <a:p>
                      <a:pPr marL="0" algn="l" defTabSz="457200" rtl="0" eaLnBrk="1" latinLnBrk="0" hangingPunct="1"/>
                      <a:r>
                        <a:rPr lang="fr-FR" sz="10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caumond@gmail.com</a:t>
                      </a:r>
                      <a:endParaRPr lang="fr-FR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France (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Clermont-Fd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fr-FR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algn="l" defTabSz="457200" rtl="0" eaLnBrk="1" latinLnBrk="0" hangingPunct="1"/>
                      <a:endParaRPr lang="fr-FR" sz="1000" b="1" kern="1200" dirty="0">
                        <a:solidFill>
                          <a:srgbClr val="135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fr-FR" sz="1200" b="1" kern="1200" dirty="0">
                          <a:solidFill>
                            <a:srgbClr val="135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ASSETS</a:t>
                      </a:r>
                      <a:endParaRPr lang="fr-FR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1" kern="1200" dirty="0">
                          <a:solidFill>
                            <a:srgbClr val="135F99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TRAINING</a:t>
                      </a:r>
                      <a:endParaRPr lang="fr-FR" sz="1200" b="1" kern="1200" dirty="0">
                        <a:solidFill>
                          <a:srgbClr val="135F99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Université d’Auvergne,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2005</a:t>
                      </a: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Operations Research Ph.D.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ISIMA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2001</a:t>
                      </a: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Computer Science degree</a:t>
                      </a: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TOGAF certified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BASIC APICS certified</a:t>
                      </a:r>
                      <a:endParaRPr lang="fr-FR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26967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9973A055-8CC0-6A49-8E9B-D7D1950FCF8D}"/>
              </a:ext>
            </a:extLst>
          </p:cNvPr>
          <p:cNvSpPr/>
          <p:nvPr/>
        </p:nvSpPr>
        <p:spPr>
          <a:xfrm>
            <a:off x="124460" y="2522537"/>
            <a:ext cx="1424940" cy="295275"/>
          </a:xfrm>
          <a:prstGeom prst="rect">
            <a:avLst/>
          </a:prstGeom>
          <a:solidFill>
            <a:srgbClr val="00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B17CCF9F-97EF-BD45-8130-28A12A7A24C4}"/>
              </a:ext>
            </a:extLst>
          </p:cNvPr>
          <p:cNvSpPr/>
          <p:nvPr/>
        </p:nvSpPr>
        <p:spPr>
          <a:xfrm rot="10800000" flipH="1">
            <a:off x="109220" y="2817177"/>
            <a:ext cx="196850" cy="187960"/>
          </a:xfrm>
          <a:prstGeom prst="triangle">
            <a:avLst>
              <a:gd name="adj" fmla="val 100000"/>
            </a:avLst>
          </a:prstGeom>
          <a:solidFill>
            <a:srgbClr val="135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aphicFrame>
        <p:nvGraphicFramePr>
          <p:cNvPr id="53" name="Tableau 53">
            <a:extLst>
              <a:ext uri="{FF2B5EF4-FFF2-40B4-BE49-F238E27FC236}">
                <a16:creationId xmlns:a16="http://schemas.microsoft.com/office/drawing/2014/main" id="{7DE52557-B838-BB4A-8178-799E54BE8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43857"/>
              </p:ext>
            </p:extLst>
          </p:nvPr>
        </p:nvGraphicFramePr>
        <p:xfrm>
          <a:off x="306069" y="2978785"/>
          <a:ext cx="6400218" cy="648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64">
                  <a:extLst>
                    <a:ext uri="{9D8B030D-6E8A-4147-A177-3AD203B41FA5}">
                      <a16:colId xmlns:a16="http://schemas.microsoft.com/office/drawing/2014/main" val="3039269156"/>
                    </a:ext>
                  </a:extLst>
                </a:gridCol>
                <a:gridCol w="2754652">
                  <a:extLst>
                    <a:ext uri="{9D8B030D-6E8A-4147-A177-3AD203B41FA5}">
                      <a16:colId xmlns:a16="http://schemas.microsoft.com/office/drawing/2014/main" val="3163309334"/>
                    </a:ext>
                  </a:extLst>
                </a:gridCol>
                <a:gridCol w="1697276">
                  <a:extLst>
                    <a:ext uri="{9D8B030D-6E8A-4147-A177-3AD203B41FA5}">
                      <a16:colId xmlns:a16="http://schemas.microsoft.com/office/drawing/2014/main" val="1204713677"/>
                    </a:ext>
                  </a:extLst>
                </a:gridCol>
                <a:gridCol w="1432426">
                  <a:extLst>
                    <a:ext uri="{9D8B030D-6E8A-4147-A177-3AD203B41FA5}">
                      <a16:colId xmlns:a16="http://schemas.microsoft.com/office/drawing/2014/main" val="77517898"/>
                    </a:ext>
                  </a:extLst>
                </a:gridCol>
              </a:tblGrid>
              <a:tr h="33885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err="1">
                          <a:solidFill>
                            <a:srgbClr val="135F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Supply</a:t>
                      </a:r>
                      <a:r>
                        <a:rPr lang="fr-FR" sz="1200" b="1" dirty="0">
                          <a:solidFill>
                            <a:srgbClr val="135F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Chain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rgbClr val="135F99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 err="1">
                          <a:solidFill>
                            <a:srgbClr val="135F99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fr-FR" sz="1200" b="1" kern="1200" dirty="0">
                        <a:solidFill>
                          <a:srgbClr val="135F99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36351"/>
                  </a:ext>
                </a:extLst>
              </a:tr>
              <a:tr h="5528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2020-</a:t>
                      </a:r>
                    </a:p>
                    <a:p>
                      <a:pPr algn="ctr"/>
                      <a:r>
                        <a:rPr lang="fr-FR" sz="100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fr-FR" sz="1200" dirty="0">
                        <a:effectLst/>
                        <a:latin typeface="Helvetica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200" b="1" kern="1200" dirty="0">
                          <a:solidFill>
                            <a:srgbClr val="00C5FD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Product owner of an inhouse PLM</a:t>
                      </a:r>
                      <a:endParaRPr lang="fr-FR" sz="1200" b="1" kern="1200" dirty="0">
                        <a:solidFill>
                          <a:srgbClr val="00C5FD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/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Creates, sell and materialize the vision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leader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/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/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Clojure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(script)</a:t>
                      </a:r>
                    </a:p>
                    <a:p>
                      <a:pPr marL="0" lvl="0" algn="l" defTabSz="685800" rtl="0" eaLnBrk="1" latinLnBrk="0" hangingPunct="1"/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786072"/>
                  </a:ext>
                </a:extLst>
              </a:tr>
              <a:tr h="171981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  <a:cs typeface="Times New Roman" panose="02020603050405020304" pitchFamily="18" charset="0"/>
                        </a:rPr>
                        <a:t>2013     -    2020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200" b="1" kern="1200" dirty="0">
                          <a:solidFill>
                            <a:srgbClr val="00C5FD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Enterprise Architect – Supply Chain</a:t>
                      </a:r>
                      <a:endParaRPr lang="fr-FR" sz="1200" b="1" kern="1200" dirty="0">
                        <a:solidFill>
                          <a:srgbClr val="00C5FD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Perimeter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Whole group Supply Chain IT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/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activities:</a:t>
                      </a:r>
                      <a:endParaRPr lang="fr-FR" sz="9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5425" lvl="0" indent="-134938" algn="l" defTabSz="685800" rtl="0" eaLnBrk="1" latinLnBrk="0" hangingPunct="1">
                        <a:buFont typeface="Symbol" pitchFamily="2" charset="2"/>
                        <a:buChar char=""/>
                        <a:tabLst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C-Level enterprise study,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5425" lvl="0" indent="-134938" algn="l" defTabSz="685800" rtl="0" eaLnBrk="1" latinLnBrk="0" hangingPunct="1">
                        <a:buFont typeface="Symbol" pitchFamily="2" charset="2"/>
                        <a:buChar char=""/>
                        <a:tabLst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purchasing (S&amp;OP, ERP OEM, Integrated Planning…)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/>
                      <a:r>
                        <a:rPr lang="en-US" sz="9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achievements:</a:t>
                      </a:r>
                      <a:endParaRPr lang="fr-FR" sz="9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5425" lvl="0" indent="-134938" algn="l" defTabSz="685800" rtl="0" eaLnBrk="1" latinLnBrk="0" hangingPunct="1">
                        <a:buFont typeface="Symbol" pitchFamily="2" charset="2"/>
                        <a:buChar char=""/>
                        <a:tabLst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 for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 program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5425" lvl="0" indent="-134938" algn="l" defTabSz="685800" rtl="0" eaLnBrk="1" latinLnBrk="0" hangingPunct="1">
                        <a:buFont typeface="Symbol" pitchFamily="2" charset="2"/>
                        <a:buChar char=""/>
                        <a:tabLst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S&amp;OP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framework &amp; sourcing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JDA</a:t>
                      </a:r>
                      <a:endParaRPr lang="fr-FR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5425" lvl="0" indent="-134938" algn="l" defTabSz="685800" rtl="0" eaLnBrk="1" latinLnBrk="0" hangingPunct="1">
                        <a:buFont typeface="Symbol" pitchFamily="2" charset="2"/>
                        <a:buChar char=""/>
                        <a:tabLst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with event streaming architecture</a:t>
                      </a:r>
                    </a:p>
                    <a:p>
                      <a:pPr marL="225425" lvl="0" indent="-134938" algn="l" defTabSz="685800" rtl="0" eaLnBrk="1" latinLnBrk="0" hangingPunct="1">
                        <a:buFont typeface="Symbol" pitchFamily="2" charset="2"/>
                        <a:buChar char=""/>
                        <a:tabLst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</a:t>
                      </a:r>
                      <a:r>
                        <a:rPr lang="en-US" sz="9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Michelin purchasing of an A.I. software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software package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Architecture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04804"/>
                  </a:ext>
                </a:extLst>
              </a:tr>
              <a:tr h="94056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Helvetica" pitchFamily="2" charset="0"/>
                        </a:rPr>
                        <a:t>2008  -  2013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200" b="1" kern="1200" dirty="0">
                          <a:solidFill>
                            <a:srgbClr val="00C5FD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IT Architect &amp; S.C. Consultant</a:t>
                      </a:r>
                      <a:endParaRPr lang="fr-FR" sz="1200" b="1" kern="1200" dirty="0">
                        <a:solidFill>
                          <a:srgbClr val="00C5FD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Perimeter Distribution and production planning, forecasting,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Deployment, change management, setup and support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DRP deployment 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Architecture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08195"/>
                  </a:ext>
                </a:extLst>
              </a:tr>
              <a:tr h="86042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Helvetica" pitchFamily="2" charset="0"/>
                        </a:rPr>
                        <a:t>2006 - 2008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200" b="1" kern="1200" dirty="0">
                          <a:solidFill>
                            <a:srgbClr val="00C5FD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Consultant IT Supply Chain</a:t>
                      </a:r>
                      <a:endParaRPr lang="fr-FR" sz="1200" b="1" kern="1200" dirty="0">
                        <a:solidFill>
                          <a:srgbClr val="00C5FD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 planning, stock policies, …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Deployment, change management, setup and support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Renewed distribution process for 3 product lines 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Architecture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busaker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goven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Iterative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metaheuristics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379581"/>
                  </a:ext>
                </a:extLst>
              </a:tr>
              <a:tr h="280016"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Helvetica" pitchFamily="2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00C5FD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E-commerce website</a:t>
                      </a:r>
                      <a:endParaRPr lang="fr-FR" sz="1200" b="1" kern="1200" dirty="0">
                        <a:solidFill>
                          <a:srgbClr val="00C5FD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Php5 +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95515"/>
                  </a:ext>
                </a:extLst>
              </a:tr>
              <a:tr h="1069803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Helvetica" pitchFamily="2" charset="0"/>
                        </a:rPr>
                        <a:t>1998  -  2005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00C5FD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Operation Research PhD</a:t>
                      </a:r>
                      <a:endParaRPr lang="fr-FR" sz="1200" b="1" kern="1200" dirty="0">
                        <a:solidFill>
                          <a:srgbClr val="00C5FD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activities: Researcher and teaching in University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Articles in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Computer &amp; Operations Research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  <a:b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European Journals of Operational Research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 Proof Of Concept in PSA /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Eramet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Michelin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Borland C++ - UI </a:t>
                      </a: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 design</a:t>
                      </a: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PSA –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line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Eramet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Forging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workshop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Jobshop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</a:t>
                      </a:r>
                      <a:r>
                        <a:rPr lang="fr-FR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</a:t>
                      </a: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Michelin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345324"/>
                  </a:ext>
                </a:extLst>
              </a:tr>
              <a:tr h="6362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Helvetica" pitchFamily="2" charset="0"/>
                        </a:rPr>
                        <a:t>1998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00C5FD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Personal Activities</a:t>
                      </a:r>
                      <a:endParaRPr lang="fr-FR" sz="1200" b="1" kern="1200" dirty="0">
                        <a:solidFill>
                          <a:srgbClr val="00C5FD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Demo making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games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 Z80 &amp; 68000</a:t>
                      </a:r>
                      <a:endParaRPr lang="fr-F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58910"/>
                  </a:ext>
                </a:extLst>
              </a:tr>
            </a:tbl>
          </a:graphicData>
        </a:graphic>
      </p:graphicFrame>
      <p:pic>
        <p:nvPicPr>
          <p:cNvPr id="55" name="Graphique 226">
            <a:extLst>
              <a:ext uri="{FF2B5EF4-FFF2-40B4-BE49-F238E27FC236}">
                <a16:creationId xmlns:a16="http://schemas.microsoft.com/office/drawing/2014/main" id="{AFD56500-91BE-E248-BC6D-65589EFC838E}"/>
              </a:ext>
            </a:extLst>
          </p:cNvPr>
          <p:cNvPicPr/>
          <p:nvPr/>
        </p:nvPicPr>
        <p:blipFill>
          <a:blip r:embed="rId1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22485" y="3049270"/>
            <a:ext cx="143510" cy="14351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007D81ED-1367-6A4C-8117-C97E007D8C21}"/>
              </a:ext>
            </a:extLst>
          </p:cNvPr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21" y="3051175"/>
            <a:ext cx="182880" cy="141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8174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358</Words>
  <Application>Microsoft Macintosh PowerPoint</Application>
  <PresentationFormat>Format A4 (210 x 297 mm)</PresentationFormat>
  <Paragraphs>78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Symbol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CAUMOND</dc:creator>
  <cp:lastModifiedBy>Anthony CAUMOND</cp:lastModifiedBy>
  <cp:revision>39</cp:revision>
  <dcterms:created xsi:type="dcterms:W3CDTF">2021-03-20T21:28:26Z</dcterms:created>
  <dcterms:modified xsi:type="dcterms:W3CDTF">2021-03-21T17:49:14Z</dcterms:modified>
</cp:coreProperties>
</file>