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2" r:id="rId7"/>
    <p:sldId id="266" r:id="rId8"/>
    <p:sldId id="267" r:id="rId9"/>
    <p:sldId id="268" r:id="rId10"/>
    <p:sldId id="269" r:id="rId11"/>
    <p:sldId id="273" r:id="rId12"/>
    <p:sldId id="271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88229" autoAdjust="0"/>
  </p:normalViewPr>
  <p:slideViewPr>
    <p:cSldViewPr snapToGrid="0">
      <p:cViewPr varScale="1">
        <p:scale>
          <a:sx n="105" d="100"/>
          <a:sy n="105" d="100"/>
        </p:scale>
        <p:origin x="264" y="11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88C7-4623-4517-9496-957F520B1F76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008B1-5D0D-4B8A-96D8-DA20ACC00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08B1-5D0D-4B8A-96D8-DA20ACC000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표읽는법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아래 표 기준</a:t>
            </a:r>
            <a:r>
              <a:rPr lang="en-US" altLang="ko-KR" dirty="0"/>
              <a:t>)G3</a:t>
            </a:r>
            <a:r>
              <a:rPr lang="ko-KR" altLang="en-US" dirty="0"/>
              <a:t>와 </a:t>
            </a:r>
            <a:r>
              <a:rPr lang="en-US" altLang="ko-KR" dirty="0"/>
              <a:t>G1</a:t>
            </a:r>
            <a:r>
              <a:rPr lang="ko-KR" altLang="en-US" dirty="0"/>
              <a:t>의 교차 칸이 </a:t>
            </a:r>
            <a:r>
              <a:rPr lang="en-US" altLang="ko-KR" dirty="0"/>
              <a:t>0.007</a:t>
            </a:r>
            <a:r>
              <a:rPr lang="ko-KR" altLang="en-US" dirty="0"/>
              <a:t>이므로</a:t>
            </a:r>
            <a:r>
              <a:rPr lang="en-US" altLang="ko-KR" dirty="0"/>
              <a:t>, G3</a:t>
            </a:r>
            <a:r>
              <a:rPr lang="ko-KR" altLang="en-US" dirty="0"/>
              <a:t>을 </a:t>
            </a:r>
            <a:r>
              <a:rPr lang="en-US" altLang="ko-KR" dirty="0"/>
              <a:t>G1</a:t>
            </a:r>
            <a:r>
              <a:rPr lang="ko-KR" altLang="en-US" dirty="0"/>
              <a:t>으로 인식할 확률이 </a:t>
            </a:r>
            <a:r>
              <a:rPr lang="en-US" altLang="ko-KR" dirty="0"/>
              <a:t>0.007</a:t>
            </a:r>
            <a:r>
              <a:rPr lang="ko-KR" altLang="en-US" dirty="0"/>
              <a:t>인 상태이다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“</a:t>
            </a:r>
            <a:r>
              <a:rPr lang="ko-KR" altLang="en-US" dirty="0"/>
              <a:t>절대좌표를 이용한 경우</a:t>
            </a:r>
            <a:r>
              <a:rPr lang="en-US" altLang="ko-KR" dirty="0"/>
              <a:t>”</a:t>
            </a:r>
            <a:r>
              <a:rPr lang="ko-KR" altLang="en-US" dirty="0"/>
              <a:t>에서 회색 영역이 추후 연구를 통한 개선으로 사라진 오차</a:t>
            </a:r>
            <a:r>
              <a:rPr lang="en-US" altLang="ko-KR" dirty="0"/>
              <a:t>(</a:t>
            </a:r>
            <a:r>
              <a:rPr lang="ko-KR" altLang="en-US" dirty="0"/>
              <a:t>동작 간의 간섭</a:t>
            </a:r>
            <a:r>
              <a:rPr lang="en-US" altLang="ko-KR" dirty="0"/>
              <a:t>) </a:t>
            </a:r>
            <a:r>
              <a:rPr lang="ko-KR" altLang="en-US" dirty="0"/>
              <a:t>이다</a:t>
            </a:r>
            <a:r>
              <a:rPr lang="en-US" altLang="ko-KR" dirty="0"/>
              <a:t>.(</a:t>
            </a:r>
            <a:r>
              <a:rPr lang="ko-KR" altLang="en-US" dirty="0"/>
              <a:t>아래 표에서는 회색부분</a:t>
            </a:r>
            <a:r>
              <a:rPr lang="en-US" altLang="ko-KR" dirty="0"/>
              <a:t>, </a:t>
            </a:r>
            <a:r>
              <a:rPr lang="ko-KR" altLang="en-US" dirty="0"/>
              <a:t>즉 간섭이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08B1-5D0D-4B8A-96D8-DA20ACC000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08B1-5D0D-4B8A-96D8-DA20ACC000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분류오차 </a:t>
            </a:r>
            <a:r>
              <a:rPr lang="en-US" altLang="ko-KR" dirty="0"/>
              <a:t>-&gt; </a:t>
            </a:r>
            <a:r>
              <a:rPr lang="ko-KR" altLang="en-US" dirty="0"/>
              <a:t>학습오차로 바꿈</a:t>
            </a:r>
            <a:r>
              <a:rPr lang="en-US" altLang="ko-KR" dirty="0"/>
              <a:t>, </a:t>
            </a:r>
            <a:r>
              <a:rPr lang="ko-KR" altLang="en-US" dirty="0"/>
              <a:t>평균 학습오차는 </a:t>
            </a:r>
            <a:r>
              <a:rPr lang="en-US" altLang="ko-KR" dirty="0"/>
              <a:t>0.051</a:t>
            </a:r>
            <a:r>
              <a:rPr lang="ko-KR" altLang="en-US" dirty="0"/>
              <a:t>이며 인식률은 </a:t>
            </a:r>
            <a:r>
              <a:rPr lang="en-US" altLang="ko-KR" dirty="0"/>
              <a:t>94.9</a:t>
            </a:r>
            <a:r>
              <a:rPr lang="ko-KR" altLang="en-US" dirty="0"/>
              <a:t>퍼센트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dirty="0"/>
              <a:t>G3</a:t>
            </a:r>
            <a:r>
              <a:rPr lang="ko-KR" altLang="en-US" dirty="0"/>
              <a:t>와 </a:t>
            </a:r>
            <a:r>
              <a:rPr lang="en-US" altLang="ko-KR" dirty="0"/>
              <a:t>G6</a:t>
            </a:r>
            <a:r>
              <a:rPr lang="ko-KR" altLang="en-US" dirty="0"/>
              <a:t>간의 간섭이 발생하여 구분할 파라미터가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08B1-5D0D-4B8A-96D8-DA20ACC000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4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08B1-5D0D-4B8A-96D8-DA20ACC000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3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8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3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9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8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77A4-C9E7-40FF-820C-F9C253B1F09B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55E9-D617-4B23-BF24-3B10EEA8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9" y="770640"/>
            <a:ext cx="11428571" cy="571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2789" y="5892664"/>
            <a:ext cx="15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TAYO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529" y="185865"/>
            <a:ext cx="437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캡스톤디자인경진대회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281604"/>
            <a:ext cx="1497521" cy="5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045" y="4614075"/>
            <a:ext cx="11553480" cy="116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초 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(= 30 frame)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동안의 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최대 변화량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을 측정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측정 기준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파라미터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별 값이 최소인 경우와 최대인 경우를 기준으로 그 차이로 변화량을 측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정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801991" y="1633425"/>
            <a:ext cx="11390009" cy="28148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72279" y="980861"/>
            <a:ext cx="1775791" cy="904503"/>
            <a:chOff x="2319131" y="962439"/>
            <a:chExt cx="1775791" cy="904503"/>
          </a:xfrm>
        </p:grpSpPr>
        <p:sp>
          <p:nvSpPr>
            <p:cNvPr id="2" name="직사각형 1"/>
            <p:cNvSpPr/>
            <p:nvPr/>
          </p:nvSpPr>
          <p:spPr>
            <a:xfrm>
              <a:off x="2319131" y="1086767"/>
              <a:ext cx="1775791" cy="7801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424790" y="962439"/>
              <a:ext cx="167013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</a:rPr>
                <a:t>분류기 제작</a:t>
              </a:r>
              <a:endParaRPr lang="en-US" altLang="ko-KR" sz="2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5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801991" y="1633425"/>
            <a:ext cx="11390009" cy="281480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2279" y="973047"/>
            <a:ext cx="1775791" cy="904503"/>
            <a:chOff x="649357" y="4065881"/>
            <a:chExt cx="1775791" cy="904503"/>
          </a:xfrm>
        </p:grpSpPr>
        <p:sp>
          <p:nvSpPr>
            <p:cNvPr id="10" name="직사각형 9"/>
            <p:cNvSpPr/>
            <p:nvPr/>
          </p:nvSpPr>
          <p:spPr>
            <a:xfrm>
              <a:off x="649357" y="4190209"/>
              <a:ext cx="1775791" cy="7801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68268" y="4065881"/>
              <a:ext cx="1630375" cy="712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2000" dirty="0" err="1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</a:rPr>
                <a:t>학습기</a:t>
              </a:r>
              <a:r>
                <a:rPr lang="ko-KR" altLang="en-US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</a:rPr>
                <a:t> 제작</a:t>
              </a:r>
              <a:endParaRPr lang="en-US" altLang="ko-KR" sz="2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62830" y="5737442"/>
            <a:ext cx="38234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ko-KR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동작별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5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개의 파라미터를 학습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9260" y="4636370"/>
            <a:ext cx="11553480" cy="1101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분류기와 동일 알고리즘을 사용하며 변화량 값들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31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개를 모아 파일로 저장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측정 기준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Mean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값과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Covariance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값을 계산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03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연구결과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99583" y="1010592"/>
            <a:ext cx="6903909" cy="2733457"/>
            <a:chOff x="2070506" y="2440941"/>
            <a:chExt cx="8181375" cy="32392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06" y="4420698"/>
              <a:ext cx="2938686" cy="979562"/>
            </a:xfrm>
            <a:prstGeom prst="rect">
              <a:avLst/>
            </a:prstGeom>
          </p:spPr>
        </p:pic>
        <p:pic>
          <p:nvPicPr>
            <p:cNvPr id="12" name="Picture 4" descr="손가락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2" r="21241"/>
            <a:stretch/>
          </p:blipFill>
          <p:spPr bwMode="auto">
            <a:xfrm rot="4862820">
              <a:off x="2894207" y="3155688"/>
              <a:ext cx="748673" cy="180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노트북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685" y="2440941"/>
              <a:ext cx="3719196" cy="3239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왼쪽/오른쪽 화살표 13"/>
            <p:cNvSpPr/>
            <p:nvPr/>
          </p:nvSpPr>
          <p:spPr>
            <a:xfrm>
              <a:off x="4466582" y="3641236"/>
              <a:ext cx="2823338" cy="680357"/>
            </a:xfrm>
            <a:prstGeom prst="leftRightArrow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5627" y="2937606"/>
              <a:ext cx="2674293" cy="6610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ITERATION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01429" y="3475961"/>
            <a:ext cx="979733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사용자와의 </a:t>
            </a:r>
            <a:r>
              <a:rPr lang="ko-KR" altLang="en-US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인터렉션을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 통한 학습 트레이닝 셋 취득 후 학습오차 데이터  취득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25164"/>
              </p:ext>
            </p:extLst>
          </p:nvPr>
        </p:nvGraphicFramePr>
        <p:xfrm>
          <a:off x="514097" y="4304114"/>
          <a:ext cx="5904990" cy="222470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43570">
                  <a:extLst>
                    <a:ext uri="{9D8B030D-6E8A-4147-A177-3AD203B41FA5}">
                      <a16:colId xmlns:a16="http://schemas.microsoft.com/office/drawing/2014/main" val="2620986119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3794862188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432271759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283731817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464338593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2373973964"/>
                    </a:ext>
                  </a:extLst>
                </a:gridCol>
                <a:gridCol w="843570">
                  <a:extLst>
                    <a:ext uri="{9D8B030D-6E8A-4147-A177-3AD203B41FA5}">
                      <a16:colId xmlns:a16="http://schemas.microsoft.com/office/drawing/2014/main" val="2930272191"/>
                    </a:ext>
                  </a:extLst>
                </a:gridCol>
              </a:tblGrid>
              <a:tr h="3178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G6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1128867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E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47347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0E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07294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0E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12750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0E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71000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0E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15720"/>
                  </a:ext>
                </a:extLst>
              </a:tr>
              <a:tr h="31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G6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4224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704365" y="4527521"/>
            <a:ext cx="49876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 학습오차 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0.051</a:t>
            </a:r>
          </a:p>
          <a:p>
            <a:pPr lvl="1">
              <a:lnSpc>
                <a:spcPct val="250000"/>
              </a:lnSpc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G3(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점프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), G6(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멈춤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)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개선 요구됨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7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8" y="895380"/>
            <a:ext cx="10042490" cy="596262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연구결과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5859" y="1257266"/>
            <a:ext cx="56851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연구배경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연구목표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기존연구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제안방법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연구결과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304" y="125643"/>
            <a:ext cx="2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목차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003" y="5368405"/>
            <a:ext cx="1270933" cy="1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3648" y="165240"/>
            <a:ext cx="2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연구배경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009" y="4391989"/>
            <a:ext cx="5943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정확성</a:t>
            </a:r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+ </a:t>
            </a:r>
            <a:r>
              <a:rPr lang="ko-KR" altLang="en-US" sz="2400" b="1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속도</a:t>
            </a:r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향상을 위해 학습데이터 생성 및 분류를 기반으로 다양한 </a:t>
            </a:r>
            <a:r>
              <a:rPr lang="ko-KR" altLang="en-US" sz="20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모션인식 연구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가 활발하게 진행되고 있다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</a:p>
        </p:txBody>
      </p:sp>
      <p:pic>
        <p:nvPicPr>
          <p:cNvPr id="1026" name="Picture 2" descr="http://www.gestureml.org/lib/exe/fetch.php/gestures/fusion/motion-gestures.png?w=400&amp;tok=c605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2011680"/>
            <a:ext cx="4442998" cy="21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73368" y="4372948"/>
            <a:ext cx="58186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Fingerboard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라는 테마에 적합한 </a:t>
            </a:r>
            <a:r>
              <a:rPr lang="ko-KR" altLang="en-US" sz="20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손가락 모션 인식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알고리즘을 고안하여 적용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976" y="2067877"/>
            <a:ext cx="4600575" cy="244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3352" y="2852928"/>
            <a:ext cx="2645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noFill/>
              </a:rPr>
              <a:t>Research</a:t>
            </a:r>
            <a:endParaRPr lang="ko-KR" altLang="en-US" sz="480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1776" y="2907792"/>
            <a:ext cx="411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 w="19050">
                  <a:solidFill>
                    <a:schemeClr val="bg1"/>
                  </a:solidFill>
                </a:ln>
                <a:noFill/>
              </a:rPr>
              <a:t>Entertainment</a:t>
            </a:r>
            <a:endParaRPr lang="ko-KR" altLang="en-US" sz="4800" dirty="0">
              <a:ln w="19050"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3288" y="2816352"/>
            <a:ext cx="81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 w="19050">
                  <a:noFill/>
                </a:ln>
                <a:solidFill>
                  <a:schemeClr val="bg1">
                    <a:lumMod val="65000"/>
                  </a:schemeClr>
                </a:solidFill>
              </a:rPr>
              <a:t>&amp;</a:t>
            </a:r>
            <a:endParaRPr lang="ko-KR" altLang="en-US" sz="6000" dirty="0">
              <a:ln w="19050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91190" y="177162"/>
            <a:ext cx="2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연구목표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4875" y="1661482"/>
            <a:ext cx="1148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손가락 모션 학습 트레이닝 데이터셋 생성에 있어서 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just">
              <a:lnSpc>
                <a:spcPct val="300000"/>
              </a:lnSpc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차원 내림을 통한 좌표 재구성과 동작 구분을 위한</a:t>
            </a:r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변수 정의 </a:t>
            </a:r>
            <a:endParaRPr lang="en-US" altLang="ko-KR" sz="240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just">
              <a:lnSpc>
                <a:spcPct val="300000"/>
              </a:lnSpc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2.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빠른 처리 속도를 위한 학습 데이터의 차원을 줄이기 위한</a:t>
            </a: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학습 데이터 가공</a:t>
            </a:r>
            <a:endParaRPr lang="en-US" altLang="ko-KR" sz="240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0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272" y="1057773"/>
            <a:ext cx="115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손가락 학습 트레이닝 데이터 셋  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190" y="177162"/>
            <a:ext cx="2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기존연구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53" y="1878878"/>
            <a:ext cx="4666213" cy="31904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29876" y="5097265"/>
            <a:ext cx="5143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Palmplane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개념 도입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평균 정확도 향상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81.50%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-&gt;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96.51%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05" y="4360961"/>
            <a:ext cx="4735460" cy="2015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6" y="1788065"/>
            <a:ext cx="4903564" cy="213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6609" y="6384759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HY동녘M" panose="02030600000101010101" pitchFamily="18" charset="-127"/>
                <a:ea typeface="HY동녘M" panose="02030600000101010101" pitchFamily="18" charset="-127"/>
              </a:rPr>
              <a:t>Palmplane</a:t>
            </a:r>
            <a:r>
              <a:rPr lang="ko-KR" altLang="en-US" sz="1100" dirty="0">
                <a:latin typeface="HY동녘M" panose="02030600000101010101" pitchFamily="18" charset="-127"/>
                <a:ea typeface="HY동녘M" panose="02030600000101010101" pitchFamily="18" charset="-127"/>
              </a:rPr>
              <a:t>상대좌표를 이용한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3494" y="3906253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동녘M" panose="02030600000101010101" pitchFamily="18" charset="-127"/>
                <a:ea typeface="HY동녘M" panose="02030600000101010101" pitchFamily="18" charset="-127"/>
              </a:rPr>
              <a:t>절대좌표를 이용한 경우</a:t>
            </a:r>
          </a:p>
        </p:txBody>
      </p:sp>
    </p:spTree>
    <p:extLst>
      <p:ext uri="{BB962C8B-B14F-4D97-AF65-F5344CB8AC3E}">
        <p14:creationId xmlns:p14="http://schemas.microsoft.com/office/powerpoint/2010/main" val="220430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1791220"/>
            <a:ext cx="7101837" cy="478641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190" y="805119"/>
            <a:ext cx="9342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학습 파라미터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- Index, Middle, Wrist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를 구성하고 있는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9</a:t>
            </a:r>
            <a:r>
              <a:rPr lang="ko-KR" altLang="en-US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개의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joint </a:t>
            </a:r>
            <a:r>
              <a:rPr lang="ko-KR" altLang="en-US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데이터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이용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190" y="761937"/>
            <a:ext cx="6599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동작 구분을 위한 변수 정의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각도 변수 정의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0692" y="5121329"/>
            <a:ext cx="4280229" cy="13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좌표계 재구성을 통하여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해당 변수들은 서로 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의존</a:t>
            </a:r>
            <a:r>
              <a:rPr lang="ko-KR" altLang="en-US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적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차원 변수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9786" y="5121329"/>
            <a:ext cx="40949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손가락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개 당 생기는 각도 변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수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개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총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개의 각도변수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가 발생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33" y="2174745"/>
            <a:ext cx="2822491" cy="2688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화살표 연결선 14"/>
          <p:cNvCxnSpPr/>
          <p:nvPr/>
        </p:nvCxnSpPr>
        <p:spPr>
          <a:xfrm flipV="1">
            <a:off x="7845287" y="3664893"/>
            <a:ext cx="1640496" cy="1796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655" y="2174745"/>
            <a:ext cx="2323027" cy="248683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845287" y="3940635"/>
            <a:ext cx="1667352" cy="511231"/>
            <a:chOff x="6558457" y="2980967"/>
            <a:chExt cx="1667559" cy="1065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558457" y="3028528"/>
                  <a:ext cx="309674" cy="9542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b="1" dirty="0">
                    <a:latin typeface="HY동녘B" panose="02030600000101010101" pitchFamily="18" charset="-127"/>
                    <a:ea typeface="HY동녘B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457" y="3028528"/>
                  <a:ext cx="309674" cy="95423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13294" y="2980967"/>
                  <a:ext cx="1031329" cy="10175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b="1" dirty="0">
                    <a:latin typeface="HY동녘B" panose="02030600000101010101" pitchFamily="18" charset="-127"/>
                    <a:ea typeface="HY동녘B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294" y="2980967"/>
                  <a:ext cx="1031329" cy="1017558"/>
                </a:xfrm>
                <a:prstGeom prst="rect">
                  <a:avLst/>
                </a:prstGeom>
                <a:blipFill>
                  <a:blip r:embed="rId7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flipH="1">
                  <a:off x="7612127" y="3028528"/>
                  <a:ext cx="613889" cy="10175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200" b="1" i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b="1" dirty="0">
                    <a:latin typeface="HY동녘B" panose="02030600000101010101" pitchFamily="18" charset="-127"/>
                    <a:ea typeface="HY동녘B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12127" y="3028528"/>
                  <a:ext cx="613889" cy="1017558"/>
                </a:xfrm>
                <a:prstGeom prst="rect">
                  <a:avLst/>
                </a:prstGeom>
                <a:blipFill>
                  <a:blip r:embed="rId8"/>
                  <a:stretch>
                    <a:fillRect t="-1250" b="-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612127" y="3296106"/>
                  <a:ext cx="185471" cy="3847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b="1" dirty="0">
                    <a:latin typeface="HY동녘B" panose="02030600000101010101" pitchFamily="18" charset="-127"/>
                    <a:ea typeface="HY동녘B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127" y="3296106"/>
                  <a:ext cx="185471" cy="384740"/>
                </a:xfrm>
                <a:prstGeom prst="rect">
                  <a:avLst/>
                </a:prstGeom>
                <a:blipFill>
                  <a:blip r:embed="rId9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406" y="2103120"/>
            <a:ext cx="4733353" cy="28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190" y="761937"/>
            <a:ext cx="78456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동작 구분을 위한 변수 정의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2. Index, Middle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의 상대위치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191" y="4977414"/>
                <a:ext cx="5819470" cy="1025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ko-KR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방향전환 동작 감지</a:t>
                </a:r>
                <a:r>
                  <a:rPr lang="ko-KR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를 위해 </a:t>
                </a:r>
                <a:endParaRPr lang="en-US" altLang="ko-KR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Index</a:t>
                </a:r>
                <a:r>
                  <a:rPr lang="ko-KR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와 </a:t>
                </a:r>
                <a:r>
                  <a:rPr lang="en-US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Middle</a:t>
                </a:r>
                <a:r>
                  <a:rPr lang="ko-KR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의 손 끝의 위치 차이</a:t>
                </a:r>
                <a:r>
                  <a:rPr lang="en-US" altLang="ko-KR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HY동녘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0">
                                <a:latin typeface="Cambria Math" panose="02040503050406030204" pitchFamily="18" charset="0"/>
                                <a:ea typeface="HY동녘B" panose="02030600000101010101" pitchFamily="18" charset="-127"/>
                              </a:rPr>
                              <m:t>𝐕</m:t>
                            </m:r>
                          </m:e>
                          <m:sub>
                            <m:r>
                              <a:rPr lang="en-US" altLang="ko-KR" sz="2000" b="1" i="0">
                                <a:latin typeface="Cambria Math" panose="02040503050406030204" pitchFamily="18" charset="0"/>
                                <a:ea typeface="HY동녘B" panose="02030600000101010101" pitchFamily="18" charset="-127"/>
                              </a:rPr>
                              <m:t>𝐦𝐢</m:t>
                            </m:r>
                          </m:sub>
                        </m:sSub>
                      </m:e>
                    </m:acc>
                  </m:oMath>
                </a14:m>
                <a:endParaRPr lang="en-US" altLang="ko-KR" b="1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" y="4977414"/>
                <a:ext cx="5819470" cy="1025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91190" y="5836632"/>
            <a:ext cx="9806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동작 구분을 위한 변수 정의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3.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손의 절대위치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wrist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의 좌표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그대로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학습</a:t>
            </a:r>
            <a:endParaRPr lang="ko-KR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6000" y="4977414"/>
            <a:ext cx="55925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차원 내림을 통해 </a:t>
            </a:r>
            <a:r>
              <a:rPr lang="en-US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ko-KR" altLang="ko-KR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차원 벡터 변수</a:t>
            </a:r>
            <a:r>
              <a:rPr lang="ko-KR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로 지정</a:t>
            </a:r>
            <a:endParaRPr lang="en-US" altLang="ko-KR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545872" y="3575386"/>
            <a:ext cx="58058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9294600" y="1916447"/>
            <a:ext cx="2928730" cy="2989888"/>
            <a:chOff x="8998227" y="1621155"/>
            <a:chExt cx="2928730" cy="3281871"/>
          </a:xfrm>
        </p:grpSpPr>
        <p:pic>
          <p:nvPicPr>
            <p:cNvPr id="14" name="그림 13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8227" y="1621155"/>
              <a:ext cx="2928730" cy="3281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11461326" y="4436872"/>
              <a:ext cx="4343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439" y="2165601"/>
            <a:ext cx="2323027" cy="24868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800" y="1655063"/>
            <a:ext cx="2986768" cy="3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86264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1190" y="177162"/>
            <a:ext cx="870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제안방법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모션 트레이닝 셋 생성</a:t>
            </a:r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190" y="761937"/>
            <a:ext cx="73950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학습 데이터 가공 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차원을 낮춤으로써 </a:t>
            </a:r>
            <a:r>
              <a:rPr lang="ko-KR" altLang="en-US" sz="200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빠른 처리 속도 </a:t>
            </a: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가능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69567" y="1854056"/>
                <a:ext cx="11675523" cy="4201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각도 변수</a:t>
                </a:r>
                <a:endParaRPr lang="en-US" altLang="ko-KR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  손가락 별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각도 변수들의 총 합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으로</a:t>
                </a: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지정 </a:t>
                </a: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𝐀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HY동녘B" panose="02030600000101010101" pitchFamily="18" charset="-127"/>
                      </a:rPr>
                      <m:t>+</m:t>
                    </m:r>
                  </m:oMath>
                </a14:m>
                <a:r>
                  <a:rPr lang="en-US" altLang="ko-KR" sz="2000" b="1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𝐀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HY동녘B" panose="02030600000101010101" pitchFamily="18" charset="-127"/>
                      </a:rPr>
                      <m:t>+</m:t>
                    </m:r>
                  </m:oMath>
                </a14:m>
                <a:r>
                  <a:rPr lang="en-US" altLang="ko-KR" sz="2000" b="1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𝐀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HY동녘B" panose="0203060000010101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2. Index, Middle 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상대위치 변수</a:t>
                </a: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  2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차원 평면에서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정규화 벡터는 유일하다는 성질을 이용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하여 하나의 각도변수로 가공</a:t>
                </a: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3. 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손 절대위치 변수</a:t>
                </a: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  바닥으로부터의 거리</a:t>
                </a: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: y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축으로의 </a:t>
                </a:r>
                <a:r>
                  <a:rPr lang="ko-KR" altLang="en-US" sz="2000" dirty="0" err="1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정사영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 벡터 길이</a:t>
                </a:r>
                <a:endParaRPr lang="en-US" altLang="ko-KR" sz="2000" dirty="0">
                  <a:solidFill>
                    <a:srgbClr val="C00000"/>
                  </a:solidFill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  수평 </a:t>
                </a:r>
                <a:r>
                  <a:rPr lang="ko-KR" altLang="en-US" sz="2000" dirty="0" err="1">
                    <a:latin typeface="HY동녘B" panose="02030600000101010101" pitchFamily="18" charset="-127"/>
                    <a:ea typeface="HY동녘B" panose="02030600000101010101" pitchFamily="18" charset="-127"/>
                  </a:rPr>
                  <a:t>이동량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 </a:t>
                </a:r>
                <a:r>
                  <a:rPr lang="en-US" altLang="ko-KR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: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Wrist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HY동녘B" panose="02030600000101010101" pitchFamily="18" charset="-127"/>
                    <a:ea typeface="HY동녘B" panose="02030600000101010101" pitchFamily="18" charset="-127"/>
                  </a:rPr>
                  <a:t>의 기준점</a:t>
                </a:r>
                <a:r>
                  <a:rPr lang="ko-KR" altLang="en-US" sz="2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으로부터 거리</a:t>
                </a:r>
                <a:endParaRPr lang="en-US" altLang="ko-KR" sz="2000" dirty="0">
                  <a:latin typeface="HY동녘B" panose="02030600000101010101" pitchFamily="18" charset="-127"/>
                  <a:ea typeface="HY동녘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7" y="1854056"/>
                <a:ext cx="11675523" cy="4201150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4" y="339416"/>
            <a:ext cx="1497521" cy="5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451</Words>
  <Application>Microsoft Office PowerPoint</Application>
  <PresentationFormat>와이드스크린</PresentationFormat>
  <Paragraphs>104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HY동녘B</vt:lpstr>
      <vt:lpstr>HY동녘M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박서영</dc:creator>
  <cp:lastModifiedBy>오성기</cp:lastModifiedBy>
  <cp:revision>75</cp:revision>
  <dcterms:created xsi:type="dcterms:W3CDTF">2016-11-16T14:57:17Z</dcterms:created>
  <dcterms:modified xsi:type="dcterms:W3CDTF">2016-12-14T08:28:22Z</dcterms:modified>
</cp:coreProperties>
</file>