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2"/>
  </p:normalViewPr>
  <p:slideViewPr>
    <p:cSldViewPr snapToGrid="0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77D9-CA23-A30E-FC77-48626056D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9B874-294F-079C-AF46-5548746A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EF158-171E-3B25-EB10-C7B51521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D1D-03E5-9B4B-AE45-B43105C4D42F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8E6D8-B1B6-2F00-E8E9-6114184B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1C7D2-AA39-0403-A378-8DF8F65F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4E0-9EBF-2745-B933-DCC00D04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801D-A711-05C5-F4D0-4C184761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79521-7154-8F1D-55DE-5C5EAD9AC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B734-7B30-38F4-24CA-0C623689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D1D-03E5-9B4B-AE45-B43105C4D42F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2BEA-7F0A-FD89-B1CA-AEDC5CE7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D9637-24F1-9CC4-D453-F8BF1BE5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4E0-9EBF-2745-B933-DCC00D04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6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DFE29-233D-0685-D061-F75DC7CA1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99DBC-E94B-69E5-C377-0F558455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720B-1FCA-C5D7-78B7-F1407E05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D1D-03E5-9B4B-AE45-B43105C4D42F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EAED2-2641-EFB8-2270-74F68C38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784B4-867C-7C34-5225-7B723C0E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4E0-9EBF-2745-B933-DCC00D04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3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32E9-2AAE-6A0C-19C5-28BF30DC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F7CC-4C2A-BE57-A0BA-E19C6396B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3C02-A3BD-C23A-09E4-0798353A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D1D-03E5-9B4B-AE45-B43105C4D42F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4722B-9BC0-B0EE-77EF-0AC2BFF0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4658-0131-53EA-E6AD-84FE4768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4E0-9EBF-2745-B933-DCC00D04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5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27E4-E467-FA81-0A87-F9792E4F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BB319-B9FF-DFF8-5728-7F9F3BBBE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6C4F-003C-9C11-C21F-39BDF521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D1D-03E5-9B4B-AE45-B43105C4D42F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E3541-91CB-669B-FBD1-CC8E5ADD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BA7C-BDA5-2F42-DC24-FCA185A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4E0-9EBF-2745-B933-DCC00D04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3D63-8C84-7314-E587-4402B34F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6C52-0240-57A9-397F-7E35E195C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AD2DA-D077-382A-DE08-70C2153B1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8D0CC-C634-E1A4-716A-04268CB2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D1D-03E5-9B4B-AE45-B43105C4D42F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3C0F8-73E3-F143-60B4-0A57119F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2A45C-57A6-E25B-DD1B-6C98D4E1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4E0-9EBF-2745-B933-DCC00D04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B715-1383-B7DB-7D6B-23FA7881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C480-11D5-50D0-F4A1-5748A408F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B2015-4580-B751-4432-23F3D7075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883A6-9172-2CCE-DBD1-E350BAA64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FAB85-029A-5562-5CF4-7622C4D8D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F90FD-4CA8-B562-9344-E2B7649D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D1D-03E5-9B4B-AE45-B43105C4D42F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33BD1-5FA2-80C5-0008-7F76C54C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7BFB8-A285-AB72-C081-13F06C0A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4E0-9EBF-2745-B933-DCC00D04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E94B-ED66-1F25-14EA-05126C58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1B992-9C9C-3A06-1592-22D4204D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D1D-03E5-9B4B-AE45-B43105C4D42F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D71B0-A363-D5B5-21C5-E606DB73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4423F-DE75-D253-D5CC-21F93954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4E0-9EBF-2745-B933-DCC00D04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0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E0D14-100E-59DD-746B-C9B41B67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D1D-03E5-9B4B-AE45-B43105C4D42F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7BF45-ADB4-A836-ECEB-3284FE59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310DB-0930-BDB2-68D8-EF0872C4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4E0-9EBF-2745-B933-DCC00D04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692D-808C-3BA8-2FA3-6F311F63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10B3-0279-E1BB-4DF8-15A11F93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5A56D-F4E2-4185-45DF-B77E908F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EA8DA-37A7-117E-0486-DFC5645E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D1D-03E5-9B4B-AE45-B43105C4D42F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9FB27-18B5-5F7C-D651-E7116629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11BFD-D961-D4BE-2303-3D075123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4E0-9EBF-2745-B933-DCC00D04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1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9AC1-9EF0-71B6-74B1-A551A6FC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BD09C-8052-290E-CCFC-E5F0B14D7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E19E6-0D8E-3F5D-DC65-31F2B726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8909F-8681-D94E-0627-33892158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D1D-03E5-9B4B-AE45-B43105C4D42F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7BB82-9935-EDCB-4A41-95D27AE4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16BD6-8338-3B65-9525-4DE17484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04E0-9EBF-2745-B933-DCC00D04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D78B6-CDCC-D56E-784A-D07F55A5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812BB-8C1F-0101-2622-023A17C6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CEE7-897F-71C0-12B2-05C21C75A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7D1D-03E5-9B4B-AE45-B43105C4D42F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B156-847A-94C4-35DB-4F24264E8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1B29-739E-4097-74BD-50893608B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04E0-9EBF-2745-B933-DCC00D04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D7B9-DED4-FB8B-B458-86269E426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Instrumental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2D26E-3980-F7DA-52DF-8CB0338DA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Discussion 9</a:t>
            </a:r>
          </a:p>
        </p:txBody>
      </p:sp>
    </p:spTree>
    <p:extLst>
      <p:ext uri="{BB962C8B-B14F-4D97-AF65-F5344CB8AC3E}">
        <p14:creationId xmlns:p14="http://schemas.microsoft.com/office/powerpoint/2010/main" val="322730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A638-7673-05E7-C3D3-35727AE4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Reminders and Announcements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FE6C-C808-F0F0-BD51-C9104121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Set 4 due tomorrow at 5pm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Office hours (as usual!)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Questions about course/final project logistics?</a:t>
            </a:r>
          </a:p>
        </p:txBody>
      </p:sp>
    </p:spTree>
    <p:extLst>
      <p:ext uri="{BB962C8B-B14F-4D97-AF65-F5344CB8AC3E}">
        <p14:creationId xmlns:p14="http://schemas.microsoft.com/office/powerpoint/2010/main" val="105431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000E-C693-BCC1-B5C3-4CE0DCB8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Ice-Breaker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6937-1407-91F4-72C9-49D8C842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Greet/meet 3-4 people next to you!</a:t>
            </a:r>
          </a:p>
          <a:p>
            <a:pPr marL="0" indent="0"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your groups discuss (using the example from class):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the key assumption of IV?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the intent to treat effect?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the local average treatment effect?</a:t>
            </a:r>
          </a:p>
          <a:p>
            <a:pPr marL="0" indent="0">
              <a:buNone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 descr="A diagram of treatment&#10;&#10;Description automatically generated">
            <a:extLst>
              <a:ext uri="{FF2B5EF4-FFF2-40B4-BE49-F238E27FC236}">
                <a16:creationId xmlns:a16="http://schemas.microsoft.com/office/drawing/2014/main" id="{BF3CEA12-01FE-E3E6-7E17-6E7DD40A8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006" y="2886242"/>
            <a:ext cx="4911524" cy="32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7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9714-E790-AF1D-9E5D-CEB84B2A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68"/>
            <a:ext cx="10515600" cy="1325563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401(k)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848F3-EE44-9B30-0D14-405263553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731"/>
            <a:ext cx="10515600" cy="4351338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Does participating in a 401(k) increase an individual’s wealth?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Participating in a 401(k) is not a random thing!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However, being eligible for a 401(k) is arguably random.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401(k) eligibility affects net wealth </a:t>
            </a: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only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through participation.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 descr="A diagram of a treatment&#10;&#10;Description automatically generated">
            <a:extLst>
              <a:ext uri="{FF2B5EF4-FFF2-40B4-BE49-F238E27FC236}">
                <a16:creationId xmlns:a16="http://schemas.microsoft.com/office/drawing/2014/main" id="{168CA352-E26C-3D1B-D9B3-EC5A1E519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07" y="3708400"/>
            <a:ext cx="4813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7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B8BE-B638-FEBF-F62D-2855201E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401(k)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B4D9-A5B9-10CC-0C88-8241CDA0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your groups discuss: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Describe what the intent to treat effect effect is?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Describe who are the always-takers? Never-takers? Compliers?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would it look like in this context if someone was a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defier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does it matter that our instrument (Z) is assigned randomly? (In other words, what assumption becomes credible because (Z) is random?)</a:t>
            </a:r>
          </a:p>
        </p:txBody>
      </p:sp>
    </p:spTree>
    <p:extLst>
      <p:ext uri="{BB962C8B-B14F-4D97-AF65-F5344CB8AC3E}">
        <p14:creationId xmlns:p14="http://schemas.microsoft.com/office/powerpoint/2010/main" val="352403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B8C1-6ECF-E647-FA2A-96319EA3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Estimation (Two-stage least squares)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DAE1E-2DDF-63D0-F3E6-03B9860A7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Z is assigned randomly, the intent to treat effect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following regression: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𝑤𝑒𝑎𝑙𝑡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𝑒𝑙𝑖𝑔𝑖𝑏𝑖𝑙𝑖𝑡𝑦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average effect among compliers isn’t quite so simple.</a:t>
                </a:r>
              </a:p>
              <a:p>
                <a:pPr lvl="1"/>
                <a:r>
                  <a:rPr lang="en-US" dirty="0"/>
                  <a:t>First estimate the treatment as a function of the instrument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𝑡𝑟𝑒𝑎𝑡𝑚𝑒𝑛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𝑒𝑙𝑖𝑔𝑖𝑏𝑖𝑙𝑖𝑡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Then replace binary treatment (0, 1, 1, 0, …) with predicted probabilities from this model (0.2, 0.8, 0.9, 0.1, …)</a:t>
                </a:r>
              </a:p>
              <a:p>
                <a:pPr lvl="1"/>
                <a:r>
                  <a:rPr lang="en-US" dirty="0"/>
                  <a:t>Finally, estimate the regression: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𝑤𝑒𝑎𝑙𝑡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𝑝𝑟𝑜𝑏𝑎𝑏𝑖𝑙𝑖𝑡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average effect among compliers.</a:t>
                </a:r>
              </a:p>
              <a:p>
                <a:r>
                  <a:rPr lang="en-US" dirty="0"/>
                  <a:t>We usually use canned software for this… e.g. in R!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DAE1E-2DDF-63D0-F3E6-03B9860A7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01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A2A5-87C8-290B-0249-FEED5D62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Let’s do it ourselves!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6111-6C76-9E66-5CA5-D6797299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There is a short coding exercise on the website…</a:t>
            </a:r>
          </a:p>
        </p:txBody>
      </p:sp>
    </p:spTree>
    <p:extLst>
      <p:ext uri="{BB962C8B-B14F-4D97-AF65-F5344CB8AC3E}">
        <p14:creationId xmlns:p14="http://schemas.microsoft.com/office/powerpoint/2010/main" val="167205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355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Helvetica Neue</vt:lpstr>
      <vt:lpstr>Office Theme</vt:lpstr>
      <vt:lpstr>Instrumental Variables</vt:lpstr>
      <vt:lpstr>Reminders and Announcements</vt:lpstr>
      <vt:lpstr>Ice-Breaker</vt:lpstr>
      <vt:lpstr>401(k) Example</vt:lpstr>
      <vt:lpstr>401(k) Example</vt:lpstr>
      <vt:lpstr>Estimation (Two-stage least squares)</vt:lpstr>
      <vt:lpstr>Let’s do it ourselves!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Instrumental Variables</dc:title>
  <dc:creator>Dan Molitor</dc:creator>
  <cp:lastModifiedBy>Dan Molitor</cp:lastModifiedBy>
  <cp:revision>2</cp:revision>
  <dcterms:created xsi:type="dcterms:W3CDTF">2023-10-17T17:11:43Z</dcterms:created>
  <dcterms:modified xsi:type="dcterms:W3CDTF">2023-10-18T01:35:23Z</dcterms:modified>
</cp:coreProperties>
</file>