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423" r:id="rId3"/>
    <p:sldId id="421" r:id="rId4"/>
    <p:sldId id="422" r:id="rId5"/>
    <p:sldId id="424" r:id="rId6"/>
    <p:sldId id="425" r:id="rId7"/>
    <p:sldId id="426" r:id="rId8"/>
  </p:sldIdLst>
  <p:sldSz cx="10693400" cy="7569200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384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088"/>
    <a:srgbClr val="0091B3"/>
    <a:srgbClr val="58CDD0"/>
    <a:srgbClr val="60CED2"/>
    <a:srgbClr val="93DFE1"/>
    <a:srgbClr val="C4EDEE"/>
    <a:srgbClr val="F1ECA9"/>
    <a:srgbClr val="DCE9B0"/>
    <a:srgbClr val="FFFF66"/>
    <a:srgbClr val="00A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0" autoAdjust="0"/>
    <p:restoredTop sz="94162" autoAdjust="0"/>
  </p:normalViewPr>
  <p:slideViewPr>
    <p:cSldViewPr snapToGrid="0">
      <p:cViewPr varScale="1">
        <p:scale>
          <a:sx n="67" d="100"/>
          <a:sy n="67" d="100"/>
        </p:scale>
        <p:origin x="1224" y="84"/>
      </p:cViewPr>
      <p:guideLst>
        <p:guide orient="horz" pos="2384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" name="Shape 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1085498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008063" y="685800"/>
            <a:ext cx="484187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Processos Core</a:t>
            </a:r>
          </a:p>
          <a:p>
            <a:r>
              <a:rPr lang="pt-BR" dirty="0"/>
              <a:t>Processos</a:t>
            </a:r>
            <a:r>
              <a:rPr lang="pt-BR" baseline="0" dirty="0"/>
              <a:t> de apoio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605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fundo-quadriculad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88638" cy="7556392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0" y="7207043"/>
            <a:ext cx="9667971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Retângulo 10"/>
          <p:cNvSpPr/>
          <p:nvPr userDrawn="1"/>
        </p:nvSpPr>
        <p:spPr>
          <a:xfrm>
            <a:off x="3334536" y="7268230"/>
            <a:ext cx="297004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kern="100" spc="-80" dirty="0">
                <a:solidFill>
                  <a:schemeClr val="bg2"/>
                </a:solidFill>
                <a:latin typeface="Gotham-Light"/>
              </a:rPr>
              <a:t> N.0 20140915_001			 Slide</a:t>
            </a:r>
            <a:r>
              <a:rPr lang="en-US" sz="1050" kern="100" spc="-80" baseline="0" dirty="0">
                <a:solidFill>
                  <a:schemeClr val="bg2"/>
                </a:solidFill>
                <a:latin typeface="Gotham-Light"/>
              </a:rPr>
              <a:t> </a:t>
            </a:r>
            <a:fld id="{8A4BF606-4E76-4780-87F3-F5C42102C1A0}" type="slidenum">
              <a:rPr lang="en-US" sz="1050" kern="100" spc="-80" smtClean="0">
                <a:solidFill>
                  <a:schemeClr val="bg2"/>
                </a:solidFill>
                <a:latin typeface="Gotham-Light"/>
              </a:rPr>
              <a:t>‹nº›</a:t>
            </a:fld>
            <a:endParaRPr lang="en-US" sz="1050" kern="100" spc="-80" dirty="0">
              <a:solidFill>
                <a:schemeClr val="bg2"/>
              </a:solidFill>
              <a:latin typeface="Gotham-Light"/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9424236" y="7207043"/>
            <a:ext cx="1258904" cy="3398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Picture 13" descr="marca-verity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8"/>
          <a:stretch/>
        </p:blipFill>
        <p:spPr>
          <a:xfrm>
            <a:off x="9593791" y="7203965"/>
            <a:ext cx="854832" cy="309627"/>
          </a:xfrm>
          <a:prstGeom prst="rect">
            <a:avLst/>
          </a:prstGeom>
        </p:spPr>
      </p:pic>
      <p:sp>
        <p:nvSpPr>
          <p:cNvPr id="10" name="Rectangle 19"/>
          <p:cNvSpPr/>
          <p:nvPr userDrawn="1"/>
        </p:nvSpPr>
        <p:spPr>
          <a:xfrm>
            <a:off x="-202883" y="-27799"/>
            <a:ext cx="11012513" cy="1103777"/>
          </a:xfrm>
          <a:prstGeom prst="rect">
            <a:avLst/>
          </a:prstGeom>
          <a:solidFill>
            <a:srgbClr val="000000">
              <a:alpha val="1961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8" y="7298471"/>
            <a:ext cx="664256" cy="157006"/>
          </a:xfrm>
          <a:prstGeom prst="rect">
            <a:avLst/>
          </a:prstGeom>
        </p:spPr>
      </p:pic>
      <p:sp>
        <p:nvSpPr>
          <p:cNvPr id="12" name="CaixaDeTexto 3"/>
          <p:cNvSpPr txBox="1"/>
          <p:nvPr userDrawn="1"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/>
          <p:cNvPicPr/>
          <p:nvPr/>
        </p:nvPicPr>
        <p:blipFill>
          <a:blip r:embed="rId2">
            <a:extLst/>
          </a:blip>
          <a:srcRect l="21085" r="20915" b="26889"/>
          <a:stretch>
            <a:fillRect/>
          </a:stretch>
        </p:blipFill>
        <p:spPr>
          <a:xfrm>
            <a:off x="-56969" y="-50366"/>
            <a:ext cx="10774968" cy="7640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303338"/>
            <a:ext cx="5905500" cy="2933700"/>
          </a:xfrm>
          <a:prstGeom prst="rect">
            <a:avLst/>
          </a:prstGeom>
        </p:spPr>
      </p:pic>
      <p:grpSp>
        <p:nvGrpSpPr>
          <p:cNvPr id="4" name="Grupo 24"/>
          <p:cNvGrpSpPr/>
          <p:nvPr/>
        </p:nvGrpSpPr>
        <p:grpSpPr>
          <a:xfrm>
            <a:off x="1378749" y="4880914"/>
            <a:ext cx="7429631" cy="1567971"/>
            <a:chOff x="400308" y="1611834"/>
            <a:chExt cx="3992030" cy="2262980"/>
          </a:xfrm>
        </p:grpSpPr>
        <p:sp>
          <p:nvSpPr>
            <p:cNvPr id="6" name="Retângulo 5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7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Não acompanhamos a evolução do nosso trabalho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Perdemos histórico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Não sabemos o que foi modificado;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Necessidade de backups constantes;</a:t>
              </a:r>
            </a:p>
          </p:txBody>
        </p:sp>
      </p:grpSp>
      <p:sp>
        <p:nvSpPr>
          <p:cNvPr id="5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Riscos</a:t>
            </a:r>
          </a:p>
        </p:txBody>
      </p:sp>
    </p:spTree>
    <p:extLst>
      <p:ext uri="{BB962C8B-B14F-4D97-AF65-F5344CB8AC3E}">
        <p14:creationId xmlns:p14="http://schemas.microsoft.com/office/powerpoint/2010/main" val="252943876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aixaDeTexto 3"/>
          <p:cNvSpPr txBox="1"/>
          <p:nvPr/>
        </p:nvSpPr>
        <p:spPr>
          <a:xfrm>
            <a:off x="482613" y="-29078"/>
            <a:ext cx="6546976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949598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Controlando versões </a:t>
            </a:r>
            <a:endParaRPr lang="tr-TR" sz="3200" kern="100" spc="-80" dirty="0">
              <a:solidFill>
                <a:srgbClr val="949598"/>
              </a:solidFill>
              <a:latin typeface="Calibri" panose="020F0502020204030204" pitchFamily="34" charset="0"/>
              <a:ea typeface="Open Sans" pitchFamily="34" charset="0"/>
              <a:cs typeface="Open Sans" pitchFamily="34" charset="0"/>
            </a:endParaRPr>
          </a:p>
          <a:p>
            <a:pPr>
              <a:lnSpc>
                <a:spcPts val="3800"/>
              </a:lnSpc>
            </a:pPr>
            <a:r>
              <a:rPr lang="pt-BR" sz="3200" kern="100" spc="-80" dirty="0">
                <a:solidFill>
                  <a:srgbClr val="0AB4BA"/>
                </a:solidFill>
                <a:latin typeface="Calibri" panose="020F0502020204030204" pitchFamily="34" charset="0"/>
                <a:ea typeface="Open Sans" pitchFamily="34" charset="0"/>
                <a:cs typeface="Open Sans" pitchFamily="34" charset="0"/>
              </a:rPr>
              <a:t>com GIT</a:t>
            </a:r>
          </a:p>
        </p:txBody>
      </p:sp>
      <p:sp>
        <p:nvSpPr>
          <p:cNvPr id="5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CENTRALIZADO</a:t>
            </a:r>
          </a:p>
        </p:txBody>
      </p:sp>
      <p:pic>
        <p:nvPicPr>
          <p:cNvPr id="6" name="Imagem 5" descr="https://git-scm.com/figures/18333fig0102-tn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52" y="2396806"/>
            <a:ext cx="4902836" cy="3418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39791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de cantos arredondados 29"/>
          <p:cNvSpPr/>
          <p:nvPr/>
        </p:nvSpPr>
        <p:spPr>
          <a:xfrm>
            <a:off x="482613" y="1349918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DISTRIBUÍDO</a:t>
            </a:r>
          </a:p>
        </p:txBody>
      </p:sp>
      <p:pic>
        <p:nvPicPr>
          <p:cNvPr id="3" name="Imagem 2" descr="https://git-scm.com/figures/18333fig0103-t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48" y="2066289"/>
            <a:ext cx="5506403" cy="4534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47160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Resultado de imagem para git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842" y="1537017"/>
            <a:ext cx="4312921" cy="2006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4"/>
          <p:cNvGrpSpPr/>
          <p:nvPr/>
        </p:nvGrpSpPr>
        <p:grpSpPr>
          <a:xfrm>
            <a:off x="1364461" y="4880914"/>
            <a:ext cx="7429631" cy="1567971"/>
            <a:chOff x="400308" y="1611834"/>
            <a:chExt cx="3992030" cy="2262980"/>
          </a:xfrm>
        </p:grpSpPr>
        <p:sp>
          <p:nvSpPr>
            <p:cNvPr id="4" name="Retângulo 3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5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Sistema de controle de versão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Criado em 2005, pela comunidade de desenvolvimento do Linux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Totalmente distribuído</a:t>
              </a: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;</a:t>
              </a:r>
            </a:p>
            <a:p>
              <a:pPr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defRPr/>
              </a:pPr>
              <a:endParaRPr lang="pt-BR" sz="163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6" name="CaixaDeTexto 35"/>
          <p:cNvSpPr txBox="1"/>
          <p:nvPr/>
        </p:nvSpPr>
        <p:spPr>
          <a:xfrm>
            <a:off x="1378750" y="4520740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História</a:t>
            </a:r>
          </a:p>
        </p:txBody>
      </p:sp>
    </p:spTree>
    <p:extLst>
      <p:ext uri="{BB962C8B-B14F-4D97-AF65-F5344CB8AC3E}">
        <p14:creationId xmlns:p14="http://schemas.microsoft.com/office/powerpoint/2010/main" val="10942249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git-scm.com/figures/18333fig0103-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217" y="1521676"/>
            <a:ext cx="2597905" cy="252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http://git-scm.com/figures/18333fig0102-t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79" y="1547532"/>
            <a:ext cx="3176640" cy="257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ângulo isósceles 3"/>
          <p:cNvSpPr/>
          <p:nvPr/>
        </p:nvSpPr>
        <p:spPr bwMode="auto">
          <a:xfrm rot="10800000">
            <a:off x="6853548" y="4147329"/>
            <a:ext cx="2507240" cy="515731"/>
          </a:xfrm>
          <a:prstGeom prst="triangle">
            <a:avLst>
              <a:gd name="adj" fmla="val 49615"/>
            </a:avLst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087" b="1" spc="27" dirty="0">
              <a:solidFill>
                <a:schemeClr val="bg1"/>
              </a:solidFill>
              <a:latin typeface="Gotham-Light"/>
              <a:ea typeface="Arial"/>
              <a:cs typeface="Gotham-Ligh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93" y="2547941"/>
            <a:ext cx="459463" cy="407252"/>
          </a:xfrm>
          <a:prstGeom prst="rect">
            <a:avLst/>
          </a:prstGeom>
        </p:spPr>
      </p:pic>
      <p:grpSp>
        <p:nvGrpSpPr>
          <p:cNvPr id="6" name="Grupo 24"/>
          <p:cNvGrpSpPr/>
          <p:nvPr/>
        </p:nvGrpSpPr>
        <p:grpSpPr>
          <a:xfrm>
            <a:off x="1865600" y="4850506"/>
            <a:ext cx="7429631" cy="1567971"/>
            <a:chOff x="400308" y="1611834"/>
            <a:chExt cx="3992030" cy="2262980"/>
          </a:xfrm>
        </p:grpSpPr>
        <p:sp>
          <p:nvSpPr>
            <p:cNvPr id="10" name="Retângulo 9"/>
            <p:cNvSpPr/>
            <p:nvPr/>
          </p:nvSpPr>
          <p:spPr>
            <a:xfrm>
              <a:off x="400308" y="1611834"/>
              <a:ext cx="3992030" cy="2262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14223"/>
              <a:endParaRPr lang="pt-BR" sz="1631" dirty="0">
                <a:solidFill>
                  <a:srgbClr val="FFFFFF"/>
                </a:solidFill>
                <a:latin typeface="Calibri" panose="020F0502020204030204" pitchFamily="34" charset="0"/>
                <a:sym typeface="Calibri"/>
              </a:endParaRPr>
            </a:p>
          </p:txBody>
        </p:sp>
        <p:sp>
          <p:nvSpPr>
            <p:cNvPr id="11" name="Subtítulo 5"/>
            <p:cNvSpPr txBox="1">
              <a:spLocks/>
            </p:cNvSpPr>
            <p:nvPr/>
          </p:nvSpPr>
          <p:spPr bwMode="auto">
            <a:xfrm>
              <a:off x="525189" y="1862040"/>
              <a:ext cx="3564584" cy="1801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t" anchorCtr="0">
              <a:no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 na manutenção de linhas paralelas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Maior facilidade para efetuar Merge;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Possibilidade real de trabalhar off-line (benefício para trabalho com Outsourcing);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Backup atualizado do projeto estará presente nas máquinas de todo o time de desenvolvimento;</a:t>
              </a:r>
            </a:p>
            <a:p>
              <a:pPr marL="258890" indent="-258890" defTabSz="414223">
                <a:lnSpc>
                  <a:spcPct val="80000"/>
                </a:lnSpc>
                <a:spcAft>
                  <a:spcPts val="725"/>
                </a:spcAft>
                <a:buClr>
                  <a:srgbClr val="C05200"/>
                </a:buClr>
                <a:buFont typeface="Arial" panose="020B0604020202020204" pitchFamily="34" charset="0"/>
                <a:buChar char="•"/>
                <a:defRPr/>
              </a:pPr>
              <a:r>
                <a:rPr lang="pt-BR" sz="163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Calibri"/>
                </a:rPr>
                <a:t>Facilidades para o desenvolvedor (trabalhando com branches locais).</a:t>
              </a:r>
              <a:endParaRPr lang="pt-BR" sz="1087" dirty="0">
                <a:solidFill>
                  <a:srgbClr val="000000">
                    <a:lumMod val="65000"/>
                    <a:lumOff val="35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7" name="CaixaDeTexto 35"/>
          <p:cNvSpPr txBox="1"/>
          <p:nvPr/>
        </p:nvSpPr>
        <p:spPr>
          <a:xfrm>
            <a:off x="1865601" y="4490332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BENEFÍCIOS</a:t>
            </a:r>
            <a:endParaRPr lang="pt-BR" sz="1450" b="1" kern="0" spc="27" dirty="0">
              <a:solidFill>
                <a:schemeClr val="bg1"/>
              </a:solidFill>
              <a:latin typeface="Calibri" panose="020F0502020204030204" pitchFamily="34" charset="0"/>
              <a:cs typeface="Gotham-Light"/>
            </a:endParaRPr>
          </a:p>
        </p:txBody>
      </p:sp>
      <p:sp>
        <p:nvSpPr>
          <p:cNvPr id="8" name="Retângulo de cantos arredondados 29"/>
          <p:cNvSpPr/>
          <p:nvPr/>
        </p:nvSpPr>
        <p:spPr>
          <a:xfrm>
            <a:off x="1317146" y="1192847"/>
            <a:ext cx="3124880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 CVS ( SVN, TFS)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  <p:sp>
        <p:nvSpPr>
          <p:cNvPr id="9" name="Retângulo de cantos arredondados 30"/>
          <p:cNvSpPr/>
          <p:nvPr/>
        </p:nvSpPr>
        <p:spPr>
          <a:xfrm>
            <a:off x="6815897" y="1150722"/>
            <a:ext cx="2582545" cy="26878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848" tIns="41424" rIns="82848" bIns="4142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4223" latinLnBrk="1" hangingPunct="0"/>
            <a:r>
              <a:rPr lang="pt-BR" sz="1450" b="1" dirty="0">
                <a:solidFill>
                  <a:schemeClr val="bg1"/>
                </a:solidFill>
                <a:latin typeface="Calibri" panose="020F0502020204030204" pitchFamily="34" charset="0"/>
                <a:ea typeface="Open Sans Light" pitchFamily="34" charset="0"/>
                <a:cs typeface="Open Sans Light" pitchFamily="34" charset="0"/>
              </a:rPr>
              <a:t>MODELO COM GIT</a:t>
            </a:r>
            <a:endParaRPr lang="pt-BR" sz="1450" b="1" dirty="0">
              <a:solidFill>
                <a:schemeClr val="bg1"/>
              </a:solidFill>
              <a:latin typeface="Calibri" panose="020F0502020204030204" pitchFamily="34" charset="0"/>
              <a:ea typeface="Open Sans Light" pitchFamily="34" charset="0"/>
              <a:cs typeface="Open Sans Light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244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35"/>
          <p:cNvSpPr txBox="1"/>
          <p:nvPr/>
        </p:nvSpPr>
        <p:spPr>
          <a:xfrm>
            <a:off x="464350" y="1448928"/>
            <a:ext cx="1687499" cy="315471"/>
          </a:xfrm>
          <a:prstGeom prst="rect">
            <a:avLst/>
          </a:prstGeom>
          <a:solidFill>
            <a:srgbClr val="0AB4BA"/>
          </a:solidFill>
        </p:spPr>
        <p:txBody>
          <a:bodyPr wrap="square" rtlCol="0" anchor="ctr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450" b="1" kern="0" spc="27" dirty="0">
                <a:solidFill>
                  <a:schemeClr val="bg1"/>
                </a:solidFill>
                <a:latin typeface="Calibri" panose="020F0502020204030204" pitchFamily="34" charset="0"/>
                <a:cs typeface="Gotham-Light"/>
              </a:rPr>
              <a:t>Prática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4350" y="1871146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https://git-scm.com/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92" y="2347225"/>
            <a:ext cx="7493000" cy="38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47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non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1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22252</TotalTime>
  <Words>128</Words>
  <Application>Microsoft Office PowerPoint</Application>
  <PresentationFormat>Personalizar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Gotham-Light</vt:lpstr>
      <vt:lpstr>Helvetica</vt:lpstr>
      <vt:lpstr>Helvetica Neue</vt:lpstr>
      <vt:lpstr>Open Sans</vt:lpstr>
      <vt:lpstr>Open Sans Light</vt:lpstr>
      <vt:lpstr>Default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breno.marcantonio</dc:creator>
  <cp:lastModifiedBy>Gustavo Alves</cp:lastModifiedBy>
  <cp:revision>921</cp:revision>
  <dcterms:modified xsi:type="dcterms:W3CDTF">2017-01-08T23:46:05Z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