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423" r:id="rId3"/>
    <p:sldId id="421" r:id="rId4"/>
    <p:sldId id="422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</p:sldIdLst>
  <p:sldSz cx="10693400" cy="75692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384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088"/>
    <a:srgbClr val="0091B3"/>
    <a:srgbClr val="58CDD0"/>
    <a:srgbClr val="60CED2"/>
    <a:srgbClr val="93DFE1"/>
    <a:srgbClr val="C4EDEE"/>
    <a:srgbClr val="F1ECA9"/>
    <a:srgbClr val="DCE9B0"/>
    <a:srgbClr val="FFFF66"/>
    <a:srgbClr val="00A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162" autoAdjust="0"/>
  </p:normalViewPr>
  <p:slideViewPr>
    <p:cSldViewPr snapToGrid="0">
      <p:cViewPr varScale="1">
        <p:scale>
          <a:sx n="67" d="100"/>
          <a:sy n="67" d="100"/>
        </p:scale>
        <p:origin x="1224" y="84"/>
      </p:cViewPr>
      <p:guideLst>
        <p:guide orient="horz" pos="2384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1085498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Processos Core</a:t>
            </a:r>
          </a:p>
          <a:p>
            <a:r>
              <a:rPr lang="pt-BR" dirty="0"/>
              <a:t>Processos</a:t>
            </a:r>
            <a:r>
              <a:rPr lang="pt-BR" baseline="0" dirty="0"/>
              <a:t> de apoio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05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undo-quadriculad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88638" cy="7556392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0" y="7207043"/>
            <a:ext cx="9667971" cy="339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tângulo 10"/>
          <p:cNvSpPr/>
          <p:nvPr userDrawn="1"/>
        </p:nvSpPr>
        <p:spPr>
          <a:xfrm>
            <a:off x="3334536" y="7268230"/>
            <a:ext cx="29700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kern="100" spc="-80" dirty="0">
                <a:solidFill>
                  <a:schemeClr val="bg2"/>
                </a:solidFill>
                <a:latin typeface="Gotham-Light"/>
              </a:rPr>
              <a:t> N.0 20140915_001			 Slide</a:t>
            </a:r>
            <a:r>
              <a:rPr lang="en-US" sz="1050" kern="100" spc="-80" baseline="0" dirty="0">
                <a:solidFill>
                  <a:schemeClr val="bg2"/>
                </a:solidFill>
                <a:latin typeface="Gotham-Light"/>
              </a:rPr>
              <a:t> </a:t>
            </a:r>
            <a:fld id="{8A4BF606-4E76-4780-87F3-F5C42102C1A0}" type="slidenum">
              <a:rPr lang="en-US" sz="1050" kern="100" spc="-80" smtClean="0">
                <a:solidFill>
                  <a:schemeClr val="bg2"/>
                </a:solidFill>
                <a:latin typeface="Gotham-Light"/>
              </a:rPr>
              <a:t>‹nº›</a:t>
            </a:fld>
            <a:endParaRPr lang="en-US" sz="1050" kern="100" spc="-80" dirty="0">
              <a:solidFill>
                <a:schemeClr val="bg2"/>
              </a:solidFill>
              <a:latin typeface="Gotham-Light"/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9424236" y="7207043"/>
            <a:ext cx="1258904" cy="339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3" descr="marca-verity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8"/>
          <a:stretch/>
        </p:blipFill>
        <p:spPr>
          <a:xfrm>
            <a:off x="9593791" y="7203965"/>
            <a:ext cx="854832" cy="309627"/>
          </a:xfrm>
          <a:prstGeom prst="rect">
            <a:avLst/>
          </a:prstGeom>
        </p:spPr>
      </p:pic>
      <p:sp>
        <p:nvSpPr>
          <p:cNvPr id="10" name="Rectangle 19"/>
          <p:cNvSpPr/>
          <p:nvPr userDrawn="1"/>
        </p:nvSpPr>
        <p:spPr>
          <a:xfrm>
            <a:off x="-202883" y="-27799"/>
            <a:ext cx="11012513" cy="1103777"/>
          </a:xfrm>
          <a:prstGeom prst="rect">
            <a:avLst/>
          </a:prstGeom>
          <a:solidFill>
            <a:srgbClr val="000000">
              <a:alpha val="1961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7298471"/>
            <a:ext cx="664256" cy="157006"/>
          </a:xfrm>
          <a:prstGeom prst="rect">
            <a:avLst/>
          </a:prstGeom>
        </p:spPr>
      </p:pic>
      <p:sp>
        <p:nvSpPr>
          <p:cNvPr id="12" name="CaixaDeTexto 3"/>
          <p:cNvSpPr txBox="1"/>
          <p:nvPr userDrawn="1"/>
        </p:nvSpPr>
        <p:spPr>
          <a:xfrm>
            <a:off x="482613" y="-29078"/>
            <a:ext cx="6546976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200" kern="100" spc="-80" dirty="0">
                <a:solidFill>
                  <a:srgbClr val="949598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rPr>
              <a:t>Controlando versões </a:t>
            </a:r>
            <a:endParaRPr lang="tr-TR" sz="3200" kern="100" spc="-80" dirty="0">
              <a:solidFill>
                <a:srgbClr val="949598"/>
              </a:solidFill>
              <a:latin typeface="Calibri" panose="020F0502020204030204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3800"/>
              </a:lnSpc>
            </a:pPr>
            <a:r>
              <a:rPr lang="pt-BR" sz="3200" kern="100" spc="-80" dirty="0">
                <a:solidFill>
                  <a:srgbClr val="0AB4BA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rPr>
              <a:t>com GIT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/>
          <p:nvPr/>
        </p:nvPicPr>
        <p:blipFill>
          <a:blip r:embed="rId2">
            <a:extLst/>
          </a:blip>
          <a:srcRect l="21085" r="20915" b="26889"/>
          <a:stretch>
            <a:fillRect/>
          </a:stretch>
        </p:blipFill>
        <p:spPr>
          <a:xfrm>
            <a:off x="-56969" y="-50366"/>
            <a:ext cx="10774968" cy="7640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5"/>
          <p:cNvSpPr txBox="1"/>
          <p:nvPr/>
        </p:nvSpPr>
        <p:spPr>
          <a:xfrm>
            <a:off x="278611" y="1380065"/>
            <a:ext cx="4036213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Rápida explicação</a:t>
            </a:r>
          </a:p>
        </p:txBody>
      </p:sp>
      <p:sp>
        <p:nvSpPr>
          <p:cNvPr id="3" name="Subtítulo 5"/>
          <p:cNvSpPr txBox="1">
            <a:spLocks/>
          </p:cNvSpPr>
          <p:nvPr/>
        </p:nvSpPr>
        <p:spPr bwMode="auto">
          <a:xfrm>
            <a:off x="626406" y="2423543"/>
            <a:ext cx="6634104" cy="124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Todas as informações do nosso repositório estarão presentes na pasta .</a:t>
            </a:r>
            <a:r>
              <a:rPr lang="pt-BR" sz="163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git</a:t>
            </a: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;</a:t>
            </a:r>
          </a:p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pt-BR" sz="163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63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</a:t>
            </a: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é o comando responsável  por criar um repositório completo</a:t>
            </a: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6" y="3521749"/>
            <a:ext cx="6072189" cy="341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313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5"/>
          <p:cNvSpPr txBox="1"/>
          <p:nvPr/>
        </p:nvSpPr>
        <p:spPr>
          <a:xfrm>
            <a:off x="250036" y="2646126"/>
            <a:ext cx="4036213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Execute o comando “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git</a:t>
            </a:r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 status”</a:t>
            </a:r>
          </a:p>
        </p:txBody>
      </p:sp>
      <p:sp>
        <p:nvSpPr>
          <p:cNvPr id="4" name="Subtítulo 5"/>
          <p:cNvSpPr txBox="1">
            <a:spLocks/>
          </p:cNvSpPr>
          <p:nvPr/>
        </p:nvSpPr>
        <p:spPr bwMode="auto">
          <a:xfrm>
            <a:off x="1655106" y="5395343"/>
            <a:ext cx="6634104" cy="124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O comando “</a:t>
            </a:r>
            <a:r>
              <a:rPr lang="pt-BR" sz="163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git</a:t>
            </a: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 status” mostra o estado atual do nosso repositório;</a:t>
            </a:r>
          </a:p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mensagem indica que nosso arquivo ainda não está sendo rastreado pelo </a:t>
            </a:r>
            <a:r>
              <a:rPr lang="pt-BR" sz="163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endParaRPr lang="pt-BR" sz="1631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endParaRPr lang="pt-BR" sz="1631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24" y="1664374"/>
            <a:ext cx="5171637" cy="29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96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5"/>
          <p:cNvSpPr txBox="1"/>
          <p:nvPr/>
        </p:nvSpPr>
        <p:spPr>
          <a:xfrm>
            <a:off x="2035974" y="1731726"/>
            <a:ext cx="6450801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Execute o comando “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git</a:t>
            </a:r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 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add</a:t>
            </a:r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 index.html” e execute mais uma vez “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git</a:t>
            </a:r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 status”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335887"/>
            <a:ext cx="7678737" cy="431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1933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05" y="2209789"/>
            <a:ext cx="6750050" cy="3795050"/>
          </a:xfrm>
          <a:prstGeom prst="rect">
            <a:avLst/>
          </a:prstGeom>
        </p:spPr>
      </p:pic>
      <p:sp>
        <p:nvSpPr>
          <p:cNvPr id="6" name="CaixaDeTexto 35"/>
          <p:cNvSpPr txBox="1"/>
          <p:nvPr/>
        </p:nvSpPr>
        <p:spPr>
          <a:xfrm>
            <a:off x="835823" y="1417401"/>
            <a:ext cx="9294014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Crie um arquivo chamado “estilo.css” e um diretório chamado imagens e coloque o logo da 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verity</a:t>
            </a:r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 dentro dele</a:t>
            </a:r>
          </a:p>
        </p:txBody>
      </p:sp>
    </p:spTree>
    <p:extLst>
      <p:ext uri="{BB962C8B-B14F-4D97-AF65-F5344CB8AC3E}">
        <p14:creationId xmlns:p14="http://schemas.microsoft.com/office/powerpoint/2010/main" val="16432392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5"/>
          <p:cNvSpPr txBox="1"/>
          <p:nvPr/>
        </p:nvSpPr>
        <p:spPr>
          <a:xfrm>
            <a:off x="107161" y="2088913"/>
            <a:ext cx="4036213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Execute o comando “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git</a:t>
            </a:r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 status”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90" y="1192886"/>
            <a:ext cx="5629060" cy="3164801"/>
          </a:xfrm>
          <a:prstGeom prst="rect">
            <a:avLst/>
          </a:prstGeom>
        </p:spPr>
      </p:pic>
      <p:sp>
        <p:nvSpPr>
          <p:cNvPr id="4" name="Subtítulo 5"/>
          <p:cNvSpPr txBox="1">
            <a:spLocks/>
          </p:cNvSpPr>
          <p:nvPr/>
        </p:nvSpPr>
        <p:spPr bwMode="auto">
          <a:xfrm>
            <a:off x="1655106" y="5395343"/>
            <a:ext cx="6634104" cy="124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Nosso arquivo e nossa pasta ainda não estão sendo rastreados;</a:t>
            </a:r>
          </a:p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Será que teremos que executar um </a:t>
            </a:r>
            <a:r>
              <a:rPr lang="pt-BR" sz="163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63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</a:t>
            </a: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pra cada um deles?</a:t>
            </a:r>
          </a:p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endParaRPr lang="pt-BR" sz="1631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endParaRPr lang="pt-BR" sz="1631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24466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5"/>
          <p:cNvSpPr txBox="1"/>
          <p:nvPr/>
        </p:nvSpPr>
        <p:spPr>
          <a:xfrm>
            <a:off x="121448" y="1303100"/>
            <a:ext cx="5579265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Utilize o comando 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git</a:t>
            </a:r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 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add</a:t>
            </a:r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 . e execute mais uma vez “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git</a:t>
            </a:r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 status”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778674"/>
            <a:ext cx="5929313" cy="3333611"/>
          </a:xfrm>
          <a:prstGeom prst="rect">
            <a:avLst/>
          </a:prstGeom>
        </p:spPr>
      </p:pic>
      <p:sp>
        <p:nvSpPr>
          <p:cNvPr id="5" name="Subtítulo 5"/>
          <p:cNvSpPr txBox="1">
            <a:spLocks/>
          </p:cNvSpPr>
          <p:nvPr/>
        </p:nvSpPr>
        <p:spPr bwMode="auto">
          <a:xfrm>
            <a:off x="1655106" y="5395343"/>
            <a:ext cx="6634104" cy="124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ponto do comando anterior representa todos os arquivos não rastreados do diretório atual e também dos subdiretórios</a:t>
            </a: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;</a:t>
            </a:r>
          </a:p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endParaRPr lang="pt-BR" sz="1631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9624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5"/>
          <p:cNvSpPr txBox="1"/>
          <p:nvPr/>
        </p:nvSpPr>
        <p:spPr>
          <a:xfrm>
            <a:off x="335761" y="1417401"/>
            <a:ext cx="4036213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A área de 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stage</a:t>
            </a:r>
            <a:endParaRPr lang="pt-BR" sz="1450" b="1" kern="0" spc="27" dirty="0">
              <a:solidFill>
                <a:schemeClr val="bg1"/>
              </a:solidFill>
              <a:latin typeface="Calibri" panose="020F0502020204030204" pitchFamily="34" charset="0"/>
              <a:cs typeface="Gotham-Ligh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4" y="2122636"/>
            <a:ext cx="3993380" cy="2463652"/>
          </a:xfrm>
          <a:prstGeom prst="rect">
            <a:avLst/>
          </a:prstGeom>
        </p:spPr>
      </p:pic>
      <p:sp>
        <p:nvSpPr>
          <p:cNvPr id="5" name="Subtítulo 5"/>
          <p:cNvSpPr txBox="1">
            <a:spLocks/>
          </p:cNvSpPr>
          <p:nvPr/>
        </p:nvSpPr>
        <p:spPr bwMode="auto">
          <a:xfrm>
            <a:off x="1655106" y="5395343"/>
            <a:ext cx="6634104" cy="124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Quando executamos o </a:t>
            </a:r>
            <a:r>
              <a:rPr lang="pt-BR" sz="163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git</a:t>
            </a: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 </a:t>
            </a:r>
            <a:r>
              <a:rPr lang="pt-BR" sz="163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add</a:t>
            </a: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, o </a:t>
            </a:r>
            <a:r>
              <a:rPr lang="pt-BR" sz="163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git</a:t>
            </a: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 adiciona os arquivos na área de </a:t>
            </a:r>
            <a:r>
              <a:rPr lang="pt-BR" sz="163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stage</a:t>
            </a: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;</a:t>
            </a:r>
          </a:p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r>
              <a: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Nessa área, todas as mudanças passam a ser rastreadas</a:t>
            </a:r>
          </a:p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endParaRPr lang="pt-BR" sz="1631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  <a:p>
            <a:pPr marL="258890" indent="-258890" defTabSz="414223">
              <a:lnSpc>
                <a:spcPct val="80000"/>
              </a:lnSpc>
              <a:spcAft>
                <a:spcPts val="725"/>
              </a:spcAft>
              <a:buClr>
                <a:srgbClr val="C05200"/>
              </a:buClr>
              <a:buFont typeface="Arial" panose="020B0604020202020204" pitchFamily="34" charset="0"/>
              <a:buChar char="•"/>
              <a:defRPr/>
            </a:pPr>
            <a:endParaRPr lang="pt-BR" sz="1631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33361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5"/>
          <p:cNvSpPr txBox="1"/>
          <p:nvPr/>
        </p:nvSpPr>
        <p:spPr>
          <a:xfrm>
            <a:off x="192886" y="2481346"/>
            <a:ext cx="4036213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Alterando arquivos já adicionados no 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stage</a:t>
            </a:r>
            <a:endParaRPr lang="pt-BR" sz="1450" b="1" kern="0" spc="27" dirty="0">
              <a:solidFill>
                <a:schemeClr val="bg1"/>
              </a:solidFill>
              <a:latin typeface="Calibri" panose="020F0502020204030204" pitchFamily="34" charset="0"/>
              <a:cs typeface="Gotham-Ligh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462" y="1135163"/>
            <a:ext cx="5349875" cy="3007836"/>
          </a:xfrm>
          <a:prstGeom prst="rect">
            <a:avLst/>
          </a:prstGeom>
        </p:spPr>
      </p:pic>
      <p:sp>
        <p:nvSpPr>
          <p:cNvPr id="4" name="CaixaDeTexto 35"/>
          <p:cNvSpPr txBox="1"/>
          <p:nvPr/>
        </p:nvSpPr>
        <p:spPr>
          <a:xfrm>
            <a:off x="192886" y="5604973"/>
            <a:ext cx="4036213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Vamos executar o 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git</a:t>
            </a:r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 status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1" y="4362346"/>
            <a:ext cx="5349875" cy="28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125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303338"/>
            <a:ext cx="5905500" cy="2933700"/>
          </a:xfrm>
          <a:prstGeom prst="rect">
            <a:avLst/>
          </a:prstGeom>
        </p:spPr>
      </p:pic>
      <p:grpSp>
        <p:nvGrpSpPr>
          <p:cNvPr id="4" name="Grupo 24"/>
          <p:cNvGrpSpPr/>
          <p:nvPr/>
        </p:nvGrpSpPr>
        <p:grpSpPr>
          <a:xfrm>
            <a:off x="1378749" y="4880914"/>
            <a:ext cx="7429631" cy="1567971"/>
            <a:chOff x="400308" y="1611834"/>
            <a:chExt cx="3992030" cy="2262980"/>
          </a:xfrm>
        </p:grpSpPr>
        <p:sp>
          <p:nvSpPr>
            <p:cNvPr id="6" name="Retângulo 5"/>
            <p:cNvSpPr/>
            <p:nvPr/>
          </p:nvSpPr>
          <p:spPr>
            <a:xfrm>
              <a:off x="400308" y="1611834"/>
              <a:ext cx="3992030" cy="2262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4223"/>
              <a:endParaRPr lang="pt-BR" sz="1631" dirty="0">
                <a:solidFill>
                  <a:srgbClr val="FFFFFF"/>
                </a:solidFill>
                <a:latin typeface="Calibri" panose="020F0502020204030204" pitchFamily="34" charset="0"/>
                <a:sym typeface="Calibri"/>
              </a:endParaRPr>
            </a:p>
          </p:txBody>
        </p:sp>
        <p:sp>
          <p:nvSpPr>
            <p:cNvPr id="7" name="Subtítulo 5"/>
            <p:cNvSpPr txBox="1">
              <a:spLocks/>
            </p:cNvSpPr>
            <p:nvPr/>
          </p:nvSpPr>
          <p:spPr bwMode="auto">
            <a:xfrm>
              <a:off x="525189" y="1862040"/>
              <a:ext cx="3564584" cy="180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Não acompanhamos a evolução do nosso trabalho</a:t>
              </a: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Perdemos histórico</a:t>
              </a: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Não sabemos o que foi modificado;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Necessidade de backups constantes;</a:t>
              </a:r>
            </a:p>
          </p:txBody>
        </p:sp>
      </p:grpSp>
      <p:sp>
        <p:nvSpPr>
          <p:cNvPr id="5" name="CaixaDeTexto 35"/>
          <p:cNvSpPr txBox="1"/>
          <p:nvPr/>
        </p:nvSpPr>
        <p:spPr>
          <a:xfrm>
            <a:off x="1378750" y="4520740"/>
            <a:ext cx="1687499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Riscos</a:t>
            </a:r>
          </a:p>
        </p:txBody>
      </p:sp>
    </p:spTree>
    <p:extLst>
      <p:ext uri="{BB962C8B-B14F-4D97-AF65-F5344CB8AC3E}">
        <p14:creationId xmlns:p14="http://schemas.microsoft.com/office/powerpoint/2010/main" val="25294387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ixaDeTexto 3"/>
          <p:cNvSpPr txBox="1"/>
          <p:nvPr/>
        </p:nvSpPr>
        <p:spPr>
          <a:xfrm>
            <a:off x="482613" y="-29078"/>
            <a:ext cx="6546976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200" kern="100" spc="-80" dirty="0">
                <a:solidFill>
                  <a:srgbClr val="949598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rPr>
              <a:t>Controlando versões </a:t>
            </a:r>
            <a:endParaRPr lang="tr-TR" sz="3200" kern="100" spc="-80" dirty="0">
              <a:solidFill>
                <a:srgbClr val="949598"/>
              </a:solidFill>
              <a:latin typeface="Calibri" panose="020F0502020204030204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3800"/>
              </a:lnSpc>
            </a:pPr>
            <a:r>
              <a:rPr lang="pt-BR" sz="3200" kern="100" spc="-80" dirty="0">
                <a:solidFill>
                  <a:srgbClr val="0AB4BA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rPr>
              <a:t>com GIT</a:t>
            </a:r>
          </a:p>
        </p:txBody>
      </p:sp>
      <p:sp>
        <p:nvSpPr>
          <p:cNvPr id="5" name="Retângulo de cantos arredondados 29"/>
          <p:cNvSpPr/>
          <p:nvPr/>
        </p:nvSpPr>
        <p:spPr>
          <a:xfrm>
            <a:off x="482613" y="1349918"/>
            <a:ext cx="3124880" cy="26878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848" tIns="41424" rIns="82848" bIns="4142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4223" latinLnBrk="1" hangingPunct="0"/>
            <a:r>
              <a:rPr lang="pt-BR" sz="1450" b="1" dirty="0">
                <a:solidFill>
                  <a:schemeClr val="bg1"/>
                </a:solidFill>
                <a:latin typeface="Calibri" panose="020F0502020204030204" pitchFamily="34" charset="0"/>
                <a:ea typeface="Open Sans Light" pitchFamily="34" charset="0"/>
                <a:cs typeface="Open Sans Light" pitchFamily="34" charset="0"/>
              </a:rPr>
              <a:t>MODELO  CENTRALIZADO</a:t>
            </a:r>
          </a:p>
        </p:txBody>
      </p:sp>
      <p:pic>
        <p:nvPicPr>
          <p:cNvPr id="6" name="Imagem 5" descr="https://git-scm.com/figures/18333fig0102-t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52" y="2396806"/>
            <a:ext cx="4902836" cy="3418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9791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29"/>
          <p:cNvSpPr/>
          <p:nvPr/>
        </p:nvSpPr>
        <p:spPr>
          <a:xfrm>
            <a:off x="482613" y="1349918"/>
            <a:ext cx="3124880" cy="26878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848" tIns="41424" rIns="82848" bIns="4142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4223" latinLnBrk="1" hangingPunct="0"/>
            <a:r>
              <a:rPr lang="pt-BR" sz="1450" b="1" dirty="0">
                <a:solidFill>
                  <a:schemeClr val="bg1"/>
                </a:solidFill>
                <a:latin typeface="Calibri" panose="020F0502020204030204" pitchFamily="34" charset="0"/>
                <a:ea typeface="Open Sans Light" pitchFamily="34" charset="0"/>
                <a:cs typeface="Open Sans Light" pitchFamily="34" charset="0"/>
              </a:rPr>
              <a:t>MODELO  DISTRIBUÍDO</a:t>
            </a:r>
          </a:p>
        </p:txBody>
      </p:sp>
      <p:pic>
        <p:nvPicPr>
          <p:cNvPr id="3" name="Imagem 2" descr="https://git-scm.com/figures/18333fig0103-t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48" y="2066289"/>
            <a:ext cx="5506403" cy="4534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7160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sultado de imagem para gi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42" y="1537017"/>
            <a:ext cx="4312921" cy="20062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4"/>
          <p:cNvGrpSpPr/>
          <p:nvPr/>
        </p:nvGrpSpPr>
        <p:grpSpPr>
          <a:xfrm>
            <a:off x="1364461" y="4880914"/>
            <a:ext cx="7429631" cy="1567971"/>
            <a:chOff x="400308" y="1611834"/>
            <a:chExt cx="3992030" cy="2262980"/>
          </a:xfrm>
        </p:grpSpPr>
        <p:sp>
          <p:nvSpPr>
            <p:cNvPr id="4" name="Retângulo 3"/>
            <p:cNvSpPr/>
            <p:nvPr/>
          </p:nvSpPr>
          <p:spPr>
            <a:xfrm>
              <a:off x="400308" y="1611834"/>
              <a:ext cx="3992030" cy="2262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4223"/>
              <a:endParaRPr lang="pt-BR" sz="1631" dirty="0">
                <a:solidFill>
                  <a:srgbClr val="FFFFFF"/>
                </a:solidFill>
                <a:latin typeface="Calibri" panose="020F0502020204030204" pitchFamily="34" charset="0"/>
                <a:sym typeface="Calibri"/>
              </a:endParaRPr>
            </a:p>
          </p:txBody>
        </p:sp>
        <p:sp>
          <p:nvSpPr>
            <p:cNvPr id="5" name="Subtítulo 5"/>
            <p:cNvSpPr txBox="1">
              <a:spLocks/>
            </p:cNvSpPr>
            <p:nvPr/>
          </p:nvSpPr>
          <p:spPr bwMode="auto">
            <a:xfrm>
              <a:off x="525189" y="1862040"/>
              <a:ext cx="3564584" cy="180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Sistema de controle de versão</a:t>
              </a: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Criado em 2005, pela comunidade de desenvolvimento do Linux</a:t>
              </a: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Totalmente distribuído</a:t>
              </a: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;</a:t>
              </a:r>
            </a:p>
            <a:p>
              <a:pPr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defRPr/>
              </a:pPr>
              <a:endPara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6" name="CaixaDeTexto 35"/>
          <p:cNvSpPr txBox="1"/>
          <p:nvPr/>
        </p:nvSpPr>
        <p:spPr>
          <a:xfrm>
            <a:off x="1378750" y="4520740"/>
            <a:ext cx="1687499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História</a:t>
            </a:r>
          </a:p>
        </p:txBody>
      </p:sp>
    </p:spTree>
    <p:extLst>
      <p:ext uri="{BB962C8B-B14F-4D97-AF65-F5344CB8AC3E}">
        <p14:creationId xmlns:p14="http://schemas.microsoft.com/office/powerpoint/2010/main" val="10942249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17" y="1521676"/>
            <a:ext cx="2597905" cy="252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git-scm.com/figures/18333fig01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79" y="1547532"/>
            <a:ext cx="3176640" cy="257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iângulo isósceles 3"/>
          <p:cNvSpPr/>
          <p:nvPr/>
        </p:nvSpPr>
        <p:spPr bwMode="auto">
          <a:xfrm rot="10800000">
            <a:off x="6853548" y="4147329"/>
            <a:ext cx="2507240" cy="515731"/>
          </a:xfrm>
          <a:prstGeom prst="triangle">
            <a:avLst>
              <a:gd name="adj" fmla="val 49615"/>
            </a:avLst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087" b="1" spc="27" dirty="0">
              <a:solidFill>
                <a:schemeClr val="bg1"/>
              </a:solidFill>
              <a:latin typeface="Gotham-Light"/>
              <a:ea typeface="Arial"/>
              <a:cs typeface="Gotham-Ligh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693" y="2547941"/>
            <a:ext cx="459463" cy="407252"/>
          </a:xfrm>
          <a:prstGeom prst="rect">
            <a:avLst/>
          </a:prstGeom>
        </p:spPr>
      </p:pic>
      <p:grpSp>
        <p:nvGrpSpPr>
          <p:cNvPr id="6" name="Grupo 24"/>
          <p:cNvGrpSpPr/>
          <p:nvPr/>
        </p:nvGrpSpPr>
        <p:grpSpPr>
          <a:xfrm>
            <a:off x="1865600" y="4850506"/>
            <a:ext cx="7429631" cy="1567971"/>
            <a:chOff x="400308" y="1611834"/>
            <a:chExt cx="3992030" cy="2262980"/>
          </a:xfrm>
        </p:grpSpPr>
        <p:sp>
          <p:nvSpPr>
            <p:cNvPr id="10" name="Retângulo 9"/>
            <p:cNvSpPr/>
            <p:nvPr/>
          </p:nvSpPr>
          <p:spPr>
            <a:xfrm>
              <a:off x="400308" y="1611834"/>
              <a:ext cx="3992030" cy="2262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4223"/>
              <a:endParaRPr lang="pt-BR" sz="1631" dirty="0">
                <a:solidFill>
                  <a:srgbClr val="FFFFFF"/>
                </a:solidFill>
                <a:latin typeface="Calibri" panose="020F0502020204030204" pitchFamily="34" charset="0"/>
                <a:sym typeface="Calibri"/>
              </a:endParaRPr>
            </a:p>
          </p:txBody>
        </p:sp>
        <p:sp>
          <p:nvSpPr>
            <p:cNvPr id="11" name="Subtítulo 5"/>
            <p:cNvSpPr txBox="1">
              <a:spLocks/>
            </p:cNvSpPr>
            <p:nvPr/>
          </p:nvSpPr>
          <p:spPr bwMode="auto">
            <a:xfrm>
              <a:off x="525189" y="1862040"/>
              <a:ext cx="3564584" cy="180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Facilidade na manutenção de linhas paralelas de desenvolvimento;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Maior facilidade para efetuar Merge;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Possibilidade real de trabalhar off-line (benefício para trabalho com Outsourcing);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Backup atualizado do projeto estará presente nas máquinas de todo o time de desenvolvimento;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Facilidades para o desenvolvedor (trabalhando com branches locais).</a:t>
              </a:r>
              <a:endParaRPr lang="pt-BR" sz="1087" dirty="0">
                <a:solidFill>
                  <a:srgbClr val="000000">
                    <a:lumMod val="65000"/>
                    <a:lumOff val="3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7" name="CaixaDeTexto 35"/>
          <p:cNvSpPr txBox="1"/>
          <p:nvPr/>
        </p:nvSpPr>
        <p:spPr>
          <a:xfrm>
            <a:off x="1865601" y="4490332"/>
            <a:ext cx="1687499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BENEFÍCIOS</a:t>
            </a:r>
            <a:endParaRPr lang="pt-BR" sz="1450" b="1" kern="0" spc="27" dirty="0">
              <a:solidFill>
                <a:schemeClr val="bg1"/>
              </a:solidFill>
              <a:latin typeface="Calibri" panose="020F0502020204030204" pitchFamily="34" charset="0"/>
              <a:cs typeface="Gotham-Light"/>
            </a:endParaRPr>
          </a:p>
        </p:txBody>
      </p:sp>
      <p:sp>
        <p:nvSpPr>
          <p:cNvPr id="8" name="Retângulo de cantos arredondados 29"/>
          <p:cNvSpPr/>
          <p:nvPr/>
        </p:nvSpPr>
        <p:spPr>
          <a:xfrm>
            <a:off x="1317146" y="1192847"/>
            <a:ext cx="3124880" cy="26878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848" tIns="41424" rIns="82848" bIns="4142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4223" latinLnBrk="1" hangingPunct="0"/>
            <a:r>
              <a:rPr lang="pt-BR" sz="1450" b="1" dirty="0">
                <a:solidFill>
                  <a:schemeClr val="bg1"/>
                </a:solidFill>
                <a:latin typeface="Calibri" panose="020F0502020204030204" pitchFamily="34" charset="0"/>
                <a:ea typeface="Open Sans Light" pitchFamily="34" charset="0"/>
                <a:cs typeface="Open Sans Light" pitchFamily="34" charset="0"/>
              </a:rPr>
              <a:t>MODELO  CVS ( SVN, TFS)</a:t>
            </a:r>
            <a:endParaRPr lang="pt-BR" sz="1450" b="1" dirty="0">
              <a:solidFill>
                <a:schemeClr val="bg1"/>
              </a:solidFill>
              <a:latin typeface="Calibri" panose="020F0502020204030204" pitchFamily="34" charset="0"/>
              <a:ea typeface="Open Sans Light" pitchFamily="34" charset="0"/>
              <a:cs typeface="Open Sans Light" pitchFamily="34" charset="0"/>
              <a:sym typeface="Calibri"/>
            </a:endParaRPr>
          </a:p>
        </p:txBody>
      </p:sp>
      <p:sp>
        <p:nvSpPr>
          <p:cNvPr id="9" name="Retângulo de cantos arredondados 30"/>
          <p:cNvSpPr/>
          <p:nvPr/>
        </p:nvSpPr>
        <p:spPr>
          <a:xfrm>
            <a:off x="6815897" y="1150722"/>
            <a:ext cx="2582545" cy="26878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848" tIns="41424" rIns="82848" bIns="4142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4223" latinLnBrk="1" hangingPunct="0"/>
            <a:r>
              <a:rPr lang="pt-BR" sz="1450" b="1" dirty="0">
                <a:solidFill>
                  <a:schemeClr val="bg1"/>
                </a:solidFill>
                <a:latin typeface="Calibri" panose="020F0502020204030204" pitchFamily="34" charset="0"/>
                <a:ea typeface="Open Sans Light" pitchFamily="34" charset="0"/>
                <a:cs typeface="Open Sans Light" pitchFamily="34" charset="0"/>
              </a:rPr>
              <a:t>MODELO COM GIT</a:t>
            </a:r>
            <a:endParaRPr lang="pt-BR" sz="1450" b="1" dirty="0">
              <a:solidFill>
                <a:schemeClr val="bg1"/>
              </a:solidFill>
              <a:latin typeface="Calibri" panose="020F0502020204030204" pitchFamily="34" charset="0"/>
              <a:ea typeface="Open Sans Light" pitchFamily="34" charset="0"/>
              <a:cs typeface="Open Sans Light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244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5"/>
          <p:cNvSpPr txBox="1"/>
          <p:nvPr/>
        </p:nvSpPr>
        <p:spPr>
          <a:xfrm>
            <a:off x="464350" y="1448928"/>
            <a:ext cx="1687499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Prática</a:t>
            </a:r>
          </a:p>
        </p:txBody>
      </p:sp>
      <p:sp>
        <p:nvSpPr>
          <p:cNvPr id="3" name="Retângulo 2"/>
          <p:cNvSpPr/>
          <p:nvPr/>
        </p:nvSpPr>
        <p:spPr>
          <a:xfrm>
            <a:off x="464350" y="187114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https://git-scm.com/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92" y="2347225"/>
            <a:ext cx="7493000" cy="38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547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5"/>
          <p:cNvSpPr txBox="1"/>
          <p:nvPr/>
        </p:nvSpPr>
        <p:spPr>
          <a:xfrm>
            <a:off x="807250" y="2024620"/>
            <a:ext cx="3078950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Crie uma pasta chamada moveis</a:t>
            </a:r>
          </a:p>
        </p:txBody>
      </p:sp>
      <p:sp>
        <p:nvSpPr>
          <p:cNvPr id="7" name="CaixaDeTexto 35"/>
          <p:cNvSpPr txBox="1"/>
          <p:nvPr/>
        </p:nvSpPr>
        <p:spPr>
          <a:xfrm>
            <a:off x="807250" y="5437301"/>
            <a:ext cx="3078950" cy="538609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Crie um arquivo chamado index.html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654" y="1164312"/>
            <a:ext cx="4790452" cy="269331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20" y="4043363"/>
            <a:ext cx="5387428" cy="30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3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5"/>
          <p:cNvSpPr txBox="1"/>
          <p:nvPr/>
        </p:nvSpPr>
        <p:spPr>
          <a:xfrm>
            <a:off x="507211" y="2423052"/>
            <a:ext cx="4036213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Botão direito e clique em ‘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Git</a:t>
            </a:r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 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Bash</a:t>
            </a:r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 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here</a:t>
            </a:r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”</a:t>
            </a:r>
          </a:p>
        </p:txBody>
      </p:sp>
      <p:sp>
        <p:nvSpPr>
          <p:cNvPr id="5" name="CaixaDeTexto 35"/>
          <p:cNvSpPr txBox="1"/>
          <p:nvPr/>
        </p:nvSpPr>
        <p:spPr>
          <a:xfrm>
            <a:off x="507211" y="5918727"/>
            <a:ext cx="4036213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Crie um repositório com o comando “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git</a:t>
            </a:r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 </a:t>
            </a:r>
            <a:r>
              <a:rPr lang="pt-BR" sz="1450" b="1" kern="0" spc="27" dirty="0" err="1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init</a:t>
            </a:r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”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1207174"/>
            <a:ext cx="4906962" cy="275881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4308893"/>
            <a:ext cx="4906962" cy="270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638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non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1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22327</TotalTime>
  <Words>371</Words>
  <Application>Microsoft Office PowerPoint</Application>
  <PresentationFormat>Personalizar</PresentationFormat>
  <Paragraphs>47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Calibri</vt:lpstr>
      <vt:lpstr>Gotham-Light</vt:lpstr>
      <vt:lpstr>Helvetica</vt:lpstr>
      <vt:lpstr>Helvetica Neue</vt:lpstr>
      <vt:lpstr>Open Sans</vt:lpstr>
      <vt:lpstr>Open Sans Light</vt:lpstr>
      <vt:lpstr>Default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breno.marcantonio</dc:creator>
  <cp:lastModifiedBy>Gustavo Alves dos Santos Silva</cp:lastModifiedBy>
  <cp:revision>929</cp:revision>
  <dcterms:modified xsi:type="dcterms:W3CDTF">2017-01-09T11:18:12Z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