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7" r:id="rId2"/>
  </p:sldMasterIdLst>
  <p:notesMasterIdLst>
    <p:notesMasterId r:id="rId13"/>
  </p:notesMasterIdLst>
  <p:sldIdLst>
    <p:sldId id="256" r:id="rId3"/>
    <p:sldId id="259" r:id="rId4"/>
    <p:sldId id="283" r:id="rId5"/>
    <p:sldId id="286" r:id="rId6"/>
    <p:sldId id="285" r:id="rId7"/>
    <p:sldId id="287" r:id="rId8"/>
    <p:sldId id="288" r:id="rId9"/>
    <p:sldId id="292" r:id="rId10"/>
    <p:sldId id="290" r:id="rId11"/>
    <p:sldId id="2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52" userDrawn="1">
          <p15:clr>
            <a:srgbClr val="A4A3A4"/>
          </p15:clr>
        </p15:guide>
        <p15:guide id="4" pos="7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FA"/>
    <a:srgbClr val="FAAD56"/>
    <a:srgbClr val="E45621"/>
    <a:srgbClr val="559E37"/>
    <a:srgbClr val="1974FF"/>
    <a:srgbClr val="AD3D7E"/>
    <a:srgbClr val="239F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showGuides="1">
      <p:cViewPr varScale="1">
        <p:scale>
          <a:sx n="88" d="100"/>
          <a:sy n="88" d="100"/>
        </p:scale>
        <p:origin x="106" y="139"/>
      </p:cViewPr>
      <p:guideLst>
        <p:guide orient="horz" pos="2160"/>
        <p:guide pos="3840"/>
        <p:guide pos="552"/>
        <p:guide pos="7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0AAA5-4BE3-49D5-A79C-E2B73C6DD8DB}"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EA1FD-F01C-4355-BC9D-D740B892046F}" type="slidenum">
              <a:rPr lang="en-US" smtClean="0"/>
              <a:t>‹#›</a:t>
            </a:fld>
            <a:endParaRPr lang="en-US"/>
          </a:p>
        </p:txBody>
      </p:sp>
    </p:spTree>
    <p:extLst>
      <p:ext uri="{BB962C8B-B14F-4D97-AF65-F5344CB8AC3E}">
        <p14:creationId xmlns:p14="http://schemas.microsoft.com/office/powerpoint/2010/main" val="3055348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37D3-67BA-F2DB-0A35-2F1C72CF49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79B3FB-93BE-BA5E-6306-98ABBEFEA2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CE705B-A2C7-DE99-9ABE-4284FC75F156}"/>
              </a:ext>
            </a:extLst>
          </p:cNvPr>
          <p:cNvSpPr>
            <a:spLocks noGrp="1"/>
          </p:cNvSpPr>
          <p:nvPr>
            <p:ph type="dt" sz="half" idx="10"/>
          </p:nvPr>
        </p:nvSpPr>
        <p:spPr/>
        <p:txBody>
          <a:bodyPr/>
          <a:lstStyle/>
          <a:p>
            <a:fld id="{F62566EC-1741-4F0C-887E-A53F1EF34A83}" type="datetimeFigureOut">
              <a:rPr lang="en-US" smtClean="0"/>
              <a:t>5/20/2024</a:t>
            </a:fld>
            <a:endParaRPr lang="en-US"/>
          </a:p>
        </p:txBody>
      </p:sp>
      <p:sp>
        <p:nvSpPr>
          <p:cNvPr id="5" name="Footer Placeholder 4">
            <a:extLst>
              <a:ext uri="{FF2B5EF4-FFF2-40B4-BE49-F238E27FC236}">
                <a16:creationId xmlns:a16="http://schemas.microsoft.com/office/drawing/2014/main" id="{1C2415C1-E141-1C5E-6E92-C95D66CF1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EB407-489B-DB1D-2D6F-8F0B0EBF75B1}"/>
              </a:ext>
            </a:extLst>
          </p:cNvPr>
          <p:cNvSpPr>
            <a:spLocks noGrp="1"/>
          </p:cNvSpPr>
          <p:nvPr>
            <p:ph type="sldNum" sz="quarter" idx="12"/>
          </p:nvPr>
        </p:nvSpPr>
        <p:spPr/>
        <p:txBody>
          <a:bodyPr/>
          <a:lstStyle/>
          <a:p>
            <a:fld id="{842A9D56-EF59-4042-8760-64A8D7C21B22}" type="slidenum">
              <a:rPr lang="en-US" smtClean="0"/>
              <a:t>‹#›</a:t>
            </a:fld>
            <a:endParaRPr lang="en-US"/>
          </a:p>
        </p:txBody>
      </p:sp>
    </p:spTree>
    <p:extLst>
      <p:ext uri="{BB962C8B-B14F-4D97-AF65-F5344CB8AC3E}">
        <p14:creationId xmlns:p14="http://schemas.microsoft.com/office/powerpoint/2010/main" val="1855423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FA6CBD-3B47-755F-1978-82DFD53B2C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71639A-02A3-42BB-AE4B-AE28B5804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92BA78-0D66-AF80-461E-CECD91EE6DE1}"/>
              </a:ext>
            </a:extLst>
          </p:cNvPr>
          <p:cNvSpPr>
            <a:spLocks noGrp="1"/>
          </p:cNvSpPr>
          <p:nvPr>
            <p:ph type="dt" sz="half" idx="10"/>
          </p:nvPr>
        </p:nvSpPr>
        <p:spPr/>
        <p:txBody>
          <a:bodyPr/>
          <a:lstStyle/>
          <a:p>
            <a:fld id="{F62566EC-1741-4F0C-887E-A53F1EF34A83}" type="datetimeFigureOut">
              <a:rPr lang="en-US" smtClean="0"/>
              <a:t>5/20/2024</a:t>
            </a:fld>
            <a:endParaRPr lang="en-US"/>
          </a:p>
        </p:txBody>
      </p:sp>
      <p:sp>
        <p:nvSpPr>
          <p:cNvPr id="5" name="Footer Placeholder 4">
            <a:extLst>
              <a:ext uri="{FF2B5EF4-FFF2-40B4-BE49-F238E27FC236}">
                <a16:creationId xmlns:a16="http://schemas.microsoft.com/office/drawing/2014/main" id="{61E00D9D-FB46-5352-63F5-E69AAD6D3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C0D1B-8252-0116-AF2C-19B7A88C2F38}"/>
              </a:ext>
            </a:extLst>
          </p:cNvPr>
          <p:cNvSpPr>
            <a:spLocks noGrp="1"/>
          </p:cNvSpPr>
          <p:nvPr>
            <p:ph type="sldNum" sz="quarter" idx="12"/>
          </p:nvPr>
        </p:nvSpPr>
        <p:spPr/>
        <p:txBody>
          <a:bodyPr/>
          <a:lstStyle/>
          <a:p>
            <a:fld id="{842A9D56-EF59-4042-8760-64A8D7C21B22}" type="slidenum">
              <a:rPr lang="en-US" smtClean="0"/>
              <a:t>‹#›</a:t>
            </a:fld>
            <a:endParaRPr lang="en-US"/>
          </a:p>
        </p:txBody>
      </p:sp>
    </p:spTree>
    <p:extLst>
      <p:ext uri="{BB962C8B-B14F-4D97-AF65-F5344CB8AC3E}">
        <p14:creationId xmlns:p14="http://schemas.microsoft.com/office/powerpoint/2010/main" val="287298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14951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E147FD11-AC58-460B-A3B4-CD23788BBAA2}"/>
              </a:ext>
            </a:extLst>
          </p:cNvPr>
          <p:cNvSpPr>
            <a:spLocks noGrp="1"/>
          </p:cNvSpPr>
          <p:nvPr>
            <p:ph type="dgm" sz="quarter" idx="10"/>
          </p:nvPr>
        </p:nvSpPr>
        <p:spPr>
          <a:xfrm>
            <a:off x="8551863" y="0"/>
            <a:ext cx="3640137" cy="6858000"/>
          </a:xfrm>
          <a:solidFill>
            <a:schemeClr val="accent1"/>
          </a:solidFill>
        </p:spPr>
        <p:txBody>
          <a:bodyPr/>
          <a:lstStyle>
            <a:lvl1pPr marL="0" indent="0">
              <a:buNone/>
              <a:defRPr/>
            </a:lvl1pPr>
          </a:lstStyle>
          <a:p>
            <a:endParaRPr lang="en-US" dirty="0"/>
          </a:p>
        </p:txBody>
      </p:sp>
    </p:spTree>
    <p:extLst>
      <p:ext uri="{BB962C8B-B14F-4D97-AF65-F5344CB8AC3E}">
        <p14:creationId xmlns:p14="http://schemas.microsoft.com/office/powerpoint/2010/main" val="1790279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647BB-1EB1-45EF-9D3F-43771BEBFE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4A3CE6-FB5B-48FF-8D44-7B9AC07CF97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A7B4F6-3121-4C85-BAC4-DE19B5E0E91A}"/>
              </a:ext>
            </a:extLst>
          </p:cNvPr>
          <p:cNvSpPr>
            <a:spLocks noGrp="1"/>
          </p:cNvSpPr>
          <p:nvPr>
            <p:ph type="dt" sz="half" idx="10"/>
          </p:nvPr>
        </p:nvSpPr>
        <p:spPr>
          <a:xfrm>
            <a:off x="838200" y="6356350"/>
            <a:ext cx="2743200" cy="365125"/>
          </a:xfrm>
          <a:prstGeom prst="rect">
            <a:avLst/>
          </a:prstGeom>
        </p:spPr>
        <p:txBody>
          <a:bodyPr/>
          <a:lstStyle/>
          <a:p>
            <a:fld id="{258D441C-191F-460D-9E32-76CDD130E670}" type="datetimeFigureOut">
              <a:rPr lang="en-US" smtClean="0"/>
              <a:t>5/20/2024</a:t>
            </a:fld>
            <a:endParaRPr lang="en-US"/>
          </a:p>
        </p:txBody>
      </p:sp>
      <p:sp>
        <p:nvSpPr>
          <p:cNvPr id="5" name="Footer Placeholder 4">
            <a:extLst>
              <a:ext uri="{FF2B5EF4-FFF2-40B4-BE49-F238E27FC236}">
                <a16:creationId xmlns:a16="http://schemas.microsoft.com/office/drawing/2014/main" id="{66915A29-8798-48D0-81B7-166AFDD8310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99C4D7E-C365-411E-8070-E1B155525E67}"/>
              </a:ext>
            </a:extLst>
          </p:cNvPr>
          <p:cNvSpPr>
            <a:spLocks noGrp="1"/>
          </p:cNvSpPr>
          <p:nvPr>
            <p:ph type="sldNum" sz="quarter" idx="12"/>
          </p:nvPr>
        </p:nvSpPr>
        <p:spPr>
          <a:xfrm>
            <a:off x="8610600" y="6356350"/>
            <a:ext cx="2743200" cy="365125"/>
          </a:xfrm>
          <a:prstGeom prst="rect">
            <a:avLst/>
          </a:prstGeom>
        </p:spPr>
        <p:txBody>
          <a:bodyPr/>
          <a:lstStyle/>
          <a:p>
            <a:fld id="{47611F04-1E9C-493E-9E1D-48DE348B90F5}" type="slidenum">
              <a:rPr lang="en-US" smtClean="0"/>
              <a:t>‹#›</a:t>
            </a:fld>
            <a:endParaRPr lang="en-US"/>
          </a:p>
        </p:txBody>
      </p:sp>
    </p:spTree>
    <p:extLst>
      <p:ext uri="{BB962C8B-B14F-4D97-AF65-F5344CB8AC3E}">
        <p14:creationId xmlns:p14="http://schemas.microsoft.com/office/powerpoint/2010/main" val="4279968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F4097-4DCC-4DD9-9349-6EF65E9EDB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920A4-A8AD-45EE-9760-0F52EC933DA3}"/>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57CC4-DA3F-4DEE-89BB-0DF68A7D0F71}"/>
              </a:ext>
            </a:extLst>
          </p:cNvPr>
          <p:cNvSpPr>
            <a:spLocks noGrp="1"/>
          </p:cNvSpPr>
          <p:nvPr>
            <p:ph type="dt" sz="half" idx="10"/>
          </p:nvPr>
        </p:nvSpPr>
        <p:spPr>
          <a:xfrm>
            <a:off x="838200" y="6356350"/>
            <a:ext cx="2743200" cy="365125"/>
          </a:xfrm>
          <a:prstGeom prst="rect">
            <a:avLst/>
          </a:prstGeom>
        </p:spPr>
        <p:txBody>
          <a:bodyPr/>
          <a:lstStyle/>
          <a:p>
            <a:fld id="{258D441C-191F-460D-9E32-76CDD130E670}" type="datetimeFigureOut">
              <a:rPr lang="en-US" smtClean="0"/>
              <a:t>5/20/2024</a:t>
            </a:fld>
            <a:endParaRPr lang="en-US"/>
          </a:p>
        </p:txBody>
      </p:sp>
      <p:sp>
        <p:nvSpPr>
          <p:cNvPr id="5" name="Footer Placeholder 4">
            <a:extLst>
              <a:ext uri="{FF2B5EF4-FFF2-40B4-BE49-F238E27FC236}">
                <a16:creationId xmlns:a16="http://schemas.microsoft.com/office/drawing/2014/main" id="{E28CBA0F-0469-4596-9D71-3587A8DE26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66CFD4B-83A5-4D4E-ABC1-6A3950FB2C89}"/>
              </a:ext>
            </a:extLst>
          </p:cNvPr>
          <p:cNvSpPr>
            <a:spLocks noGrp="1"/>
          </p:cNvSpPr>
          <p:nvPr>
            <p:ph type="sldNum" sz="quarter" idx="12"/>
          </p:nvPr>
        </p:nvSpPr>
        <p:spPr>
          <a:xfrm>
            <a:off x="8610600" y="6356350"/>
            <a:ext cx="2743200" cy="365125"/>
          </a:xfrm>
          <a:prstGeom prst="rect">
            <a:avLst/>
          </a:prstGeom>
        </p:spPr>
        <p:txBody>
          <a:bodyPr/>
          <a:lstStyle/>
          <a:p>
            <a:fld id="{47611F04-1E9C-493E-9E1D-48DE348B90F5}" type="slidenum">
              <a:rPr lang="en-US" smtClean="0"/>
              <a:t>‹#›</a:t>
            </a:fld>
            <a:endParaRPr lang="en-US"/>
          </a:p>
        </p:txBody>
      </p:sp>
    </p:spTree>
    <p:extLst>
      <p:ext uri="{BB962C8B-B14F-4D97-AF65-F5344CB8AC3E}">
        <p14:creationId xmlns:p14="http://schemas.microsoft.com/office/powerpoint/2010/main" val="1684313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A3800-2E76-4D3A-BF14-D530406932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942006-B9BF-4032-83C4-6831D662EF1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69C026-4D8B-4AFF-AEB8-5C21F1592ACE}"/>
              </a:ext>
            </a:extLst>
          </p:cNvPr>
          <p:cNvSpPr>
            <a:spLocks noGrp="1"/>
          </p:cNvSpPr>
          <p:nvPr>
            <p:ph type="dt" sz="half" idx="10"/>
          </p:nvPr>
        </p:nvSpPr>
        <p:spPr>
          <a:xfrm>
            <a:off x="838200" y="6356350"/>
            <a:ext cx="2743200" cy="365125"/>
          </a:xfrm>
          <a:prstGeom prst="rect">
            <a:avLst/>
          </a:prstGeom>
        </p:spPr>
        <p:txBody>
          <a:bodyPr/>
          <a:lstStyle/>
          <a:p>
            <a:fld id="{258D441C-191F-460D-9E32-76CDD130E670}" type="datetimeFigureOut">
              <a:rPr lang="en-US" smtClean="0"/>
              <a:t>5/20/2024</a:t>
            </a:fld>
            <a:endParaRPr lang="en-US"/>
          </a:p>
        </p:txBody>
      </p:sp>
      <p:sp>
        <p:nvSpPr>
          <p:cNvPr id="5" name="Footer Placeholder 4">
            <a:extLst>
              <a:ext uri="{FF2B5EF4-FFF2-40B4-BE49-F238E27FC236}">
                <a16:creationId xmlns:a16="http://schemas.microsoft.com/office/drawing/2014/main" id="{3D7268CA-F159-446C-BF6C-9AF46B375F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8130271-2DA6-4F21-84AC-10D212A91B37}"/>
              </a:ext>
            </a:extLst>
          </p:cNvPr>
          <p:cNvSpPr>
            <a:spLocks noGrp="1"/>
          </p:cNvSpPr>
          <p:nvPr>
            <p:ph type="sldNum" sz="quarter" idx="12"/>
          </p:nvPr>
        </p:nvSpPr>
        <p:spPr>
          <a:xfrm>
            <a:off x="8610600" y="6356350"/>
            <a:ext cx="2743200" cy="365125"/>
          </a:xfrm>
          <a:prstGeom prst="rect">
            <a:avLst/>
          </a:prstGeom>
        </p:spPr>
        <p:txBody>
          <a:bodyPr/>
          <a:lstStyle/>
          <a:p>
            <a:fld id="{47611F04-1E9C-493E-9E1D-48DE348B90F5}" type="slidenum">
              <a:rPr lang="en-US" smtClean="0"/>
              <a:t>‹#›</a:t>
            </a:fld>
            <a:endParaRPr lang="en-US"/>
          </a:p>
        </p:txBody>
      </p:sp>
    </p:spTree>
    <p:extLst>
      <p:ext uri="{BB962C8B-B14F-4D97-AF65-F5344CB8AC3E}">
        <p14:creationId xmlns:p14="http://schemas.microsoft.com/office/powerpoint/2010/main" val="342285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621C-A464-4F82-9B14-43623E1959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8D446E-AF5A-4AB6-88A9-511CD9D2322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7923BF-518B-4D47-AEEB-3E47253D0159}"/>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E4A0DA-D5E5-4352-87A3-334EDE852546}"/>
              </a:ext>
            </a:extLst>
          </p:cNvPr>
          <p:cNvSpPr>
            <a:spLocks noGrp="1"/>
          </p:cNvSpPr>
          <p:nvPr>
            <p:ph type="dt" sz="half" idx="10"/>
          </p:nvPr>
        </p:nvSpPr>
        <p:spPr>
          <a:xfrm>
            <a:off x="838200" y="6356350"/>
            <a:ext cx="2743200" cy="365125"/>
          </a:xfrm>
          <a:prstGeom prst="rect">
            <a:avLst/>
          </a:prstGeom>
        </p:spPr>
        <p:txBody>
          <a:bodyPr/>
          <a:lstStyle/>
          <a:p>
            <a:fld id="{258D441C-191F-460D-9E32-76CDD130E670}" type="datetimeFigureOut">
              <a:rPr lang="en-US" smtClean="0"/>
              <a:t>5/20/2024</a:t>
            </a:fld>
            <a:endParaRPr lang="en-US"/>
          </a:p>
        </p:txBody>
      </p:sp>
      <p:sp>
        <p:nvSpPr>
          <p:cNvPr id="6" name="Footer Placeholder 5">
            <a:extLst>
              <a:ext uri="{FF2B5EF4-FFF2-40B4-BE49-F238E27FC236}">
                <a16:creationId xmlns:a16="http://schemas.microsoft.com/office/drawing/2014/main" id="{C6DA2D86-050E-4732-B22A-5607A547BEF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DAB7CD2-CF47-4D6C-8758-2780FD2DF9FD}"/>
              </a:ext>
            </a:extLst>
          </p:cNvPr>
          <p:cNvSpPr>
            <a:spLocks noGrp="1"/>
          </p:cNvSpPr>
          <p:nvPr>
            <p:ph type="sldNum" sz="quarter" idx="12"/>
          </p:nvPr>
        </p:nvSpPr>
        <p:spPr>
          <a:xfrm>
            <a:off x="8610600" y="6356350"/>
            <a:ext cx="2743200" cy="365125"/>
          </a:xfrm>
          <a:prstGeom prst="rect">
            <a:avLst/>
          </a:prstGeom>
        </p:spPr>
        <p:txBody>
          <a:bodyPr/>
          <a:lstStyle/>
          <a:p>
            <a:fld id="{47611F04-1E9C-493E-9E1D-48DE348B90F5}" type="slidenum">
              <a:rPr lang="en-US" smtClean="0"/>
              <a:t>‹#›</a:t>
            </a:fld>
            <a:endParaRPr lang="en-US"/>
          </a:p>
        </p:txBody>
      </p:sp>
    </p:spTree>
    <p:extLst>
      <p:ext uri="{BB962C8B-B14F-4D97-AF65-F5344CB8AC3E}">
        <p14:creationId xmlns:p14="http://schemas.microsoft.com/office/powerpoint/2010/main" val="2964447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4572-4EDF-4CFD-9FAA-BC2C08DB76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7AE501-7E7B-439D-A5FB-B6272B0B10B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E6762E-E0C9-40E6-91A1-07F586092BE0}"/>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48527A-E76C-4CF0-BE71-C4F0A8377F9D}"/>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DDADDA-EE31-4706-9FD4-22395435C2FD}"/>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2C6904-3BD3-448A-97EF-55ED38A2408D}"/>
              </a:ext>
            </a:extLst>
          </p:cNvPr>
          <p:cNvSpPr>
            <a:spLocks noGrp="1"/>
          </p:cNvSpPr>
          <p:nvPr>
            <p:ph type="dt" sz="half" idx="10"/>
          </p:nvPr>
        </p:nvSpPr>
        <p:spPr>
          <a:xfrm>
            <a:off x="838200" y="6356350"/>
            <a:ext cx="2743200" cy="365125"/>
          </a:xfrm>
          <a:prstGeom prst="rect">
            <a:avLst/>
          </a:prstGeom>
        </p:spPr>
        <p:txBody>
          <a:bodyPr/>
          <a:lstStyle/>
          <a:p>
            <a:fld id="{258D441C-191F-460D-9E32-76CDD130E670}" type="datetimeFigureOut">
              <a:rPr lang="en-US" smtClean="0"/>
              <a:t>5/20/2024</a:t>
            </a:fld>
            <a:endParaRPr lang="en-US"/>
          </a:p>
        </p:txBody>
      </p:sp>
      <p:sp>
        <p:nvSpPr>
          <p:cNvPr id="8" name="Footer Placeholder 7">
            <a:extLst>
              <a:ext uri="{FF2B5EF4-FFF2-40B4-BE49-F238E27FC236}">
                <a16:creationId xmlns:a16="http://schemas.microsoft.com/office/drawing/2014/main" id="{5B6798C8-1E54-433D-AA89-6210D031765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3CF58A0A-6E25-4DF2-815D-763CD30FE549}"/>
              </a:ext>
            </a:extLst>
          </p:cNvPr>
          <p:cNvSpPr>
            <a:spLocks noGrp="1"/>
          </p:cNvSpPr>
          <p:nvPr>
            <p:ph type="sldNum" sz="quarter" idx="12"/>
          </p:nvPr>
        </p:nvSpPr>
        <p:spPr>
          <a:xfrm>
            <a:off x="8610600" y="6356350"/>
            <a:ext cx="2743200" cy="365125"/>
          </a:xfrm>
          <a:prstGeom prst="rect">
            <a:avLst/>
          </a:prstGeom>
        </p:spPr>
        <p:txBody>
          <a:bodyPr/>
          <a:lstStyle/>
          <a:p>
            <a:fld id="{47611F04-1E9C-493E-9E1D-48DE348B90F5}" type="slidenum">
              <a:rPr lang="en-US" smtClean="0"/>
              <a:t>‹#›</a:t>
            </a:fld>
            <a:endParaRPr lang="en-US"/>
          </a:p>
        </p:txBody>
      </p:sp>
    </p:spTree>
    <p:extLst>
      <p:ext uri="{BB962C8B-B14F-4D97-AF65-F5344CB8AC3E}">
        <p14:creationId xmlns:p14="http://schemas.microsoft.com/office/powerpoint/2010/main" val="21939951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0EDE6-27BA-4B05-8FF8-27175F1138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45D4F3-E827-4B05-A382-0004128CCB3E}"/>
              </a:ext>
            </a:extLst>
          </p:cNvPr>
          <p:cNvSpPr>
            <a:spLocks noGrp="1"/>
          </p:cNvSpPr>
          <p:nvPr>
            <p:ph type="dt" sz="half" idx="10"/>
          </p:nvPr>
        </p:nvSpPr>
        <p:spPr>
          <a:xfrm>
            <a:off x="838200" y="6356350"/>
            <a:ext cx="2743200" cy="365125"/>
          </a:xfrm>
          <a:prstGeom prst="rect">
            <a:avLst/>
          </a:prstGeom>
        </p:spPr>
        <p:txBody>
          <a:bodyPr/>
          <a:lstStyle/>
          <a:p>
            <a:fld id="{258D441C-191F-460D-9E32-76CDD130E670}" type="datetimeFigureOut">
              <a:rPr lang="en-US" smtClean="0"/>
              <a:t>5/20/2024</a:t>
            </a:fld>
            <a:endParaRPr lang="en-US"/>
          </a:p>
        </p:txBody>
      </p:sp>
      <p:sp>
        <p:nvSpPr>
          <p:cNvPr id="4" name="Footer Placeholder 3">
            <a:extLst>
              <a:ext uri="{FF2B5EF4-FFF2-40B4-BE49-F238E27FC236}">
                <a16:creationId xmlns:a16="http://schemas.microsoft.com/office/drawing/2014/main" id="{BF4B76FD-4820-4E48-AED3-50CF90F7563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3532681-A532-4804-9304-7B9897963B16}"/>
              </a:ext>
            </a:extLst>
          </p:cNvPr>
          <p:cNvSpPr>
            <a:spLocks noGrp="1"/>
          </p:cNvSpPr>
          <p:nvPr>
            <p:ph type="sldNum" sz="quarter" idx="12"/>
          </p:nvPr>
        </p:nvSpPr>
        <p:spPr>
          <a:xfrm>
            <a:off x="8610600" y="6356350"/>
            <a:ext cx="2743200" cy="365125"/>
          </a:xfrm>
          <a:prstGeom prst="rect">
            <a:avLst/>
          </a:prstGeom>
        </p:spPr>
        <p:txBody>
          <a:bodyPr/>
          <a:lstStyle/>
          <a:p>
            <a:fld id="{47611F04-1E9C-493E-9E1D-48DE348B90F5}" type="slidenum">
              <a:rPr lang="en-US" smtClean="0"/>
              <a:t>‹#›</a:t>
            </a:fld>
            <a:endParaRPr lang="en-US"/>
          </a:p>
        </p:txBody>
      </p:sp>
    </p:spTree>
    <p:extLst>
      <p:ext uri="{BB962C8B-B14F-4D97-AF65-F5344CB8AC3E}">
        <p14:creationId xmlns:p14="http://schemas.microsoft.com/office/powerpoint/2010/main" val="929654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1B07D2-528E-4648-826F-172002CA278B}"/>
              </a:ext>
            </a:extLst>
          </p:cNvPr>
          <p:cNvSpPr>
            <a:spLocks noGrp="1"/>
          </p:cNvSpPr>
          <p:nvPr>
            <p:ph type="dt" sz="half" idx="10"/>
          </p:nvPr>
        </p:nvSpPr>
        <p:spPr>
          <a:xfrm>
            <a:off x="838200" y="6356350"/>
            <a:ext cx="2743200" cy="365125"/>
          </a:xfrm>
          <a:prstGeom prst="rect">
            <a:avLst/>
          </a:prstGeom>
        </p:spPr>
        <p:txBody>
          <a:bodyPr/>
          <a:lstStyle/>
          <a:p>
            <a:fld id="{258D441C-191F-460D-9E32-76CDD130E670}" type="datetimeFigureOut">
              <a:rPr lang="en-US" smtClean="0"/>
              <a:t>5/20/2024</a:t>
            </a:fld>
            <a:endParaRPr lang="en-US"/>
          </a:p>
        </p:txBody>
      </p:sp>
      <p:sp>
        <p:nvSpPr>
          <p:cNvPr id="3" name="Footer Placeholder 2">
            <a:extLst>
              <a:ext uri="{FF2B5EF4-FFF2-40B4-BE49-F238E27FC236}">
                <a16:creationId xmlns:a16="http://schemas.microsoft.com/office/drawing/2014/main" id="{2956BBD4-CAE2-4AE4-95AC-AE779CCD1AD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80FB849-A6FF-423B-9166-662B9B4ED5EF}"/>
              </a:ext>
            </a:extLst>
          </p:cNvPr>
          <p:cNvSpPr>
            <a:spLocks noGrp="1"/>
          </p:cNvSpPr>
          <p:nvPr>
            <p:ph type="sldNum" sz="quarter" idx="12"/>
          </p:nvPr>
        </p:nvSpPr>
        <p:spPr>
          <a:xfrm>
            <a:off x="8610600" y="6356350"/>
            <a:ext cx="2743200" cy="365125"/>
          </a:xfrm>
          <a:prstGeom prst="rect">
            <a:avLst/>
          </a:prstGeom>
        </p:spPr>
        <p:txBody>
          <a:bodyPr/>
          <a:lstStyle/>
          <a:p>
            <a:fld id="{47611F04-1E9C-493E-9E1D-48DE348B90F5}" type="slidenum">
              <a:rPr lang="en-US" smtClean="0"/>
              <a:t>‹#›</a:t>
            </a:fld>
            <a:endParaRPr lang="en-US"/>
          </a:p>
        </p:txBody>
      </p:sp>
    </p:spTree>
    <p:extLst>
      <p:ext uri="{BB962C8B-B14F-4D97-AF65-F5344CB8AC3E}">
        <p14:creationId xmlns:p14="http://schemas.microsoft.com/office/powerpoint/2010/main" val="94806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369A-FFBA-8A16-225F-DBD64C42D5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E1DF92-04DC-2E66-EEDA-681F9955E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5029A-CD05-B28A-DA2A-1066F6FA484B}"/>
              </a:ext>
            </a:extLst>
          </p:cNvPr>
          <p:cNvSpPr>
            <a:spLocks noGrp="1"/>
          </p:cNvSpPr>
          <p:nvPr>
            <p:ph type="dt" sz="half" idx="10"/>
          </p:nvPr>
        </p:nvSpPr>
        <p:spPr/>
        <p:txBody>
          <a:bodyPr/>
          <a:lstStyle/>
          <a:p>
            <a:fld id="{F62566EC-1741-4F0C-887E-A53F1EF34A83}" type="datetimeFigureOut">
              <a:rPr lang="en-US" smtClean="0"/>
              <a:t>5/20/2024</a:t>
            </a:fld>
            <a:endParaRPr lang="en-US"/>
          </a:p>
        </p:txBody>
      </p:sp>
      <p:sp>
        <p:nvSpPr>
          <p:cNvPr id="5" name="Footer Placeholder 4">
            <a:extLst>
              <a:ext uri="{FF2B5EF4-FFF2-40B4-BE49-F238E27FC236}">
                <a16:creationId xmlns:a16="http://schemas.microsoft.com/office/drawing/2014/main" id="{9DB35CA7-C5FE-2C9A-113B-D46E183A4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0B688-FAB6-8944-4839-B1C796E98987}"/>
              </a:ext>
            </a:extLst>
          </p:cNvPr>
          <p:cNvSpPr>
            <a:spLocks noGrp="1"/>
          </p:cNvSpPr>
          <p:nvPr>
            <p:ph type="sldNum" sz="quarter" idx="12"/>
          </p:nvPr>
        </p:nvSpPr>
        <p:spPr/>
        <p:txBody>
          <a:bodyPr/>
          <a:lstStyle/>
          <a:p>
            <a:fld id="{842A9D56-EF59-4042-8760-64A8D7C21B22}" type="slidenum">
              <a:rPr lang="en-US" smtClean="0"/>
              <a:t>‹#›</a:t>
            </a:fld>
            <a:endParaRPr lang="en-US"/>
          </a:p>
        </p:txBody>
      </p:sp>
    </p:spTree>
    <p:extLst>
      <p:ext uri="{BB962C8B-B14F-4D97-AF65-F5344CB8AC3E}">
        <p14:creationId xmlns:p14="http://schemas.microsoft.com/office/powerpoint/2010/main" val="501323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77306-44F4-45A0-9503-6B0A3E4B5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1F913A-A365-4A5F-AB57-A6D9B04CB3B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1CD80D-A4BF-4F01-A37A-D357AE1B053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EE38A-3D51-4E08-A62A-00F8D7660547}"/>
              </a:ext>
            </a:extLst>
          </p:cNvPr>
          <p:cNvSpPr>
            <a:spLocks noGrp="1"/>
          </p:cNvSpPr>
          <p:nvPr>
            <p:ph type="dt" sz="half" idx="10"/>
          </p:nvPr>
        </p:nvSpPr>
        <p:spPr>
          <a:xfrm>
            <a:off x="838200" y="6356350"/>
            <a:ext cx="2743200" cy="365125"/>
          </a:xfrm>
          <a:prstGeom prst="rect">
            <a:avLst/>
          </a:prstGeom>
        </p:spPr>
        <p:txBody>
          <a:bodyPr/>
          <a:lstStyle/>
          <a:p>
            <a:fld id="{258D441C-191F-460D-9E32-76CDD130E670}" type="datetimeFigureOut">
              <a:rPr lang="en-US" smtClean="0"/>
              <a:t>5/20/2024</a:t>
            </a:fld>
            <a:endParaRPr lang="en-US"/>
          </a:p>
        </p:txBody>
      </p:sp>
      <p:sp>
        <p:nvSpPr>
          <p:cNvPr id="6" name="Footer Placeholder 5">
            <a:extLst>
              <a:ext uri="{FF2B5EF4-FFF2-40B4-BE49-F238E27FC236}">
                <a16:creationId xmlns:a16="http://schemas.microsoft.com/office/drawing/2014/main" id="{287C95A1-3CB8-493F-9E71-81F7A743F1D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377E144-E6A1-4294-BD03-6805FD13B22C}"/>
              </a:ext>
            </a:extLst>
          </p:cNvPr>
          <p:cNvSpPr>
            <a:spLocks noGrp="1"/>
          </p:cNvSpPr>
          <p:nvPr>
            <p:ph type="sldNum" sz="quarter" idx="12"/>
          </p:nvPr>
        </p:nvSpPr>
        <p:spPr>
          <a:xfrm>
            <a:off x="8610600" y="6356350"/>
            <a:ext cx="2743200" cy="365125"/>
          </a:xfrm>
          <a:prstGeom prst="rect">
            <a:avLst/>
          </a:prstGeom>
        </p:spPr>
        <p:txBody>
          <a:bodyPr/>
          <a:lstStyle/>
          <a:p>
            <a:fld id="{47611F04-1E9C-493E-9E1D-48DE348B90F5}" type="slidenum">
              <a:rPr lang="en-US" smtClean="0"/>
              <a:t>‹#›</a:t>
            </a:fld>
            <a:endParaRPr lang="en-US"/>
          </a:p>
        </p:txBody>
      </p:sp>
    </p:spTree>
    <p:extLst>
      <p:ext uri="{BB962C8B-B14F-4D97-AF65-F5344CB8AC3E}">
        <p14:creationId xmlns:p14="http://schemas.microsoft.com/office/powerpoint/2010/main" val="679316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3DCE-31E1-449E-A4A3-F1C38F329B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699752-A5F4-4FC0-BA70-2AB0F26ABD7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EAB429-8F77-45E9-B15F-359B72DA188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654EE5-29FC-444E-9592-D28DF6CF862C}"/>
              </a:ext>
            </a:extLst>
          </p:cNvPr>
          <p:cNvSpPr>
            <a:spLocks noGrp="1"/>
          </p:cNvSpPr>
          <p:nvPr>
            <p:ph type="dt" sz="half" idx="10"/>
          </p:nvPr>
        </p:nvSpPr>
        <p:spPr>
          <a:xfrm>
            <a:off x="838200" y="6356350"/>
            <a:ext cx="2743200" cy="365125"/>
          </a:xfrm>
          <a:prstGeom prst="rect">
            <a:avLst/>
          </a:prstGeom>
        </p:spPr>
        <p:txBody>
          <a:bodyPr/>
          <a:lstStyle/>
          <a:p>
            <a:fld id="{258D441C-191F-460D-9E32-76CDD130E670}" type="datetimeFigureOut">
              <a:rPr lang="en-US" smtClean="0"/>
              <a:t>5/20/2024</a:t>
            </a:fld>
            <a:endParaRPr lang="en-US"/>
          </a:p>
        </p:txBody>
      </p:sp>
      <p:sp>
        <p:nvSpPr>
          <p:cNvPr id="6" name="Footer Placeholder 5">
            <a:extLst>
              <a:ext uri="{FF2B5EF4-FFF2-40B4-BE49-F238E27FC236}">
                <a16:creationId xmlns:a16="http://schemas.microsoft.com/office/drawing/2014/main" id="{226A1ED8-BF6A-4563-AA67-8807E877B9A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96986ED-CA2F-47C1-A9A4-D6EFAE250A83}"/>
              </a:ext>
            </a:extLst>
          </p:cNvPr>
          <p:cNvSpPr>
            <a:spLocks noGrp="1"/>
          </p:cNvSpPr>
          <p:nvPr>
            <p:ph type="sldNum" sz="quarter" idx="12"/>
          </p:nvPr>
        </p:nvSpPr>
        <p:spPr>
          <a:xfrm>
            <a:off x="8610600" y="6356350"/>
            <a:ext cx="2743200" cy="365125"/>
          </a:xfrm>
          <a:prstGeom prst="rect">
            <a:avLst/>
          </a:prstGeom>
        </p:spPr>
        <p:txBody>
          <a:bodyPr/>
          <a:lstStyle/>
          <a:p>
            <a:fld id="{47611F04-1E9C-493E-9E1D-48DE348B90F5}" type="slidenum">
              <a:rPr lang="en-US" smtClean="0"/>
              <a:t>‹#›</a:t>
            </a:fld>
            <a:endParaRPr lang="en-US"/>
          </a:p>
        </p:txBody>
      </p:sp>
    </p:spTree>
    <p:extLst>
      <p:ext uri="{BB962C8B-B14F-4D97-AF65-F5344CB8AC3E}">
        <p14:creationId xmlns:p14="http://schemas.microsoft.com/office/powerpoint/2010/main" val="2038399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9B4-CD63-47E3-9DAD-301492D282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12C371-B6F4-4C98-B2C6-6D05AD3FB1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CD3DB-FA1C-41AC-9DF4-8CDF899F666A}"/>
              </a:ext>
            </a:extLst>
          </p:cNvPr>
          <p:cNvSpPr>
            <a:spLocks noGrp="1"/>
          </p:cNvSpPr>
          <p:nvPr>
            <p:ph type="dt" sz="half" idx="10"/>
          </p:nvPr>
        </p:nvSpPr>
        <p:spPr>
          <a:xfrm>
            <a:off x="838200" y="6356350"/>
            <a:ext cx="2743200" cy="365125"/>
          </a:xfrm>
          <a:prstGeom prst="rect">
            <a:avLst/>
          </a:prstGeom>
        </p:spPr>
        <p:txBody>
          <a:bodyPr/>
          <a:lstStyle/>
          <a:p>
            <a:fld id="{258D441C-191F-460D-9E32-76CDD130E670}" type="datetimeFigureOut">
              <a:rPr lang="en-US" smtClean="0"/>
              <a:t>5/20/2024</a:t>
            </a:fld>
            <a:endParaRPr lang="en-US"/>
          </a:p>
        </p:txBody>
      </p:sp>
      <p:sp>
        <p:nvSpPr>
          <p:cNvPr id="5" name="Footer Placeholder 4">
            <a:extLst>
              <a:ext uri="{FF2B5EF4-FFF2-40B4-BE49-F238E27FC236}">
                <a16:creationId xmlns:a16="http://schemas.microsoft.com/office/drawing/2014/main" id="{3E1805FA-885C-4704-9A6A-0E8E3C9665D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3DB797E-71A7-483D-AF2B-D154481FEF32}"/>
              </a:ext>
            </a:extLst>
          </p:cNvPr>
          <p:cNvSpPr>
            <a:spLocks noGrp="1"/>
          </p:cNvSpPr>
          <p:nvPr>
            <p:ph type="sldNum" sz="quarter" idx="12"/>
          </p:nvPr>
        </p:nvSpPr>
        <p:spPr>
          <a:xfrm>
            <a:off x="8610600" y="6356350"/>
            <a:ext cx="2743200" cy="365125"/>
          </a:xfrm>
          <a:prstGeom prst="rect">
            <a:avLst/>
          </a:prstGeom>
        </p:spPr>
        <p:txBody>
          <a:bodyPr/>
          <a:lstStyle/>
          <a:p>
            <a:fld id="{47611F04-1E9C-493E-9E1D-48DE348B90F5}" type="slidenum">
              <a:rPr lang="en-US" smtClean="0"/>
              <a:t>‹#›</a:t>
            </a:fld>
            <a:endParaRPr lang="en-US"/>
          </a:p>
        </p:txBody>
      </p:sp>
    </p:spTree>
    <p:extLst>
      <p:ext uri="{BB962C8B-B14F-4D97-AF65-F5344CB8AC3E}">
        <p14:creationId xmlns:p14="http://schemas.microsoft.com/office/powerpoint/2010/main" val="50683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A9960-C265-4B23-AF2C-106AABE9CE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56AB67-527B-42BD-A138-E3BA37AAA96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8160F-7E88-48B2-94EE-4C0BCEC059A1}"/>
              </a:ext>
            </a:extLst>
          </p:cNvPr>
          <p:cNvSpPr>
            <a:spLocks noGrp="1"/>
          </p:cNvSpPr>
          <p:nvPr>
            <p:ph type="dt" sz="half" idx="10"/>
          </p:nvPr>
        </p:nvSpPr>
        <p:spPr>
          <a:xfrm>
            <a:off x="838200" y="6356350"/>
            <a:ext cx="2743200" cy="365125"/>
          </a:xfrm>
          <a:prstGeom prst="rect">
            <a:avLst/>
          </a:prstGeom>
        </p:spPr>
        <p:txBody>
          <a:bodyPr/>
          <a:lstStyle/>
          <a:p>
            <a:fld id="{258D441C-191F-460D-9E32-76CDD130E670}" type="datetimeFigureOut">
              <a:rPr lang="en-US" smtClean="0"/>
              <a:t>5/20/2024</a:t>
            </a:fld>
            <a:endParaRPr lang="en-US"/>
          </a:p>
        </p:txBody>
      </p:sp>
      <p:sp>
        <p:nvSpPr>
          <p:cNvPr id="5" name="Footer Placeholder 4">
            <a:extLst>
              <a:ext uri="{FF2B5EF4-FFF2-40B4-BE49-F238E27FC236}">
                <a16:creationId xmlns:a16="http://schemas.microsoft.com/office/drawing/2014/main" id="{EAEE936A-883B-4448-A492-552D6CB018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AEED26-111F-4FF6-8D62-B05C30ACA5EF}"/>
              </a:ext>
            </a:extLst>
          </p:cNvPr>
          <p:cNvSpPr>
            <a:spLocks noGrp="1"/>
          </p:cNvSpPr>
          <p:nvPr>
            <p:ph type="sldNum" sz="quarter" idx="12"/>
          </p:nvPr>
        </p:nvSpPr>
        <p:spPr>
          <a:xfrm>
            <a:off x="8610600" y="6356350"/>
            <a:ext cx="2743200" cy="365125"/>
          </a:xfrm>
          <a:prstGeom prst="rect">
            <a:avLst/>
          </a:prstGeom>
        </p:spPr>
        <p:txBody>
          <a:bodyPr/>
          <a:lstStyle/>
          <a:p>
            <a:fld id="{47611F04-1E9C-493E-9E1D-48DE348B90F5}" type="slidenum">
              <a:rPr lang="en-US" smtClean="0"/>
              <a:t>‹#›</a:t>
            </a:fld>
            <a:endParaRPr lang="en-US"/>
          </a:p>
        </p:txBody>
      </p:sp>
    </p:spTree>
    <p:extLst>
      <p:ext uri="{BB962C8B-B14F-4D97-AF65-F5344CB8AC3E}">
        <p14:creationId xmlns:p14="http://schemas.microsoft.com/office/powerpoint/2010/main" val="33082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A954-92A2-2E6F-7068-9C71CAF188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373F17-4A34-C964-D4BA-0474286057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0D8984-C074-2A33-4D3A-D8CDD2AF2111}"/>
              </a:ext>
            </a:extLst>
          </p:cNvPr>
          <p:cNvSpPr>
            <a:spLocks noGrp="1"/>
          </p:cNvSpPr>
          <p:nvPr>
            <p:ph type="dt" sz="half" idx="10"/>
          </p:nvPr>
        </p:nvSpPr>
        <p:spPr/>
        <p:txBody>
          <a:bodyPr/>
          <a:lstStyle/>
          <a:p>
            <a:fld id="{F62566EC-1741-4F0C-887E-A53F1EF34A83}" type="datetimeFigureOut">
              <a:rPr lang="en-US" smtClean="0"/>
              <a:t>5/20/2024</a:t>
            </a:fld>
            <a:endParaRPr lang="en-US"/>
          </a:p>
        </p:txBody>
      </p:sp>
      <p:sp>
        <p:nvSpPr>
          <p:cNvPr id="5" name="Footer Placeholder 4">
            <a:extLst>
              <a:ext uri="{FF2B5EF4-FFF2-40B4-BE49-F238E27FC236}">
                <a16:creationId xmlns:a16="http://schemas.microsoft.com/office/drawing/2014/main" id="{82962DEB-5BE1-D9B2-9661-0A4193FFF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7FF41B-EDDF-F6E6-0C26-00002A466AE1}"/>
              </a:ext>
            </a:extLst>
          </p:cNvPr>
          <p:cNvSpPr>
            <a:spLocks noGrp="1"/>
          </p:cNvSpPr>
          <p:nvPr>
            <p:ph type="sldNum" sz="quarter" idx="12"/>
          </p:nvPr>
        </p:nvSpPr>
        <p:spPr/>
        <p:txBody>
          <a:bodyPr/>
          <a:lstStyle/>
          <a:p>
            <a:fld id="{842A9D56-EF59-4042-8760-64A8D7C21B22}" type="slidenum">
              <a:rPr lang="en-US" smtClean="0"/>
              <a:t>‹#›</a:t>
            </a:fld>
            <a:endParaRPr lang="en-US"/>
          </a:p>
        </p:txBody>
      </p:sp>
    </p:spTree>
    <p:extLst>
      <p:ext uri="{BB962C8B-B14F-4D97-AF65-F5344CB8AC3E}">
        <p14:creationId xmlns:p14="http://schemas.microsoft.com/office/powerpoint/2010/main" val="1908015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FFCA-9D5E-C881-C5B8-7252F4867E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AAD519-E10C-2753-8280-ACEEE37C65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F7877E-CF21-5FA4-F6EE-EB391CA37A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86B7F-4382-848A-5033-320266085BD7}"/>
              </a:ext>
            </a:extLst>
          </p:cNvPr>
          <p:cNvSpPr>
            <a:spLocks noGrp="1"/>
          </p:cNvSpPr>
          <p:nvPr>
            <p:ph type="dt" sz="half" idx="10"/>
          </p:nvPr>
        </p:nvSpPr>
        <p:spPr/>
        <p:txBody>
          <a:bodyPr/>
          <a:lstStyle/>
          <a:p>
            <a:fld id="{F62566EC-1741-4F0C-887E-A53F1EF34A83}" type="datetimeFigureOut">
              <a:rPr lang="en-US" smtClean="0"/>
              <a:t>5/20/2024</a:t>
            </a:fld>
            <a:endParaRPr lang="en-US"/>
          </a:p>
        </p:txBody>
      </p:sp>
      <p:sp>
        <p:nvSpPr>
          <p:cNvPr id="6" name="Footer Placeholder 5">
            <a:extLst>
              <a:ext uri="{FF2B5EF4-FFF2-40B4-BE49-F238E27FC236}">
                <a16:creationId xmlns:a16="http://schemas.microsoft.com/office/drawing/2014/main" id="{DDC21E30-E09B-1771-9568-8BF5047D72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4E0DA-5D37-F6C2-C82E-5733CCC89015}"/>
              </a:ext>
            </a:extLst>
          </p:cNvPr>
          <p:cNvSpPr>
            <a:spLocks noGrp="1"/>
          </p:cNvSpPr>
          <p:nvPr>
            <p:ph type="sldNum" sz="quarter" idx="12"/>
          </p:nvPr>
        </p:nvSpPr>
        <p:spPr/>
        <p:txBody>
          <a:bodyPr/>
          <a:lstStyle/>
          <a:p>
            <a:fld id="{842A9D56-EF59-4042-8760-64A8D7C21B22}" type="slidenum">
              <a:rPr lang="en-US" smtClean="0"/>
              <a:t>‹#›</a:t>
            </a:fld>
            <a:endParaRPr lang="en-US"/>
          </a:p>
        </p:txBody>
      </p:sp>
    </p:spTree>
    <p:extLst>
      <p:ext uri="{BB962C8B-B14F-4D97-AF65-F5344CB8AC3E}">
        <p14:creationId xmlns:p14="http://schemas.microsoft.com/office/powerpoint/2010/main" val="403011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4D87-AF26-828B-EC5F-9B982B880C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1169E7-E378-A703-8F90-E4E3ED0D1AAF}"/>
              </a:ext>
            </a:extLst>
          </p:cNvPr>
          <p:cNvSpPr>
            <a:spLocks noGrp="1"/>
          </p:cNvSpPr>
          <p:nvPr>
            <p:ph type="dt" sz="half" idx="10"/>
          </p:nvPr>
        </p:nvSpPr>
        <p:spPr/>
        <p:txBody>
          <a:bodyPr/>
          <a:lstStyle/>
          <a:p>
            <a:fld id="{F62566EC-1741-4F0C-887E-A53F1EF34A83}" type="datetimeFigureOut">
              <a:rPr lang="en-US" smtClean="0"/>
              <a:t>5/20/2024</a:t>
            </a:fld>
            <a:endParaRPr lang="en-US"/>
          </a:p>
        </p:txBody>
      </p:sp>
      <p:sp>
        <p:nvSpPr>
          <p:cNvPr id="4" name="Footer Placeholder 3">
            <a:extLst>
              <a:ext uri="{FF2B5EF4-FFF2-40B4-BE49-F238E27FC236}">
                <a16:creationId xmlns:a16="http://schemas.microsoft.com/office/drawing/2014/main" id="{0E316F93-913C-2C82-A6EC-536363E336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4C4D73-892C-3725-7BD8-14E0FCC7135D}"/>
              </a:ext>
            </a:extLst>
          </p:cNvPr>
          <p:cNvSpPr>
            <a:spLocks noGrp="1"/>
          </p:cNvSpPr>
          <p:nvPr>
            <p:ph type="sldNum" sz="quarter" idx="12"/>
          </p:nvPr>
        </p:nvSpPr>
        <p:spPr/>
        <p:txBody>
          <a:bodyPr/>
          <a:lstStyle/>
          <a:p>
            <a:fld id="{842A9D56-EF59-4042-8760-64A8D7C21B22}" type="slidenum">
              <a:rPr lang="en-US" smtClean="0"/>
              <a:t>‹#›</a:t>
            </a:fld>
            <a:endParaRPr lang="en-US"/>
          </a:p>
        </p:txBody>
      </p:sp>
    </p:spTree>
    <p:extLst>
      <p:ext uri="{BB962C8B-B14F-4D97-AF65-F5344CB8AC3E}">
        <p14:creationId xmlns:p14="http://schemas.microsoft.com/office/powerpoint/2010/main" val="131722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78AEA0-1799-F687-F22F-B4231EBB3105}"/>
              </a:ext>
            </a:extLst>
          </p:cNvPr>
          <p:cNvSpPr>
            <a:spLocks noGrp="1"/>
          </p:cNvSpPr>
          <p:nvPr>
            <p:ph type="dt" sz="half" idx="10"/>
          </p:nvPr>
        </p:nvSpPr>
        <p:spPr/>
        <p:txBody>
          <a:bodyPr/>
          <a:lstStyle/>
          <a:p>
            <a:fld id="{F62566EC-1741-4F0C-887E-A53F1EF34A83}" type="datetimeFigureOut">
              <a:rPr lang="en-US" smtClean="0"/>
              <a:t>5/20/2024</a:t>
            </a:fld>
            <a:endParaRPr lang="en-US"/>
          </a:p>
        </p:txBody>
      </p:sp>
      <p:sp>
        <p:nvSpPr>
          <p:cNvPr id="3" name="Footer Placeholder 2">
            <a:extLst>
              <a:ext uri="{FF2B5EF4-FFF2-40B4-BE49-F238E27FC236}">
                <a16:creationId xmlns:a16="http://schemas.microsoft.com/office/drawing/2014/main" id="{4E878AF3-3761-5FDA-DDD3-F13043EA50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D43B31-5000-A741-E087-D61B743DBD7A}"/>
              </a:ext>
            </a:extLst>
          </p:cNvPr>
          <p:cNvSpPr>
            <a:spLocks noGrp="1"/>
          </p:cNvSpPr>
          <p:nvPr>
            <p:ph type="sldNum" sz="quarter" idx="12"/>
          </p:nvPr>
        </p:nvSpPr>
        <p:spPr/>
        <p:txBody>
          <a:bodyPr/>
          <a:lstStyle/>
          <a:p>
            <a:fld id="{842A9D56-EF59-4042-8760-64A8D7C21B22}" type="slidenum">
              <a:rPr lang="en-US" smtClean="0"/>
              <a:t>‹#›</a:t>
            </a:fld>
            <a:endParaRPr lang="en-US"/>
          </a:p>
        </p:txBody>
      </p:sp>
    </p:spTree>
    <p:extLst>
      <p:ext uri="{BB962C8B-B14F-4D97-AF65-F5344CB8AC3E}">
        <p14:creationId xmlns:p14="http://schemas.microsoft.com/office/powerpoint/2010/main" val="360132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2351-57A1-9775-9E58-9FE185B71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CC9624-901D-46E4-7572-8E111E5644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95C145-F40C-DA8B-B3F3-319140CA7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820E24-C6EA-8BA6-3DC8-C1BBCEF0FDE6}"/>
              </a:ext>
            </a:extLst>
          </p:cNvPr>
          <p:cNvSpPr>
            <a:spLocks noGrp="1"/>
          </p:cNvSpPr>
          <p:nvPr>
            <p:ph type="dt" sz="half" idx="10"/>
          </p:nvPr>
        </p:nvSpPr>
        <p:spPr/>
        <p:txBody>
          <a:bodyPr/>
          <a:lstStyle/>
          <a:p>
            <a:fld id="{F62566EC-1741-4F0C-887E-A53F1EF34A83}" type="datetimeFigureOut">
              <a:rPr lang="en-US" smtClean="0"/>
              <a:t>5/20/2024</a:t>
            </a:fld>
            <a:endParaRPr lang="en-US"/>
          </a:p>
        </p:txBody>
      </p:sp>
      <p:sp>
        <p:nvSpPr>
          <p:cNvPr id="6" name="Footer Placeholder 5">
            <a:extLst>
              <a:ext uri="{FF2B5EF4-FFF2-40B4-BE49-F238E27FC236}">
                <a16:creationId xmlns:a16="http://schemas.microsoft.com/office/drawing/2014/main" id="{AC8475F1-1DBE-7257-AB76-1AEB388F7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CCF9E-1540-157A-E13E-9E478C120C03}"/>
              </a:ext>
            </a:extLst>
          </p:cNvPr>
          <p:cNvSpPr>
            <a:spLocks noGrp="1"/>
          </p:cNvSpPr>
          <p:nvPr>
            <p:ph type="sldNum" sz="quarter" idx="12"/>
          </p:nvPr>
        </p:nvSpPr>
        <p:spPr/>
        <p:txBody>
          <a:bodyPr/>
          <a:lstStyle/>
          <a:p>
            <a:fld id="{842A9D56-EF59-4042-8760-64A8D7C21B22}" type="slidenum">
              <a:rPr lang="en-US" smtClean="0"/>
              <a:t>‹#›</a:t>
            </a:fld>
            <a:endParaRPr lang="en-US"/>
          </a:p>
        </p:txBody>
      </p:sp>
    </p:spTree>
    <p:extLst>
      <p:ext uri="{BB962C8B-B14F-4D97-AF65-F5344CB8AC3E}">
        <p14:creationId xmlns:p14="http://schemas.microsoft.com/office/powerpoint/2010/main" val="337524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EC22-26B5-C814-D184-02E2D17FE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777008-647F-8778-1617-7C1C08DD52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2BBB5A-6BFB-4CAE-60A6-49565D448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527D5-1C58-5BD4-D0B9-20BF64CF195B}"/>
              </a:ext>
            </a:extLst>
          </p:cNvPr>
          <p:cNvSpPr>
            <a:spLocks noGrp="1"/>
          </p:cNvSpPr>
          <p:nvPr>
            <p:ph type="dt" sz="half" idx="10"/>
          </p:nvPr>
        </p:nvSpPr>
        <p:spPr/>
        <p:txBody>
          <a:bodyPr/>
          <a:lstStyle/>
          <a:p>
            <a:fld id="{F62566EC-1741-4F0C-887E-A53F1EF34A83}" type="datetimeFigureOut">
              <a:rPr lang="en-US" smtClean="0"/>
              <a:t>5/20/2024</a:t>
            </a:fld>
            <a:endParaRPr lang="en-US"/>
          </a:p>
        </p:txBody>
      </p:sp>
      <p:sp>
        <p:nvSpPr>
          <p:cNvPr id="6" name="Footer Placeholder 5">
            <a:extLst>
              <a:ext uri="{FF2B5EF4-FFF2-40B4-BE49-F238E27FC236}">
                <a16:creationId xmlns:a16="http://schemas.microsoft.com/office/drawing/2014/main" id="{04A4AB4A-F3D8-61BC-AFAC-320A52AF7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24FF0-B2F2-A0E5-16C9-D6E6B641840A}"/>
              </a:ext>
            </a:extLst>
          </p:cNvPr>
          <p:cNvSpPr>
            <a:spLocks noGrp="1"/>
          </p:cNvSpPr>
          <p:nvPr>
            <p:ph type="sldNum" sz="quarter" idx="12"/>
          </p:nvPr>
        </p:nvSpPr>
        <p:spPr/>
        <p:txBody>
          <a:bodyPr/>
          <a:lstStyle/>
          <a:p>
            <a:fld id="{842A9D56-EF59-4042-8760-64A8D7C21B22}" type="slidenum">
              <a:rPr lang="en-US" smtClean="0"/>
              <a:t>‹#›</a:t>
            </a:fld>
            <a:endParaRPr lang="en-US"/>
          </a:p>
        </p:txBody>
      </p:sp>
    </p:spTree>
    <p:extLst>
      <p:ext uri="{BB962C8B-B14F-4D97-AF65-F5344CB8AC3E}">
        <p14:creationId xmlns:p14="http://schemas.microsoft.com/office/powerpoint/2010/main" val="149917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2AA98-D372-37DB-EBB7-FEBBE56496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A45D3C-08C7-D776-6F21-F8C195E02B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179C7-9BF7-2D6B-1025-5594039996B8}"/>
              </a:ext>
            </a:extLst>
          </p:cNvPr>
          <p:cNvSpPr>
            <a:spLocks noGrp="1"/>
          </p:cNvSpPr>
          <p:nvPr>
            <p:ph type="dt" sz="half" idx="10"/>
          </p:nvPr>
        </p:nvSpPr>
        <p:spPr/>
        <p:txBody>
          <a:bodyPr/>
          <a:lstStyle/>
          <a:p>
            <a:fld id="{F62566EC-1741-4F0C-887E-A53F1EF34A83}" type="datetimeFigureOut">
              <a:rPr lang="en-US" smtClean="0"/>
              <a:t>5/20/2024</a:t>
            </a:fld>
            <a:endParaRPr lang="en-US"/>
          </a:p>
        </p:txBody>
      </p:sp>
      <p:sp>
        <p:nvSpPr>
          <p:cNvPr id="5" name="Footer Placeholder 4">
            <a:extLst>
              <a:ext uri="{FF2B5EF4-FFF2-40B4-BE49-F238E27FC236}">
                <a16:creationId xmlns:a16="http://schemas.microsoft.com/office/drawing/2014/main" id="{770C1428-0498-4B39-C9ED-A248AA3FA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18BE5-6F15-4717-501E-14E526A87287}"/>
              </a:ext>
            </a:extLst>
          </p:cNvPr>
          <p:cNvSpPr>
            <a:spLocks noGrp="1"/>
          </p:cNvSpPr>
          <p:nvPr>
            <p:ph type="sldNum" sz="quarter" idx="12"/>
          </p:nvPr>
        </p:nvSpPr>
        <p:spPr/>
        <p:txBody>
          <a:bodyPr/>
          <a:lstStyle/>
          <a:p>
            <a:fld id="{842A9D56-EF59-4042-8760-64A8D7C21B22}" type="slidenum">
              <a:rPr lang="en-US" smtClean="0"/>
              <a:t>‹#›</a:t>
            </a:fld>
            <a:endParaRPr lang="en-US"/>
          </a:p>
        </p:txBody>
      </p:sp>
    </p:spTree>
    <p:extLst>
      <p:ext uri="{BB962C8B-B14F-4D97-AF65-F5344CB8AC3E}">
        <p14:creationId xmlns:p14="http://schemas.microsoft.com/office/powerpoint/2010/main" val="194407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7D6515-8EBD-EAF5-4D97-ABDD2903C4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26450D-9140-3553-C319-AA93997DE4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543FC-3D1C-C344-AAF5-EE3620E23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2566EC-1741-4F0C-887E-A53F1EF34A83}" type="datetimeFigureOut">
              <a:rPr lang="en-US" smtClean="0"/>
              <a:t>5/20/2024</a:t>
            </a:fld>
            <a:endParaRPr lang="en-US"/>
          </a:p>
        </p:txBody>
      </p:sp>
      <p:sp>
        <p:nvSpPr>
          <p:cNvPr id="5" name="Footer Placeholder 4">
            <a:extLst>
              <a:ext uri="{FF2B5EF4-FFF2-40B4-BE49-F238E27FC236}">
                <a16:creationId xmlns:a16="http://schemas.microsoft.com/office/drawing/2014/main" id="{375D6E16-CAE9-0865-34B4-ACECD7F4CF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A912D8-8C2D-0356-0D72-95ABB65633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A9D56-EF59-4042-8760-64A8D7C21B22}" type="slidenum">
              <a:rPr lang="en-US" smtClean="0"/>
              <a:t>‹#›</a:t>
            </a:fld>
            <a:endParaRPr lang="en-US"/>
          </a:p>
        </p:txBody>
      </p:sp>
    </p:spTree>
    <p:extLst>
      <p:ext uri="{BB962C8B-B14F-4D97-AF65-F5344CB8AC3E}">
        <p14:creationId xmlns:p14="http://schemas.microsoft.com/office/powerpoint/2010/main" val="125818832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38E7A3-27F6-4D70-AEA2-DA1BDCBF5AD0}"/>
              </a:ext>
            </a:extLst>
          </p:cNvPr>
          <p:cNvSpPr>
            <a:spLocks noGrp="1"/>
          </p:cNvSpPr>
          <p:nvPr>
            <p:ph type="title"/>
          </p:nvPr>
        </p:nvSpPr>
        <p:spPr>
          <a:xfrm>
            <a:off x="0" y="0"/>
            <a:ext cx="10515600" cy="132556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2075448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EADD223B-1AEC-8991-C719-31A9A766C829}"/>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12" b="4458"/>
          <a:stretch/>
        </p:blipFill>
        <p:spPr>
          <a:xfrm>
            <a:off x="1447800" y="0"/>
            <a:ext cx="10744200" cy="6858000"/>
          </a:xfrm>
          <a:prstGeom prst="rect">
            <a:avLst/>
          </a:prstGeom>
        </p:spPr>
      </p:pic>
      <p:sp>
        <p:nvSpPr>
          <p:cNvPr id="31" name="Rectangle 30">
            <a:extLst>
              <a:ext uri="{FF2B5EF4-FFF2-40B4-BE49-F238E27FC236}">
                <a16:creationId xmlns:a16="http://schemas.microsoft.com/office/drawing/2014/main" id="{1414E27E-CC8D-ED69-68DA-21C1A745F2E0}"/>
              </a:ext>
            </a:extLst>
          </p:cNvPr>
          <p:cNvSpPr/>
          <p:nvPr/>
        </p:nvSpPr>
        <p:spPr>
          <a:xfrm rot="5400000" flipH="1">
            <a:off x="3390897" y="-1943103"/>
            <a:ext cx="6858000" cy="10744206"/>
          </a:xfrm>
          <a:prstGeom prst="rect">
            <a:avLst/>
          </a:prstGeom>
          <a:gradFill>
            <a:gsLst>
              <a:gs pos="0">
                <a:schemeClr val="tx1">
                  <a:lumMod val="75000"/>
                  <a:lumOff val="25000"/>
                  <a:alpha val="65000"/>
                </a:schemeClr>
              </a:gs>
              <a:gs pos="100000">
                <a:schemeClr val="tx1">
                  <a:lumMod val="75000"/>
                  <a:lumOff val="25000"/>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A50845-F2CC-2B79-2F92-9D7299D7E6F1}"/>
              </a:ext>
            </a:extLst>
          </p:cNvPr>
          <p:cNvSpPr/>
          <p:nvPr/>
        </p:nvSpPr>
        <p:spPr>
          <a:xfrm>
            <a:off x="0" y="3429000"/>
            <a:ext cx="10012680" cy="2590800"/>
          </a:xfrm>
          <a:prstGeom prst="rect">
            <a:avLst/>
          </a:prstGeom>
          <a:solidFill>
            <a:srgbClr val="0067FA">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4701F19-5CE5-77C7-B5F2-11AD25D031A6}"/>
              </a:ext>
            </a:extLst>
          </p:cNvPr>
          <p:cNvSpPr txBox="1"/>
          <p:nvPr/>
        </p:nvSpPr>
        <p:spPr>
          <a:xfrm>
            <a:off x="1905000" y="5385697"/>
            <a:ext cx="6448625" cy="307777"/>
          </a:xfrm>
          <a:prstGeom prst="rect">
            <a:avLst/>
          </a:prstGeom>
          <a:noFill/>
        </p:spPr>
        <p:txBody>
          <a:bodyPr wrap="square" lIns="0" tIns="0" rIns="0" bIns="0" rtlCol="0">
            <a:spAutoFit/>
          </a:bodyPr>
          <a:lstStyle/>
          <a:p>
            <a:r>
              <a:rPr lang="en-US" sz="2000" dirty="0">
                <a:solidFill>
                  <a:schemeClr val="bg1"/>
                </a:solidFill>
                <a:latin typeface="Open Sans" pitchFamily="2" charset="0"/>
                <a:ea typeface="Open Sans" pitchFamily="2" charset="0"/>
                <a:cs typeface="Open Sans" pitchFamily="2" charset="0"/>
              </a:rPr>
              <a:t>Prepared By: Atul Rana</a:t>
            </a:r>
          </a:p>
        </p:txBody>
      </p:sp>
      <p:sp>
        <p:nvSpPr>
          <p:cNvPr id="13" name="TextBox 12">
            <a:extLst>
              <a:ext uri="{FF2B5EF4-FFF2-40B4-BE49-F238E27FC236}">
                <a16:creationId xmlns:a16="http://schemas.microsoft.com/office/drawing/2014/main" id="{151D4798-1A4F-F46F-9A65-55BCD2662A6E}"/>
              </a:ext>
            </a:extLst>
          </p:cNvPr>
          <p:cNvSpPr txBox="1"/>
          <p:nvPr/>
        </p:nvSpPr>
        <p:spPr>
          <a:xfrm>
            <a:off x="1905000" y="3385996"/>
            <a:ext cx="7315200" cy="1846659"/>
          </a:xfrm>
          <a:prstGeom prst="rect">
            <a:avLst/>
          </a:prstGeom>
          <a:noFill/>
        </p:spPr>
        <p:txBody>
          <a:bodyPr wrap="square" lIns="0" tIns="0" rIns="0" bIns="0" rtlCol="0" anchor="b">
            <a:spAutoFit/>
          </a:bodyPr>
          <a:lstStyle/>
          <a:p>
            <a:r>
              <a:rPr lang="en-US" sz="4000" b="1" dirty="0"/>
              <a:t>Optimizing Strategies: An Analysis of </a:t>
            </a:r>
            <a:r>
              <a:rPr lang="en-US" sz="4000" b="1" dirty="0" err="1"/>
              <a:t>Wanderon’s</a:t>
            </a:r>
            <a:r>
              <a:rPr lang="en-US" sz="4000" b="1" dirty="0"/>
              <a:t> Travel Package Bookings</a:t>
            </a:r>
            <a:endParaRPr lang="en-US" sz="4000" b="1" dirty="0">
              <a:solidFill>
                <a:schemeClr val="bg1"/>
              </a:solidFill>
              <a:latin typeface="Open Sans" pitchFamily="2" charset="0"/>
              <a:ea typeface="Open Sans" pitchFamily="2" charset="0"/>
              <a:cs typeface="Open Sans" pitchFamily="2" charset="0"/>
            </a:endParaRPr>
          </a:p>
        </p:txBody>
      </p:sp>
      <p:sp>
        <p:nvSpPr>
          <p:cNvPr id="22" name="TextBox 21">
            <a:extLst>
              <a:ext uri="{FF2B5EF4-FFF2-40B4-BE49-F238E27FC236}">
                <a16:creationId xmlns:a16="http://schemas.microsoft.com/office/drawing/2014/main" id="{D9C8C715-6E22-0824-2845-4B258B345D3E}"/>
              </a:ext>
            </a:extLst>
          </p:cNvPr>
          <p:cNvSpPr txBox="1"/>
          <p:nvPr/>
        </p:nvSpPr>
        <p:spPr>
          <a:xfrm>
            <a:off x="299719" y="1716845"/>
            <a:ext cx="985519" cy="738664"/>
          </a:xfrm>
          <a:prstGeom prst="rect">
            <a:avLst/>
          </a:prstGeom>
          <a:noFill/>
        </p:spPr>
        <p:txBody>
          <a:bodyPr wrap="square" lIns="0" tIns="0" rIns="0" bIns="0" rtlCol="0">
            <a:spAutoFit/>
          </a:bodyPr>
          <a:lstStyle/>
          <a:p>
            <a:pPr algn="r"/>
            <a:r>
              <a:rPr lang="en-US" sz="2400" b="1" dirty="0">
                <a:solidFill>
                  <a:srgbClr val="0067FA"/>
                </a:solidFill>
                <a:latin typeface="Open Sans" pitchFamily="2" charset="0"/>
                <a:ea typeface="Open Sans" pitchFamily="2" charset="0"/>
                <a:cs typeface="Open Sans" pitchFamily="2" charset="0"/>
              </a:rPr>
              <a:t>May 2024</a:t>
            </a:r>
          </a:p>
        </p:txBody>
      </p:sp>
      <p:cxnSp>
        <p:nvCxnSpPr>
          <p:cNvPr id="28" name="Straight Connector 27">
            <a:extLst>
              <a:ext uri="{FF2B5EF4-FFF2-40B4-BE49-F238E27FC236}">
                <a16:creationId xmlns:a16="http://schemas.microsoft.com/office/drawing/2014/main" id="{6D71F93D-3505-996D-7BFD-B2A1D8858375}"/>
              </a:ext>
            </a:extLst>
          </p:cNvPr>
          <p:cNvCxnSpPr/>
          <p:nvPr/>
        </p:nvCxnSpPr>
        <p:spPr>
          <a:xfrm>
            <a:off x="0" y="1577949"/>
            <a:ext cx="985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5ECEF2F-20E7-7DE0-8395-C301E00ACF95}"/>
              </a:ext>
            </a:extLst>
          </p:cNvPr>
          <p:cNvCxnSpPr>
            <a:cxnSpLocks/>
          </p:cNvCxnSpPr>
          <p:nvPr/>
        </p:nvCxnSpPr>
        <p:spPr>
          <a:xfrm>
            <a:off x="0" y="5539586"/>
            <a:ext cx="985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05252B4A-6BF3-A130-D8E5-03CECCD56EE7}"/>
              </a:ext>
            </a:extLst>
          </p:cNvPr>
          <p:cNvGrpSpPr/>
          <p:nvPr/>
        </p:nvGrpSpPr>
        <p:grpSpPr>
          <a:xfrm rot="16200000">
            <a:off x="5668267" y="-915413"/>
            <a:ext cx="123946" cy="8564880"/>
            <a:chOff x="12068054" y="3429000"/>
            <a:chExt cx="123946" cy="2154555"/>
          </a:xfrm>
        </p:grpSpPr>
        <p:sp>
          <p:nvSpPr>
            <p:cNvPr id="2" name="Rectangle 1">
              <a:extLst>
                <a:ext uri="{FF2B5EF4-FFF2-40B4-BE49-F238E27FC236}">
                  <a16:creationId xmlns:a16="http://schemas.microsoft.com/office/drawing/2014/main" id="{4023D175-ED79-AE56-C86A-1F32E327E217}"/>
                </a:ext>
              </a:extLst>
            </p:cNvPr>
            <p:cNvSpPr/>
            <p:nvPr/>
          </p:nvSpPr>
          <p:spPr>
            <a:xfrm>
              <a:off x="12068054" y="3429000"/>
              <a:ext cx="123946" cy="718185"/>
            </a:xfrm>
            <a:prstGeom prst="rect">
              <a:avLst/>
            </a:prstGeom>
            <a:solidFill>
              <a:srgbClr val="E456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BB75D41-D6BD-61B6-3FAE-A4C8423E5176}"/>
                </a:ext>
              </a:extLst>
            </p:cNvPr>
            <p:cNvSpPr/>
            <p:nvPr/>
          </p:nvSpPr>
          <p:spPr>
            <a:xfrm>
              <a:off x="12068054" y="4147185"/>
              <a:ext cx="123946" cy="718185"/>
            </a:xfrm>
            <a:prstGeom prst="rect">
              <a:avLst/>
            </a:prstGeom>
            <a:solidFill>
              <a:srgbClr val="FAAD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47EEAFF-243D-2F4E-3C94-C716792C7835}"/>
                </a:ext>
              </a:extLst>
            </p:cNvPr>
            <p:cNvSpPr/>
            <p:nvPr/>
          </p:nvSpPr>
          <p:spPr>
            <a:xfrm>
              <a:off x="12068054" y="4865370"/>
              <a:ext cx="123946" cy="718185"/>
            </a:xfrm>
            <a:prstGeom prst="rect">
              <a:avLst/>
            </a:prstGeom>
            <a:solidFill>
              <a:srgbClr val="559E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5897AF0D-9ADF-81BD-7B06-46EF179A08A1}"/>
              </a:ext>
            </a:extLst>
          </p:cNvPr>
          <p:cNvSpPr/>
          <p:nvPr/>
        </p:nvSpPr>
        <p:spPr>
          <a:xfrm rot="16200000">
            <a:off x="661927" y="2643127"/>
            <a:ext cx="123946"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a:extLst>
              <a:ext uri="{FF2B5EF4-FFF2-40B4-BE49-F238E27FC236}">
                <a16:creationId xmlns:a16="http://schemas.microsoft.com/office/drawing/2014/main" id="{345C3091-68DA-78EE-1428-03920E0F9A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0224" y="838200"/>
            <a:ext cx="545296" cy="545296"/>
          </a:xfrm>
          <a:prstGeom prst="rect">
            <a:avLst/>
          </a:prstGeom>
        </p:spPr>
      </p:pic>
    </p:spTree>
    <p:extLst>
      <p:ext uri="{BB962C8B-B14F-4D97-AF65-F5344CB8AC3E}">
        <p14:creationId xmlns:p14="http://schemas.microsoft.com/office/powerpoint/2010/main" val="970164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artArt Placeholder 1">
            <a:extLst>
              <a:ext uri="{FF2B5EF4-FFF2-40B4-BE49-F238E27FC236}">
                <a16:creationId xmlns:a16="http://schemas.microsoft.com/office/drawing/2014/main" id="{3B010124-2111-4E63-9156-86C385D0171B}"/>
              </a:ext>
            </a:extLst>
          </p:cNvPr>
          <p:cNvSpPr>
            <a:spLocks noGrp="1"/>
          </p:cNvSpPr>
          <p:nvPr>
            <p:ph type="dgm" sz="quarter" idx="10"/>
          </p:nvPr>
        </p:nvSpPr>
        <p:spPr>
          <a:xfrm>
            <a:off x="9048206" y="0"/>
            <a:ext cx="3143794" cy="6858000"/>
          </a:xfrm>
        </p:spPr>
      </p:sp>
      <p:sp>
        <p:nvSpPr>
          <p:cNvPr id="3" name="TextBox 2">
            <a:extLst>
              <a:ext uri="{FF2B5EF4-FFF2-40B4-BE49-F238E27FC236}">
                <a16:creationId xmlns:a16="http://schemas.microsoft.com/office/drawing/2014/main" id="{CBCC8848-DB22-4301-A813-F6432DE611C5}"/>
              </a:ext>
            </a:extLst>
          </p:cNvPr>
          <p:cNvSpPr txBox="1"/>
          <p:nvPr/>
        </p:nvSpPr>
        <p:spPr>
          <a:xfrm>
            <a:off x="714103" y="304800"/>
            <a:ext cx="7567748" cy="3970318"/>
          </a:xfrm>
          <a:prstGeom prst="rect">
            <a:avLst/>
          </a:prstGeom>
          <a:noFill/>
        </p:spPr>
        <p:txBody>
          <a:bodyPr wrap="square" rtlCol="0">
            <a:spAutoFit/>
          </a:bodyPr>
          <a:lstStyle/>
          <a:p>
            <a:r>
              <a:rPr lang="en-US" b="1" dirty="0"/>
              <a:t>Streamline Naming Conventions</a:t>
            </a:r>
            <a:r>
              <a:rPr lang="en-US" dirty="0"/>
              <a:t>: To enhance clarity and consistency, adopt a structured naming convention for trip statuses. This can be achieved by categorizing trips based on the following criteria:</a:t>
            </a:r>
          </a:p>
          <a:p>
            <a:pPr lvl="1">
              <a:buFont typeface="Arial" panose="020B0604020202020204" pitchFamily="34" charset="0"/>
              <a:buChar char="•"/>
            </a:pPr>
            <a:r>
              <a:rPr lang="en-US" b="1" dirty="0"/>
              <a:t>Country/Region:</a:t>
            </a:r>
            <a:r>
              <a:rPr lang="en-US" dirty="0"/>
              <a:t> Group trips by the primary destination (e.g., Bhutan, Kashmir, </a:t>
            </a:r>
            <a:r>
              <a:rPr lang="en-US" dirty="0" err="1"/>
              <a:t>Spiti</a:t>
            </a:r>
            <a:r>
              <a:rPr lang="en-US" dirty="0"/>
              <a:t>).</a:t>
            </a:r>
          </a:p>
          <a:p>
            <a:pPr lvl="1">
              <a:buFont typeface="Arial" panose="020B0604020202020204" pitchFamily="34" charset="0"/>
              <a:buChar char="•"/>
            </a:pPr>
            <a:r>
              <a:rPr lang="en-US" b="1" dirty="0"/>
              <a:t>Duration:</a:t>
            </a:r>
            <a:r>
              <a:rPr lang="en-US" dirty="0"/>
              <a:t> Indicate the length of the trip in a standard format (e.g., 1D/2D for same-day packages, 6N/7D for week-long trips).</a:t>
            </a:r>
          </a:p>
          <a:p>
            <a:pPr lvl="1">
              <a:buFont typeface="Arial" panose="020B0604020202020204" pitchFamily="34" charset="0"/>
              <a:buChar char="•"/>
            </a:pPr>
            <a:r>
              <a:rPr lang="en-US" b="1" dirty="0"/>
              <a:t>Special Offers:</a:t>
            </a:r>
            <a:r>
              <a:rPr lang="en-US" dirty="0"/>
              <a:t> Use a separate flag for promotions such as early bird offers or special discounts.</a:t>
            </a:r>
          </a:p>
          <a:p>
            <a:pPr lvl="1"/>
            <a:endParaRPr lang="en-US" dirty="0"/>
          </a:p>
          <a:p>
            <a:r>
              <a:rPr lang="en-US" dirty="0"/>
              <a:t>Example of a standardized format: </a:t>
            </a:r>
            <a:r>
              <a:rPr lang="en-US" altLang="en-US" i="1" dirty="0"/>
              <a:t>[Destination]</a:t>
            </a:r>
            <a:r>
              <a:rPr lang="en-US" altLang="en-US" dirty="0"/>
              <a:t>-</a:t>
            </a:r>
            <a:r>
              <a:rPr lang="en-US" altLang="en-US" i="1" dirty="0"/>
              <a:t>[Season/Theme]</a:t>
            </a:r>
            <a:r>
              <a:rPr lang="en-US" altLang="en-US" dirty="0"/>
              <a:t>-</a:t>
            </a:r>
            <a:r>
              <a:rPr lang="en-US" altLang="en-US" i="1" dirty="0"/>
              <a:t>[Duration] </a:t>
            </a:r>
            <a:r>
              <a:rPr lang="en-US" altLang="en-US" dirty="0"/>
              <a:t>(e.g., Kashmir-Winter Backpacking-(1N/2D), </a:t>
            </a:r>
            <a:r>
              <a:rPr lang="en-US" dirty="0" err="1"/>
              <a:t>Spiti</a:t>
            </a:r>
            <a:r>
              <a:rPr lang="en-US" dirty="0"/>
              <a:t>-Summer-(5N/6D)</a:t>
            </a:r>
            <a:r>
              <a:rPr lang="en-US" altLang="en-US" dirty="0"/>
              <a:t>) </a:t>
            </a:r>
          </a:p>
          <a:p>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473841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CA190A-CD9C-B4F9-746A-8CF4700800E8}"/>
              </a:ext>
            </a:extLst>
          </p:cNvPr>
          <p:cNvSpPr/>
          <p:nvPr/>
        </p:nvSpPr>
        <p:spPr>
          <a:xfrm>
            <a:off x="9117874" y="0"/>
            <a:ext cx="3074125" cy="6858000"/>
          </a:xfrm>
          <a:prstGeom prst="rect">
            <a:avLst/>
          </a:prstGeom>
          <a:solidFill>
            <a:srgbClr val="1974FF">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B0C0884-9556-1DDC-D653-0DF0E2D890AB}"/>
              </a:ext>
            </a:extLst>
          </p:cNvPr>
          <p:cNvSpPr txBox="1"/>
          <p:nvPr/>
        </p:nvSpPr>
        <p:spPr>
          <a:xfrm>
            <a:off x="876299" y="440503"/>
            <a:ext cx="4293230" cy="677108"/>
          </a:xfrm>
          <a:prstGeom prst="rect">
            <a:avLst/>
          </a:prstGeom>
          <a:noFill/>
        </p:spPr>
        <p:txBody>
          <a:bodyPr wrap="square" lIns="0" tIns="0" rIns="0" bIns="0" rtlCol="0" anchor="b">
            <a:spAutoFit/>
          </a:bodyPr>
          <a:lstStyle/>
          <a:p>
            <a:r>
              <a:rPr lang="en-US" sz="4400" b="1" dirty="0">
                <a:solidFill>
                  <a:schemeClr val="tx1">
                    <a:lumMod val="75000"/>
                    <a:lumOff val="25000"/>
                  </a:schemeClr>
                </a:solidFill>
                <a:latin typeface="Open Sans" pitchFamily="2" charset="0"/>
                <a:ea typeface="Open Sans" pitchFamily="2" charset="0"/>
                <a:cs typeface="Open Sans" pitchFamily="2" charset="0"/>
              </a:rPr>
              <a:t>Overview</a:t>
            </a:r>
          </a:p>
        </p:txBody>
      </p:sp>
      <p:sp>
        <p:nvSpPr>
          <p:cNvPr id="19" name="TextBox 18">
            <a:extLst>
              <a:ext uri="{FF2B5EF4-FFF2-40B4-BE49-F238E27FC236}">
                <a16:creationId xmlns:a16="http://schemas.microsoft.com/office/drawing/2014/main" id="{D7542C9A-2AF6-D898-DD25-58553D78E115}"/>
              </a:ext>
            </a:extLst>
          </p:cNvPr>
          <p:cNvSpPr txBox="1"/>
          <p:nvPr/>
        </p:nvSpPr>
        <p:spPr>
          <a:xfrm>
            <a:off x="871945" y="1517849"/>
            <a:ext cx="8006443" cy="2092881"/>
          </a:xfrm>
          <a:prstGeom prst="rect">
            <a:avLst/>
          </a:prstGeom>
          <a:noFill/>
        </p:spPr>
        <p:txBody>
          <a:bodyPr wrap="square" lIns="0" tIns="0" rIns="0" bIns="0" rtlCol="0">
            <a:spAutoFit/>
          </a:bodyPr>
          <a:lstStyle/>
          <a:p>
            <a:pPr>
              <a:spcBef>
                <a:spcPts val="600"/>
              </a:spcBef>
            </a:pPr>
            <a:r>
              <a:rPr lang="en-US" sz="1600" b="1" i="0" dirty="0" err="1">
                <a:solidFill>
                  <a:schemeClr val="tx1">
                    <a:lumMod val="75000"/>
                    <a:lumOff val="25000"/>
                  </a:schemeClr>
                </a:solidFill>
                <a:effectLst/>
                <a:latin typeface="Open Sans" pitchFamily="2" charset="0"/>
              </a:rPr>
              <a:t>Wanderon</a:t>
            </a:r>
            <a:r>
              <a:rPr lang="en-US" sz="1600" b="0" i="0" dirty="0">
                <a:solidFill>
                  <a:schemeClr val="tx1">
                    <a:lumMod val="75000"/>
                    <a:lumOff val="25000"/>
                  </a:schemeClr>
                </a:solidFill>
                <a:effectLst/>
                <a:latin typeface="Open Sans" pitchFamily="2" charset="0"/>
              </a:rPr>
              <a:t> </a:t>
            </a:r>
            <a:r>
              <a:rPr lang="en-US" dirty="0"/>
              <a:t>was setup in 2017 by link minded people coming from premier Indian institute (NIT) with an idea to streamline travelling and </a:t>
            </a:r>
            <a:r>
              <a:rPr lang="en-US" dirty="0" err="1"/>
              <a:t>vactions</a:t>
            </a:r>
            <a:r>
              <a:rPr lang="en-US" dirty="0"/>
              <a:t> planning a smooth online experience for customer and convert the traditional travel planning into single source of destination for all travel </a:t>
            </a:r>
            <a:r>
              <a:rPr lang="en-US" dirty="0" err="1"/>
              <a:t>itenieries</a:t>
            </a:r>
            <a:r>
              <a:rPr lang="en-US" dirty="0"/>
              <a:t> and planning.</a:t>
            </a:r>
          </a:p>
          <a:p>
            <a:pPr marL="285750" indent="-285750">
              <a:spcBef>
                <a:spcPts val="600"/>
              </a:spcBef>
              <a:buClr>
                <a:srgbClr val="1974FF"/>
              </a:buClr>
              <a:buFont typeface="Arial" panose="020B0604020202020204" pitchFamily="34" charset="0"/>
              <a:buChar char="•"/>
            </a:pPr>
            <a:r>
              <a:rPr lang="en-US" dirty="0"/>
              <a:t>Being in this online travel industry since 2017, clientele includes </a:t>
            </a:r>
            <a:r>
              <a:rPr lang="en-US" dirty="0" err="1"/>
              <a:t>paytm</a:t>
            </a:r>
            <a:r>
              <a:rPr lang="en-US" dirty="0"/>
              <a:t>, TVS and many more.</a:t>
            </a:r>
          </a:p>
          <a:p>
            <a:pPr marL="285750" indent="-285750">
              <a:spcBef>
                <a:spcPts val="600"/>
              </a:spcBef>
              <a:buClr>
                <a:srgbClr val="1974FF"/>
              </a:buClr>
              <a:buFont typeface="Arial" panose="020B0604020202020204" pitchFamily="34" charset="0"/>
              <a:buChar char="•"/>
            </a:pPr>
            <a:r>
              <a:rPr lang="en-US" dirty="0"/>
              <a:t>Serves domestic and internal packages for customers all over the world. </a:t>
            </a:r>
          </a:p>
        </p:txBody>
      </p:sp>
      <p:sp>
        <p:nvSpPr>
          <p:cNvPr id="2" name="TextBox 1">
            <a:extLst>
              <a:ext uri="{FF2B5EF4-FFF2-40B4-BE49-F238E27FC236}">
                <a16:creationId xmlns:a16="http://schemas.microsoft.com/office/drawing/2014/main" id="{B1925308-51F4-4927-8004-B6A3EFFDBC49}"/>
              </a:ext>
            </a:extLst>
          </p:cNvPr>
          <p:cNvSpPr txBox="1"/>
          <p:nvPr/>
        </p:nvSpPr>
        <p:spPr>
          <a:xfrm>
            <a:off x="876299" y="1105325"/>
            <a:ext cx="35302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i="1" dirty="0"/>
              <a:t>Company Background</a:t>
            </a:r>
          </a:p>
        </p:txBody>
      </p:sp>
      <p:sp>
        <p:nvSpPr>
          <p:cNvPr id="13" name="TextBox 12">
            <a:extLst>
              <a:ext uri="{FF2B5EF4-FFF2-40B4-BE49-F238E27FC236}">
                <a16:creationId xmlns:a16="http://schemas.microsoft.com/office/drawing/2014/main" id="{C0A5D39B-1107-4F28-B6A5-5616B11B12A4}"/>
              </a:ext>
            </a:extLst>
          </p:cNvPr>
          <p:cNvSpPr txBox="1"/>
          <p:nvPr/>
        </p:nvSpPr>
        <p:spPr>
          <a:xfrm>
            <a:off x="876299" y="3707176"/>
            <a:ext cx="35302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i="1" dirty="0"/>
              <a:t>Introduction</a:t>
            </a:r>
          </a:p>
        </p:txBody>
      </p:sp>
      <p:sp>
        <p:nvSpPr>
          <p:cNvPr id="4" name="TextBox 3">
            <a:extLst>
              <a:ext uri="{FF2B5EF4-FFF2-40B4-BE49-F238E27FC236}">
                <a16:creationId xmlns:a16="http://schemas.microsoft.com/office/drawing/2014/main" id="{0484C305-F8A1-4C0D-B3BA-7FBFDA052AD6}"/>
              </a:ext>
            </a:extLst>
          </p:cNvPr>
          <p:cNvSpPr txBox="1"/>
          <p:nvPr/>
        </p:nvSpPr>
        <p:spPr>
          <a:xfrm>
            <a:off x="789212" y="4172954"/>
            <a:ext cx="7849690" cy="1908215"/>
          </a:xfrm>
          <a:prstGeom prst="rect">
            <a:avLst/>
          </a:prstGeom>
          <a:noFill/>
        </p:spPr>
        <p:txBody>
          <a:bodyPr wrap="square" rtlCol="0">
            <a:spAutoFit/>
          </a:bodyPr>
          <a:lstStyle/>
          <a:p>
            <a:pPr>
              <a:spcBef>
                <a:spcPts val="600"/>
              </a:spcBef>
            </a:pPr>
            <a:r>
              <a:rPr lang="en-US" b="1" dirty="0"/>
              <a:t>Dataset Description:</a:t>
            </a:r>
            <a:r>
              <a:rPr lang="en-US" dirty="0"/>
              <a:t> The analysis is based on raw data comprising 93,000 total opportunities involving 84 salespersons.</a:t>
            </a:r>
            <a:endParaRPr lang="en-US" b="1" dirty="0"/>
          </a:p>
          <a:p>
            <a:pPr>
              <a:spcBef>
                <a:spcPts val="600"/>
              </a:spcBef>
            </a:pPr>
            <a:r>
              <a:rPr lang="en-US" b="1" dirty="0"/>
              <a:t>Purpose of Analysis: </a:t>
            </a:r>
            <a:r>
              <a:rPr lang="en-US" dirty="0"/>
              <a:t>The analysis was conducted to understand sales performance, identify top-performing salespersons, and optimize sales strategies to enhance overall performance</a:t>
            </a:r>
            <a:endParaRPr lang="en-US" b="1" dirty="0"/>
          </a:p>
          <a:p>
            <a:pPr>
              <a:spcBef>
                <a:spcPts val="600"/>
              </a:spcBef>
            </a:pPr>
            <a:r>
              <a:rPr lang="en-US" b="1" dirty="0"/>
              <a:t>Key Metrics: </a:t>
            </a:r>
            <a:r>
              <a:rPr lang="en-US" dirty="0"/>
              <a:t>SPL (Speed per lead), revenue earned per lead *.</a:t>
            </a:r>
            <a:endParaRPr lang="en-US" sz="1800" b="0" i="0" dirty="0">
              <a:solidFill>
                <a:schemeClr val="tx1">
                  <a:lumMod val="75000"/>
                  <a:lumOff val="25000"/>
                </a:schemeClr>
              </a:solidFill>
              <a:effectLst/>
              <a:latin typeface="Open Sans" pitchFamily="2" charset="0"/>
            </a:endParaRPr>
          </a:p>
        </p:txBody>
      </p:sp>
      <p:sp>
        <p:nvSpPr>
          <p:cNvPr id="6" name="Footer Placeholder 5">
            <a:extLst>
              <a:ext uri="{FF2B5EF4-FFF2-40B4-BE49-F238E27FC236}">
                <a16:creationId xmlns:a16="http://schemas.microsoft.com/office/drawing/2014/main" id="{D7EED41A-07FB-4574-B6C9-140E3779FA70}"/>
              </a:ext>
            </a:extLst>
          </p:cNvPr>
          <p:cNvSpPr>
            <a:spLocks noGrp="1"/>
          </p:cNvSpPr>
          <p:nvPr>
            <p:ph type="ftr" sz="quarter" idx="11"/>
          </p:nvPr>
        </p:nvSpPr>
        <p:spPr>
          <a:xfrm>
            <a:off x="-428898" y="6812363"/>
            <a:ext cx="6611983" cy="91274"/>
          </a:xfrm>
        </p:spPr>
        <p:txBody>
          <a:bodyPr/>
          <a:lstStyle/>
          <a:p>
            <a:r>
              <a:rPr lang="en-US" sz="1200" i="1" dirty="0"/>
              <a:t>* Next slide possess the info regarding the methodology used for preprocessing of the data.</a:t>
            </a:r>
          </a:p>
          <a:p>
            <a:endParaRPr lang="en-US" dirty="0"/>
          </a:p>
        </p:txBody>
      </p:sp>
    </p:spTree>
    <p:extLst>
      <p:ext uri="{BB962C8B-B14F-4D97-AF65-F5344CB8AC3E}">
        <p14:creationId xmlns:p14="http://schemas.microsoft.com/office/powerpoint/2010/main" val="377278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D4DBC3-DE94-4A63-9C67-24B8681DF265}"/>
              </a:ext>
            </a:extLst>
          </p:cNvPr>
          <p:cNvSpPr>
            <a:spLocks noGrp="1"/>
          </p:cNvSpPr>
          <p:nvPr>
            <p:ph type="title"/>
          </p:nvPr>
        </p:nvSpPr>
        <p:spPr>
          <a:xfrm>
            <a:off x="679164" y="260622"/>
            <a:ext cx="10515600" cy="1325563"/>
          </a:xfrm>
        </p:spPr>
        <p:txBody>
          <a:bodyPr>
            <a:normAutofit/>
          </a:bodyPr>
          <a:lstStyle/>
          <a:p>
            <a:r>
              <a:rPr lang="en-US" b="1" dirty="0">
                <a:solidFill>
                  <a:schemeClr val="tx1">
                    <a:lumMod val="75000"/>
                    <a:lumOff val="25000"/>
                  </a:schemeClr>
                </a:solidFill>
                <a:latin typeface="Open Sans" pitchFamily="2" charset="0"/>
                <a:ea typeface="Open Sans" pitchFamily="2" charset="0"/>
                <a:cs typeface="Open Sans" pitchFamily="2" charset="0"/>
              </a:rPr>
              <a:t>Analysis Methodology</a:t>
            </a:r>
          </a:p>
        </p:txBody>
      </p:sp>
      <p:sp>
        <p:nvSpPr>
          <p:cNvPr id="7" name="TextBox 6">
            <a:extLst>
              <a:ext uri="{FF2B5EF4-FFF2-40B4-BE49-F238E27FC236}">
                <a16:creationId xmlns:a16="http://schemas.microsoft.com/office/drawing/2014/main" id="{DB279C6D-190A-429F-8196-1F7F589AC627}"/>
              </a:ext>
            </a:extLst>
          </p:cNvPr>
          <p:cNvSpPr txBox="1"/>
          <p:nvPr/>
        </p:nvSpPr>
        <p:spPr>
          <a:xfrm>
            <a:off x="1153006" y="1689631"/>
            <a:ext cx="4894008" cy="1415772"/>
          </a:xfrm>
          <a:prstGeom prst="rect">
            <a:avLst/>
          </a:prstGeom>
          <a:solidFill>
            <a:schemeClr val="accent4">
              <a:lumMod val="20000"/>
              <a:lumOff val="80000"/>
            </a:schemeClr>
          </a:solidFill>
        </p:spPr>
        <p:txBody>
          <a:bodyPr wrap="square" rtlCol="0">
            <a:spAutoFit/>
          </a:bodyPr>
          <a:lstStyle/>
          <a:p>
            <a:r>
              <a:rPr lang="en-US" sz="2000" b="1" u="sng" dirty="0"/>
              <a:t>Data Cleaning and Preparation</a:t>
            </a:r>
            <a:r>
              <a:rPr lang="en-US" b="1" dirty="0"/>
              <a:t>:</a:t>
            </a:r>
          </a:p>
          <a:p>
            <a:pPr>
              <a:buFont typeface="Arial" panose="020B0604020202020204" pitchFamily="34" charset="0"/>
              <a:buChar char="•"/>
            </a:pPr>
            <a:r>
              <a:rPr lang="en-US" dirty="0"/>
              <a:t> </a:t>
            </a:r>
            <a:r>
              <a:rPr lang="en-US" sz="1600" i="1" dirty="0"/>
              <a:t>Removed salespersons with zero converted leads (10% of total).</a:t>
            </a:r>
          </a:p>
          <a:p>
            <a:pPr>
              <a:buFont typeface="Arial" panose="020B0604020202020204" pitchFamily="34" charset="0"/>
              <a:buChar char="•"/>
            </a:pPr>
            <a:r>
              <a:rPr lang="en-US" sz="1600" i="1" dirty="0"/>
              <a:t> Handled instances where no opportunities were initially assigned but later converted to leads."</a:t>
            </a:r>
          </a:p>
        </p:txBody>
      </p:sp>
      <p:pic>
        <p:nvPicPr>
          <p:cNvPr id="13" name="Content Placeholder 12">
            <a:extLst>
              <a:ext uri="{FF2B5EF4-FFF2-40B4-BE49-F238E27FC236}">
                <a16:creationId xmlns:a16="http://schemas.microsoft.com/office/drawing/2014/main" id="{BDDD6624-54D5-4E42-88AF-FFD84CF0193D}"/>
              </a:ext>
            </a:extLst>
          </p:cNvPr>
          <p:cNvPicPr>
            <a:picLocks noGrp="1" noChangeAspect="1"/>
          </p:cNvPicPr>
          <p:nvPr>
            <p:ph sz="half" idx="1"/>
          </p:nvPr>
        </p:nvPicPr>
        <p:blipFill>
          <a:blip r:embed="rId2"/>
          <a:stretch>
            <a:fillRect/>
          </a:stretch>
        </p:blipFill>
        <p:spPr>
          <a:xfrm>
            <a:off x="42791" y="3889301"/>
            <a:ext cx="1123822" cy="1196926"/>
          </a:xfrm>
          <a:prstGeom prst="rect">
            <a:avLst/>
          </a:prstGeom>
        </p:spPr>
      </p:pic>
      <p:pic>
        <p:nvPicPr>
          <p:cNvPr id="17" name="Picture 16">
            <a:extLst>
              <a:ext uri="{FF2B5EF4-FFF2-40B4-BE49-F238E27FC236}">
                <a16:creationId xmlns:a16="http://schemas.microsoft.com/office/drawing/2014/main" id="{30B14DCE-5133-4FC7-B765-EC8647DDB9A1}"/>
              </a:ext>
            </a:extLst>
          </p:cNvPr>
          <p:cNvPicPr>
            <a:picLocks noChangeAspect="1"/>
          </p:cNvPicPr>
          <p:nvPr/>
        </p:nvPicPr>
        <p:blipFill>
          <a:blip r:embed="rId3"/>
          <a:stretch>
            <a:fillRect/>
          </a:stretch>
        </p:blipFill>
        <p:spPr>
          <a:xfrm>
            <a:off x="15577" y="1651913"/>
            <a:ext cx="1074836" cy="1104764"/>
          </a:xfrm>
          <a:prstGeom prst="rect">
            <a:avLst/>
          </a:prstGeom>
        </p:spPr>
      </p:pic>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281D55AD-7CFA-45AD-9B3E-6A7C70DB0A4D}"/>
                  </a:ext>
                </a:extLst>
              </p:cNvPr>
              <p:cNvSpPr txBox="1"/>
              <p:nvPr/>
            </p:nvSpPr>
            <p:spPr>
              <a:xfrm>
                <a:off x="1153005" y="3915861"/>
                <a:ext cx="4894009" cy="2053511"/>
              </a:xfrm>
              <a:prstGeom prst="rect">
                <a:avLst/>
              </a:prstGeom>
              <a:solidFill>
                <a:schemeClr val="accent1">
                  <a:lumMod val="20000"/>
                  <a:lumOff val="80000"/>
                </a:schemeClr>
              </a:solidFill>
            </p:spPr>
            <p:txBody>
              <a:bodyPr wrap="square">
                <a:spAutoFit/>
              </a:bodyPr>
              <a:lstStyle/>
              <a:p>
                <a:r>
                  <a:rPr lang="en-US" b="1" u="sng" dirty="0"/>
                  <a:t>Standardization and Scoring</a:t>
                </a:r>
                <a:r>
                  <a:rPr lang="en-US" b="1" dirty="0"/>
                  <a:t>:</a:t>
                </a:r>
              </a:p>
              <a:p>
                <a:pPr>
                  <a:buFont typeface="Arial" panose="020B0604020202020204" pitchFamily="34" charset="0"/>
                  <a:buChar char="•"/>
                </a:pPr>
                <a:r>
                  <a:rPr lang="en-US" sz="1600" i="1" dirty="0"/>
                  <a:t> Standardized bill amount as </a:t>
                </a:r>
                <a:r>
                  <a:rPr lang="en-US" sz="1600" i="1" dirty="0" err="1"/>
                  <a:t>z_score</a:t>
                </a:r>
                <a:r>
                  <a:rPr lang="en-US" sz="1600" i="1" dirty="0"/>
                  <a:t> using the formula </a:t>
                </a:r>
                <a14:m>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𝑋</m:t>
                        </m:r>
                        <m:r>
                          <a:rPr lang="en-US" sz="1600" b="0" i="1" smtClean="0">
                            <a:latin typeface="Cambria Math" panose="02040503050406030204" pitchFamily="18" charset="0"/>
                          </a:rPr>
                          <m:t>−</m:t>
                        </m:r>
                        <m:r>
                          <a:rPr lang="en-US" sz="1600" b="0" i="1" smtClean="0">
                            <a:latin typeface="Cambria Math" panose="02040503050406030204" pitchFamily="18" charset="0"/>
                          </a:rPr>
                          <m:t>𝑚𝑒𝑎𝑛</m:t>
                        </m:r>
                      </m:num>
                      <m:den>
                        <m:r>
                          <a:rPr lang="en-US" sz="1600" b="0" i="1" smtClean="0">
                            <a:latin typeface="Cambria Math" panose="02040503050406030204" pitchFamily="18" charset="0"/>
                          </a:rPr>
                          <m:t>𝑠𝑡𝑑</m:t>
                        </m:r>
                        <m:r>
                          <a:rPr lang="en-US" sz="1600" b="0" i="1" smtClean="0">
                            <a:latin typeface="Cambria Math" panose="02040503050406030204" pitchFamily="18" charset="0"/>
                          </a:rPr>
                          <m:t>.</m:t>
                        </m:r>
                        <m:r>
                          <a:rPr lang="en-US" sz="1600" b="0" i="1" smtClean="0">
                            <a:latin typeface="Cambria Math" panose="02040503050406030204" pitchFamily="18" charset="0"/>
                          </a:rPr>
                          <m:t>𝑑𝑒𝑣𝑖𝑎𝑡𝑖𝑜𝑛</m:t>
                        </m:r>
                      </m:den>
                    </m:f>
                  </m:oMath>
                </a14:m>
                <a:r>
                  <a:rPr lang="en-US" sz="1600" b="0" i="1" dirty="0"/>
                  <a:t> for each salesperson.</a:t>
                </a:r>
              </a:p>
              <a:p>
                <a:endParaRPr lang="en-US" sz="1600" b="0" i="1" dirty="0"/>
              </a:p>
              <a:p>
                <a:pPr>
                  <a:buFont typeface="Arial" panose="020B0604020202020204" pitchFamily="34" charset="0"/>
                  <a:buChar char="•"/>
                </a:pPr>
                <a:r>
                  <a:rPr lang="en-US" sz="1600" i="1" dirty="0"/>
                  <a:t>Integrated speed per lead (SPL) as time taken for opportunity to be converted into lead and standardized as </a:t>
                </a:r>
                <a:r>
                  <a:rPr lang="en-US" sz="1600" i="1" dirty="0" err="1"/>
                  <a:t>z_score</a:t>
                </a:r>
                <a:r>
                  <a:rPr lang="en-US" sz="1600" i="1" dirty="0"/>
                  <a:t> using 1-</a:t>
                </a:r>
                <a:r>
                  <a:rPr lang="en-US" sz="1600" b="0" i="1" dirty="0"/>
                  <a:t> </a:t>
                </a:r>
                <a14:m>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𝑚𝑒𝑎𝑛</m:t>
                        </m:r>
                      </m:num>
                      <m:den>
                        <m:r>
                          <a:rPr lang="en-US" sz="1600" b="0" i="1" smtClean="0">
                            <a:latin typeface="Cambria Math" panose="02040503050406030204" pitchFamily="18" charset="0"/>
                          </a:rPr>
                          <m:t>𝑠𝑡𝑑</m:t>
                        </m:r>
                        <m:r>
                          <a:rPr lang="en-US" sz="1600" b="0" i="1" smtClean="0">
                            <a:latin typeface="Cambria Math" panose="02040503050406030204" pitchFamily="18" charset="0"/>
                          </a:rPr>
                          <m:t>.</m:t>
                        </m:r>
                        <m:r>
                          <a:rPr lang="en-US" sz="1600" b="0" i="1" smtClean="0">
                            <a:latin typeface="Cambria Math" panose="02040503050406030204" pitchFamily="18" charset="0"/>
                          </a:rPr>
                          <m:t>𝑑𝑒𝑣𝑖𝑎𝑡𝑖𝑜𝑛</m:t>
                        </m:r>
                      </m:den>
                    </m:f>
                  </m:oMath>
                </a14:m>
                <a:r>
                  <a:rPr lang="en-US" sz="1600" b="0" i="1" dirty="0"/>
                  <a:t> </a:t>
                </a:r>
                <a:r>
                  <a:rPr lang="en-US" sz="1600" i="1" dirty="0"/>
                  <a:t> for each salesperson.</a:t>
                </a:r>
              </a:p>
            </p:txBody>
          </p:sp>
        </mc:Choice>
        <mc:Fallback>
          <p:sp>
            <p:nvSpPr>
              <p:cNvPr id="19" name="TextBox 18">
                <a:extLst>
                  <a:ext uri="{FF2B5EF4-FFF2-40B4-BE49-F238E27FC236}">
                    <a16:creationId xmlns:a16="http://schemas.microsoft.com/office/drawing/2014/main" id="{281D55AD-7CFA-45AD-9B3E-6A7C70DB0A4D}"/>
                  </a:ext>
                </a:extLst>
              </p:cNvPr>
              <p:cNvSpPr txBox="1">
                <a:spLocks noRot="1" noChangeAspect="1" noMove="1" noResize="1" noEditPoints="1" noAdjustHandles="1" noChangeArrowheads="1" noChangeShapeType="1" noTextEdit="1"/>
              </p:cNvSpPr>
              <p:nvPr/>
            </p:nvSpPr>
            <p:spPr>
              <a:xfrm>
                <a:off x="1153005" y="3915861"/>
                <a:ext cx="4894009" cy="2053511"/>
              </a:xfrm>
              <a:prstGeom prst="rect">
                <a:avLst/>
              </a:prstGeom>
              <a:blipFill>
                <a:blip r:embed="rId4"/>
                <a:stretch>
                  <a:fillRect l="-996" t="-1484" b="-593"/>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35AC0984-B536-4122-861F-30A8443DBE77}"/>
              </a:ext>
            </a:extLst>
          </p:cNvPr>
          <p:cNvSpPr txBox="1"/>
          <p:nvPr/>
        </p:nvSpPr>
        <p:spPr>
          <a:xfrm>
            <a:off x="7282415" y="1689630"/>
            <a:ext cx="4787665" cy="1415772"/>
          </a:xfrm>
          <a:prstGeom prst="rect">
            <a:avLst/>
          </a:prstGeom>
          <a:solidFill>
            <a:schemeClr val="accent6">
              <a:lumMod val="20000"/>
              <a:lumOff val="80000"/>
            </a:schemeClr>
          </a:solidFill>
        </p:spPr>
        <p:txBody>
          <a:bodyPr wrap="square" rtlCol="0">
            <a:spAutoFit/>
          </a:bodyPr>
          <a:lstStyle/>
          <a:p>
            <a:r>
              <a:rPr lang="en-US" sz="2000" b="1" u="sng" dirty="0"/>
              <a:t>Ranking System</a:t>
            </a:r>
            <a:r>
              <a:rPr lang="en-US" b="1" dirty="0"/>
              <a:t>:</a:t>
            </a:r>
          </a:p>
          <a:p>
            <a:pPr>
              <a:buFont typeface="Arial" panose="020B0604020202020204" pitchFamily="34" charset="0"/>
              <a:buChar char="•"/>
            </a:pPr>
            <a:r>
              <a:rPr lang="en-US" dirty="0"/>
              <a:t> </a:t>
            </a:r>
            <a:r>
              <a:rPr lang="en-US" sz="1600" i="1" dirty="0"/>
              <a:t>Overall Z-Score = 90% of bill amount Z-Score + 10% of SPL Z-Score.</a:t>
            </a:r>
          </a:p>
          <a:p>
            <a:pPr>
              <a:buFont typeface="Arial" panose="020B0604020202020204" pitchFamily="34" charset="0"/>
              <a:buChar char="•"/>
            </a:pPr>
            <a:r>
              <a:rPr lang="en-US" sz="1600" i="1" dirty="0"/>
              <a:t>Ranks were assigned from lowest to highest overall Z-Score.</a:t>
            </a:r>
          </a:p>
        </p:txBody>
      </p:sp>
      <p:pic>
        <p:nvPicPr>
          <p:cNvPr id="26" name="Picture 25">
            <a:extLst>
              <a:ext uri="{FF2B5EF4-FFF2-40B4-BE49-F238E27FC236}">
                <a16:creationId xmlns:a16="http://schemas.microsoft.com/office/drawing/2014/main" id="{FEC9606E-FE11-4EB4-9762-2F51E3531155}"/>
              </a:ext>
            </a:extLst>
          </p:cNvPr>
          <p:cNvPicPr>
            <a:picLocks noChangeAspect="1"/>
          </p:cNvPicPr>
          <p:nvPr/>
        </p:nvPicPr>
        <p:blipFill>
          <a:blip r:embed="rId5"/>
          <a:stretch>
            <a:fillRect/>
          </a:stretch>
        </p:blipFill>
        <p:spPr>
          <a:xfrm>
            <a:off x="6172200" y="1651913"/>
            <a:ext cx="1123823" cy="1325562"/>
          </a:xfrm>
          <a:prstGeom prst="rect">
            <a:avLst/>
          </a:prstGeom>
        </p:spPr>
      </p:pic>
      <p:pic>
        <p:nvPicPr>
          <p:cNvPr id="33" name="Picture 32">
            <a:extLst>
              <a:ext uri="{FF2B5EF4-FFF2-40B4-BE49-F238E27FC236}">
                <a16:creationId xmlns:a16="http://schemas.microsoft.com/office/drawing/2014/main" id="{A67394A2-A8D2-4960-8FD1-5BE64F4BD3CD}"/>
              </a:ext>
            </a:extLst>
          </p:cNvPr>
          <p:cNvPicPr>
            <a:picLocks noChangeAspect="1"/>
          </p:cNvPicPr>
          <p:nvPr/>
        </p:nvPicPr>
        <p:blipFill>
          <a:blip r:embed="rId6"/>
          <a:stretch>
            <a:fillRect/>
          </a:stretch>
        </p:blipFill>
        <p:spPr>
          <a:xfrm>
            <a:off x="6248400" y="3915861"/>
            <a:ext cx="1060683" cy="1138027"/>
          </a:xfrm>
          <a:prstGeom prst="rect">
            <a:avLst/>
          </a:prstGeom>
        </p:spPr>
      </p:pic>
      <p:sp>
        <p:nvSpPr>
          <p:cNvPr id="34" name="TextBox 33">
            <a:extLst>
              <a:ext uri="{FF2B5EF4-FFF2-40B4-BE49-F238E27FC236}">
                <a16:creationId xmlns:a16="http://schemas.microsoft.com/office/drawing/2014/main" id="{93941947-C217-4962-972F-86B76F9B6A63}"/>
              </a:ext>
            </a:extLst>
          </p:cNvPr>
          <p:cNvSpPr txBox="1"/>
          <p:nvPr/>
        </p:nvSpPr>
        <p:spPr>
          <a:xfrm>
            <a:off x="7296020" y="3915861"/>
            <a:ext cx="4787665" cy="1415772"/>
          </a:xfrm>
          <a:prstGeom prst="rect">
            <a:avLst/>
          </a:prstGeom>
          <a:solidFill>
            <a:schemeClr val="accent2">
              <a:lumMod val="20000"/>
              <a:lumOff val="80000"/>
            </a:schemeClr>
          </a:solidFill>
        </p:spPr>
        <p:txBody>
          <a:bodyPr wrap="square" rtlCol="0">
            <a:spAutoFit/>
          </a:bodyPr>
          <a:lstStyle/>
          <a:p>
            <a:r>
              <a:rPr lang="en-US" sz="2000" b="1" u="sng" dirty="0"/>
              <a:t>Categorization of salesperson*</a:t>
            </a:r>
            <a:r>
              <a:rPr lang="en-US" b="1" dirty="0"/>
              <a:t>:</a:t>
            </a:r>
          </a:p>
          <a:p>
            <a:pPr>
              <a:buFont typeface="Arial" panose="020B0604020202020204" pitchFamily="34" charset="0"/>
              <a:buChar char="•"/>
            </a:pPr>
            <a:r>
              <a:rPr lang="en-US" dirty="0"/>
              <a:t> </a:t>
            </a:r>
            <a:r>
              <a:rPr lang="en-US" sz="1600" dirty="0"/>
              <a:t>Elite (95%-100%): Rank &gt;= 0.95.</a:t>
            </a:r>
          </a:p>
          <a:p>
            <a:pPr>
              <a:buFont typeface="Arial" panose="020B0604020202020204" pitchFamily="34" charset="0"/>
              <a:buChar char="•"/>
            </a:pPr>
            <a:r>
              <a:rPr lang="en-US" sz="1600" dirty="0"/>
              <a:t> Strong (84%-94%): Rank &gt;= 0.84.</a:t>
            </a:r>
          </a:p>
          <a:p>
            <a:pPr>
              <a:buFont typeface="Arial" panose="020B0604020202020204" pitchFamily="34" charset="0"/>
              <a:buChar char="•"/>
            </a:pPr>
            <a:r>
              <a:rPr lang="en-US" sz="1600" dirty="0"/>
              <a:t> Serviceable (51%-83%): Rank &gt;= 0.51.</a:t>
            </a:r>
          </a:p>
          <a:p>
            <a:pPr>
              <a:buFont typeface="Arial" panose="020B0604020202020204" pitchFamily="34" charset="0"/>
              <a:buChar char="•"/>
            </a:pPr>
            <a:r>
              <a:rPr lang="en-US" sz="1600" dirty="0"/>
              <a:t> Weak (0%-50%): Rank &lt; 0.51.</a:t>
            </a:r>
          </a:p>
        </p:txBody>
      </p:sp>
      <p:sp>
        <p:nvSpPr>
          <p:cNvPr id="39" name="Footer Placeholder 38">
            <a:extLst>
              <a:ext uri="{FF2B5EF4-FFF2-40B4-BE49-F238E27FC236}">
                <a16:creationId xmlns:a16="http://schemas.microsoft.com/office/drawing/2014/main" id="{ED0CAA8F-0DA1-4BF0-8916-6D6A1533131F}"/>
              </a:ext>
            </a:extLst>
          </p:cNvPr>
          <p:cNvSpPr>
            <a:spLocks noGrp="1"/>
          </p:cNvSpPr>
          <p:nvPr>
            <p:ph type="ftr" sz="quarter" idx="11"/>
          </p:nvPr>
        </p:nvSpPr>
        <p:spPr>
          <a:xfrm>
            <a:off x="-148797" y="6492875"/>
            <a:ext cx="7045986" cy="365125"/>
          </a:xfrm>
        </p:spPr>
        <p:txBody>
          <a:bodyPr/>
          <a:lstStyle/>
          <a:p>
            <a:r>
              <a:rPr lang="en-US" i="1" dirty="0"/>
              <a:t>* To ensure ranks are properly formulated, rank is then calculated over the total data to categorize the label</a:t>
            </a:r>
          </a:p>
        </p:txBody>
      </p:sp>
    </p:spTree>
    <p:extLst>
      <p:ext uri="{BB962C8B-B14F-4D97-AF65-F5344CB8AC3E}">
        <p14:creationId xmlns:p14="http://schemas.microsoft.com/office/powerpoint/2010/main" val="2673115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B8AC2-C89F-4FF9-882B-B0112CA84D75}"/>
              </a:ext>
            </a:extLst>
          </p:cNvPr>
          <p:cNvSpPr>
            <a:spLocks noGrp="1"/>
          </p:cNvSpPr>
          <p:nvPr>
            <p:ph type="title"/>
          </p:nvPr>
        </p:nvSpPr>
        <p:spPr>
          <a:xfrm>
            <a:off x="87086" y="0"/>
            <a:ext cx="11355388" cy="1515926"/>
          </a:xfrm>
        </p:spPr>
        <p:txBody>
          <a:bodyPr>
            <a:normAutofit/>
          </a:bodyPr>
          <a:lstStyle/>
          <a:p>
            <a:r>
              <a:rPr lang="en-US" sz="2900" b="1" dirty="0"/>
              <a:t>Q3’23 indicates translation of opportunities to leads by 3.34% with 81% of overall opportunities assigned to 1 sales person</a:t>
            </a:r>
          </a:p>
        </p:txBody>
      </p:sp>
      <p:pic>
        <p:nvPicPr>
          <p:cNvPr id="10" name="Picture 9">
            <a:extLst>
              <a:ext uri="{FF2B5EF4-FFF2-40B4-BE49-F238E27FC236}">
                <a16:creationId xmlns:a16="http://schemas.microsoft.com/office/drawing/2014/main" id="{4F7A3ED7-CA94-40DB-9B17-71B482F1CCDB}"/>
              </a:ext>
            </a:extLst>
          </p:cNvPr>
          <p:cNvPicPr>
            <a:picLocks noChangeAspect="1"/>
          </p:cNvPicPr>
          <p:nvPr/>
        </p:nvPicPr>
        <p:blipFill>
          <a:blip r:embed="rId2"/>
          <a:stretch>
            <a:fillRect/>
          </a:stretch>
        </p:blipFill>
        <p:spPr>
          <a:xfrm>
            <a:off x="6096000" y="1721484"/>
            <a:ext cx="5886994" cy="4591691"/>
          </a:xfrm>
          <a:prstGeom prst="rect">
            <a:avLst/>
          </a:prstGeom>
        </p:spPr>
      </p:pic>
      <p:pic>
        <p:nvPicPr>
          <p:cNvPr id="22" name="Picture 21">
            <a:extLst>
              <a:ext uri="{FF2B5EF4-FFF2-40B4-BE49-F238E27FC236}">
                <a16:creationId xmlns:a16="http://schemas.microsoft.com/office/drawing/2014/main" id="{5738E8AB-F926-4071-A587-67F2C8A43E18}"/>
              </a:ext>
            </a:extLst>
          </p:cNvPr>
          <p:cNvPicPr>
            <a:picLocks noChangeAspect="1"/>
          </p:cNvPicPr>
          <p:nvPr/>
        </p:nvPicPr>
        <p:blipFill>
          <a:blip r:embed="rId3"/>
          <a:stretch>
            <a:fillRect/>
          </a:stretch>
        </p:blipFill>
        <p:spPr>
          <a:xfrm>
            <a:off x="209006" y="1721485"/>
            <a:ext cx="5886994" cy="4591691"/>
          </a:xfrm>
          <a:prstGeom prst="rect">
            <a:avLst/>
          </a:prstGeom>
        </p:spPr>
      </p:pic>
    </p:spTree>
    <p:extLst>
      <p:ext uri="{BB962C8B-B14F-4D97-AF65-F5344CB8AC3E}">
        <p14:creationId xmlns:p14="http://schemas.microsoft.com/office/powerpoint/2010/main" val="172452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A320-DDCA-4926-993E-6B7CD1B8DDB8}"/>
              </a:ext>
            </a:extLst>
          </p:cNvPr>
          <p:cNvSpPr>
            <a:spLocks noGrp="1"/>
          </p:cNvSpPr>
          <p:nvPr>
            <p:ph type="title"/>
          </p:nvPr>
        </p:nvSpPr>
        <p:spPr>
          <a:xfrm>
            <a:off x="839788" y="365126"/>
            <a:ext cx="10512424" cy="1316038"/>
          </a:xfrm>
        </p:spPr>
        <p:txBody>
          <a:bodyPr>
            <a:normAutofit fontScale="90000"/>
          </a:bodyPr>
          <a:lstStyle/>
          <a:p>
            <a:r>
              <a:rPr lang="en-US" sz="3200" b="1" dirty="0"/>
              <a:t>As on Q3’23, more than 1/3 of total revenue were brought by 10% of total salesperson labeled as [strong and elite salesperson] </a:t>
            </a:r>
          </a:p>
        </p:txBody>
      </p:sp>
      <p:pic>
        <p:nvPicPr>
          <p:cNvPr id="7" name="Picture 6">
            <a:extLst>
              <a:ext uri="{FF2B5EF4-FFF2-40B4-BE49-F238E27FC236}">
                <a16:creationId xmlns:a16="http://schemas.microsoft.com/office/drawing/2014/main" id="{FD7C41C2-68E7-4155-80A1-C5D81C723CC2}"/>
              </a:ext>
            </a:extLst>
          </p:cNvPr>
          <p:cNvPicPr/>
          <p:nvPr/>
        </p:nvPicPr>
        <p:blipFill>
          <a:blip r:embed="rId2"/>
          <a:stretch>
            <a:fillRect/>
          </a:stretch>
        </p:blipFill>
        <p:spPr>
          <a:xfrm>
            <a:off x="1089886" y="1821724"/>
            <a:ext cx="4839335" cy="3771900"/>
          </a:xfrm>
          <a:prstGeom prst="rect">
            <a:avLst/>
          </a:prstGeom>
        </p:spPr>
      </p:pic>
      <p:pic>
        <p:nvPicPr>
          <p:cNvPr id="8" name="Picture 7">
            <a:extLst>
              <a:ext uri="{FF2B5EF4-FFF2-40B4-BE49-F238E27FC236}">
                <a16:creationId xmlns:a16="http://schemas.microsoft.com/office/drawing/2014/main" id="{E3E37E9C-3BDE-40C6-9C0F-A7C7051FAC17}"/>
              </a:ext>
            </a:extLst>
          </p:cNvPr>
          <p:cNvPicPr/>
          <p:nvPr/>
        </p:nvPicPr>
        <p:blipFill>
          <a:blip r:embed="rId3"/>
          <a:stretch>
            <a:fillRect/>
          </a:stretch>
        </p:blipFill>
        <p:spPr>
          <a:xfrm>
            <a:off x="5929221" y="1681162"/>
            <a:ext cx="5351236" cy="4118748"/>
          </a:xfrm>
          <a:prstGeom prst="rect">
            <a:avLst/>
          </a:prstGeom>
        </p:spPr>
      </p:pic>
    </p:spTree>
    <p:extLst>
      <p:ext uri="{BB962C8B-B14F-4D97-AF65-F5344CB8AC3E}">
        <p14:creationId xmlns:p14="http://schemas.microsoft.com/office/powerpoint/2010/main" val="300290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D3533-8B0B-4844-B5E6-40BBDF642D5A}"/>
              </a:ext>
            </a:extLst>
          </p:cNvPr>
          <p:cNvSpPr>
            <a:spLocks noGrp="1"/>
          </p:cNvSpPr>
          <p:nvPr>
            <p:ph type="title"/>
          </p:nvPr>
        </p:nvSpPr>
        <p:spPr/>
        <p:txBody>
          <a:bodyPr>
            <a:normAutofit/>
          </a:bodyPr>
          <a:lstStyle/>
          <a:p>
            <a:r>
              <a:rPr lang="en-US" sz="2900" b="1" dirty="0"/>
              <a:t>Lost leads contribute to &lt;1% of total bill amount, signifying healthy cancellation rate </a:t>
            </a:r>
          </a:p>
        </p:txBody>
      </p:sp>
      <p:sp>
        <p:nvSpPr>
          <p:cNvPr id="4" name="Content Placeholder 3">
            <a:extLst>
              <a:ext uri="{FF2B5EF4-FFF2-40B4-BE49-F238E27FC236}">
                <a16:creationId xmlns:a16="http://schemas.microsoft.com/office/drawing/2014/main" id="{D9A6F9B7-6537-4839-BC1B-A66C9984DB29}"/>
              </a:ext>
            </a:extLst>
          </p:cNvPr>
          <p:cNvSpPr>
            <a:spLocks noGrp="1"/>
          </p:cNvSpPr>
          <p:nvPr>
            <p:ph sz="half" idx="2"/>
          </p:nvPr>
        </p:nvSpPr>
        <p:spPr/>
        <p:txBody>
          <a:bodyPr/>
          <a:lstStyle/>
          <a:p>
            <a:endParaRPr lang="en-US"/>
          </a:p>
        </p:txBody>
      </p:sp>
      <p:pic>
        <p:nvPicPr>
          <p:cNvPr id="13" name="Picture 12">
            <a:extLst>
              <a:ext uri="{FF2B5EF4-FFF2-40B4-BE49-F238E27FC236}">
                <a16:creationId xmlns:a16="http://schemas.microsoft.com/office/drawing/2014/main" id="{CFADA92D-20D5-4A3F-8448-1C8A13B2F883}"/>
              </a:ext>
            </a:extLst>
          </p:cNvPr>
          <p:cNvPicPr>
            <a:picLocks noChangeAspect="1"/>
          </p:cNvPicPr>
          <p:nvPr/>
        </p:nvPicPr>
        <p:blipFill>
          <a:blip r:embed="rId2"/>
          <a:stretch>
            <a:fillRect/>
          </a:stretch>
        </p:blipFill>
        <p:spPr>
          <a:xfrm>
            <a:off x="269583" y="1824038"/>
            <a:ext cx="5487166" cy="4105848"/>
          </a:xfrm>
          <a:prstGeom prst="rect">
            <a:avLst/>
          </a:prstGeom>
        </p:spPr>
      </p:pic>
      <p:pic>
        <p:nvPicPr>
          <p:cNvPr id="17" name="Picture 16">
            <a:extLst>
              <a:ext uri="{FF2B5EF4-FFF2-40B4-BE49-F238E27FC236}">
                <a16:creationId xmlns:a16="http://schemas.microsoft.com/office/drawing/2014/main" id="{FBEE64D3-D524-4A92-9E12-35D690A40CC8}"/>
              </a:ext>
            </a:extLst>
          </p:cNvPr>
          <p:cNvPicPr>
            <a:picLocks noChangeAspect="1"/>
          </p:cNvPicPr>
          <p:nvPr/>
        </p:nvPicPr>
        <p:blipFill>
          <a:blip r:embed="rId3"/>
          <a:stretch>
            <a:fillRect/>
          </a:stretch>
        </p:blipFill>
        <p:spPr>
          <a:xfrm>
            <a:off x="6019801" y="1891405"/>
            <a:ext cx="5745479" cy="3971114"/>
          </a:xfrm>
          <a:prstGeom prst="rect">
            <a:avLst/>
          </a:prstGeom>
        </p:spPr>
      </p:pic>
    </p:spTree>
    <p:extLst>
      <p:ext uri="{BB962C8B-B14F-4D97-AF65-F5344CB8AC3E}">
        <p14:creationId xmlns:p14="http://schemas.microsoft.com/office/powerpoint/2010/main" val="364882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C18F-39A4-4730-8ADF-324A08F16E6E}"/>
              </a:ext>
            </a:extLst>
          </p:cNvPr>
          <p:cNvSpPr>
            <a:spLocks noGrp="1"/>
          </p:cNvSpPr>
          <p:nvPr>
            <p:ph type="title"/>
          </p:nvPr>
        </p:nvSpPr>
        <p:spPr>
          <a:xfrm>
            <a:off x="716280" y="149782"/>
            <a:ext cx="10515600" cy="1325563"/>
          </a:xfrm>
        </p:spPr>
        <p:txBody>
          <a:bodyPr>
            <a:normAutofit/>
          </a:bodyPr>
          <a:lstStyle/>
          <a:p>
            <a:r>
              <a:rPr lang="en-US" sz="2900" b="1" dirty="0" err="1"/>
              <a:t>ExClient</a:t>
            </a:r>
            <a:r>
              <a:rPr lang="en-US" sz="2900" b="1" dirty="0"/>
              <a:t> account for 20% of our customer base and contribute 18% of the overall bill amount. Analysis shows that the average bill generated by them is 0.9 times that of non-</a:t>
            </a:r>
            <a:r>
              <a:rPr lang="en-US" sz="2900" b="1" dirty="0" err="1"/>
              <a:t>ExCliente</a:t>
            </a:r>
            <a:r>
              <a:rPr lang="en-US" sz="2900" b="1" dirty="0"/>
              <a:t>.</a:t>
            </a:r>
          </a:p>
        </p:txBody>
      </p:sp>
      <p:pic>
        <p:nvPicPr>
          <p:cNvPr id="7" name="Picture 6">
            <a:extLst>
              <a:ext uri="{FF2B5EF4-FFF2-40B4-BE49-F238E27FC236}">
                <a16:creationId xmlns:a16="http://schemas.microsoft.com/office/drawing/2014/main" id="{0D4BF0CB-CED0-4022-B115-A51D7572EE0C}"/>
              </a:ext>
            </a:extLst>
          </p:cNvPr>
          <p:cNvPicPr>
            <a:picLocks noChangeAspect="1"/>
          </p:cNvPicPr>
          <p:nvPr/>
        </p:nvPicPr>
        <p:blipFill>
          <a:blip r:embed="rId2"/>
          <a:stretch>
            <a:fillRect/>
          </a:stretch>
        </p:blipFill>
        <p:spPr>
          <a:xfrm>
            <a:off x="142183" y="1825625"/>
            <a:ext cx="6020640" cy="4001058"/>
          </a:xfrm>
          <a:prstGeom prst="rect">
            <a:avLst/>
          </a:prstGeom>
        </p:spPr>
      </p:pic>
      <p:pic>
        <p:nvPicPr>
          <p:cNvPr id="9" name="Picture 8">
            <a:extLst>
              <a:ext uri="{FF2B5EF4-FFF2-40B4-BE49-F238E27FC236}">
                <a16:creationId xmlns:a16="http://schemas.microsoft.com/office/drawing/2014/main" id="{5BF7F2A4-BFAC-459F-BF05-707B36A12CFE}"/>
              </a:ext>
            </a:extLst>
          </p:cNvPr>
          <p:cNvPicPr>
            <a:picLocks noChangeAspect="1"/>
          </p:cNvPicPr>
          <p:nvPr/>
        </p:nvPicPr>
        <p:blipFill>
          <a:blip r:embed="rId3"/>
          <a:stretch>
            <a:fillRect/>
          </a:stretch>
        </p:blipFill>
        <p:spPr>
          <a:xfrm>
            <a:off x="6426925" y="1807021"/>
            <a:ext cx="5694091" cy="4228019"/>
          </a:xfrm>
          <a:prstGeom prst="rect">
            <a:avLst/>
          </a:prstGeom>
        </p:spPr>
      </p:pic>
    </p:spTree>
    <p:extLst>
      <p:ext uri="{BB962C8B-B14F-4D97-AF65-F5344CB8AC3E}">
        <p14:creationId xmlns:p14="http://schemas.microsoft.com/office/powerpoint/2010/main" val="336367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100C-238C-4596-BF27-D68A3A7B183F}"/>
              </a:ext>
            </a:extLst>
          </p:cNvPr>
          <p:cNvSpPr>
            <a:spLocks noGrp="1"/>
          </p:cNvSpPr>
          <p:nvPr>
            <p:ph type="title"/>
          </p:nvPr>
        </p:nvSpPr>
        <p:spPr>
          <a:xfrm>
            <a:off x="751115" y="296944"/>
            <a:ext cx="10515600" cy="1325563"/>
          </a:xfrm>
        </p:spPr>
        <p:txBody>
          <a:bodyPr>
            <a:normAutofit fontScale="90000"/>
          </a:bodyPr>
          <a:lstStyle/>
          <a:p>
            <a:r>
              <a:rPr lang="en-US" sz="3200" b="1" dirty="0"/>
              <a:t>2nd popular choice of </a:t>
            </a:r>
            <a:r>
              <a:rPr lang="en-US" sz="3200" b="1" dirty="0" err="1"/>
              <a:t>cliente</a:t>
            </a:r>
            <a:r>
              <a:rPr lang="en-US" sz="3200" b="1" dirty="0"/>
              <a:t> is (6N/7D), with least popular choice is (1N/2D), majority of (1N/2D) package are solo </a:t>
            </a:r>
            <a:r>
              <a:rPr lang="en-US" sz="3200" b="1" dirty="0" err="1"/>
              <a:t>travellers</a:t>
            </a:r>
            <a:r>
              <a:rPr lang="en-US" sz="3200" b="1" dirty="0"/>
              <a:t> </a:t>
            </a:r>
            <a:br>
              <a:rPr lang="en-US" dirty="0"/>
            </a:br>
            <a:endParaRPr lang="en-US" dirty="0"/>
          </a:p>
        </p:txBody>
      </p:sp>
      <p:sp>
        <p:nvSpPr>
          <p:cNvPr id="3" name="Content Placeholder 2">
            <a:extLst>
              <a:ext uri="{FF2B5EF4-FFF2-40B4-BE49-F238E27FC236}">
                <a16:creationId xmlns:a16="http://schemas.microsoft.com/office/drawing/2014/main" id="{50909439-17B4-4F44-8716-3465145DD03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39A2506-E7E7-4432-9E48-610E33511DE7}"/>
              </a:ext>
            </a:extLst>
          </p:cNvPr>
          <p:cNvPicPr>
            <a:picLocks noChangeAspect="1"/>
          </p:cNvPicPr>
          <p:nvPr/>
        </p:nvPicPr>
        <p:blipFill>
          <a:blip r:embed="rId2"/>
          <a:stretch>
            <a:fillRect/>
          </a:stretch>
        </p:blipFill>
        <p:spPr>
          <a:xfrm>
            <a:off x="6584562" y="1262743"/>
            <a:ext cx="5518239" cy="4598126"/>
          </a:xfrm>
          <a:prstGeom prst="rect">
            <a:avLst/>
          </a:prstGeom>
        </p:spPr>
      </p:pic>
      <p:pic>
        <p:nvPicPr>
          <p:cNvPr id="9" name="Picture 8">
            <a:extLst>
              <a:ext uri="{FF2B5EF4-FFF2-40B4-BE49-F238E27FC236}">
                <a16:creationId xmlns:a16="http://schemas.microsoft.com/office/drawing/2014/main" id="{6B5B1B72-EE75-430F-894D-564C3418B3BC}"/>
              </a:ext>
            </a:extLst>
          </p:cNvPr>
          <p:cNvPicPr>
            <a:picLocks noChangeAspect="1"/>
          </p:cNvPicPr>
          <p:nvPr/>
        </p:nvPicPr>
        <p:blipFill>
          <a:blip r:embed="rId3"/>
          <a:stretch>
            <a:fillRect/>
          </a:stretch>
        </p:blipFill>
        <p:spPr>
          <a:xfrm>
            <a:off x="679268" y="1262743"/>
            <a:ext cx="5741956" cy="4598126"/>
          </a:xfrm>
          <a:prstGeom prst="rect">
            <a:avLst/>
          </a:prstGeom>
        </p:spPr>
      </p:pic>
    </p:spTree>
    <p:extLst>
      <p:ext uri="{BB962C8B-B14F-4D97-AF65-F5344CB8AC3E}">
        <p14:creationId xmlns:p14="http://schemas.microsoft.com/office/powerpoint/2010/main" val="254868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CA190A-CD9C-B4F9-746A-8CF4700800E8}"/>
              </a:ext>
            </a:extLst>
          </p:cNvPr>
          <p:cNvSpPr/>
          <p:nvPr/>
        </p:nvSpPr>
        <p:spPr>
          <a:xfrm>
            <a:off x="9117874" y="0"/>
            <a:ext cx="3074125" cy="6858000"/>
          </a:xfrm>
          <a:prstGeom prst="rect">
            <a:avLst/>
          </a:prstGeom>
          <a:solidFill>
            <a:srgbClr val="1974FF">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B0C0884-9556-1DDC-D653-0DF0E2D890AB}"/>
              </a:ext>
            </a:extLst>
          </p:cNvPr>
          <p:cNvSpPr txBox="1"/>
          <p:nvPr/>
        </p:nvSpPr>
        <p:spPr>
          <a:xfrm>
            <a:off x="789211" y="333539"/>
            <a:ext cx="5541919" cy="677108"/>
          </a:xfrm>
          <a:prstGeom prst="rect">
            <a:avLst/>
          </a:prstGeom>
          <a:noFill/>
        </p:spPr>
        <p:txBody>
          <a:bodyPr wrap="square" lIns="0" tIns="0" rIns="0" bIns="0" rtlCol="0" anchor="b">
            <a:spAutoFit/>
          </a:bodyPr>
          <a:lstStyle/>
          <a:p>
            <a:r>
              <a:rPr lang="en-US" sz="4400" b="1" dirty="0">
                <a:solidFill>
                  <a:schemeClr val="tx1">
                    <a:lumMod val="75000"/>
                    <a:lumOff val="25000"/>
                  </a:schemeClr>
                </a:solidFill>
                <a:latin typeface="Open Sans" pitchFamily="2" charset="0"/>
                <a:ea typeface="Open Sans" pitchFamily="2" charset="0"/>
                <a:cs typeface="Open Sans" pitchFamily="2" charset="0"/>
              </a:rPr>
              <a:t>Recommendations</a:t>
            </a:r>
          </a:p>
        </p:txBody>
      </p:sp>
      <p:sp>
        <p:nvSpPr>
          <p:cNvPr id="19" name="TextBox 18">
            <a:extLst>
              <a:ext uri="{FF2B5EF4-FFF2-40B4-BE49-F238E27FC236}">
                <a16:creationId xmlns:a16="http://schemas.microsoft.com/office/drawing/2014/main" id="{D7542C9A-2AF6-D898-DD25-58553D78E115}"/>
              </a:ext>
            </a:extLst>
          </p:cNvPr>
          <p:cNvSpPr txBox="1"/>
          <p:nvPr/>
        </p:nvSpPr>
        <p:spPr>
          <a:xfrm>
            <a:off x="871945" y="1517849"/>
            <a:ext cx="8006443" cy="2492990"/>
          </a:xfrm>
          <a:prstGeom prst="rect">
            <a:avLst/>
          </a:prstGeom>
          <a:noFill/>
        </p:spPr>
        <p:txBody>
          <a:bodyPr wrap="square" lIns="0" tIns="0" rIns="0" bIns="0" rtlCol="0">
            <a:spAutoFit/>
          </a:bodyPr>
          <a:lstStyle/>
          <a:p>
            <a:pPr>
              <a:buFont typeface="Arial" panose="020B0604020202020204" pitchFamily="34" charset="0"/>
              <a:buChar char="•"/>
            </a:pPr>
            <a:r>
              <a:rPr lang="en-US" b="1" dirty="0"/>
              <a:t>Improve Data Allocation:</a:t>
            </a:r>
            <a:r>
              <a:rPr lang="en-US" dirty="0"/>
              <a:t> Ensure all salespersons are assigned opportunities to maximize conversion potential.</a:t>
            </a:r>
          </a:p>
          <a:p>
            <a:pPr>
              <a:buFont typeface="Arial" panose="020B0604020202020204" pitchFamily="34" charset="0"/>
              <a:buChar char="•"/>
            </a:pPr>
            <a:r>
              <a:rPr lang="en-US" b="1" dirty="0"/>
              <a:t>Investigate Outliers:</a:t>
            </a:r>
            <a:r>
              <a:rPr lang="en-US" dirty="0"/>
              <a:t> Further analysis needed for leads with no bill amount to understand and address underlying issues.</a:t>
            </a:r>
          </a:p>
          <a:p>
            <a:pPr>
              <a:buFont typeface="Arial" panose="020B0604020202020204" pitchFamily="34" charset="0"/>
              <a:buChar char="•"/>
            </a:pPr>
            <a:r>
              <a:rPr lang="en-US" b="1" dirty="0"/>
              <a:t>Clustering of Trip and Enquiry Destinations</a:t>
            </a:r>
            <a:r>
              <a:rPr lang="en-US" dirty="0"/>
              <a:t>: Grouping trip and enquiry destinations into broader categories through clustering will help streamline analysis. Currently, there are over 50 categories, which complicates identifying trends and issues. Consolidating these into fewer, more manageable clusters will facilitate better insight and decision-making.</a:t>
            </a:r>
          </a:p>
        </p:txBody>
      </p:sp>
      <p:sp>
        <p:nvSpPr>
          <p:cNvPr id="2" name="TextBox 1">
            <a:extLst>
              <a:ext uri="{FF2B5EF4-FFF2-40B4-BE49-F238E27FC236}">
                <a16:creationId xmlns:a16="http://schemas.microsoft.com/office/drawing/2014/main" id="{B1925308-51F4-4927-8004-B6A3EFFDBC49}"/>
              </a:ext>
            </a:extLst>
          </p:cNvPr>
          <p:cNvSpPr txBox="1"/>
          <p:nvPr/>
        </p:nvSpPr>
        <p:spPr>
          <a:xfrm>
            <a:off x="876300" y="1105325"/>
            <a:ext cx="371311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i="1" dirty="0"/>
              <a:t>Data anomalies mitigation strategies</a:t>
            </a:r>
          </a:p>
        </p:txBody>
      </p:sp>
      <p:sp>
        <p:nvSpPr>
          <p:cNvPr id="13" name="TextBox 12">
            <a:extLst>
              <a:ext uri="{FF2B5EF4-FFF2-40B4-BE49-F238E27FC236}">
                <a16:creationId xmlns:a16="http://schemas.microsoft.com/office/drawing/2014/main" id="{C0A5D39B-1107-4F28-B6A5-5616B11B12A4}"/>
              </a:ext>
            </a:extLst>
          </p:cNvPr>
          <p:cNvSpPr txBox="1"/>
          <p:nvPr/>
        </p:nvSpPr>
        <p:spPr>
          <a:xfrm>
            <a:off x="876299" y="3707176"/>
            <a:ext cx="35302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i="1" dirty="0"/>
              <a:t>New methodologies ideas</a:t>
            </a:r>
          </a:p>
        </p:txBody>
      </p:sp>
      <p:sp>
        <p:nvSpPr>
          <p:cNvPr id="6" name="Footer Placeholder 5">
            <a:extLst>
              <a:ext uri="{FF2B5EF4-FFF2-40B4-BE49-F238E27FC236}">
                <a16:creationId xmlns:a16="http://schemas.microsoft.com/office/drawing/2014/main" id="{D7EED41A-07FB-4574-B6C9-140E3779FA70}"/>
              </a:ext>
            </a:extLst>
          </p:cNvPr>
          <p:cNvSpPr>
            <a:spLocks noGrp="1"/>
          </p:cNvSpPr>
          <p:nvPr>
            <p:ph type="ftr" sz="quarter" idx="11"/>
          </p:nvPr>
        </p:nvSpPr>
        <p:spPr>
          <a:xfrm>
            <a:off x="-428898" y="6812363"/>
            <a:ext cx="6611983" cy="91274"/>
          </a:xfrm>
        </p:spPr>
        <p:txBody>
          <a:bodyPr/>
          <a:lstStyle/>
          <a:p>
            <a:endParaRPr lang="en-US" dirty="0"/>
          </a:p>
        </p:txBody>
      </p:sp>
      <p:sp>
        <p:nvSpPr>
          <p:cNvPr id="11" name="TextBox 10">
            <a:extLst>
              <a:ext uri="{FF2B5EF4-FFF2-40B4-BE49-F238E27FC236}">
                <a16:creationId xmlns:a16="http://schemas.microsoft.com/office/drawing/2014/main" id="{42655411-01DE-4E2A-BB27-6EDA45F15D65}"/>
              </a:ext>
            </a:extLst>
          </p:cNvPr>
          <p:cNvSpPr txBox="1"/>
          <p:nvPr/>
        </p:nvSpPr>
        <p:spPr>
          <a:xfrm>
            <a:off x="871944" y="4076508"/>
            <a:ext cx="8006443" cy="3046988"/>
          </a:xfrm>
          <a:prstGeom prst="rect">
            <a:avLst/>
          </a:prstGeom>
          <a:noFill/>
        </p:spPr>
        <p:txBody>
          <a:bodyPr wrap="square" lIns="0" tIns="0" rIns="0" bIns="0" rtlCol="0">
            <a:spAutoFit/>
          </a:bodyPr>
          <a:lstStyle/>
          <a:p>
            <a:pPr>
              <a:buFont typeface="Arial" panose="020B0604020202020204" pitchFamily="34" charset="0"/>
              <a:buChar char="•"/>
            </a:pPr>
            <a:r>
              <a:rPr lang="en-US" b="1" dirty="0"/>
              <a:t>Age Segregation:</a:t>
            </a:r>
            <a:r>
              <a:rPr lang="en-US" dirty="0"/>
              <a:t> Further break down age categories to distinguish between youth and adult preferences. This will help in understanding the distinct behavior and choices of different age groups.</a:t>
            </a:r>
          </a:p>
          <a:p>
            <a:pPr>
              <a:buFont typeface="Arial" panose="020B0604020202020204" pitchFamily="34" charset="0"/>
              <a:buChar char="•"/>
            </a:pPr>
            <a:r>
              <a:rPr lang="en-US" b="1" dirty="0"/>
              <a:t>Customer Feedback:</a:t>
            </a:r>
            <a:r>
              <a:rPr lang="en-US" dirty="0"/>
              <a:t> Collect and analyze customer feedback systematically to identify specific areas for improvement. Use this feedback to enhance service offerings and customer satisfaction.</a:t>
            </a:r>
          </a:p>
          <a:p>
            <a:pPr>
              <a:buFont typeface="Arial" panose="020B0604020202020204" pitchFamily="34" charset="0"/>
              <a:buChar char="•"/>
            </a:pPr>
            <a:r>
              <a:rPr lang="en-US" b="1" dirty="0"/>
              <a:t>Scoring :</a:t>
            </a:r>
            <a:r>
              <a:rPr lang="en-US" dirty="0"/>
              <a:t> Ensuring appropriate weightage to both SPL (Speed per Lead) and total bill amount (revenue) will motivate salespersons to close leads quickly while maximizing revenue. This balanced approach incentivizes efficiency and profitability, driving better overall performance.</a:t>
            </a:r>
          </a:p>
          <a:p>
            <a:endParaRPr lang="en-US" dirty="0"/>
          </a:p>
        </p:txBody>
      </p:sp>
    </p:spTree>
    <p:extLst>
      <p:ext uri="{BB962C8B-B14F-4D97-AF65-F5344CB8AC3E}">
        <p14:creationId xmlns:p14="http://schemas.microsoft.com/office/powerpoint/2010/main" val="3177723065"/>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1932</TotalTime>
  <Words>819</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Cambria Math</vt:lpstr>
      <vt:lpstr>Open Sans</vt:lpstr>
      <vt:lpstr>1_Custom Design</vt:lpstr>
      <vt:lpstr>Custom Design</vt:lpstr>
      <vt:lpstr>PowerPoint Presentation</vt:lpstr>
      <vt:lpstr>PowerPoint Presentation</vt:lpstr>
      <vt:lpstr>Analysis Methodology</vt:lpstr>
      <vt:lpstr>Q3’23 indicates translation of opportunities to leads by 3.34% with 81% of overall opportunities assigned to 1 sales person</vt:lpstr>
      <vt:lpstr>As on Q3’23, more than 1/3 of total revenue were brought by 10% of total salesperson labeled as [strong and elite salesperson] </vt:lpstr>
      <vt:lpstr>Lost leads contribute to &lt;1% of total bill amount, signifying healthy cancellation rate </vt:lpstr>
      <vt:lpstr>ExClient account for 20% of our customer base and contribute 18% of the overall bill amount. Analysis shows that the average bill generated by them is 0.9 times that of non-ExCliente.</vt:lpstr>
      <vt:lpstr>2nd popular choice of cliente is (6N/7D), with least popular choice is (1N/2D), majority of (1N/2D) package are solo travellers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pahlawan design</dc:creator>
  <cp:lastModifiedBy>Rana, Atul</cp:lastModifiedBy>
  <cp:revision>51</cp:revision>
  <dcterms:created xsi:type="dcterms:W3CDTF">2023-10-18T04:36:08Z</dcterms:created>
  <dcterms:modified xsi:type="dcterms:W3CDTF">2024-05-21T04:13:00Z</dcterms:modified>
</cp:coreProperties>
</file>