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Hierarchy：当前场景的所有元素，Inspector：当前GameObject的属性</a:t>
            </a:r>
            <a:endParaRPr sz="2400"/>
          </a:p>
          <a:p>
            <a:pPr lvl="0">
              <a:defRPr sz="1800"/>
            </a:pPr>
            <a:r>
              <a:rPr sz="2400"/>
              <a:t>Toolbar：五种基本的操作，Project：当前项目中所有的元素和组件，包括游戏所需的素材和代码 最中间是当前场景的预览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游戏中所有元素都是GameObject，它本身没有任何作用，仅仅是存放游戏组件（Component）的一个容器，通过在GameObject中放置不同的组件，我们可以得到不同的对象。另一个重要概念是，Unity3D中所有继承了MonoBehavior的脚本都是一个组件，它们也可以被添加到容器中。换个角度讲，脚本也可以看作是一种由用户自定义的组件。</a:t>
            </a:r>
          </a:p>
          <a:p>
            <a:pPr lvl="0">
              <a:defRPr sz="1800"/>
            </a:pPr>
            <a:r>
              <a:t>Camera也是一种GameObject，必须的。分为正投影和透视投影两种。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cauu/u3dflappy-bird.git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2425700" y="3101776"/>
            <a:ext cx="4958160" cy="18385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Flappy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2698060" y="5035550"/>
            <a:ext cx="10464801" cy="9274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———初探Unity3D</a:t>
            </a:r>
          </a:p>
        </p:txBody>
      </p:sp>
      <p:pic>
        <p:nvPicPr>
          <p:cNvPr id="34" name="npc_negative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200" y="3171007"/>
            <a:ext cx="1230521" cy="170006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1270000" y="6058247"/>
            <a:ext cx="10464800" cy="927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by 蔡雨甫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" grpId="1"/>
      <p:bldP build="whole" bldLvl="1" animBg="1" rev="0" advAuto="0" spid="3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698500" y="12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Contents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952500" y="15240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Unity3D Overview</a:t>
            </a:r>
            <a:endParaRPr sz="3600"/>
          </a:p>
          <a:p>
            <a:pPr lvl="0">
              <a:defRPr sz="1800"/>
            </a:pPr>
            <a:r>
              <a:rPr sz="3600"/>
              <a:t>Game Structure </a:t>
            </a:r>
            <a:endParaRPr sz="3600"/>
          </a:p>
          <a:p>
            <a:pPr lvl="0">
              <a:defRPr sz="1800"/>
            </a:pPr>
            <a:r>
              <a:rPr sz="3600"/>
              <a:t>Basic Steps</a:t>
            </a:r>
            <a:endParaRPr sz="3600"/>
          </a:p>
          <a:p>
            <a:pPr lvl="0">
              <a:defRPr sz="1800"/>
            </a:pPr>
            <a:r>
              <a:rPr sz="3600">
                <a:solidFill>
                  <a:srgbClr val="FF0000"/>
                </a:solidFill>
              </a:rPr>
              <a:t>Source Code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4323" y="50800"/>
            <a:ext cx="298381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Source Code</a:t>
            </a:r>
            <a:endParaRPr sz="3600"/>
          </a:p>
        </p:txBody>
      </p:sp>
      <p:sp>
        <p:nvSpPr>
          <p:cNvPr id="108" name="Shape 108"/>
          <p:cNvSpPr/>
          <p:nvPr/>
        </p:nvSpPr>
        <p:spPr>
          <a:xfrm>
            <a:off x="44322" y="647700"/>
            <a:ext cx="6291072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9" name="Shape 109"/>
          <p:cNvSpPr/>
          <p:nvPr/>
        </p:nvSpPr>
        <p:spPr>
          <a:xfrm>
            <a:off x="1707113" y="2516732"/>
            <a:ext cx="10961162" cy="5306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defRPr sz="1800"/>
            </a:pPr>
            <a:r>
              <a:rPr sz="3600"/>
              <a:t>Github Address: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 u="sng">
                <a:solidFill>
                  <a:srgbClr val="0000FF"/>
                </a:solidFill>
                <a:hlinkClick r:id="rId2" invalidUrl="" action="" tgtFrame="" tooltip="" history="1" highlightClick="0" endSnd="0"/>
              </a:rPr>
              <a:t>https://github.com/cauu/u3dflappy-bird.git</a:t>
            </a:r>
            <a:endParaRPr sz="3600">
              <a:solidFill>
                <a:srgbClr val="0000FF"/>
              </a:solidFill>
            </a:endParaRPr>
          </a:p>
          <a:p>
            <a:pPr lvl="0" algn="l">
              <a:defRPr sz="1800"/>
            </a:pPr>
            <a:endParaRPr sz="3600">
              <a:solidFill>
                <a:srgbClr val="0000FF"/>
              </a:solidFill>
            </a:endParaRPr>
          </a:p>
          <a:p>
            <a:pPr lvl="0" algn="l">
              <a:defRPr sz="1800"/>
            </a:pPr>
            <a:endParaRPr sz="36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270000" y="3346184"/>
            <a:ext cx="10464800" cy="3061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7200"/>
            </a:lvl1pPr>
          </a:lstStyle>
          <a:p>
            <a:pPr lvl="0">
              <a:defRPr sz="1800"/>
            </a:pPr>
            <a:r>
              <a:rPr sz="7200"/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698500" y="12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Contents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952500" y="15240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Unity3D Overview</a:t>
            </a:r>
            <a:endParaRPr sz="3600"/>
          </a:p>
          <a:p>
            <a:pPr lvl="0">
              <a:defRPr sz="1800"/>
            </a:pPr>
            <a:r>
              <a:rPr sz="3600"/>
              <a:t>Game Structure </a:t>
            </a:r>
            <a:endParaRPr sz="3600"/>
          </a:p>
          <a:p>
            <a:pPr lvl="0">
              <a:defRPr sz="1800"/>
            </a:pPr>
            <a:r>
              <a:rPr sz="3600"/>
              <a:t>Basic Steps</a:t>
            </a:r>
            <a:endParaRPr sz="3600"/>
          </a:p>
          <a:p>
            <a:pPr lvl="0">
              <a:defRPr sz="1800"/>
            </a:pPr>
            <a:r>
              <a:rPr sz="3600"/>
              <a:t>Source Code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698500" y="12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Contents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952500" y="15240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>
                <a:solidFill>
                  <a:srgbClr val="FF0000"/>
                </a:solidFill>
              </a:rPr>
              <a:t>Unity3D Overview</a:t>
            </a:r>
            <a:endParaRPr sz="3600">
              <a:solidFill>
                <a:srgbClr val="FF0000"/>
              </a:solidFill>
            </a:endParaRPr>
          </a:p>
          <a:p>
            <a:pPr lvl="0">
              <a:defRPr sz="1800"/>
            </a:pPr>
            <a:r>
              <a:rPr sz="3600"/>
              <a:t>Game Structure </a:t>
            </a:r>
            <a:endParaRPr sz="3600"/>
          </a:p>
          <a:p>
            <a:pPr lvl="0">
              <a:defRPr sz="1800"/>
            </a:pPr>
            <a:r>
              <a:rPr sz="3600"/>
              <a:t>Basic Steps</a:t>
            </a:r>
            <a:endParaRPr sz="3600"/>
          </a:p>
          <a:p>
            <a:pPr lvl="0">
              <a:defRPr sz="1800"/>
            </a:pPr>
            <a:r>
              <a:rPr sz="3600"/>
              <a:t>Source Code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4323" y="50800"/>
            <a:ext cx="214655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Overview</a:t>
            </a:r>
            <a:endParaRPr sz="3600"/>
          </a:p>
        </p:txBody>
      </p:sp>
      <p:sp>
        <p:nvSpPr>
          <p:cNvPr id="44" name="Shape 44"/>
          <p:cNvSpPr/>
          <p:nvPr/>
        </p:nvSpPr>
        <p:spPr>
          <a:xfrm>
            <a:off x="44322" y="647700"/>
            <a:ext cx="6291072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4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11" y="957048"/>
            <a:ext cx="12954778" cy="7839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4323" y="50800"/>
            <a:ext cx="214655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Overview</a:t>
            </a:r>
            <a:endParaRPr sz="3600"/>
          </a:p>
        </p:txBody>
      </p:sp>
      <p:sp>
        <p:nvSpPr>
          <p:cNvPr id="50" name="Shape 50"/>
          <p:cNvSpPr/>
          <p:nvPr/>
        </p:nvSpPr>
        <p:spPr>
          <a:xfrm>
            <a:off x="44322" y="647700"/>
            <a:ext cx="6291072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1" name="Shape 51"/>
          <p:cNvSpPr/>
          <p:nvPr/>
        </p:nvSpPr>
        <p:spPr>
          <a:xfrm>
            <a:off x="213973" y="965357"/>
            <a:ext cx="12576854" cy="5153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三个基本要素：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1.	Scene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2.	Camera   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3.	GameObject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endParaRPr sz="3600"/>
          </a:p>
        </p:txBody>
      </p:sp>
      <p:sp>
        <p:nvSpPr>
          <p:cNvPr id="52" name="Shape 52"/>
          <p:cNvSpPr/>
          <p:nvPr/>
        </p:nvSpPr>
        <p:spPr>
          <a:xfrm>
            <a:off x="787363" y="6050210"/>
            <a:ext cx="818766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Others:	Prefabs, Light, Terrains, GUI…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698500" y="12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Contents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952500" y="15240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Unity3D Overview</a:t>
            </a:r>
            <a:endParaRPr sz="3600"/>
          </a:p>
          <a:p>
            <a:pPr lvl="0">
              <a:defRPr sz="1800"/>
            </a:pPr>
            <a:r>
              <a:rPr sz="3600">
                <a:solidFill>
                  <a:srgbClr val="FD0000"/>
                </a:solidFill>
              </a:rPr>
              <a:t>Game Structure</a:t>
            </a:r>
            <a:r>
              <a:rPr sz="3600"/>
              <a:t> </a:t>
            </a:r>
            <a:endParaRPr sz="3600"/>
          </a:p>
          <a:p>
            <a:pPr lvl="0">
              <a:defRPr sz="1800"/>
            </a:pPr>
            <a:r>
              <a:rPr sz="3600"/>
              <a:t>Basic Steps</a:t>
            </a:r>
            <a:endParaRPr sz="3600"/>
          </a:p>
          <a:p>
            <a:pPr lvl="0">
              <a:defRPr sz="1800"/>
            </a:pPr>
            <a:r>
              <a:rPr sz="3600"/>
              <a:t>Source Code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6819" y="50800"/>
            <a:ext cx="346009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Game Structure</a:t>
            </a:r>
            <a:endParaRPr sz="3600"/>
          </a:p>
        </p:txBody>
      </p:sp>
      <p:sp>
        <p:nvSpPr>
          <p:cNvPr id="60" name="Shape 60"/>
          <p:cNvSpPr/>
          <p:nvPr/>
        </p:nvSpPr>
        <p:spPr>
          <a:xfrm>
            <a:off x="62830" y="647700"/>
            <a:ext cx="6291072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1" name="Shape 61"/>
          <p:cNvSpPr/>
          <p:nvPr/>
        </p:nvSpPr>
        <p:spPr>
          <a:xfrm>
            <a:off x="6540572" y="705777"/>
            <a:ext cx="1376637" cy="1322127"/>
          </a:xfrm>
          <a:prstGeom prst="rect">
            <a:avLst/>
          </a:prstGeom>
          <a:solidFill>
            <a:srgbClr val="DCBD2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Game</a:t>
            </a:r>
          </a:p>
        </p:txBody>
      </p:sp>
      <p:sp>
        <p:nvSpPr>
          <p:cNvPr id="62" name="Shape 62"/>
          <p:cNvSpPr/>
          <p:nvPr/>
        </p:nvSpPr>
        <p:spPr>
          <a:xfrm>
            <a:off x="3273756" y="705777"/>
            <a:ext cx="1376638" cy="1322127"/>
          </a:xfrm>
          <a:prstGeom prst="rect">
            <a:avLst/>
          </a:prstGeom>
          <a:solidFill>
            <a:srgbClr val="DCBD2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FSM</a:t>
            </a:r>
          </a:p>
        </p:txBody>
      </p:sp>
      <p:sp>
        <p:nvSpPr>
          <p:cNvPr id="63" name="Shape 63"/>
          <p:cNvSpPr/>
          <p:nvPr/>
        </p:nvSpPr>
        <p:spPr>
          <a:xfrm>
            <a:off x="3289577" y="3131792"/>
            <a:ext cx="1376637" cy="1322126"/>
          </a:xfrm>
          <a:prstGeom prst="rect">
            <a:avLst/>
          </a:prstGeom>
          <a:solidFill>
            <a:srgbClr val="DCBD2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State</a:t>
            </a:r>
          </a:p>
        </p:txBody>
      </p:sp>
      <p:sp>
        <p:nvSpPr>
          <p:cNvPr id="64" name="Shape 64"/>
          <p:cNvSpPr/>
          <p:nvPr/>
        </p:nvSpPr>
        <p:spPr>
          <a:xfrm>
            <a:off x="3302277" y="6329540"/>
            <a:ext cx="1376637" cy="1322126"/>
          </a:xfrm>
          <a:prstGeom prst="rect">
            <a:avLst/>
          </a:prstGeom>
          <a:solidFill>
            <a:srgbClr val="DCBD2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GamePlayState</a:t>
            </a:r>
          </a:p>
        </p:txBody>
      </p:sp>
      <p:sp>
        <p:nvSpPr>
          <p:cNvPr id="65" name="Shape 65"/>
          <p:cNvSpPr/>
          <p:nvPr/>
        </p:nvSpPr>
        <p:spPr>
          <a:xfrm>
            <a:off x="1263036" y="6334431"/>
            <a:ext cx="1376638" cy="1322127"/>
          </a:xfrm>
          <a:prstGeom prst="rect">
            <a:avLst/>
          </a:prstGeom>
          <a:solidFill>
            <a:srgbClr val="DCBD2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GameStartState</a:t>
            </a:r>
          </a:p>
        </p:txBody>
      </p:sp>
      <p:sp>
        <p:nvSpPr>
          <p:cNvPr id="66" name="Shape 66"/>
          <p:cNvSpPr/>
          <p:nvPr/>
        </p:nvSpPr>
        <p:spPr>
          <a:xfrm>
            <a:off x="5341517" y="6329540"/>
            <a:ext cx="1376638" cy="1322126"/>
          </a:xfrm>
          <a:prstGeom prst="rect">
            <a:avLst/>
          </a:prstGeom>
          <a:solidFill>
            <a:srgbClr val="DCBD2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GameEndState</a:t>
            </a:r>
          </a:p>
        </p:txBody>
      </p:sp>
      <p:sp>
        <p:nvSpPr>
          <p:cNvPr id="67" name="Shape 67"/>
          <p:cNvSpPr/>
          <p:nvPr/>
        </p:nvSpPr>
        <p:spPr>
          <a:xfrm>
            <a:off x="2883623" y="1241961"/>
            <a:ext cx="391893" cy="24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3" name="Shape 93"/>
          <p:cNvSpPr/>
          <p:nvPr/>
        </p:nvSpPr>
        <p:spPr>
          <a:xfrm>
            <a:off x="744220" y="1352550"/>
            <a:ext cx="2541270" cy="2435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02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69" name="Shape 69"/>
          <p:cNvSpPr/>
          <p:nvPr/>
        </p:nvSpPr>
        <p:spPr>
          <a:xfrm>
            <a:off x="4693901" y="1189125"/>
            <a:ext cx="207901" cy="358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75" y="0"/>
                </a:moveTo>
                <a:lnTo>
                  <a:pt x="21600" y="21600"/>
                </a:lnTo>
                <a:lnTo>
                  <a:pt x="0" y="12975"/>
                </a:lnTo>
                <a:lnTo>
                  <a:pt x="21375" y="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0" name="Shape 70"/>
          <p:cNvSpPr/>
          <p:nvPr/>
        </p:nvSpPr>
        <p:spPr>
          <a:xfrm flipV="1">
            <a:off x="4893386" y="1364798"/>
            <a:ext cx="164304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1" name="Shape 71"/>
          <p:cNvSpPr/>
          <p:nvPr/>
        </p:nvSpPr>
        <p:spPr>
          <a:xfrm>
            <a:off x="3828159" y="4526381"/>
            <a:ext cx="324873" cy="279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4" name="Shape 94"/>
          <p:cNvSpPr/>
          <p:nvPr/>
        </p:nvSpPr>
        <p:spPr>
          <a:xfrm>
            <a:off x="1969770" y="5731510"/>
            <a:ext cx="4227830" cy="607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/>
        </p:nvSpPr>
        <p:spPr>
          <a:xfrm flipV="1">
            <a:off x="4020820" y="5718810"/>
            <a:ext cx="1" cy="61976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4" name="Shape 74"/>
          <p:cNvSpPr/>
          <p:nvPr/>
        </p:nvSpPr>
        <p:spPr>
          <a:xfrm flipV="1">
            <a:off x="1951355" y="5718810"/>
            <a:ext cx="1" cy="61976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" name="Shape 75"/>
          <p:cNvSpPr/>
          <p:nvPr/>
        </p:nvSpPr>
        <p:spPr>
          <a:xfrm flipV="1">
            <a:off x="3990595" y="4813842"/>
            <a:ext cx="1" cy="92782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6" name="Shape 76"/>
          <p:cNvSpPr/>
          <p:nvPr/>
        </p:nvSpPr>
        <p:spPr>
          <a:xfrm>
            <a:off x="4662089" y="3667975"/>
            <a:ext cx="391894" cy="249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7" name="Shape 77"/>
          <p:cNvSpPr/>
          <p:nvPr/>
        </p:nvSpPr>
        <p:spPr>
          <a:xfrm>
            <a:off x="9140722" y="3145057"/>
            <a:ext cx="1376638" cy="1322126"/>
          </a:xfrm>
          <a:prstGeom prst="rect">
            <a:avLst/>
          </a:prstGeom>
          <a:solidFill>
            <a:srgbClr val="DCBD2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Manager</a:t>
            </a:r>
          </a:p>
        </p:txBody>
      </p:sp>
      <p:sp>
        <p:nvSpPr>
          <p:cNvPr id="78" name="Shape 78"/>
          <p:cNvSpPr/>
          <p:nvPr/>
        </p:nvSpPr>
        <p:spPr>
          <a:xfrm>
            <a:off x="9140722" y="6267271"/>
            <a:ext cx="1376638" cy="1322127"/>
          </a:xfrm>
          <a:prstGeom prst="rect">
            <a:avLst/>
          </a:prstGeom>
          <a:solidFill>
            <a:srgbClr val="DCBD2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ObstacleManager</a:t>
            </a:r>
          </a:p>
        </p:txBody>
      </p:sp>
      <p:sp>
        <p:nvSpPr>
          <p:cNvPr id="79" name="Shape 79"/>
          <p:cNvSpPr/>
          <p:nvPr/>
        </p:nvSpPr>
        <p:spPr>
          <a:xfrm>
            <a:off x="7101482" y="6297563"/>
            <a:ext cx="1376637" cy="1322127"/>
          </a:xfrm>
          <a:prstGeom prst="rect">
            <a:avLst/>
          </a:prstGeom>
          <a:solidFill>
            <a:srgbClr val="DCBD2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NPCManager</a:t>
            </a:r>
          </a:p>
        </p:txBody>
      </p:sp>
      <p:sp>
        <p:nvSpPr>
          <p:cNvPr id="80" name="Shape 80"/>
          <p:cNvSpPr/>
          <p:nvPr/>
        </p:nvSpPr>
        <p:spPr>
          <a:xfrm>
            <a:off x="11179963" y="6267271"/>
            <a:ext cx="1376638" cy="1322127"/>
          </a:xfrm>
          <a:prstGeom prst="rect">
            <a:avLst/>
          </a:prstGeom>
          <a:solidFill>
            <a:srgbClr val="DCBD2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PlayerManager</a:t>
            </a:r>
          </a:p>
        </p:txBody>
      </p:sp>
      <p:sp>
        <p:nvSpPr>
          <p:cNvPr id="81" name="Shape 81"/>
          <p:cNvSpPr/>
          <p:nvPr/>
        </p:nvSpPr>
        <p:spPr>
          <a:xfrm>
            <a:off x="9666605" y="4464112"/>
            <a:ext cx="324873" cy="279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5" name="Shape 95"/>
          <p:cNvSpPr/>
          <p:nvPr/>
        </p:nvSpPr>
        <p:spPr>
          <a:xfrm>
            <a:off x="7807959" y="5669280"/>
            <a:ext cx="4227831" cy="607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83" name="Shape 83"/>
          <p:cNvSpPr/>
          <p:nvPr/>
        </p:nvSpPr>
        <p:spPr>
          <a:xfrm flipV="1">
            <a:off x="9859266" y="5656541"/>
            <a:ext cx="1" cy="61976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4" name="Shape 84"/>
          <p:cNvSpPr/>
          <p:nvPr/>
        </p:nvSpPr>
        <p:spPr>
          <a:xfrm flipV="1">
            <a:off x="9829041" y="4751574"/>
            <a:ext cx="1" cy="92782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5" name="Shape 85"/>
          <p:cNvSpPr/>
          <p:nvPr/>
        </p:nvSpPr>
        <p:spPr>
          <a:xfrm flipV="1">
            <a:off x="7802500" y="5663452"/>
            <a:ext cx="1" cy="61976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6" name="Shape 86"/>
          <p:cNvSpPr/>
          <p:nvPr/>
        </p:nvSpPr>
        <p:spPr>
          <a:xfrm>
            <a:off x="5045786" y="3793420"/>
            <a:ext cx="4094246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7" name="Shape 87"/>
          <p:cNvSpPr/>
          <p:nvPr/>
        </p:nvSpPr>
        <p:spPr>
          <a:xfrm>
            <a:off x="7101482" y="8063300"/>
            <a:ext cx="1376637" cy="1322126"/>
          </a:xfrm>
          <a:prstGeom prst="rect">
            <a:avLst/>
          </a:prstGeom>
          <a:solidFill>
            <a:srgbClr val="DCBD2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NPC</a:t>
            </a:r>
          </a:p>
        </p:txBody>
      </p:sp>
      <p:sp>
        <p:nvSpPr>
          <p:cNvPr id="88" name="Shape 88"/>
          <p:cNvSpPr/>
          <p:nvPr/>
        </p:nvSpPr>
        <p:spPr>
          <a:xfrm>
            <a:off x="9239906" y="8037900"/>
            <a:ext cx="1376638" cy="1322126"/>
          </a:xfrm>
          <a:prstGeom prst="rect">
            <a:avLst/>
          </a:prstGeom>
          <a:solidFill>
            <a:srgbClr val="DCBD2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Obstacle</a:t>
            </a:r>
          </a:p>
        </p:txBody>
      </p:sp>
      <p:sp>
        <p:nvSpPr>
          <p:cNvPr id="89" name="Shape 89"/>
          <p:cNvSpPr/>
          <p:nvPr/>
        </p:nvSpPr>
        <p:spPr>
          <a:xfrm>
            <a:off x="11179963" y="8026400"/>
            <a:ext cx="1376638" cy="1322126"/>
          </a:xfrm>
          <a:prstGeom prst="rect">
            <a:avLst/>
          </a:prstGeom>
          <a:solidFill>
            <a:srgbClr val="DCBD23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Player</a:t>
            </a:r>
          </a:p>
        </p:txBody>
      </p:sp>
      <p:sp>
        <p:nvSpPr>
          <p:cNvPr id="90" name="Shape 90"/>
          <p:cNvSpPr/>
          <p:nvPr/>
        </p:nvSpPr>
        <p:spPr>
          <a:xfrm>
            <a:off x="7802500" y="7640686"/>
            <a:ext cx="1" cy="4143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1" name="Shape 91"/>
          <p:cNvSpPr/>
          <p:nvPr/>
        </p:nvSpPr>
        <p:spPr>
          <a:xfrm>
            <a:off x="9928225" y="7615286"/>
            <a:ext cx="0" cy="4143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2" name="Shape 92"/>
          <p:cNvSpPr/>
          <p:nvPr/>
        </p:nvSpPr>
        <p:spPr>
          <a:xfrm>
            <a:off x="11938480" y="7602586"/>
            <a:ext cx="1" cy="4143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698500" y="12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Contents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952500" y="15240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Unity3D Overview</a:t>
            </a:r>
            <a:endParaRPr sz="3600"/>
          </a:p>
          <a:p>
            <a:pPr lvl="0">
              <a:defRPr sz="1800"/>
            </a:pPr>
            <a:r>
              <a:rPr sz="3600"/>
              <a:t>Game Structure </a:t>
            </a:r>
            <a:endParaRPr sz="3600"/>
          </a:p>
          <a:p>
            <a:pPr lvl="0">
              <a:defRPr sz="1800"/>
            </a:pPr>
            <a:r>
              <a:rPr sz="3600">
                <a:solidFill>
                  <a:srgbClr val="FF0000"/>
                </a:solidFill>
              </a:rPr>
              <a:t>Basic Steps</a:t>
            </a:r>
            <a:endParaRPr sz="3600">
              <a:solidFill>
                <a:srgbClr val="FF0000"/>
              </a:solidFill>
            </a:endParaRPr>
          </a:p>
          <a:p>
            <a:pPr lvl="0">
              <a:defRPr sz="1800"/>
            </a:pPr>
            <a:r>
              <a:rPr sz="3600"/>
              <a:t>Source Code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44323" y="50800"/>
            <a:ext cx="269773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Basic Steps</a:t>
            </a:r>
            <a:endParaRPr sz="3600"/>
          </a:p>
        </p:txBody>
      </p:sp>
      <p:sp>
        <p:nvSpPr>
          <p:cNvPr id="101" name="Shape 101"/>
          <p:cNvSpPr/>
          <p:nvPr/>
        </p:nvSpPr>
        <p:spPr>
          <a:xfrm>
            <a:off x="44322" y="647700"/>
            <a:ext cx="6291072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2" name="Shape 102"/>
          <p:cNvSpPr/>
          <p:nvPr/>
        </p:nvSpPr>
        <p:spPr>
          <a:xfrm>
            <a:off x="435716" y="957633"/>
            <a:ext cx="10671254" cy="82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635000" indent="-635000" algn="l">
              <a:buSzPct val="100000"/>
              <a:buAutoNum type="arabicPeriod" startAt="1"/>
              <a:defRPr sz="1800"/>
            </a:pPr>
            <a:r>
              <a:rPr sz="3600"/>
              <a:t>创建游戏资源目录结构（Prefabs,Scenes,Scripts,Textures)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2.	 实现FSM和Game脚本,	并将其绑定到一个空的</a:t>
            </a:r>
            <a:endParaRPr sz="3600"/>
          </a:p>
          <a:p>
            <a:pPr lvl="0" algn="l">
              <a:defRPr sz="1800"/>
            </a:pPr>
            <a:r>
              <a:rPr sz="3600"/>
              <a:t>      GameObject上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3.	 创建游戏中具体对象(Player, Obstacle, NPC), 并</a:t>
            </a:r>
            <a:endParaRPr sz="3600"/>
          </a:p>
          <a:p>
            <a:pPr lvl="0" algn="l">
              <a:defRPr sz="1800"/>
            </a:pPr>
            <a:r>
              <a:rPr sz="3600"/>
              <a:t>      定义相应的Manager对象来控制其更新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4.	  通过Game脚本中的Awake, Update, Destroy方</a:t>
            </a:r>
            <a:endParaRPr sz="3600"/>
          </a:p>
          <a:p>
            <a:pPr lvl="0" algn="l">
              <a:defRPr sz="1800"/>
            </a:pPr>
            <a:r>
              <a:rPr sz="3600"/>
              <a:t>      法来控制游戏中所有对象的初始化和更新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