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3674" y="2060586"/>
            <a:ext cx="10385571" cy="1646302"/>
          </a:xfrm>
        </p:spPr>
        <p:txBody>
          <a:bodyPr/>
          <a:lstStyle/>
          <a:p>
            <a:r>
              <a:rPr lang="ko-KR" altLang="en-US" sz="4000" dirty="0" err="1" smtClean="0">
                <a:solidFill>
                  <a:schemeClr val="tx1"/>
                </a:solidFill>
              </a:rPr>
              <a:t>행정구역별</a:t>
            </a:r>
            <a:r>
              <a:rPr lang="ko-KR" altLang="en-US" sz="4000" dirty="0" smtClean="0">
                <a:solidFill>
                  <a:schemeClr val="tx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의료현황과</a:t>
            </a:r>
            <a:r>
              <a:rPr lang="ko-KR" altLang="en-US" sz="4000" dirty="0" smtClean="0">
                <a:solidFill>
                  <a:schemeClr val="tx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문제분석과</a:t>
            </a:r>
            <a:r>
              <a:rPr lang="ko-KR" altLang="en-US" sz="4000" dirty="0" smtClean="0">
                <a:solidFill>
                  <a:schemeClr val="tx1"/>
                </a:solidFill>
              </a:rPr>
              <a:t> 해결방안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2</a:t>
            </a:r>
            <a:r>
              <a:rPr lang="ko-KR" altLang="en-US" dirty="0" smtClean="0">
                <a:solidFill>
                  <a:srgbClr val="00B050"/>
                </a:solidFill>
              </a:rPr>
              <a:t>조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1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268449"/>
            <a:ext cx="5676551" cy="31605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8449"/>
            <a:ext cx="5285242" cy="31605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1" y="3429000"/>
            <a:ext cx="5676550" cy="3248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9000"/>
            <a:ext cx="5285242" cy="32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9ED27-7C08-9EBF-12D6-2F07D6A8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5DED1-F957-E3D1-BE31-1ADC537E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현실적으로 사망률이 높은 지방에 의사들의 자발적 정착은 힘듦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공공의료기관</a:t>
            </a:r>
            <a:r>
              <a:rPr lang="en-US" altLang="ko-KR" dirty="0"/>
              <a:t>(</a:t>
            </a:r>
            <a:r>
              <a:rPr lang="ko-KR" altLang="en-US" dirty="0"/>
              <a:t>종합병원 급 이상</a:t>
            </a:r>
            <a:r>
              <a:rPr lang="en-US" altLang="ko-KR" dirty="0"/>
              <a:t>)</a:t>
            </a:r>
            <a:r>
              <a:rPr lang="ko-KR" altLang="en-US" dirty="0"/>
              <a:t>과 관련된 의료 체계 확충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Why?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chemeClr val="tx2"/>
                </a:solidFill>
                <a:effectLst/>
                <a:latin typeface="NanumBarunGothic"/>
              </a:rPr>
              <a:t>공공병원은 지역주민의 건강증진과 지연 보건 의료 발전에 초점을 맞추어 병원을 </a:t>
            </a:r>
            <a:r>
              <a:rPr lang="ko-KR" altLang="en-US" b="0" i="0" dirty="0" err="1">
                <a:solidFill>
                  <a:schemeClr val="tx2"/>
                </a:solidFill>
                <a:effectLst/>
                <a:latin typeface="NanumBarunGothic"/>
              </a:rPr>
              <a:t>운영해야함</a:t>
            </a:r>
            <a:r>
              <a:rPr lang="en-US" altLang="ko-KR" b="0" i="0" dirty="0">
                <a:solidFill>
                  <a:schemeClr val="tx2"/>
                </a:solidFill>
                <a:effectLst/>
                <a:latin typeface="NanumBarunGothic"/>
              </a:rPr>
              <a:t>. </a:t>
            </a:r>
            <a:r>
              <a:rPr lang="ko-KR" altLang="en-US" dirty="0">
                <a:solidFill>
                  <a:schemeClr val="tx2"/>
                </a:solidFill>
                <a:latin typeface="NanumBarunGothic"/>
              </a:rPr>
              <a:t>국가가 운영하여 정책을 펼치기 용이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3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10BC3-05D6-6D7A-BEF3-C3A0206D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3EAB6-B0F5-EFF1-2CD0-F69878F0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" y="1825625"/>
            <a:ext cx="10550611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의사 수 확충과 거주민들의 접근성을 위해 공공의료원 확충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설립 기준</a:t>
            </a:r>
            <a:r>
              <a:rPr lang="en-US" altLang="ko-KR" dirty="0"/>
              <a:t>: </a:t>
            </a:r>
            <a:r>
              <a:rPr lang="ko-KR" altLang="en-US" dirty="0"/>
              <a:t>최소 의사 수 </a:t>
            </a:r>
            <a:r>
              <a:rPr lang="en-US" altLang="ko-KR" dirty="0"/>
              <a:t>27</a:t>
            </a:r>
            <a:r>
              <a:rPr lang="ko-KR" altLang="en-US" dirty="0"/>
              <a:t>명 이상 포함</a:t>
            </a:r>
          </a:p>
        </p:txBody>
      </p:sp>
    </p:spTree>
    <p:extLst>
      <p:ext uri="{BB962C8B-B14F-4D97-AF65-F5344CB8AC3E}">
        <p14:creationId xmlns:p14="http://schemas.microsoft.com/office/powerpoint/2010/main" val="182509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99CB-4724-C72E-45CE-0E041C7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해결 방안을 위한 앞으로의 계획</a:t>
            </a:r>
          </a:p>
        </p:txBody>
      </p:sp>
      <p:pic>
        <p:nvPicPr>
          <p:cNvPr id="5" name="내용 개체 틀 4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1B0CD3DD-0A39-20A3-58F1-86F27EFE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725" y="640080"/>
            <a:ext cx="621595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6EBEE-AC30-BCB2-F26A-482DCB322A35}"/>
              </a:ext>
            </a:extLst>
          </p:cNvPr>
          <p:cNvSpPr txBox="1"/>
          <p:nvPr/>
        </p:nvSpPr>
        <p:spPr>
          <a:xfrm>
            <a:off x="638175" y="3665492"/>
            <a:ext cx="36001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공공의료의원이 반경 최대 몇</a:t>
            </a:r>
            <a:r>
              <a:rPr lang="en-US" altLang="ko-KR" dirty="0"/>
              <a:t>KM</a:t>
            </a:r>
          </a:p>
          <a:p>
            <a:r>
              <a:rPr lang="ko-KR" altLang="en-US" dirty="0"/>
              <a:t>이내 지역의 사망률에 유의미한 </a:t>
            </a:r>
            <a:endParaRPr lang="en-US" altLang="ko-KR" dirty="0"/>
          </a:p>
          <a:p>
            <a:r>
              <a:rPr lang="ko-KR" altLang="en-US" dirty="0"/>
              <a:t>영향을 미치는가에 대한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전남 순천 의료원</a:t>
            </a:r>
            <a:endParaRPr lang="en-US" altLang="ko-KR" dirty="0"/>
          </a:p>
          <a:p>
            <a:r>
              <a:rPr lang="ko-KR" altLang="en-US" dirty="0"/>
              <a:t>주변지역</a:t>
            </a:r>
            <a:r>
              <a:rPr lang="en-US" altLang="ko-KR" dirty="0"/>
              <a:t>:</a:t>
            </a:r>
            <a:r>
              <a:rPr lang="ko-KR" altLang="en-US" dirty="0"/>
              <a:t>고흥</a:t>
            </a:r>
            <a:r>
              <a:rPr lang="en-US" altLang="ko-KR" dirty="0"/>
              <a:t>, </a:t>
            </a:r>
            <a:r>
              <a:rPr lang="ko-KR" altLang="en-US" dirty="0"/>
              <a:t>여수</a:t>
            </a:r>
            <a:r>
              <a:rPr lang="en-US" altLang="ko-KR" dirty="0"/>
              <a:t>, </a:t>
            </a:r>
            <a:r>
              <a:rPr lang="ko-KR" altLang="en-US" dirty="0"/>
              <a:t>구례</a:t>
            </a:r>
            <a:r>
              <a:rPr lang="en-US" altLang="ko-KR" dirty="0"/>
              <a:t>, </a:t>
            </a:r>
            <a:r>
              <a:rPr lang="ko-KR" altLang="en-US" dirty="0"/>
              <a:t>화순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하동</a:t>
            </a:r>
            <a:r>
              <a:rPr lang="en-US" altLang="ko-KR" dirty="0"/>
              <a:t>, </a:t>
            </a:r>
            <a:r>
              <a:rPr lang="ko-KR" altLang="en-US" dirty="0"/>
              <a:t>순천 등의 의료원으로부터 차츰 범위를 넓혀가며 지역의 사망률과 의료원 존재의 상관관계 유무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18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D14CC-B000-E90B-9E69-D080D0D8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해결 방안 도출을 위한 계획</a:t>
            </a:r>
            <a:endParaRPr lang="en-US" altLang="ko-KR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E56DB-6111-48AB-1AF1-29E8CB3B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</a:t>
            </a:r>
            <a:r>
              <a:rPr lang="ko-KR" alt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전처리</a:t>
            </a: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9AF3AF5-8671-C449-5FD4-5638D885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24243"/>
            <a:ext cx="1154887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1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44BA5-764D-2C9A-8C0C-626695C5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D3B23-D092-97A6-15FE-5828365B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1"/>
            <a:ext cx="10515600" cy="5217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요양병원</a:t>
            </a:r>
            <a:r>
              <a:rPr lang="en-US" altLang="ko-KR" dirty="0"/>
              <a:t>, </a:t>
            </a:r>
            <a:r>
              <a:rPr lang="ko-KR" altLang="en-US" dirty="0"/>
              <a:t>보건소</a:t>
            </a:r>
            <a:r>
              <a:rPr lang="en-US" altLang="ko-KR" dirty="0"/>
              <a:t>, </a:t>
            </a:r>
            <a:r>
              <a:rPr lang="ko-KR" altLang="en-US" dirty="0"/>
              <a:t>국방부 소속 병원 제거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2-1.</a:t>
            </a:r>
            <a:r>
              <a:rPr lang="ko-KR" altLang="en-US" dirty="0"/>
              <a:t>주소의 경우 광역자치단체</a:t>
            </a:r>
            <a:r>
              <a:rPr lang="en-US" altLang="ko-KR" dirty="0"/>
              <a:t>+</a:t>
            </a:r>
            <a:r>
              <a:rPr lang="ko-KR" altLang="en-US" dirty="0" err="1"/>
              <a:t>시군구</a:t>
            </a:r>
            <a:r>
              <a:rPr lang="ko-KR" altLang="en-US" dirty="0"/>
              <a:t> 까지만 잘라서 두기</a:t>
            </a:r>
            <a:endParaRPr lang="en-US" altLang="ko-KR" dirty="0"/>
          </a:p>
          <a:p>
            <a:r>
              <a:rPr lang="en-US" altLang="ko-KR" dirty="0"/>
              <a:t>Ex.</a:t>
            </a:r>
            <a:r>
              <a:rPr lang="ko-KR" altLang="en-US" dirty="0"/>
              <a:t>전라남도 순천시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2-2.</a:t>
            </a:r>
            <a:r>
              <a:rPr lang="ko-KR" altLang="en-US" dirty="0"/>
              <a:t>좌표화해서 지도에 표시</a:t>
            </a:r>
            <a:r>
              <a:rPr lang="en-US" altLang="ko-KR" dirty="0"/>
              <a:t>-&gt; </a:t>
            </a:r>
            <a:r>
              <a:rPr lang="ko-KR" altLang="en-US" dirty="0"/>
              <a:t>어느 지역 우선으로 </a:t>
            </a:r>
            <a:r>
              <a:rPr lang="ko-KR" altLang="en-US" dirty="0" err="1"/>
              <a:t>설립해야할지에</a:t>
            </a:r>
            <a:r>
              <a:rPr lang="ko-KR" altLang="en-US" dirty="0"/>
              <a:t> 대한 인사이트 얻을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병원 별 병상수와 </a:t>
            </a:r>
            <a:r>
              <a:rPr lang="ko-KR" altLang="en-US" dirty="0" err="1"/>
              <a:t>의사수</a:t>
            </a:r>
            <a:r>
              <a:rPr lang="ko-KR" altLang="en-US" dirty="0"/>
              <a:t> 데이터를 바탕으로 병원의 규모를 설정하고</a:t>
            </a:r>
            <a:r>
              <a:rPr lang="en-US" altLang="ko-KR" dirty="0"/>
              <a:t>, </a:t>
            </a:r>
            <a:r>
              <a:rPr lang="ko-KR" altLang="en-US" dirty="0"/>
              <a:t>이에 따른 반경 몇 </a:t>
            </a:r>
            <a:r>
              <a:rPr lang="en-US" altLang="ko-KR" dirty="0"/>
              <a:t>km</a:t>
            </a:r>
            <a:r>
              <a:rPr lang="ko-KR" altLang="en-US" dirty="0"/>
              <a:t>까지 병원이 지역을 커버할 수 있는지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병원의 규모 </a:t>
            </a:r>
            <a:r>
              <a:rPr lang="en-US" altLang="ko-KR" dirty="0"/>
              <a:t>-&gt; </a:t>
            </a:r>
            <a:r>
              <a:rPr lang="ko-KR" altLang="en-US" dirty="0"/>
              <a:t>병원이 영향을 미치는 범위 간 관계 분석</a:t>
            </a:r>
          </a:p>
        </p:txBody>
      </p:sp>
    </p:spTree>
    <p:extLst>
      <p:ext uri="{BB962C8B-B14F-4D97-AF65-F5344CB8AC3E}">
        <p14:creationId xmlns:p14="http://schemas.microsoft.com/office/powerpoint/2010/main" val="118159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718B5-D414-8E77-2EB9-DF2B165F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결론 도출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F9A06-FA5F-3A19-2D04-8922E083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37" y="184180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위의 데이터 분석을 바탕으로 공공의료기관 설립할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최적의 위치 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규모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1739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640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575419"/>
            <a:ext cx="8596668" cy="3465943"/>
          </a:xfrm>
        </p:spPr>
        <p:txBody>
          <a:bodyPr/>
          <a:lstStyle/>
          <a:p>
            <a:r>
              <a:rPr lang="ko-KR" altLang="en-US" sz="2400" dirty="0" err="1" smtClean="0"/>
              <a:t>행정구역별</a:t>
            </a:r>
            <a:r>
              <a:rPr lang="ko-KR" altLang="en-US" sz="2400" dirty="0" smtClean="0"/>
              <a:t> 의료 실태 데이터를 수집 후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사망률에 영향을 미치는 요인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을 분석한다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지역별로 의료 실태를 파악하여 의료 인프라 확충이 필요한 곳을 찾아 본다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5585"/>
          </a:xfrm>
        </p:spPr>
        <p:txBody>
          <a:bodyPr/>
          <a:lstStyle/>
          <a:p>
            <a:r>
              <a:rPr lang="ko-KR" altLang="en-US" dirty="0" smtClean="0"/>
              <a:t>전처리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837189"/>
            <a:ext cx="8596668" cy="4204173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국민보건의료실태통계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통계청 자료를 찾아 회의 후 목표를 제대로 정해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사망자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병원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영향을 받는지 알기 위해서 종합병원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상급병원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병원 데이터들을 뽑아내고 행정구역 별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사망자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인구수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데이터를 모았다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의료실태조사가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이후 데이터가 없고 세세하게 있는 데이터가 없어서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년도 데이터로 하기로 회의 후 당시 의료실태통계들을 이용해서 목표 설정했다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국민보건의료실태통계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데이터 프레임을 만들기 </a:t>
            </a:r>
            <a:r>
              <a:rPr lang="ko-KR" altLang="en-US" dirty="0"/>
              <a:t>위해서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” “</a:t>
            </a:r>
            <a:r>
              <a:rPr lang="ko-KR" altLang="en-US" dirty="0" smtClean="0"/>
              <a:t>인구수</a:t>
            </a:r>
            <a:r>
              <a:rPr lang="en-US" altLang="ko-KR" dirty="0" smtClean="0"/>
              <a:t>”</a:t>
            </a:r>
            <a:r>
              <a:rPr lang="ko-KR" altLang="en-US" dirty="0"/>
              <a:t>	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병상수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병원수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사망자 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각각 데이터에 뽑아내 데이터 </a:t>
            </a:r>
            <a:r>
              <a:rPr lang="ko-KR" altLang="en-US" dirty="0" err="1" smtClean="0"/>
              <a:t>프레임화를</a:t>
            </a:r>
            <a:r>
              <a:rPr lang="ko-KR" altLang="en-US" dirty="0" smtClean="0"/>
              <a:t> 하였다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41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750"/>
          </a:xfrm>
        </p:spPr>
        <p:txBody>
          <a:bodyPr/>
          <a:lstStyle/>
          <a:p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619075"/>
            <a:ext cx="4184035" cy="4422286"/>
          </a:xfrm>
        </p:spPr>
        <p:txBody>
          <a:bodyPr/>
          <a:lstStyle/>
          <a:p>
            <a:r>
              <a:rPr lang="ko-KR" altLang="en-US" dirty="0" smtClean="0"/>
              <a:t>지역별로 카테고리화 전처리</a:t>
            </a:r>
            <a:endParaRPr lang="en-US" altLang="ko-KR" dirty="0" smtClean="0"/>
          </a:p>
          <a:p>
            <a:r>
              <a:rPr lang="ko-KR" altLang="en-US" sz="1400" dirty="0" smtClean="0"/>
              <a:t>인구수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지역의 사망률을 나타내기 위해 필요했던 값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병상 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의사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병원 규모 확인을 위한 데이터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~P</a:t>
            </a:r>
            <a:r>
              <a:rPr lang="ko-KR" altLang="en-US" sz="1400" dirty="0" err="1" smtClean="0"/>
              <a:t>부분열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인구를 분모를 두고 각 데이터를 분자로 사용</a:t>
            </a:r>
            <a:endParaRPr lang="en-US" altLang="ko-KR" sz="1400" dirty="0" smtClean="0"/>
          </a:p>
          <a:p>
            <a:r>
              <a:rPr lang="ko-KR" altLang="en-US" sz="1400" dirty="0" smtClean="0"/>
              <a:t>광역자치단체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각 데이터의 </a:t>
            </a:r>
            <a:r>
              <a:rPr lang="ko-KR" altLang="en-US" sz="1400" dirty="0" err="1" smtClean="0"/>
              <a:t>그룹화시켜</a:t>
            </a:r>
            <a:r>
              <a:rPr lang="ko-KR" altLang="en-US" sz="1400" dirty="0" smtClean="0"/>
              <a:t> 시각화에 사용되는 데이터 로 설정</a:t>
            </a:r>
            <a:endParaRPr lang="en-US" altLang="ko-KR" sz="14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1619076"/>
            <a:ext cx="6302726" cy="4353886"/>
          </a:xfrm>
        </p:spPr>
      </p:pic>
    </p:spTree>
    <p:extLst>
      <p:ext uri="{BB962C8B-B14F-4D97-AF65-F5344CB8AC3E}">
        <p14:creationId xmlns:p14="http://schemas.microsoft.com/office/powerpoint/2010/main" val="324511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en-US" altLang="ko-KR" dirty="0" err="1"/>
              <a:t>heatmap</a:t>
            </a:r>
            <a:r>
              <a:rPr lang="en-US" altLang="ko-KR" dirty="0"/>
              <a:t> </a:t>
            </a:r>
            <a:r>
              <a:rPr lang="ko-KR" altLang="en-US" dirty="0"/>
              <a:t>상관관계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593908"/>
            <a:ext cx="4184035" cy="4447453"/>
          </a:xfrm>
        </p:spPr>
        <p:txBody>
          <a:bodyPr/>
          <a:lstStyle/>
          <a:p>
            <a:r>
              <a:rPr lang="ko-KR" altLang="en-US" dirty="0"/>
              <a:t>의사가 늘어나면 사망자가 </a:t>
            </a:r>
            <a:r>
              <a:rPr lang="ko-KR" altLang="en-US" dirty="0" smtClean="0"/>
              <a:t>감소한다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병원과 </a:t>
            </a:r>
            <a:r>
              <a:rPr lang="ko-KR" altLang="en-US" dirty="0" err="1" smtClean="0"/>
              <a:t>병상수가</a:t>
            </a:r>
            <a:r>
              <a:rPr lang="ko-KR" altLang="en-US" dirty="0" smtClean="0"/>
              <a:t> 증가하면 사망자가 늘어나는 음의 관계를 가지는 것을 알 수 있다</a:t>
            </a:r>
            <a:endParaRPr lang="en-US" altLang="ko-KR" dirty="0" smtClean="0"/>
          </a:p>
          <a:p>
            <a:r>
              <a:rPr lang="ko-KR" altLang="en-US" dirty="0" smtClean="0"/>
              <a:t>병원과 </a:t>
            </a:r>
            <a:r>
              <a:rPr lang="ko-KR" altLang="en-US" dirty="0" err="1" smtClean="0"/>
              <a:t>병상수가</a:t>
            </a:r>
            <a:r>
              <a:rPr lang="ko-KR" altLang="en-US" dirty="0" smtClean="0"/>
              <a:t> </a:t>
            </a:r>
            <a:r>
              <a:rPr lang="ko-KR" altLang="en-US" dirty="0"/>
              <a:t>많은 지역이 사망자가 많으나 이는 중병 치료를 위해 병원에 간 사람들이 사망하여 </a:t>
            </a:r>
            <a:r>
              <a:rPr lang="ko-KR" altLang="en-US" dirty="0" err="1"/>
              <a:t>그런것으로</a:t>
            </a:r>
            <a:r>
              <a:rPr lang="ko-KR" altLang="en-US" dirty="0"/>
              <a:t> </a:t>
            </a:r>
            <a:r>
              <a:rPr lang="ko-KR" altLang="en-US" dirty="0" smtClean="0"/>
              <a:t>추정된다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병원이 </a:t>
            </a:r>
            <a:r>
              <a:rPr lang="ko-KR" altLang="en-US" dirty="0"/>
              <a:t>늘어나면 지역의 </a:t>
            </a:r>
            <a:r>
              <a:rPr lang="ko-KR" altLang="en-US" dirty="0" err="1"/>
              <a:t>의사수</a:t>
            </a:r>
            <a:r>
              <a:rPr lang="ko-KR" altLang="en-US" dirty="0"/>
              <a:t> 또한 증가함으로 사망률을 낮출 수 </a:t>
            </a:r>
            <a:r>
              <a:rPr lang="ko-KR" altLang="en-US" dirty="0" smtClean="0"/>
              <a:t>있다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03" y="1593909"/>
            <a:ext cx="5665161" cy="4689446"/>
          </a:xfrm>
        </p:spPr>
      </p:pic>
      <p:sp>
        <p:nvSpPr>
          <p:cNvPr id="6" name="직사각형 5"/>
          <p:cNvSpPr/>
          <p:nvPr/>
        </p:nvSpPr>
        <p:spPr>
          <a:xfrm>
            <a:off x="5394121" y="4043494"/>
            <a:ext cx="553673" cy="1526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47794" y="5713547"/>
            <a:ext cx="553673" cy="426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3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ko-KR" altLang="en-US" dirty="0" smtClean="0"/>
              <a:t>회귀분석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551963"/>
            <a:ext cx="4184035" cy="448939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R-squared </a:t>
            </a:r>
            <a:r>
              <a:rPr lang="ko-KR" altLang="en-US" sz="1400" dirty="0" smtClean="0"/>
              <a:t>통해서 사망자수를 </a:t>
            </a:r>
            <a:r>
              <a:rPr lang="ko-KR" altLang="en-US" sz="1400" dirty="0" err="1" smtClean="0"/>
              <a:t>병상수와</a:t>
            </a:r>
            <a:r>
              <a:rPr lang="ko-KR" altLang="en-US" sz="1400" dirty="0" smtClean="0"/>
              <a:t> 의사로 </a:t>
            </a:r>
            <a:r>
              <a:rPr lang="ko-KR" altLang="en-US" sz="1400" dirty="0"/>
              <a:t>설명 가능한 비율을 </a:t>
            </a:r>
            <a:r>
              <a:rPr lang="ko-KR" altLang="en-US" sz="1400" dirty="0" smtClean="0"/>
              <a:t>알 수 있고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1</a:t>
            </a:r>
            <a:r>
              <a:rPr lang="ko-KR" altLang="en-US" sz="1400" dirty="0"/>
              <a:t>까지의 범위에서 </a:t>
            </a:r>
            <a:r>
              <a:rPr lang="en-US" altLang="ko-KR" sz="1400" dirty="0"/>
              <a:t>1</a:t>
            </a:r>
            <a:r>
              <a:rPr lang="ko-KR" altLang="en-US" sz="1400" dirty="0"/>
              <a:t>에 가까울수록 모형이 데이터를 잘 설명한다는 </a:t>
            </a:r>
            <a:r>
              <a:rPr lang="ko-KR" altLang="en-US" sz="1400" dirty="0" smtClean="0"/>
              <a:t>의미하며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여기서 </a:t>
            </a:r>
            <a:r>
              <a:rPr lang="ko-KR" altLang="en-US" sz="1400" dirty="0"/>
              <a:t>약 </a:t>
            </a:r>
            <a:r>
              <a:rPr lang="en-US" altLang="ko-KR" sz="1400" dirty="0"/>
              <a:t>71%</a:t>
            </a:r>
            <a:r>
              <a:rPr lang="ko-KR" altLang="en-US" sz="1400" dirty="0"/>
              <a:t>의 사망자수 </a:t>
            </a:r>
            <a:r>
              <a:rPr lang="ko-KR" altLang="en-US" sz="1400" dirty="0" smtClean="0"/>
              <a:t>변동성을 </a:t>
            </a:r>
            <a:r>
              <a:rPr lang="ko-KR" altLang="en-US" sz="1400" dirty="0" err="1" smtClean="0"/>
              <a:t>알수있습니다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400" dirty="0" err="1" smtClean="0"/>
              <a:t>병상수가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증가할 때마다 약 </a:t>
            </a:r>
            <a:r>
              <a:rPr lang="en-US" altLang="ko-KR" sz="1400" dirty="0"/>
              <a:t>0.9796</a:t>
            </a:r>
            <a:r>
              <a:rPr lang="ko-KR" altLang="en-US" sz="1400" dirty="0"/>
              <a:t>만큼 사망자수가 증가하고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의사 수가 </a:t>
            </a:r>
            <a:r>
              <a:rPr lang="en-US" altLang="ko-KR" sz="1400" dirty="0"/>
              <a:t>1 </a:t>
            </a:r>
            <a:r>
              <a:rPr lang="ko-KR" altLang="en-US" sz="1400" dirty="0"/>
              <a:t>증가할 때마다 약 </a:t>
            </a:r>
            <a:r>
              <a:rPr lang="en-US" altLang="ko-KR" sz="1400" dirty="0"/>
              <a:t>0.1866</a:t>
            </a:r>
            <a:r>
              <a:rPr lang="ko-KR" altLang="en-US" sz="1400" dirty="0"/>
              <a:t>만큼 사망자수가 감소한다고 해석할 수 </a:t>
            </a:r>
            <a:r>
              <a:rPr lang="ko-KR" altLang="en-US" sz="1400" dirty="0" smtClean="0"/>
              <a:t>가 있지만 </a:t>
            </a:r>
            <a:r>
              <a:rPr lang="ko-KR" altLang="en-US" sz="1400" dirty="0"/>
              <a:t>의사의 회귀 계수는 </a:t>
            </a:r>
            <a:r>
              <a:rPr lang="en-US" altLang="ko-KR" sz="1400" dirty="0"/>
              <a:t>-0.1866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이는 다른 독립 변수들을 일정하게 유지할 </a:t>
            </a:r>
            <a:r>
              <a:rPr lang="ko-KR" altLang="en-US" sz="1400" dirty="0" smtClean="0"/>
              <a:t>때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의사 수가 </a:t>
            </a:r>
            <a:r>
              <a:rPr lang="en-US" altLang="ko-KR" sz="1400" dirty="0"/>
              <a:t>1 </a:t>
            </a:r>
            <a:r>
              <a:rPr lang="ko-KR" altLang="en-US" sz="1400" dirty="0"/>
              <a:t>증가할 때마다 </a:t>
            </a:r>
            <a:r>
              <a:rPr lang="ko-KR" altLang="en-US" sz="1400" dirty="0" smtClean="0"/>
              <a:t>사망자수가 </a:t>
            </a:r>
            <a:r>
              <a:rPr lang="ko-KR" altLang="en-US" sz="1400" dirty="0"/>
              <a:t>약 </a:t>
            </a:r>
            <a:r>
              <a:rPr lang="en-US" altLang="ko-KR" sz="1400" dirty="0"/>
              <a:t>0.1866</a:t>
            </a:r>
            <a:r>
              <a:rPr lang="ko-KR" altLang="en-US" sz="1400" dirty="0"/>
              <a:t>만큼 감소한다는 것을 의미합니다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>
                <a:solidFill>
                  <a:srgbClr val="FFFF00"/>
                </a:solidFill>
              </a:rPr>
              <a:t>병상수가</a:t>
            </a:r>
            <a:r>
              <a:rPr lang="ko-KR" altLang="en-US" sz="1400" dirty="0" smtClean="0">
                <a:solidFill>
                  <a:srgbClr val="FFFF00"/>
                </a:solidFill>
              </a:rPr>
              <a:t> 증가하면 사망자 수가  증가하지만 의사 </a:t>
            </a:r>
            <a:r>
              <a:rPr lang="ko-KR" altLang="en-US" sz="1400" dirty="0">
                <a:solidFill>
                  <a:srgbClr val="FFFF00"/>
                </a:solidFill>
              </a:rPr>
              <a:t>수가 많을수록 사망자수가 적어진다고 해석할 수 있습니다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551963"/>
            <a:ext cx="5413492" cy="4489397"/>
          </a:xfrm>
        </p:spPr>
      </p:pic>
    </p:spTree>
    <p:extLst>
      <p:ext uri="{BB962C8B-B14F-4D97-AF65-F5344CB8AC3E}">
        <p14:creationId xmlns:p14="http://schemas.microsoft.com/office/powerpoint/2010/main" val="251755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1436" y="159391"/>
            <a:ext cx="8596668" cy="662729"/>
          </a:xfrm>
        </p:spPr>
        <p:txBody>
          <a:bodyPr/>
          <a:lstStyle/>
          <a:p>
            <a:pPr algn="ctr"/>
            <a:r>
              <a:rPr lang="ko-KR" altLang="en-US" dirty="0" err="1" smtClean="0"/>
              <a:t>지자체별</a:t>
            </a:r>
            <a:r>
              <a:rPr lang="ko-KR" altLang="en-US" dirty="0" smtClean="0"/>
              <a:t> 사망률 현황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2120"/>
            <a:ext cx="4823670" cy="28522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3" y="822119"/>
            <a:ext cx="5186571" cy="28522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3" y="3674376"/>
            <a:ext cx="5174687" cy="29588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31" y="3674375"/>
            <a:ext cx="4823670" cy="29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0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8" y="166013"/>
            <a:ext cx="5355062" cy="32629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012"/>
            <a:ext cx="5285242" cy="32629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8" y="3428999"/>
            <a:ext cx="5355062" cy="30847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8997"/>
            <a:ext cx="5285242" cy="30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3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3" y="242863"/>
            <a:ext cx="5462077" cy="31861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863"/>
            <a:ext cx="5285242" cy="31861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3" y="3429000"/>
            <a:ext cx="5462077" cy="3080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9000"/>
            <a:ext cx="5285242" cy="30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1974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528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HY그래픽M</vt:lpstr>
      <vt:lpstr>NanumBarunGothic</vt:lpstr>
      <vt:lpstr>맑은 고딕</vt:lpstr>
      <vt:lpstr>Arial</vt:lpstr>
      <vt:lpstr>Trebuchet MS</vt:lpstr>
      <vt:lpstr>Wingdings 3</vt:lpstr>
      <vt:lpstr>패싯</vt:lpstr>
      <vt:lpstr>행정구역별 의료현황과 문제분석과 해결방안</vt:lpstr>
      <vt:lpstr>목표</vt:lpstr>
      <vt:lpstr>전처리 계획</vt:lpstr>
      <vt:lpstr>전처리</vt:lpstr>
      <vt:lpstr>heatmap 상관관계</vt:lpstr>
      <vt:lpstr>회귀분석</vt:lpstr>
      <vt:lpstr>지자체별 사망률 현황</vt:lpstr>
      <vt:lpstr>PowerPoint 프레젠테이션</vt:lpstr>
      <vt:lpstr>PowerPoint 프레젠테이션</vt:lpstr>
      <vt:lpstr>PowerPoint 프레젠테이션</vt:lpstr>
      <vt:lpstr>문제해결 방안</vt:lpstr>
      <vt:lpstr>문제해결 방안</vt:lpstr>
      <vt:lpstr>해결 방안을 위한 앞으로의 계획</vt:lpstr>
      <vt:lpstr>해결 방안 도출을 위한 계획</vt:lpstr>
      <vt:lpstr>파일 전처리</vt:lpstr>
      <vt:lpstr>최종 결론 도출 계획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행정구역별 의료현황과 문제분석</dc:title>
  <dc:creator>IN205</dc:creator>
  <cp:lastModifiedBy>IN205</cp:lastModifiedBy>
  <cp:revision>23</cp:revision>
  <dcterms:created xsi:type="dcterms:W3CDTF">2023-07-18T00:38:30Z</dcterms:created>
  <dcterms:modified xsi:type="dcterms:W3CDTF">2023-07-18T05:23:36Z</dcterms:modified>
</cp:coreProperties>
</file>