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p:restoredTop sz="94667"/>
  </p:normalViewPr>
  <p:slideViewPr>
    <p:cSldViewPr snapToGrid="0" snapToObjects="1">
      <p:cViewPr varScale="1">
        <p:scale>
          <a:sx n="119" d="100"/>
          <a:sy n="119"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ad" userId="9b7481f6-bec0-4251-9ed3-f068bc1157db" providerId="ADAL" clId="{C5A33D84-248A-409B-9C6C-9AFF2196602C}"/>
    <pc:docChg chg="undo custSel modSld">
      <pc:chgData name="Javad" userId="9b7481f6-bec0-4251-9ed3-f068bc1157db" providerId="ADAL" clId="{C5A33D84-248A-409B-9C6C-9AFF2196602C}" dt="2022-12-19T23:52:08.279" v="54"/>
      <pc:docMkLst>
        <pc:docMk/>
      </pc:docMkLst>
      <pc:sldChg chg="addSp delSp modSp mod">
        <pc:chgData name="Javad" userId="9b7481f6-bec0-4251-9ed3-f068bc1157db" providerId="ADAL" clId="{C5A33D84-248A-409B-9C6C-9AFF2196602C}" dt="2022-12-19T23:52:08.279" v="54"/>
        <pc:sldMkLst>
          <pc:docMk/>
          <pc:sldMk cId="4209132155" sldId="256"/>
        </pc:sldMkLst>
        <pc:spChg chg="add mod">
          <ac:chgData name="Javad" userId="9b7481f6-bec0-4251-9ed3-f068bc1157db" providerId="ADAL" clId="{C5A33D84-248A-409B-9C6C-9AFF2196602C}" dt="2022-12-19T23:46:54.121" v="52" actId="207"/>
          <ac:spMkLst>
            <pc:docMk/>
            <pc:sldMk cId="4209132155" sldId="256"/>
            <ac:spMk id="4" creationId="{B3825B4A-24AF-4B49-91E6-CC862D632E6F}"/>
          </ac:spMkLst>
        </pc:spChg>
        <pc:picChg chg="del mod">
          <ac:chgData name="Javad" userId="9b7481f6-bec0-4251-9ed3-f068bc1157db" providerId="ADAL" clId="{C5A33D84-248A-409B-9C6C-9AFF2196602C}" dt="2022-12-19T23:52:07.545" v="53" actId="478"/>
          <ac:picMkLst>
            <pc:docMk/>
            <pc:sldMk cId="4209132155" sldId="256"/>
            <ac:picMk id="5" creationId="{37EB1F4E-BE49-40C4-B0CC-A8A4D7F7DD4B}"/>
          </ac:picMkLst>
        </pc:picChg>
        <pc:picChg chg="add mod">
          <ac:chgData name="Javad" userId="9b7481f6-bec0-4251-9ed3-f068bc1157db" providerId="ADAL" clId="{C5A33D84-248A-409B-9C6C-9AFF2196602C}" dt="2022-12-19T23:52:08.279" v="54"/>
          <ac:picMkLst>
            <pc:docMk/>
            <pc:sldMk cId="4209132155" sldId="256"/>
            <ac:picMk id="9" creationId="{C480F85D-47F3-455F-9F9E-1F166EC3D9E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48D794-497E-4A03-9467-69BF191593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427DDD2-4C14-4342-A112-D02A7F846E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F02A3E-C373-4CBA-AC0D-1F57D1209EF3}" type="datetime1">
              <a:rPr lang="en-US" smtClean="0"/>
              <a:t>12/20/2022</a:t>
            </a:fld>
            <a:endParaRPr lang="en-US"/>
          </a:p>
        </p:txBody>
      </p:sp>
      <p:sp>
        <p:nvSpPr>
          <p:cNvPr id="4" name="Footer Placeholder 3">
            <a:extLst>
              <a:ext uri="{FF2B5EF4-FFF2-40B4-BE49-F238E27FC236}">
                <a16:creationId xmlns:a16="http://schemas.microsoft.com/office/drawing/2014/main" id="{30A297A0-D5F6-40C4-BA84-556447195D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A999F6E-D885-4D65-8BA1-C3F026E388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0B642C-417C-4909-89EF-A2113AD77EF0}" type="slidenum">
              <a:rPr lang="en-US" smtClean="0"/>
              <a:t>‹#›</a:t>
            </a:fld>
            <a:endParaRPr lang="en-US"/>
          </a:p>
        </p:txBody>
      </p:sp>
    </p:spTree>
    <p:extLst>
      <p:ext uri="{BB962C8B-B14F-4D97-AF65-F5344CB8AC3E}">
        <p14:creationId xmlns:p14="http://schemas.microsoft.com/office/powerpoint/2010/main" val="22008943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2C54-4C37-42DE-9F84-7AC5202F7594}" type="datetime1">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4BA14-4B96-46D2-A72F-A39F4EDB9B27}" type="slidenum">
              <a:rPr lang="en-US" smtClean="0"/>
              <a:t>‹#›</a:t>
            </a:fld>
            <a:endParaRPr lang="en-US"/>
          </a:p>
        </p:txBody>
      </p:sp>
    </p:spTree>
    <p:extLst>
      <p:ext uri="{BB962C8B-B14F-4D97-AF65-F5344CB8AC3E}">
        <p14:creationId xmlns:p14="http://schemas.microsoft.com/office/powerpoint/2010/main" val="37301277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67C646-ADCB-43F8-9932-820FD97B7C18}" type="datetime1">
              <a:rPr lang="tr-TR" smtClean="0"/>
              <a:t>20.12.2022</a:t>
            </a:fld>
            <a:endParaRPr lang="tr-TR"/>
          </a:p>
        </p:txBody>
      </p:sp>
      <p:sp>
        <p:nvSpPr>
          <p:cNvPr id="5" name="Footer Placeholder 4"/>
          <p:cNvSpPr>
            <a:spLocks noGrp="1"/>
          </p:cNvSpPr>
          <p:nvPr>
            <p:ph type="ftr" sz="quarter" idx="11"/>
          </p:nvPr>
        </p:nvSpPr>
        <p:spPr/>
        <p:txBody>
          <a:bodyPr/>
          <a:lstStyle/>
          <a:p>
            <a:r>
              <a:rPr lang="tr-TR"/>
              <a:t>INTRODUCTION</a:t>
            </a:r>
          </a:p>
        </p:txBody>
      </p:sp>
      <p:sp>
        <p:nvSpPr>
          <p:cNvPr id="6" name="Slide Number Placeholder 5"/>
          <p:cNvSpPr>
            <a:spLocks noGrp="1"/>
          </p:cNvSpPr>
          <p:nvPr>
            <p:ph type="sldNum" sz="quarter" idx="12"/>
          </p:nvPr>
        </p:nvSpPr>
        <p:spPr/>
        <p:txBody>
          <a:bodyPr/>
          <a:lstStyle/>
          <a:p>
            <a:fld id="{711EB622-B21C-244C-8EBB-55E4427D51C7}"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13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F51DB-5F71-405F-8334-8B22B117E62E}" type="datetime1">
              <a:rPr lang="tr-TR" smtClean="0"/>
              <a:t>20.12.2022</a:t>
            </a:fld>
            <a:endParaRPr lang="tr-TR"/>
          </a:p>
        </p:txBody>
      </p:sp>
      <p:sp>
        <p:nvSpPr>
          <p:cNvPr id="5" name="Footer Placeholder 4"/>
          <p:cNvSpPr>
            <a:spLocks noGrp="1"/>
          </p:cNvSpPr>
          <p:nvPr>
            <p:ph type="ftr" sz="quarter" idx="11"/>
          </p:nvPr>
        </p:nvSpPr>
        <p:spPr/>
        <p:txBody>
          <a:bodyPr/>
          <a:lstStyle/>
          <a:p>
            <a:r>
              <a:rPr lang="tr-TR"/>
              <a:t>INTRODUCTION</a:t>
            </a:r>
          </a:p>
        </p:txBody>
      </p:sp>
      <p:sp>
        <p:nvSpPr>
          <p:cNvPr id="6" name="Slide Number Placeholder 5"/>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148889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E77FC-FC30-418F-9DBC-DC81DAA2978E}" type="datetime1">
              <a:rPr lang="tr-TR" smtClean="0"/>
              <a:t>20.12.2022</a:t>
            </a:fld>
            <a:endParaRPr lang="tr-TR"/>
          </a:p>
        </p:txBody>
      </p:sp>
      <p:sp>
        <p:nvSpPr>
          <p:cNvPr id="5" name="Footer Placeholder 4"/>
          <p:cNvSpPr>
            <a:spLocks noGrp="1"/>
          </p:cNvSpPr>
          <p:nvPr>
            <p:ph type="ftr" sz="quarter" idx="11"/>
          </p:nvPr>
        </p:nvSpPr>
        <p:spPr/>
        <p:txBody>
          <a:bodyPr/>
          <a:lstStyle/>
          <a:p>
            <a:r>
              <a:rPr lang="tr-TR"/>
              <a:t>INTRODUCTION</a:t>
            </a:r>
          </a:p>
        </p:txBody>
      </p:sp>
      <p:sp>
        <p:nvSpPr>
          <p:cNvPr id="6" name="Slide Number Placeholder 5"/>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18210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70BCE-6E3A-4204-85E4-97988EF00FEA}" type="datetime1">
              <a:rPr lang="tr-TR" smtClean="0"/>
              <a:t>20.12.2022</a:t>
            </a:fld>
            <a:endParaRPr lang="tr-TR"/>
          </a:p>
        </p:txBody>
      </p:sp>
      <p:sp>
        <p:nvSpPr>
          <p:cNvPr id="5" name="Footer Placeholder 4"/>
          <p:cNvSpPr>
            <a:spLocks noGrp="1"/>
          </p:cNvSpPr>
          <p:nvPr>
            <p:ph type="ftr" sz="quarter" idx="11"/>
          </p:nvPr>
        </p:nvSpPr>
        <p:spPr/>
        <p:txBody>
          <a:bodyPr/>
          <a:lstStyle/>
          <a:p>
            <a:r>
              <a:rPr lang="tr-TR"/>
              <a:t>INTRODUCTION</a:t>
            </a:r>
          </a:p>
        </p:txBody>
      </p:sp>
      <p:sp>
        <p:nvSpPr>
          <p:cNvPr id="6" name="Slide Number Placeholder 5"/>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397254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FEACE-B293-476E-8E3C-7834269DF368}" type="datetime1">
              <a:rPr lang="tr-TR" smtClean="0"/>
              <a:t>20.12.2022</a:t>
            </a:fld>
            <a:endParaRPr lang="tr-TR"/>
          </a:p>
        </p:txBody>
      </p:sp>
      <p:sp>
        <p:nvSpPr>
          <p:cNvPr id="5" name="Footer Placeholder 4"/>
          <p:cNvSpPr>
            <a:spLocks noGrp="1"/>
          </p:cNvSpPr>
          <p:nvPr>
            <p:ph type="ftr" sz="quarter" idx="11"/>
          </p:nvPr>
        </p:nvSpPr>
        <p:spPr/>
        <p:txBody>
          <a:bodyPr/>
          <a:lstStyle/>
          <a:p>
            <a:r>
              <a:rPr lang="tr-TR"/>
              <a:t>INTRODUCTION</a:t>
            </a:r>
          </a:p>
        </p:txBody>
      </p:sp>
      <p:sp>
        <p:nvSpPr>
          <p:cNvPr id="6" name="Slide Number Placeholder 5"/>
          <p:cNvSpPr>
            <a:spLocks noGrp="1"/>
          </p:cNvSpPr>
          <p:nvPr>
            <p:ph type="sldNum" sz="quarter" idx="12"/>
          </p:nvPr>
        </p:nvSpPr>
        <p:spPr/>
        <p:txBody>
          <a:bodyPr/>
          <a:lstStyle/>
          <a:p>
            <a:fld id="{711EB622-B21C-244C-8EBB-55E4427D51C7}"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67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4D327B-B171-496F-AACD-93A006FDBCD5}" type="datetime1">
              <a:rPr lang="tr-TR" smtClean="0"/>
              <a:t>20.12.2022</a:t>
            </a:fld>
            <a:endParaRPr lang="tr-TR"/>
          </a:p>
        </p:txBody>
      </p:sp>
      <p:sp>
        <p:nvSpPr>
          <p:cNvPr id="6" name="Footer Placeholder 5"/>
          <p:cNvSpPr>
            <a:spLocks noGrp="1"/>
          </p:cNvSpPr>
          <p:nvPr>
            <p:ph type="ftr" sz="quarter" idx="11"/>
          </p:nvPr>
        </p:nvSpPr>
        <p:spPr/>
        <p:txBody>
          <a:bodyPr/>
          <a:lstStyle/>
          <a:p>
            <a:r>
              <a:rPr lang="tr-TR"/>
              <a:t>INTRODUCTION</a:t>
            </a:r>
          </a:p>
        </p:txBody>
      </p:sp>
      <p:sp>
        <p:nvSpPr>
          <p:cNvPr id="7" name="Slide Number Placeholder 6"/>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426638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606EE1-FE0E-4A55-85A9-3245785D63F0}" type="datetime1">
              <a:rPr lang="tr-TR" smtClean="0"/>
              <a:t>20.12.2022</a:t>
            </a:fld>
            <a:endParaRPr lang="tr-TR"/>
          </a:p>
        </p:txBody>
      </p:sp>
      <p:sp>
        <p:nvSpPr>
          <p:cNvPr id="8" name="Footer Placeholder 7"/>
          <p:cNvSpPr>
            <a:spLocks noGrp="1"/>
          </p:cNvSpPr>
          <p:nvPr>
            <p:ph type="ftr" sz="quarter" idx="11"/>
          </p:nvPr>
        </p:nvSpPr>
        <p:spPr/>
        <p:txBody>
          <a:bodyPr/>
          <a:lstStyle/>
          <a:p>
            <a:r>
              <a:rPr lang="tr-TR"/>
              <a:t>INTRODUCTION</a:t>
            </a:r>
          </a:p>
        </p:txBody>
      </p:sp>
      <p:sp>
        <p:nvSpPr>
          <p:cNvPr id="9" name="Slide Number Placeholder 8"/>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384244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45320C-D944-4E6B-B615-D7D692866DD6}" type="datetime1">
              <a:rPr lang="tr-TR" smtClean="0"/>
              <a:t>20.12.2022</a:t>
            </a:fld>
            <a:endParaRPr lang="tr-TR"/>
          </a:p>
        </p:txBody>
      </p:sp>
      <p:sp>
        <p:nvSpPr>
          <p:cNvPr id="4" name="Footer Placeholder 3"/>
          <p:cNvSpPr>
            <a:spLocks noGrp="1"/>
          </p:cNvSpPr>
          <p:nvPr>
            <p:ph type="ftr" sz="quarter" idx="11"/>
          </p:nvPr>
        </p:nvSpPr>
        <p:spPr/>
        <p:txBody>
          <a:bodyPr/>
          <a:lstStyle/>
          <a:p>
            <a:r>
              <a:rPr lang="tr-TR"/>
              <a:t>INTRODUCTION</a:t>
            </a:r>
          </a:p>
        </p:txBody>
      </p:sp>
      <p:sp>
        <p:nvSpPr>
          <p:cNvPr id="5" name="Slide Number Placeholder 4"/>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24580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387957-2F7C-4152-9191-B281E20C36B7}" type="datetime1">
              <a:rPr lang="tr-TR" smtClean="0"/>
              <a:t>20.12.2022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a:t>INTRODUCTION</a:t>
            </a:r>
          </a:p>
        </p:txBody>
      </p:sp>
      <p:sp>
        <p:nvSpPr>
          <p:cNvPr id="9" name="Slide Number Placeholder 8"/>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296465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7C8359-7C82-4379-84A8-D7FCA45D9F7B}" type="datetime1">
              <a:rPr lang="tr-TR" smtClean="0"/>
              <a:t>20.12.2022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tr-TR"/>
              <a:t>INTRODUCTION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1EB622-B21C-244C-8EBB-55E4427D51C7}" type="slidenum">
              <a:rPr lang="tr-TR" smtClean="0"/>
              <a:t>‹#›</a:t>
            </a:fld>
            <a:endParaRPr lang="tr-TR"/>
          </a:p>
        </p:txBody>
      </p:sp>
    </p:spTree>
    <p:extLst>
      <p:ext uri="{BB962C8B-B14F-4D97-AF65-F5344CB8AC3E}">
        <p14:creationId xmlns:p14="http://schemas.microsoft.com/office/powerpoint/2010/main" val="285033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1A63F1-DC36-4627-AEDE-61F58CBD564C}" type="datetime1">
              <a:rPr lang="tr-TR" smtClean="0"/>
              <a:t>20.12.2022</a:t>
            </a:fld>
            <a:endParaRPr lang="tr-TR"/>
          </a:p>
        </p:txBody>
      </p:sp>
      <p:sp>
        <p:nvSpPr>
          <p:cNvPr id="6" name="Footer Placeholder 5"/>
          <p:cNvSpPr>
            <a:spLocks noGrp="1"/>
          </p:cNvSpPr>
          <p:nvPr>
            <p:ph type="ftr" sz="quarter" idx="11"/>
          </p:nvPr>
        </p:nvSpPr>
        <p:spPr/>
        <p:txBody>
          <a:bodyPr/>
          <a:lstStyle/>
          <a:p>
            <a:r>
              <a:rPr lang="tr-TR"/>
              <a:t>INTRODUCTION</a:t>
            </a:r>
          </a:p>
        </p:txBody>
      </p:sp>
      <p:sp>
        <p:nvSpPr>
          <p:cNvPr id="7" name="Slide Number Placeholder 6"/>
          <p:cNvSpPr>
            <a:spLocks noGrp="1"/>
          </p:cNvSpPr>
          <p:nvPr>
            <p:ph type="sldNum" sz="quarter" idx="12"/>
          </p:nvPr>
        </p:nvSpPr>
        <p:spPr/>
        <p:txBody>
          <a:bodyPr/>
          <a:lstStyle/>
          <a:p>
            <a:fld id="{711EB622-B21C-244C-8EBB-55E4427D51C7}" type="slidenum">
              <a:rPr lang="tr-TR" smtClean="0"/>
              <a:t>‹#›</a:t>
            </a:fld>
            <a:endParaRPr lang="tr-TR"/>
          </a:p>
        </p:txBody>
      </p:sp>
    </p:spTree>
    <p:extLst>
      <p:ext uri="{BB962C8B-B14F-4D97-AF65-F5344CB8AC3E}">
        <p14:creationId xmlns:p14="http://schemas.microsoft.com/office/powerpoint/2010/main" val="77348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D115AC-6DC4-4DA8-9D9D-321D1837CF4C}" type="datetime1">
              <a:rPr lang="tr-TR" smtClean="0"/>
              <a:t>20.12.2022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a:t>INTRODUCTION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1EB622-B21C-244C-8EBB-55E4427D51C7}"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51541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DC61-A89B-458B-975C-F0A65143924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42E64AC-83F6-4314-8310-456F8045EA43}"/>
              </a:ext>
            </a:extLst>
          </p:cNvPr>
          <p:cNvSpPr>
            <a:spLocks noGrp="1"/>
          </p:cNvSpPr>
          <p:nvPr>
            <p:ph type="subTitle" idx="1"/>
          </p:nvPr>
        </p:nvSpPr>
        <p:spPr/>
        <p:txBody>
          <a:bodyPr/>
          <a:lstStyle/>
          <a:p>
            <a:endParaRPr lang="en-US"/>
          </a:p>
        </p:txBody>
      </p:sp>
      <p:sp>
        <p:nvSpPr>
          <p:cNvPr id="6" name="Footer Placeholder 5">
            <a:extLst>
              <a:ext uri="{FF2B5EF4-FFF2-40B4-BE49-F238E27FC236}">
                <a16:creationId xmlns:a16="http://schemas.microsoft.com/office/drawing/2014/main" id="{8851CB88-8DCC-42E9-AC30-FD8D0E25ED47}"/>
              </a:ext>
            </a:extLst>
          </p:cNvPr>
          <p:cNvSpPr>
            <a:spLocks noGrp="1"/>
          </p:cNvSpPr>
          <p:nvPr>
            <p:ph type="ftr" sz="quarter" idx="11"/>
          </p:nvPr>
        </p:nvSpPr>
        <p:spPr/>
        <p:txBody>
          <a:bodyPr/>
          <a:lstStyle/>
          <a:p>
            <a:r>
              <a:rPr lang="tr-TR"/>
              <a:t>INTRODUCTION</a:t>
            </a:r>
          </a:p>
        </p:txBody>
      </p:sp>
      <p:sp>
        <p:nvSpPr>
          <p:cNvPr id="7" name="Slide Number Placeholder 6">
            <a:extLst>
              <a:ext uri="{FF2B5EF4-FFF2-40B4-BE49-F238E27FC236}">
                <a16:creationId xmlns:a16="http://schemas.microsoft.com/office/drawing/2014/main" id="{37F33FD7-6FD3-4860-BC71-795A82E8609C}"/>
              </a:ext>
            </a:extLst>
          </p:cNvPr>
          <p:cNvSpPr>
            <a:spLocks noGrp="1"/>
          </p:cNvSpPr>
          <p:nvPr>
            <p:ph type="sldNum" sz="quarter" idx="12"/>
          </p:nvPr>
        </p:nvSpPr>
        <p:spPr/>
        <p:txBody>
          <a:bodyPr/>
          <a:lstStyle/>
          <a:p>
            <a:fld id="{711EB622-B21C-244C-8EBB-55E4427D51C7}" type="slidenum">
              <a:rPr lang="tr-TR" smtClean="0"/>
              <a:t>1</a:t>
            </a:fld>
            <a:endParaRPr lang="tr-TR"/>
          </a:p>
        </p:txBody>
      </p:sp>
      <p:sp>
        <p:nvSpPr>
          <p:cNvPr id="4" name="TextBox 3">
            <a:extLst>
              <a:ext uri="{FF2B5EF4-FFF2-40B4-BE49-F238E27FC236}">
                <a16:creationId xmlns:a16="http://schemas.microsoft.com/office/drawing/2014/main" id="{B3825B4A-24AF-4B49-91E6-CC862D632E6F}"/>
              </a:ext>
            </a:extLst>
          </p:cNvPr>
          <p:cNvSpPr txBox="1"/>
          <p:nvPr/>
        </p:nvSpPr>
        <p:spPr>
          <a:xfrm>
            <a:off x="7764233" y="6454893"/>
            <a:ext cx="2728055" cy="369332"/>
          </a:xfrm>
          <a:prstGeom prst="rect">
            <a:avLst/>
          </a:prstGeom>
          <a:noFill/>
        </p:spPr>
        <p:txBody>
          <a:bodyPr wrap="none" rtlCol="0">
            <a:spAutoFit/>
          </a:bodyPr>
          <a:lstStyle/>
          <a:p>
            <a:r>
              <a:rPr lang="en-US" dirty="0">
                <a:solidFill>
                  <a:schemeClr val="tx1">
                    <a:lumMod val="95000"/>
                    <a:lumOff val="5000"/>
                  </a:schemeClr>
                </a:solidFill>
                <a:latin typeface="+mj-lt"/>
                <a:cs typeface="Times New Roman" panose="02020603050405020304" pitchFamily="18" charset="0"/>
              </a:rPr>
              <a:t>Prepared by </a:t>
            </a:r>
            <a:r>
              <a:rPr lang="en-US" b="1" dirty="0">
                <a:solidFill>
                  <a:srgbClr val="C00000"/>
                </a:solidFill>
                <a:latin typeface="+mj-lt"/>
                <a:cs typeface="Times New Roman" panose="02020603050405020304" pitchFamily="18" charset="0"/>
              </a:rPr>
              <a:t>Javad Ibrahimli</a:t>
            </a:r>
          </a:p>
        </p:txBody>
      </p:sp>
      <p:pic>
        <p:nvPicPr>
          <p:cNvPr id="9" name="Picture 8">
            <a:extLst>
              <a:ext uri="{FF2B5EF4-FFF2-40B4-BE49-F238E27FC236}">
                <a16:creationId xmlns:a16="http://schemas.microsoft.com/office/drawing/2014/main" id="{C480F85D-47F3-455F-9F9E-1F166EC3D9E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09132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10</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6647974"/>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Variance:</a:t>
            </a:r>
          </a:p>
          <a:p>
            <a:endParaRPr lang="en-US" sz="1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statistics, variance is a measure of how much a set of numbers varies from the average or mean of the set. It is calculated by taking the average of the squared differences from the mean of the set.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Variance is a useful measure because it allows you to compare the spread of data in different sets. For example, if you had two sets of numbers with the same mean but different variances, you would know that the set with the higher variance has more spread out or diverse values.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Some statistical terms:</a:t>
            </a:r>
            <a:endParaRPr lang="en-US" sz="3600" dirty="0"/>
          </a:p>
        </p:txBody>
      </p:sp>
      <p:pic>
        <p:nvPicPr>
          <p:cNvPr id="7170" name="Picture 2" descr="Variance: Definition, Formula and Step-by-Step Examples | Indeed.com">
            <a:extLst>
              <a:ext uri="{FF2B5EF4-FFF2-40B4-BE49-F238E27FC236}">
                <a16:creationId xmlns:a16="http://schemas.microsoft.com/office/drawing/2014/main" id="{98CFE7BD-F4FD-4CA1-8B05-2505E1E1D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004" y="2937447"/>
            <a:ext cx="3714249" cy="150924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Variance - Wikipedia">
            <a:extLst>
              <a:ext uri="{FF2B5EF4-FFF2-40B4-BE49-F238E27FC236}">
                <a16:creationId xmlns:a16="http://schemas.microsoft.com/office/drawing/2014/main" id="{6A63914F-77BD-4410-878B-5AB73D3B2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727" y="33090"/>
            <a:ext cx="2507462" cy="185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70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11</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4801314"/>
          </a:xfrm>
          <a:prstGeom prst="rect">
            <a:avLst/>
          </a:prstGeom>
          <a:noFill/>
        </p:spPr>
        <p:txBody>
          <a:bodyPr wrap="square" rtlCol="0">
            <a:spAutoFit/>
          </a:bodyPr>
          <a:lstStyle/>
          <a:p>
            <a:r>
              <a:rPr lang="en-US" sz="2800" b="1" dirty="0" err="1">
                <a:solidFill>
                  <a:srgbClr val="FF0000"/>
                </a:solidFill>
                <a:latin typeface="Times New Roman" panose="02020603050405020304" pitchFamily="18" charset="0"/>
                <a:cs typeface="Times New Roman" panose="02020603050405020304" pitchFamily="18" charset="0"/>
              </a:rPr>
              <a:t>Standart</a:t>
            </a:r>
            <a:r>
              <a:rPr lang="en-US" sz="2800" b="1" dirty="0">
                <a:solidFill>
                  <a:srgbClr val="FF0000"/>
                </a:solidFill>
                <a:latin typeface="Times New Roman" panose="02020603050405020304" pitchFamily="18" charset="0"/>
                <a:cs typeface="Times New Roman" panose="02020603050405020304" pitchFamily="18" charset="0"/>
              </a:rPr>
              <a:t> deviation:</a:t>
            </a:r>
          </a:p>
          <a:p>
            <a:endParaRPr lang="en-US" sz="1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Standard deviation is a measure of how spread out a group of numbers is. In other words, it tells you how much the individual numbers in a dataset differ from the mean of the dataset.</a:t>
            </a: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Some statistical terms:</a:t>
            </a:r>
            <a:endParaRPr lang="en-US" sz="3600" dirty="0"/>
          </a:p>
        </p:txBody>
      </p:sp>
      <p:pic>
        <p:nvPicPr>
          <p:cNvPr id="8194" name="Picture 2" descr="Standard deviation - Wikipedia">
            <a:extLst>
              <a:ext uri="{FF2B5EF4-FFF2-40B4-BE49-F238E27FC236}">
                <a16:creationId xmlns:a16="http://schemas.microsoft.com/office/drawing/2014/main" id="{6E59A6CA-CE42-4CD5-8D23-F3B329CB8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7863" y="4133829"/>
            <a:ext cx="4447674" cy="22238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961705F-8218-4A5A-9E3D-23FA65EFE80D}"/>
              </a:ext>
            </a:extLst>
          </p:cNvPr>
          <p:cNvPicPr>
            <a:picLocks noChangeAspect="1"/>
          </p:cNvPicPr>
          <p:nvPr/>
        </p:nvPicPr>
        <p:blipFill>
          <a:blip r:embed="rId3"/>
          <a:stretch>
            <a:fillRect/>
          </a:stretch>
        </p:blipFill>
        <p:spPr>
          <a:xfrm>
            <a:off x="1166691" y="3429000"/>
            <a:ext cx="5334744" cy="2076740"/>
          </a:xfrm>
          <a:prstGeom prst="rect">
            <a:avLst/>
          </a:prstGeom>
        </p:spPr>
      </p:pic>
    </p:spTree>
    <p:extLst>
      <p:ext uri="{BB962C8B-B14F-4D97-AF65-F5344CB8AC3E}">
        <p14:creationId xmlns:p14="http://schemas.microsoft.com/office/powerpoint/2010/main" val="195437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12</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433137" y="133698"/>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Some statistical terms:</a:t>
            </a:r>
            <a:endParaRPr lang="en-US" sz="3600" dirty="0"/>
          </a:p>
        </p:txBody>
      </p:sp>
      <p:pic>
        <p:nvPicPr>
          <p:cNvPr id="7" name="Picture 6">
            <a:extLst>
              <a:ext uri="{FF2B5EF4-FFF2-40B4-BE49-F238E27FC236}">
                <a16:creationId xmlns:a16="http://schemas.microsoft.com/office/drawing/2014/main" id="{C7878D3E-4AD7-403E-9693-7A220DB4A2DB}"/>
              </a:ext>
            </a:extLst>
          </p:cNvPr>
          <p:cNvPicPr>
            <a:picLocks noChangeAspect="1"/>
          </p:cNvPicPr>
          <p:nvPr/>
        </p:nvPicPr>
        <p:blipFill>
          <a:blip r:embed="rId2"/>
          <a:stretch>
            <a:fillRect/>
          </a:stretch>
        </p:blipFill>
        <p:spPr>
          <a:xfrm>
            <a:off x="233084" y="806839"/>
            <a:ext cx="6103340" cy="2836439"/>
          </a:xfrm>
          <a:prstGeom prst="rect">
            <a:avLst/>
          </a:prstGeom>
        </p:spPr>
      </p:pic>
      <p:pic>
        <p:nvPicPr>
          <p:cNvPr id="10" name="Picture 9">
            <a:extLst>
              <a:ext uri="{FF2B5EF4-FFF2-40B4-BE49-F238E27FC236}">
                <a16:creationId xmlns:a16="http://schemas.microsoft.com/office/drawing/2014/main" id="{03BAE234-F557-4193-B8D3-EB9888A77F87}"/>
              </a:ext>
            </a:extLst>
          </p:cNvPr>
          <p:cNvPicPr>
            <a:picLocks noChangeAspect="1"/>
          </p:cNvPicPr>
          <p:nvPr/>
        </p:nvPicPr>
        <p:blipFill>
          <a:blip r:embed="rId3"/>
          <a:stretch>
            <a:fillRect/>
          </a:stretch>
        </p:blipFill>
        <p:spPr>
          <a:xfrm>
            <a:off x="5983705" y="2807209"/>
            <a:ext cx="6039853" cy="3241643"/>
          </a:xfrm>
          <a:prstGeom prst="rect">
            <a:avLst/>
          </a:prstGeom>
        </p:spPr>
      </p:pic>
      <p:pic>
        <p:nvPicPr>
          <p:cNvPr id="12" name="Picture 11">
            <a:extLst>
              <a:ext uri="{FF2B5EF4-FFF2-40B4-BE49-F238E27FC236}">
                <a16:creationId xmlns:a16="http://schemas.microsoft.com/office/drawing/2014/main" id="{2B56AD95-FDBF-4DEA-83FA-DA71B7EBAC5A}"/>
              </a:ext>
            </a:extLst>
          </p:cNvPr>
          <p:cNvPicPr>
            <a:picLocks noChangeAspect="1"/>
          </p:cNvPicPr>
          <p:nvPr/>
        </p:nvPicPr>
        <p:blipFill>
          <a:blip r:embed="rId4"/>
          <a:stretch>
            <a:fillRect/>
          </a:stretch>
        </p:blipFill>
        <p:spPr>
          <a:xfrm>
            <a:off x="148180" y="3643278"/>
            <a:ext cx="4262792" cy="2599119"/>
          </a:xfrm>
          <a:prstGeom prst="rect">
            <a:avLst/>
          </a:prstGeom>
        </p:spPr>
      </p:pic>
    </p:spTree>
    <p:extLst>
      <p:ext uri="{BB962C8B-B14F-4D97-AF65-F5344CB8AC3E}">
        <p14:creationId xmlns:p14="http://schemas.microsoft.com/office/powerpoint/2010/main" val="98336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13</a:t>
            </a:fld>
            <a:endParaRPr lang="tr-TR"/>
          </a:p>
        </p:txBody>
      </p:sp>
      <p:sp>
        <p:nvSpPr>
          <p:cNvPr id="8" name="TextBox 7">
            <a:extLst>
              <a:ext uri="{FF2B5EF4-FFF2-40B4-BE49-F238E27FC236}">
                <a16:creationId xmlns:a16="http://schemas.microsoft.com/office/drawing/2014/main" id="{DF6415AC-C8B7-43F4-9126-007BDD5ADA06}"/>
              </a:ext>
            </a:extLst>
          </p:cNvPr>
          <p:cNvSpPr txBox="1"/>
          <p:nvPr/>
        </p:nvSpPr>
        <p:spPr>
          <a:xfrm>
            <a:off x="433137" y="318182"/>
            <a:ext cx="9176085" cy="646331"/>
          </a:xfrm>
          <a:prstGeom prst="rect">
            <a:avLst/>
          </a:prstGeom>
          <a:noFill/>
        </p:spPr>
        <p:txBody>
          <a:bodyPr wrap="square">
            <a:spAutoFit/>
          </a:bodyPr>
          <a:lstStyle/>
          <a:p>
            <a:r>
              <a:rPr lang="en-US" sz="3600" b="1" dirty="0" err="1">
                <a:solidFill>
                  <a:schemeClr val="accent2">
                    <a:lumMod val="50000"/>
                  </a:schemeClr>
                </a:solidFill>
                <a:latin typeface="Microsoft YaHei" panose="020B0503020204020204" pitchFamily="34" charset="-122"/>
                <a:ea typeface="Microsoft YaHei" panose="020B0503020204020204" pitchFamily="34" charset="-122"/>
              </a:rPr>
              <a:t>Github</a:t>
            </a:r>
            <a:r>
              <a:rPr lang="en-US" sz="3600" b="1" dirty="0">
                <a:solidFill>
                  <a:schemeClr val="accent2">
                    <a:lumMod val="50000"/>
                  </a:schemeClr>
                </a:solidFill>
                <a:latin typeface="Microsoft YaHei" panose="020B0503020204020204" pitchFamily="34" charset="-122"/>
                <a:ea typeface="Microsoft YaHei" panose="020B0503020204020204" pitchFamily="34" charset="-122"/>
              </a:rPr>
              <a:t> </a:t>
            </a:r>
            <a:endParaRPr lang="en-US" sz="3600" dirty="0"/>
          </a:p>
        </p:txBody>
      </p:sp>
    </p:spTree>
    <p:extLst>
      <p:ext uri="{BB962C8B-B14F-4D97-AF65-F5344CB8AC3E}">
        <p14:creationId xmlns:p14="http://schemas.microsoft.com/office/powerpoint/2010/main" val="32005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FE4F-37B0-42E5-97BF-E12A40EF8811}"/>
              </a:ext>
            </a:extLst>
          </p:cNvPr>
          <p:cNvSpPr>
            <a:spLocks noGrp="1"/>
          </p:cNvSpPr>
          <p:nvPr>
            <p:ph type="title"/>
          </p:nvPr>
        </p:nvSpPr>
        <p:spPr>
          <a:xfrm>
            <a:off x="705853" y="41111"/>
            <a:ext cx="9739162" cy="1149165"/>
          </a:xfrm>
        </p:spPr>
        <p:txBody>
          <a:bodyPr>
            <a:normAutofit/>
          </a:bodyPr>
          <a:lstStyle/>
          <a:p>
            <a:r>
              <a:rPr lang="en-US" b="1" dirty="0">
                <a:solidFill>
                  <a:schemeClr val="accent2">
                    <a:lumMod val="50000"/>
                  </a:schemeClr>
                </a:solidFill>
                <a:latin typeface="Microsoft YaHei" panose="020B0503020204020204" pitchFamily="34" charset="-122"/>
                <a:ea typeface="Microsoft YaHei" panose="020B0503020204020204" pitchFamily="34" charset="-122"/>
              </a:rPr>
              <a:t>PROBABILITY and STATISTICS</a:t>
            </a:r>
          </a:p>
        </p:txBody>
      </p:sp>
      <p:sp>
        <p:nvSpPr>
          <p:cNvPr id="3" name="Content Placeholder 2">
            <a:extLst>
              <a:ext uri="{FF2B5EF4-FFF2-40B4-BE49-F238E27FC236}">
                <a16:creationId xmlns:a16="http://schemas.microsoft.com/office/drawing/2014/main" id="{A9A2A478-DF2C-4E2F-A52D-A8CCC82D3755}"/>
              </a:ext>
            </a:extLst>
          </p:cNvPr>
          <p:cNvSpPr>
            <a:spLocks noGrp="1"/>
          </p:cNvSpPr>
          <p:nvPr>
            <p:ph idx="1"/>
          </p:nvPr>
        </p:nvSpPr>
        <p:spPr>
          <a:xfrm>
            <a:off x="705853" y="1435768"/>
            <a:ext cx="10449827" cy="4433326"/>
          </a:xfrm>
        </p:spPr>
        <p:txBody>
          <a:bodyPr>
            <a:normAutofit/>
          </a:bodyPr>
          <a:lstStyle/>
          <a:p>
            <a:r>
              <a:rPr lang="en-US" b="1" dirty="0">
                <a:latin typeface="Times New Roman" panose="02020603050405020304" pitchFamily="18" charset="0"/>
                <a:cs typeface="Times New Roman" panose="02020603050405020304" pitchFamily="18" charset="0"/>
              </a:rPr>
              <a:t>Using and understanding probability and statistics theories have become required skills in every profession and academic discipline.</a:t>
            </a:r>
            <a:br>
              <a:rPr lang="en-US" dirty="0"/>
            </a:br>
            <a:br>
              <a:rPr lang="en-US" dirty="0"/>
            </a:br>
            <a:r>
              <a:rPr lang="en-US" b="1" dirty="0">
                <a:solidFill>
                  <a:schemeClr val="accent2">
                    <a:lumMod val="50000"/>
                  </a:schemeClr>
                </a:solidFill>
                <a:latin typeface="Times New Roman" panose="02020603050405020304" pitchFamily="18" charset="0"/>
                <a:cs typeface="Times New Roman" panose="02020603050405020304" pitchFamily="18" charset="0"/>
              </a:rPr>
              <a:t>Probability:</a:t>
            </a:r>
          </a:p>
          <a:p>
            <a:r>
              <a:rPr lang="en-US" dirty="0"/>
              <a:t>- </a:t>
            </a:r>
            <a:r>
              <a:rPr lang="en-US" sz="1600" b="1" dirty="0"/>
              <a:t>The chance that a given event will occur.</a:t>
            </a:r>
          </a:p>
          <a:p>
            <a:r>
              <a:rPr lang="en-US" sz="1600" b="1" dirty="0"/>
              <a:t>- A branch of mathematics concerned with developing models to define the likelihood of an</a:t>
            </a:r>
          </a:p>
          <a:p>
            <a:r>
              <a:rPr lang="en-US" sz="1600" b="1" dirty="0"/>
              <a:t>event.</a:t>
            </a:r>
            <a:br>
              <a:rPr lang="en-US" dirty="0"/>
            </a:br>
            <a:endParaRPr lang="en-US" dirty="0"/>
          </a:p>
          <a:p>
            <a:r>
              <a:rPr lang="en-US" b="1" dirty="0">
                <a:latin typeface="Times New Roman" panose="02020603050405020304" pitchFamily="18" charset="0"/>
                <a:cs typeface="Times New Roman" panose="02020603050405020304" pitchFamily="18" charset="0"/>
              </a:rPr>
              <a:t> </a:t>
            </a:r>
            <a:r>
              <a:rPr lang="en-US" b="1" dirty="0">
                <a:solidFill>
                  <a:schemeClr val="accent2">
                    <a:lumMod val="50000"/>
                  </a:schemeClr>
                </a:solidFill>
                <a:latin typeface="Times New Roman" panose="02020603050405020304" pitchFamily="18" charset="0"/>
                <a:cs typeface="Times New Roman" panose="02020603050405020304" pitchFamily="18" charset="0"/>
              </a:rPr>
              <a:t>Statistics:</a:t>
            </a:r>
          </a:p>
          <a:p>
            <a:pPr>
              <a:buFontTx/>
              <a:buChar char="-"/>
            </a:pPr>
            <a:r>
              <a:rPr lang="en-US" sz="1600" b="1" dirty="0"/>
              <a:t>Statistics is based on the collection, analysis, interpretation, and presentation of numerical facts (data). </a:t>
            </a:r>
          </a:p>
          <a:p>
            <a:pPr>
              <a:buFontTx/>
              <a:buChar char="-"/>
            </a:pPr>
            <a:r>
              <a:rPr lang="en-US" sz="1600" b="1" dirty="0"/>
              <a:t>A branch of </a:t>
            </a:r>
            <a:r>
              <a:rPr lang="en-US" sz="1600" b="1" dirty="0">
                <a:cs typeface="Times New Roman" panose="02020603050405020304" pitchFamily="18" charset="0"/>
              </a:rPr>
              <a:t>mathematics dealing with fitting the available data to probability models and thus estimating the properties of the variable.</a:t>
            </a:r>
          </a:p>
        </p:txBody>
      </p:sp>
      <p:sp>
        <p:nvSpPr>
          <p:cNvPr id="5" name="Slide Number Placeholder 4">
            <a:extLst>
              <a:ext uri="{FF2B5EF4-FFF2-40B4-BE49-F238E27FC236}">
                <a16:creationId xmlns:a16="http://schemas.microsoft.com/office/drawing/2014/main" id="{39C0C192-5C2C-48DD-BD44-785D274076CC}"/>
              </a:ext>
            </a:extLst>
          </p:cNvPr>
          <p:cNvSpPr>
            <a:spLocks noGrp="1"/>
          </p:cNvSpPr>
          <p:nvPr>
            <p:ph type="sldNum" sz="quarter" idx="12"/>
          </p:nvPr>
        </p:nvSpPr>
        <p:spPr>
          <a:xfrm>
            <a:off x="9849400" y="6449599"/>
            <a:ext cx="1363083" cy="375311"/>
          </a:xfrm>
        </p:spPr>
        <p:txBody>
          <a:bodyPr/>
          <a:lstStyle/>
          <a:p>
            <a:fld id="{711EB622-B21C-244C-8EBB-55E4427D51C7}" type="slidenum">
              <a:rPr lang="tr-TR" smtClean="0"/>
              <a:t>2</a:t>
            </a:fld>
            <a:endParaRPr lang="tr-TR"/>
          </a:p>
        </p:txBody>
      </p:sp>
      <p:sp>
        <p:nvSpPr>
          <p:cNvPr id="6" name="Footer Placeholder 5">
            <a:extLst>
              <a:ext uri="{FF2B5EF4-FFF2-40B4-BE49-F238E27FC236}">
                <a16:creationId xmlns:a16="http://schemas.microsoft.com/office/drawing/2014/main" id="{748EC546-C4E8-4786-ADCA-C3402112F2F9}"/>
              </a:ext>
            </a:extLst>
          </p:cNvPr>
          <p:cNvSpPr>
            <a:spLocks noGrp="1"/>
          </p:cNvSpPr>
          <p:nvPr>
            <p:ph type="ftr" sz="quarter" idx="11"/>
          </p:nvPr>
        </p:nvSpPr>
        <p:spPr>
          <a:xfrm>
            <a:off x="3498503" y="6449599"/>
            <a:ext cx="5010486" cy="375311"/>
          </a:xfrm>
        </p:spPr>
        <p:txBody>
          <a:bodyPr/>
          <a:lstStyle/>
          <a:p>
            <a:r>
              <a:rPr lang="tr-TR" b="1" dirty="0">
                <a:latin typeface="Microsoft YaHei" panose="020B0503020204020204" pitchFamily="34" charset="-122"/>
                <a:ea typeface="Microsoft YaHei" panose="020B0503020204020204" pitchFamily="34" charset="-122"/>
              </a:rPr>
              <a:t>INTRODUCTION</a:t>
            </a:r>
          </a:p>
        </p:txBody>
      </p:sp>
      <p:pic>
        <p:nvPicPr>
          <p:cNvPr id="1026" name="Picture 2" descr="DICE | Cambridge İngilizce Sözlüğü'ndeki anlamı">
            <a:extLst>
              <a:ext uri="{FF2B5EF4-FFF2-40B4-BE49-F238E27FC236}">
                <a16:creationId xmlns:a16="http://schemas.microsoft.com/office/drawing/2014/main" id="{0F054753-CAC3-4F5F-A6A7-C0101A456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027" y="277327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41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FE4F-37B0-42E5-97BF-E12A40EF8811}"/>
              </a:ext>
            </a:extLst>
          </p:cNvPr>
          <p:cNvSpPr>
            <a:spLocks noGrp="1"/>
          </p:cNvSpPr>
          <p:nvPr>
            <p:ph type="title"/>
          </p:nvPr>
        </p:nvSpPr>
        <p:spPr>
          <a:xfrm>
            <a:off x="705853" y="41111"/>
            <a:ext cx="9739162" cy="1149165"/>
          </a:xfrm>
        </p:spPr>
        <p:txBody>
          <a:bodyPr>
            <a:normAutofit/>
          </a:bodyPr>
          <a:lstStyle/>
          <a:p>
            <a:r>
              <a:rPr lang="en-US" b="1" dirty="0">
                <a:solidFill>
                  <a:schemeClr val="accent2">
                    <a:lumMod val="50000"/>
                  </a:schemeClr>
                </a:solidFill>
                <a:latin typeface="Microsoft YaHei" panose="020B0503020204020204" pitchFamily="34" charset="-122"/>
                <a:ea typeface="Microsoft YaHei" panose="020B0503020204020204" pitchFamily="34" charset="-122"/>
              </a:rPr>
              <a:t>PROBABILITY vs. STATISTICS</a:t>
            </a:r>
          </a:p>
        </p:txBody>
      </p:sp>
      <p:sp>
        <p:nvSpPr>
          <p:cNvPr id="3" name="Content Placeholder 2">
            <a:extLst>
              <a:ext uri="{FF2B5EF4-FFF2-40B4-BE49-F238E27FC236}">
                <a16:creationId xmlns:a16="http://schemas.microsoft.com/office/drawing/2014/main" id="{A9A2A478-DF2C-4E2F-A52D-A8CCC82D3755}"/>
              </a:ext>
            </a:extLst>
          </p:cNvPr>
          <p:cNvSpPr>
            <a:spLocks noGrp="1"/>
          </p:cNvSpPr>
          <p:nvPr>
            <p:ph idx="1"/>
          </p:nvPr>
        </p:nvSpPr>
        <p:spPr>
          <a:xfrm>
            <a:off x="601560" y="1872916"/>
            <a:ext cx="5229525" cy="3112168"/>
          </a:xfrm>
        </p:spPr>
        <p:txBody>
          <a:bodyPr>
            <a:noAutofit/>
          </a:bodyPr>
          <a:lstStyle/>
          <a:p>
            <a:pPr>
              <a:buFont typeface="Wingdings" panose="05000000000000000000" pitchFamily="2" charset="2"/>
              <a:buChar char="ü"/>
            </a:pPr>
            <a:r>
              <a:rPr lang="en-US" sz="2800" b="1" dirty="0">
                <a:solidFill>
                  <a:schemeClr val="tx1"/>
                </a:solidFill>
                <a:latin typeface="Times New Roman" panose="02020603050405020304" pitchFamily="18" charset="0"/>
                <a:cs typeface="Times New Roman" panose="02020603050405020304" pitchFamily="18" charset="0"/>
              </a:rPr>
              <a:t>Probability theory is devoted to the study of uncertainty and variability.</a:t>
            </a:r>
            <a:br>
              <a:rPr lang="en-US" sz="2800" b="1" dirty="0">
                <a:solidFill>
                  <a:schemeClr val="tx1"/>
                </a:solidFill>
                <a:latin typeface="Times New Roman" panose="02020603050405020304" pitchFamily="18" charset="0"/>
                <a:cs typeface="Times New Roman" panose="02020603050405020304" pitchFamily="18" charset="0"/>
              </a:rPr>
            </a:br>
            <a:endParaRPr lang="en-US" sz="28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b="1" dirty="0">
                <a:solidFill>
                  <a:schemeClr val="tx1"/>
                </a:solidFill>
                <a:latin typeface="Times New Roman" panose="02020603050405020304" pitchFamily="18" charset="0"/>
                <a:cs typeface="Times New Roman" panose="02020603050405020304" pitchFamily="18" charset="0"/>
              </a:rPr>
              <a:t>Statistics can be described as the study of how to make decisions in the face of uncertainty and variability. </a:t>
            </a:r>
          </a:p>
        </p:txBody>
      </p:sp>
      <p:sp>
        <p:nvSpPr>
          <p:cNvPr id="5" name="Slide Number Placeholder 4">
            <a:extLst>
              <a:ext uri="{FF2B5EF4-FFF2-40B4-BE49-F238E27FC236}">
                <a16:creationId xmlns:a16="http://schemas.microsoft.com/office/drawing/2014/main" id="{39C0C192-5C2C-48DD-BD44-785D274076CC}"/>
              </a:ext>
            </a:extLst>
          </p:cNvPr>
          <p:cNvSpPr>
            <a:spLocks noGrp="1"/>
          </p:cNvSpPr>
          <p:nvPr>
            <p:ph type="sldNum" sz="quarter" idx="12"/>
          </p:nvPr>
        </p:nvSpPr>
        <p:spPr>
          <a:xfrm>
            <a:off x="9849400" y="6449599"/>
            <a:ext cx="1363083" cy="375311"/>
          </a:xfrm>
        </p:spPr>
        <p:txBody>
          <a:bodyPr/>
          <a:lstStyle/>
          <a:p>
            <a:fld id="{711EB622-B21C-244C-8EBB-55E4427D51C7}" type="slidenum">
              <a:rPr lang="tr-TR" smtClean="0"/>
              <a:t>3</a:t>
            </a:fld>
            <a:endParaRPr lang="tr-TR"/>
          </a:p>
        </p:txBody>
      </p:sp>
      <p:sp>
        <p:nvSpPr>
          <p:cNvPr id="6" name="Footer Placeholder 5">
            <a:extLst>
              <a:ext uri="{FF2B5EF4-FFF2-40B4-BE49-F238E27FC236}">
                <a16:creationId xmlns:a16="http://schemas.microsoft.com/office/drawing/2014/main" id="{748EC546-C4E8-4786-ADCA-C3402112F2F9}"/>
              </a:ext>
            </a:extLst>
          </p:cNvPr>
          <p:cNvSpPr>
            <a:spLocks noGrp="1"/>
          </p:cNvSpPr>
          <p:nvPr>
            <p:ph type="ftr" sz="quarter" idx="11"/>
          </p:nvPr>
        </p:nvSpPr>
        <p:spPr>
          <a:xfrm>
            <a:off x="3498503" y="6449599"/>
            <a:ext cx="5010486" cy="375311"/>
          </a:xfrm>
        </p:spPr>
        <p:txBody>
          <a:bodyPr/>
          <a:lstStyle/>
          <a:p>
            <a:r>
              <a:rPr lang="tr-TR" b="1" dirty="0">
                <a:latin typeface="Microsoft YaHei" panose="020B0503020204020204" pitchFamily="34" charset="-122"/>
                <a:ea typeface="Microsoft YaHei" panose="020B0503020204020204" pitchFamily="34" charset="-122"/>
              </a:rPr>
              <a:t>INTRODUCTION</a:t>
            </a:r>
          </a:p>
        </p:txBody>
      </p:sp>
      <p:pic>
        <p:nvPicPr>
          <p:cNvPr id="1026" name="Picture 2" descr="DICE | Cambridge İngilizce Sözlüğü'ndeki anlamı">
            <a:extLst>
              <a:ext uri="{FF2B5EF4-FFF2-40B4-BE49-F238E27FC236}">
                <a16:creationId xmlns:a16="http://schemas.microsoft.com/office/drawing/2014/main" id="{0F054753-CAC3-4F5F-A6A7-C0101A456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027" y="277327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Brief Introduction to Probability &amp; Statistics – BetterExplained">
            <a:extLst>
              <a:ext uri="{FF2B5EF4-FFF2-40B4-BE49-F238E27FC236}">
                <a16:creationId xmlns:a16="http://schemas.microsoft.com/office/drawing/2014/main" id="{43DE10B9-E02E-4064-8C17-EF02AD5AB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916" y="1634423"/>
            <a:ext cx="5734832" cy="326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6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4</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5139869"/>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Deterministic Approach</a:t>
            </a:r>
          </a:p>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Deterministic approach assumes certainty in all aspects. </a:t>
            </a:r>
          </a:p>
          <a:p>
            <a:r>
              <a:rPr lang="en-US" sz="2400" dirty="0">
                <a:latin typeface="Times New Roman" panose="02020603050405020304" pitchFamily="18" charset="0"/>
                <a:cs typeface="Times New Roman" panose="02020603050405020304" pitchFamily="18" charset="0"/>
              </a:rPr>
              <a:t>• A deterministic situation is the one in which the system parameters can be determined</a:t>
            </a:r>
          </a:p>
          <a:p>
            <a:r>
              <a:rPr lang="en-US" sz="2400" dirty="0">
                <a:latin typeface="Times New Roman" panose="02020603050405020304" pitchFamily="18" charset="0"/>
                <a:cs typeface="Times New Roman" panose="02020603050405020304" pitchFamily="18" charset="0"/>
              </a:rPr>
              <a:t>exactly. This is also called a situation of certainty.</a:t>
            </a:r>
          </a:p>
          <a:p>
            <a:r>
              <a:rPr lang="en-US" sz="2400" dirty="0">
                <a:latin typeface="Times New Roman" panose="02020603050405020304" pitchFamily="18" charset="0"/>
                <a:cs typeface="Times New Roman" panose="02020603050405020304" pitchFamily="18" charset="0"/>
              </a:rPr>
              <a:t>• In engineering systems in reality, such a system rarely exists. There is usually some</a:t>
            </a:r>
          </a:p>
          <a:p>
            <a:r>
              <a:rPr lang="en-US" sz="2400" dirty="0">
                <a:latin typeface="Times New Roman" panose="02020603050405020304" pitchFamily="18" charset="0"/>
                <a:cs typeface="Times New Roman" panose="02020603050405020304" pitchFamily="18" charset="0"/>
              </a:rPr>
              <a:t>uncertainty associated.</a:t>
            </a:r>
          </a:p>
          <a:p>
            <a:endParaRPr lang="en-US" sz="1400" dirty="0">
              <a:latin typeface="Times New Roman" panose="02020603050405020304" pitchFamily="18" charset="0"/>
              <a:cs typeface="Times New Roman" panose="02020603050405020304" pitchFamily="18" charset="0"/>
            </a:endParaRPr>
          </a:p>
          <a:p>
            <a:r>
              <a:rPr lang="en-US" sz="2400" b="1" dirty="0">
                <a:solidFill>
                  <a:schemeClr val="tx2"/>
                </a:solidFill>
                <a:latin typeface="Times New Roman" panose="02020603050405020304" pitchFamily="18" charset="0"/>
                <a:cs typeface="Times New Roman" panose="02020603050405020304" pitchFamily="18" charset="0"/>
              </a:rPr>
              <a:t>Some Examples:</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Predicting the amount of money in a bank account.</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If you know the initial deposit, the amount of interest and the amount you spent, then: You can determine the amount left in the account.</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Finding the acceleration (a) of a body of known mass (m) when a certain force (F) is exerted.</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Using the Newton’s second law, you can calculate the acceleration (F=ma) and always obtain the same output from the provided input</a:t>
            </a:r>
            <a:r>
              <a:rPr lang="en-US" sz="24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How to approach a problem:</a:t>
            </a:r>
            <a:endParaRPr lang="en-US" sz="3600" dirty="0"/>
          </a:p>
        </p:txBody>
      </p:sp>
      <p:pic>
        <p:nvPicPr>
          <p:cNvPr id="3074" name="Picture 2" descr="Bank - Free business icons">
            <a:extLst>
              <a:ext uri="{FF2B5EF4-FFF2-40B4-BE49-F238E27FC236}">
                <a16:creationId xmlns:a16="http://schemas.microsoft.com/office/drawing/2014/main" id="{E6AB7B1F-C857-4B81-9F44-3185ABBDB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841" y="108284"/>
            <a:ext cx="1608221" cy="160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2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5</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433965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Probabilistic Approach</a:t>
            </a:r>
          </a:p>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Probabilistic situation is called a situation of uncertainty.</a:t>
            </a:r>
          </a:p>
          <a:p>
            <a:r>
              <a:rPr lang="en-US" sz="2400" dirty="0">
                <a:latin typeface="Times New Roman" panose="02020603050405020304" pitchFamily="18" charset="0"/>
                <a:cs typeface="Times New Roman" panose="02020603050405020304" pitchFamily="18" charset="0"/>
              </a:rPr>
              <a:t>• You know the likelihood that something will happen, but you don’t know if or when it is going to happen</a:t>
            </a:r>
          </a:p>
          <a:p>
            <a:endParaRPr lang="en-US" sz="1400" dirty="0">
              <a:latin typeface="Times New Roman" panose="02020603050405020304" pitchFamily="18" charset="0"/>
              <a:cs typeface="Times New Roman" panose="02020603050405020304" pitchFamily="18" charset="0"/>
            </a:endParaRPr>
          </a:p>
          <a:p>
            <a:endParaRPr lang="en-US" sz="2400" b="1" dirty="0">
              <a:solidFill>
                <a:schemeClr val="tx2"/>
              </a:solidFill>
              <a:latin typeface="Times New Roman" panose="02020603050405020304" pitchFamily="18" charset="0"/>
              <a:cs typeface="Times New Roman" panose="02020603050405020304" pitchFamily="18" charset="0"/>
            </a:endParaRPr>
          </a:p>
          <a:p>
            <a:r>
              <a:rPr lang="en-US" sz="2400" b="1" dirty="0">
                <a:solidFill>
                  <a:schemeClr val="tx2"/>
                </a:solidFill>
                <a:latin typeface="Times New Roman" panose="02020603050405020304" pitchFamily="18" charset="0"/>
                <a:cs typeface="Times New Roman" panose="02020603050405020304" pitchFamily="18" charset="0"/>
              </a:rPr>
              <a:t>Some Examples:</a:t>
            </a:r>
          </a:p>
          <a:p>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Predicting what number will come up when you roll a die.</a:t>
            </a:r>
          </a:p>
          <a:p>
            <a:r>
              <a:rPr lang="en-US" sz="2000" dirty="0">
                <a:latin typeface="Times New Roman" panose="02020603050405020304" pitchFamily="18" charset="0"/>
                <a:cs typeface="Times New Roman" panose="02020603050405020304" pitchFamily="18" charset="0"/>
              </a:rPr>
              <a:t>     (Dice are commonly used to give examples in probability. Dice is plural , die is singular )</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Predicting when number 6 will come up when rolling dice.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(You know that in each roll, each number will come up with the probability of 1/6, but you cannot exactly predict what will come up and when.)</a:t>
            </a: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How to approach a problem:</a:t>
            </a:r>
            <a:endParaRPr lang="en-US" sz="3600" dirty="0"/>
          </a:p>
        </p:txBody>
      </p:sp>
      <p:pic>
        <p:nvPicPr>
          <p:cNvPr id="4098" name="Picture 2" descr="Dice - Apps on Google Play">
            <a:extLst>
              <a:ext uri="{FF2B5EF4-FFF2-40B4-BE49-F238E27FC236}">
                <a16:creationId xmlns:a16="http://schemas.microsoft.com/office/drawing/2014/main" id="{A17B1B32-21DB-4D27-8E78-1135E33C7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2359" y="266798"/>
            <a:ext cx="1268568" cy="126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14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6</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295465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Mean:</a:t>
            </a:r>
          </a:p>
          <a:p>
            <a:endParaRPr lang="en-US" sz="1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statistics, "mean" usually refers to the arithmetic mean, which is a measure of the central tendency of a group of numbers. It is found by adding all of the numbers in the group together and then dividing the sum by the total number of items in the group. The mean is often used as a measure of the average value in a dataset, and it is also known as the average.</a:t>
            </a:r>
          </a:p>
          <a:p>
            <a:endParaRPr lang="en-US" sz="2400" b="1" dirty="0">
              <a:solidFill>
                <a:schemeClr val="tx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Some statistical terms:</a:t>
            </a:r>
            <a:endParaRPr lang="en-US" sz="3600" dirty="0"/>
          </a:p>
        </p:txBody>
      </p:sp>
      <p:pic>
        <p:nvPicPr>
          <p:cNvPr id="3" name="Picture 2">
            <a:extLst>
              <a:ext uri="{FF2B5EF4-FFF2-40B4-BE49-F238E27FC236}">
                <a16:creationId xmlns:a16="http://schemas.microsoft.com/office/drawing/2014/main" id="{C788EDB5-8D7A-4A36-A789-0D701B3CF451}"/>
              </a:ext>
            </a:extLst>
          </p:cNvPr>
          <p:cNvPicPr>
            <a:picLocks noChangeAspect="1"/>
          </p:cNvPicPr>
          <p:nvPr/>
        </p:nvPicPr>
        <p:blipFill>
          <a:blip r:embed="rId2"/>
          <a:stretch>
            <a:fillRect/>
          </a:stretch>
        </p:blipFill>
        <p:spPr>
          <a:xfrm>
            <a:off x="2814203" y="3806085"/>
            <a:ext cx="7196783" cy="2499358"/>
          </a:xfrm>
          <a:prstGeom prst="rect">
            <a:avLst/>
          </a:prstGeom>
        </p:spPr>
      </p:pic>
    </p:spTree>
    <p:extLst>
      <p:ext uri="{BB962C8B-B14F-4D97-AF65-F5344CB8AC3E}">
        <p14:creationId xmlns:p14="http://schemas.microsoft.com/office/powerpoint/2010/main" val="391028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7</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3693319"/>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Mode:</a:t>
            </a:r>
          </a:p>
          <a:p>
            <a:endParaRPr lang="en-US" sz="1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statistics, the mode is the most common value in a set of data. For example, if you have the numbers 1, 2, 2, 3, 3, 3, 4, 5, 5, the mode would be 3, because it is the number that appears most frequently in the data set. The mode can be useful for identifying trends or patterns in data, and it is often used in conjunction with other measures of central tendency, such as the mean and median. </a:t>
            </a:r>
            <a:endParaRPr lang="en-US" sz="2400" b="1" dirty="0">
              <a:solidFill>
                <a:schemeClr val="tx2"/>
              </a:solidFill>
              <a:latin typeface="Times New Roman" panose="02020603050405020304" pitchFamily="18" charset="0"/>
              <a:cs typeface="Times New Roman" panose="02020603050405020304" pitchFamily="18" charset="0"/>
            </a:endParaRPr>
          </a:p>
          <a:p>
            <a:r>
              <a:rPr lang="en-US" sz="2400" b="1" dirty="0">
                <a:solidFill>
                  <a:schemeClr val="tx2"/>
                </a:solidFill>
                <a:latin typeface="Times New Roman" panose="02020603050405020304" pitchFamily="18" charset="0"/>
                <a:cs typeface="Times New Roman" panose="02020603050405020304" pitchFamily="18" charset="0"/>
              </a:rPr>
              <a:t>For example, if you have the numbers 4, 5, 6, and 7, the median would be the middle value, which is 6. If you have the numbers 4, 5, 6, 7, and 8, the median would be the average of the two middle values, which is (6 + 7) / 2 = 6.5.</a:t>
            </a: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Some statistical terms:</a:t>
            </a:r>
            <a:endParaRPr lang="en-US" sz="3600" dirty="0"/>
          </a:p>
        </p:txBody>
      </p:sp>
    </p:spTree>
    <p:extLst>
      <p:ext uri="{BB962C8B-B14F-4D97-AF65-F5344CB8AC3E}">
        <p14:creationId xmlns:p14="http://schemas.microsoft.com/office/powerpoint/2010/main" val="323863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8</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4801314"/>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Median:</a:t>
            </a:r>
          </a:p>
          <a:p>
            <a:endParaRPr lang="en-US" sz="1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statistics, the median is the middle value of a set of data. To find the median, you first need to order the data from smallest to largest (or vice versa), and then select the middle value. If there is an even number of data points, the median is usually defined as the average of the two middle values.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Some statistical terms:</a:t>
            </a:r>
            <a:endParaRPr lang="en-US" sz="3600" dirty="0"/>
          </a:p>
        </p:txBody>
      </p:sp>
      <p:pic>
        <p:nvPicPr>
          <p:cNvPr id="5122" name="Picture 2" descr="Median - Wikipedia">
            <a:extLst>
              <a:ext uri="{FF2B5EF4-FFF2-40B4-BE49-F238E27FC236}">
                <a16:creationId xmlns:a16="http://schemas.microsoft.com/office/drawing/2014/main" id="{4F9A167D-FC0D-4BDE-8527-8973034F7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825" y="3275093"/>
            <a:ext cx="4477038" cy="297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44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F4A41F-B17B-4069-AA4C-2B95561AAF4A}"/>
              </a:ext>
            </a:extLst>
          </p:cNvPr>
          <p:cNvSpPr>
            <a:spLocks noGrp="1"/>
          </p:cNvSpPr>
          <p:nvPr>
            <p:ph type="ftr" sz="quarter" idx="11"/>
          </p:nvPr>
        </p:nvSpPr>
        <p:spPr/>
        <p:txBody>
          <a:bodyPr/>
          <a:lstStyle/>
          <a:p>
            <a:r>
              <a:rPr lang="tr-TR"/>
              <a:t>INTRODUCTION</a:t>
            </a:r>
          </a:p>
        </p:txBody>
      </p:sp>
      <p:sp>
        <p:nvSpPr>
          <p:cNvPr id="5" name="Slide Number Placeholder 4">
            <a:extLst>
              <a:ext uri="{FF2B5EF4-FFF2-40B4-BE49-F238E27FC236}">
                <a16:creationId xmlns:a16="http://schemas.microsoft.com/office/drawing/2014/main" id="{C5C68836-E768-4E80-A50D-B41970A6B191}"/>
              </a:ext>
            </a:extLst>
          </p:cNvPr>
          <p:cNvSpPr>
            <a:spLocks noGrp="1"/>
          </p:cNvSpPr>
          <p:nvPr>
            <p:ph type="sldNum" sz="quarter" idx="12"/>
          </p:nvPr>
        </p:nvSpPr>
        <p:spPr/>
        <p:txBody>
          <a:bodyPr/>
          <a:lstStyle/>
          <a:p>
            <a:fld id="{711EB622-B21C-244C-8EBB-55E4427D51C7}" type="slidenum">
              <a:rPr lang="tr-TR" smtClean="0"/>
              <a:t>9</a:t>
            </a:fld>
            <a:endParaRPr lang="tr-TR"/>
          </a:p>
        </p:txBody>
      </p:sp>
      <p:sp>
        <p:nvSpPr>
          <p:cNvPr id="6" name="TextBox 5">
            <a:extLst>
              <a:ext uri="{FF2B5EF4-FFF2-40B4-BE49-F238E27FC236}">
                <a16:creationId xmlns:a16="http://schemas.microsoft.com/office/drawing/2014/main" id="{DCB09C35-F98A-41A5-91A7-B1B3496ADE4A}"/>
              </a:ext>
            </a:extLst>
          </p:cNvPr>
          <p:cNvSpPr txBox="1"/>
          <p:nvPr/>
        </p:nvSpPr>
        <p:spPr>
          <a:xfrm>
            <a:off x="866274" y="1307433"/>
            <a:ext cx="11092642" cy="6647974"/>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Range:</a:t>
            </a:r>
          </a:p>
          <a:p>
            <a:endParaRPr lang="en-US" sz="1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statistics, the range of a set of data is the difference between the largest and smallest values in the set. It is a measure of the spread or variability of the data.</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For example, if a set of data has values that range from 1 to 10, the range would be 10 - 1 = 9. The range can be a useful tool for identifying outliers, which are values that are significantly higher or lower than the other values in the set. It can also be used to compare the variability of different data sets. For example, if one data set has a range of 10 and another has a range of 5, the second data set is less variable or more consistent than the first.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F6415AC-C8B7-43F4-9126-007BDD5ADA06}"/>
              </a:ext>
            </a:extLst>
          </p:cNvPr>
          <p:cNvSpPr txBox="1"/>
          <p:nvPr/>
        </p:nvSpPr>
        <p:spPr>
          <a:xfrm>
            <a:off x="866274" y="456864"/>
            <a:ext cx="9176085" cy="646331"/>
          </a:xfrm>
          <a:prstGeom prst="rect">
            <a:avLst/>
          </a:prstGeom>
          <a:noFill/>
        </p:spPr>
        <p:txBody>
          <a:bodyPr wrap="square">
            <a:spAutoFit/>
          </a:bodyPr>
          <a:lstStyle/>
          <a:p>
            <a:r>
              <a:rPr lang="en-US" sz="3600" b="1" dirty="0">
                <a:solidFill>
                  <a:schemeClr val="accent2">
                    <a:lumMod val="50000"/>
                  </a:schemeClr>
                </a:solidFill>
                <a:latin typeface="Microsoft YaHei" panose="020B0503020204020204" pitchFamily="34" charset="-122"/>
                <a:ea typeface="Microsoft YaHei" panose="020B0503020204020204" pitchFamily="34" charset="-122"/>
              </a:rPr>
              <a:t>Some statistical terms:</a:t>
            </a:r>
            <a:endParaRPr lang="en-US" sz="3600" dirty="0"/>
          </a:p>
        </p:txBody>
      </p:sp>
      <p:pic>
        <p:nvPicPr>
          <p:cNvPr id="6148" name="Picture 4" descr="Range in Statistics - Cuemath">
            <a:extLst>
              <a:ext uri="{FF2B5EF4-FFF2-40B4-BE49-F238E27FC236}">
                <a16:creationId xmlns:a16="http://schemas.microsoft.com/office/drawing/2014/main" id="{7B8F91AA-245E-4940-BCF9-E46D00BF5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9734" y="118618"/>
            <a:ext cx="3658603" cy="15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78120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245</TotalTime>
  <Words>1070</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Microsoft YaHei</vt:lpstr>
      <vt:lpstr>Arial</vt:lpstr>
      <vt:lpstr>Calibri</vt:lpstr>
      <vt:lpstr>Calibri Light</vt:lpstr>
      <vt:lpstr>Times New Roman</vt:lpstr>
      <vt:lpstr>Wingdings</vt:lpstr>
      <vt:lpstr>Retrospect</vt:lpstr>
      <vt:lpstr>PowerPoint Presentation</vt:lpstr>
      <vt:lpstr>PROBABILITY and STATISTICS</vt:lpstr>
      <vt:lpstr>PROBABILITY vs.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Microsoft Office Kullanıcısı</dc:creator>
  <cp:lastModifiedBy>Javad İbrahimli</cp:lastModifiedBy>
  <cp:revision>51</cp:revision>
  <dcterms:created xsi:type="dcterms:W3CDTF">2019-12-04T11:18:45Z</dcterms:created>
  <dcterms:modified xsi:type="dcterms:W3CDTF">2022-12-19T23:52:13Z</dcterms:modified>
</cp:coreProperties>
</file>