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6" r:id="rId1"/>
  </p:sldMasterIdLst>
  <p:notesMasterIdLst>
    <p:notesMasterId r:id="rId39"/>
  </p:notesMasterIdLst>
  <p:handoutMasterIdLst>
    <p:handoutMasterId r:id="rId40"/>
  </p:handoutMasterIdLst>
  <p:sldIdLst>
    <p:sldId id="256" r:id="rId2"/>
    <p:sldId id="257" r:id="rId3"/>
    <p:sldId id="258" r:id="rId4"/>
    <p:sldId id="259" r:id="rId5"/>
    <p:sldId id="269" r:id="rId6"/>
    <p:sldId id="270" r:id="rId7"/>
    <p:sldId id="271" r:id="rId8"/>
    <p:sldId id="272" r:id="rId9"/>
    <p:sldId id="273" r:id="rId10"/>
    <p:sldId id="260" r:id="rId11"/>
    <p:sldId id="274" r:id="rId12"/>
    <p:sldId id="275" r:id="rId13"/>
    <p:sldId id="276" r:id="rId14"/>
    <p:sldId id="261" r:id="rId15"/>
    <p:sldId id="262" r:id="rId16"/>
    <p:sldId id="263" r:id="rId17"/>
    <p:sldId id="277" r:id="rId18"/>
    <p:sldId id="264" r:id="rId19"/>
    <p:sldId id="278" r:id="rId20"/>
    <p:sldId id="279" r:id="rId21"/>
    <p:sldId id="280" r:id="rId22"/>
    <p:sldId id="265" r:id="rId23"/>
    <p:sldId id="281" r:id="rId24"/>
    <p:sldId id="282" r:id="rId25"/>
    <p:sldId id="283" r:id="rId26"/>
    <p:sldId id="284" r:id="rId27"/>
    <p:sldId id="266" r:id="rId28"/>
    <p:sldId id="267" r:id="rId29"/>
    <p:sldId id="285" r:id="rId30"/>
    <p:sldId id="286" r:id="rId31"/>
    <p:sldId id="287" r:id="rId32"/>
    <p:sldId id="288" r:id="rId33"/>
    <p:sldId id="289" r:id="rId34"/>
    <p:sldId id="290" r:id="rId35"/>
    <p:sldId id="291" r:id="rId36"/>
    <p:sldId id="292" r:id="rId37"/>
    <p:sldId id="26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00"/>
    <p:restoredTop sz="94667"/>
  </p:normalViewPr>
  <p:slideViewPr>
    <p:cSldViewPr snapToGrid="0" snapToObjects="1">
      <p:cViewPr varScale="1">
        <p:scale>
          <a:sx n="64" d="100"/>
          <a:sy n="64" d="100"/>
        </p:scale>
        <p:origin x="84" y="1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48D794-497E-4A03-9467-69BF191593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427DDD2-4C14-4342-A112-D02A7F846E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F02A3E-C373-4CBA-AC0D-1F57D1209EF3}" type="datetime1">
              <a:rPr lang="en-US" smtClean="0"/>
              <a:t>12/20/2022</a:t>
            </a:fld>
            <a:endParaRPr lang="en-US"/>
          </a:p>
        </p:txBody>
      </p:sp>
      <p:sp>
        <p:nvSpPr>
          <p:cNvPr id="4" name="Footer Placeholder 3">
            <a:extLst>
              <a:ext uri="{FF2B5EF4-FFF2-40B4-BE49-F238E27FC236}">
                <a16:creationId xmlns:a16="http://schemas.microsoft.com/office/drawing/2014/main" id="{30A297A0-D5F6-40C4-BA84-556447195D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A999F6E-D885-4D65-8BA1-C3F026E3886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0B642C-417C-4909-89EF-A2113AD77EF0}" type="slidenum">
              <a:rPr lang="en-US" smtClean="0"/>
              <a:t>‹#›</a:t>
            </a:fld>
            <a:endParaRPr lang="en-US"/>
          </a:p>
        </p:txBody>
      </p:sp>
    </p:spTree>
    <p:extLst>
      <p:ext uri="{BB962C8B-B14F-4D97-AF65-F5344CB8AC3E}">
        <p14:creationId xmlns:p14="http://schemas.microsoft.com/office/powerpoint/2010/main" val="22008943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3F2C54-4C37-42DE-9F84-7AC5202F7594}" type="datetime1">
              <a:rPr lang="en-US" smtClean="0"/>
              <a:t>12/20/2022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4BA14-4B96-46D2-A72F-A39F4EDB9B27}" type="slidenum">
              <a:rPr lang="en-US" smtClean="0"/>
              <a:t>‹#›</a:t>
            </a:fld>
            <a:endParaRPr lang="en-US"/>
          </a:p>
        </p:txBody>
      </p:sp>
    </p:spTree>
    <p:extLst>
      <p:ext uri="{BB962C8B-B14F-4D97-AF65-F5344CB8AC3E}">
        <p14:creationId xmlns:p14="http://schemas.microsoft.com/office/powerpoint/2010/main" val="373012773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67C646-ADCB-43F8-9932-820FD97B7C18}" type="datetime1">
              <a:rPr lang="tr-TR" smtClean="0"/>
              <a:t>20.12.2022</a:t>
            </a:fld>
            <a:endParaRPr lang="tr-TR"/>
          </a:p>
        </p:txBody>
      </p:sp>
      <p:sp>
        <p:nvSpPr>
          <p:cNvPr id="5" name="Footer Placeholder 4"/>
          <p:cNvSpPr>
            <a:spLocks noGrp="1"/>
          </p:cNvSpPr>
          <p:nvPr>
            <p:ph type="ftr" sz="quarter" idx="11"/>
          </p:nvPr>
        </p:nvSpPr>
        <p:spPr/>
        <p:txBody>
          <a:bodyPr/>
          <a:lstStyle/>
          <a:p>
            <a:r>
              <a:rPr lang="tr-TR"/>
              <a:t>INTRODUCTION</a:t>
            </a:r>
          </a:p>
        </p:txBody>
      </p:sp>
      <p:sp>
        <p:nvSpPr>
          <p:cNvPr id="6" name="Slide Number Placeholder 5"/>
          <p:cNvSpPr>
            <a:spLocks noGrp="1"/>
          </p:cNvSpPr>
          <p:nvPr>
            <p:ph type="sldNum" sz="quarter" idx="12"/>
          </p:nvPr>
        </p:nvSpPr>
        <p:spPr/>
        <p:txBody>
          <a:bodyPr/>
          <a:lstStyle/>
          <a:p>
            <a:fld id="{711EB622-B21C-244C-8EBB-55E4427D51C7}"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3133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F51DB-5F71-405F-8334-8B22B117E62E}" type="datetime1">
              <a:rPr lang="tr-TR" smtClean="0"/>
              <a:t>20.12.2022</a:t>
            </a:fld>
            <a:endParaRPr lang="tr-TR"/>
          </a:p>
        </p:txBody>
      </p:sp>
      <p:sp>
        <p:nvSpPr>
          <p:cNvPr id="5" name="Footer Placeholder 4"/>
          <p:cNvSpPr>
            <a:spLocks noGrp="1"/>
          </p:cNvSpPr>
          <p:nvPr>
            <p:ph type="ftr" sz="quarter" idx="11"/>
          </p:nvPr>
        </p:nvSpPr>
        <p:spPr/>
        <p:txBody>
          <a:bodyPr/>
          <a:lstStyle/>
          <a:p>
            <a:r>
              <a:rPr lang="tr-TR"/>
              <a:t>INTRODUCTION</a:t>
            </a:r>
          </a:p>
        </p:txBody>
      </p:sp>
      <p:sp>
        <p:nvSpPr>
          <p:cNvPr id="6" name="Slide Number Placeholder 5"/>
          <p:cNvSpPr>
            <a:spLocks noGrp="1"/>
          </p:cNvSpPr>
          <p:nvPr>
            <p:ph type="sldNum" sz="quarter" idx="12"/>
          </p:nvPr>
        </p:nvSpPr>
        <p:spPr/>
        <p:txBody>
          <a:bodyPr/>
          <a:lstStyle/>
          <a:p>
            <a:fld id="{711EB622-B21C-244C-8EBB-55E4427D51C7}" type="slidenum">
              <a:rPr lang="tr-TR" smtClean="0"/>
              <a:t>‹#›</a:t>
            </a:fld>
            <a:endParaRPr lang="tr-TR"/>
          </a:p>
        </p:txBody>
      </p:sp>
    </p:spTree>
    <p:extLst>
      <p:ext uri="{BB962C8B-B14F-4D97-AF65-F5344CB8AC3E}">
        <p14:creationId xmlns:p14="http://schemas.microsoft.com/office/powerpoint/2010/main" val="1488895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5E77FC-FC30-418F-9DBC-DC81DAA2978E}" type="datetime1">
              <a:rPr lang="tr-TR" smtClean="0"/>
              <a:t>20.12.2022</a:t>
            </a:fld>
            <a:endParaRPr lang="tr-TR"/>
          </a:p>
        </p:txBody>
      </p:sp>
      <p:sp>
        <p:nvSpPr>
          <p:cNvPr id="5" name="Footer Placeholder 4"/>
          <p:cNvSpPr>
            <a:spLocks noGrp="1"/>
          </p:cNvSpPr>
          <p:nvPr>
            <p:ph type="ftr" sz="quarter" idx="11"/>
          </p:nvPr>
        </p:nvSpPr>
        <p:spPr/>
        <p:txBody>
          <a:bodyPr/>
          <a:lstStyle/>
          <a:p>
            <a:r>
              <a:rPr lang="tr-TR"/>
              <a:t>INTRODUCTION</a:t>
            </a:r>
          </a:p>
        </p:txBody>
      </p:sp>
      <p:sp>
        <p:nvSpPr>
          <p:cNvPr id="6" name="Slide Number Placeholder 5"/>
          <p:cNvSpPr>
            <a:spLocks noGrp="1"/>
          </p:cNvSpPr>
          <p:nvPr>
            <p:ph type="sldNum" sz="quarter" idx="12"/>
          </p:nvPr>
        </p:nvSpPr>
        <p:spPr/>
        <p:txBody>
          <a:bodyPr/>
          <a:lstStyle/>
          <a:p>
            <a:fld id="{711EB622-B21C-244C-8EBB-55E4427D51C7}" type="slidenum">
              <a:rPr lang="tr-TR" smtClean="0"/>
              <a:t>‹#›</a:t>
            </a:fld>
            <a:endParaRPr lang="tr-TR"/>
          </a:p>
        </p:txBody>
      </p:sp>
    </p:spTree>
    <p:extLst>
      <p:ext uri="{BB962C8B-B14F-4D97-AF65-F5344CB8AC3E}">
        <p14:creationId xmlns:p14="http://schemas.microsoft.com/office/powerpoint/2010/main" val="18210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70BCE-6E3A-4204-85E4-97988EF00FEA}" type="datetime1">
              <a:rPr lang="tr-TR" smtClean="0"/>
              <a:t>20.12.2022</a:t>
            </a:fld>
            <a:endParaRPr lang="tr-TR"/>
          </a:p>
        </p:txBody>
      </p:sp>
      <p:sp>
        <p:nvSpPr>
          <p:cNvPr id="5" name="Footer Placeholder 4"/>
          <p:cNvSpPr>
            <a:spLocks noGrp="1"/>
          </p:cNvSpPr>
          <p:nvPr>
            <p:ph type="ftr" sz="quarter" idx="11"/>
          </p:nvPr>
        </p:nvSpPr>
        <p:spPr/>
        <p:txBody>
          <a:bodyPr/>
          <a:lstStyle/>
          <a:p>
            <a:r>
              <a:rPr lang="tr-TR"/>
              <a:t>INTRODUCTION</a:t>
            </a:r>
          </a:p>
        </p:txBody>
      </p:sp>
      <p:sp>
        <p:nvSpPr>
          <p:cNvPr id="6" name="Slide Number Placeholder 5"/>
          <p:cNvSpPr>
            <a:spLocks noGrp="1"/>
          </p:cNvSpPr>
          <p:nvPr>
            <p:ph type="sldNum" sz="quarter" idx="12"/>
          </p:nvPr>
        </p:nvSpPr>
        <p:spPr/>
        <p:txBody>
          <a:bodyPr/>
          <a:lstStyle/>
          <a:p>
            <a:fld id="{711EB622-B21C-244C-8EBB-55E4427D51C7}" type="slidenum">
              <a:rPr lang="tr-TR" smtClean="0"/>
              <a:t>‹#›</a:t>
            </a:fld>
            <a:endParaRPr lang="tr-TR"/>
          </a:p>
        </p:txBody>
      </p:sp>
    </p:spTree>
    <p:extLst>
      <p:ext uri="{BB962C8B-B14F-4D97-AF65-F5344CB8AC3E}">
        <p14:creationId xmlns:p14="http://schemas.microsoft.com/office/powerpoint/2010/main" val="3972545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9FEACE-B293-476E-8E3C-7834269DF368}" type="datetime1">
              <a:rPr lang="tr-TR" smtClean="0"/>
              <a:t>20.12.2022</a:t>
            </a:fld>
            <a:endParaRPr lang="tr-TR"/>
          </a:p>
        </p:txBody>
      </p:sp>
      <p:sp>
        <p:nvSpPr>
          <p:cNvPr id="5" name="Footer Placeholder 4"/>
          <p:cNvSpPr>
            <a:spLocks noGrp="1"/>
          </p:cNvSpPr>
          <p:nvPr>
            <p:ph type="ftr" sz="quarter" idx="11"/>
          </p:nvPr>
        </p:nvSpPr>
        <p:spPr/>
        <p:txBody>
          <a:bodyPr/>
          <a:lstStyle/>
          <a:p>
            <a:r>
              <a:rPr lang="tr-TR"/>
              <a:t>INTRODUCTION</a:t>
            </a:r>
          </a:p>
        </p:txBody>
      </p:sp>
      <p:sp>
        <p:nvSpPr>
          <p:cNvPr id="6" name="Slide Number Placeholder 5"/>
          <p:cNvSpPr>
            <a:spLocks noGrp="1"/>
          </p:cNvSpPr>
          <p:nvPr>
            <p:ph type="sldNum" sz="quarter" idx="12"/>
          </p:nvPr>
        </p:nvSpPr>
        <p:spPr/>
        <p:txBody>
          <a:bodyPr/>
          <a:lstStyle/>
          <a:p>
            <a:fld id="{711EB622-B21C-244C-8EBB-55E4427D51C7}"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9674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4D327B-B171-496F-AACD-93A006FDBCD5}" type="datetime1">
              <a:rPr lang="tr-TR" smtClean="0"/>
              <a:t>20.12.2022</a:t>
            </a:fld>
            <a:endParaRPr lang="tr-TR"/>
          </a:p>
        </p:txBody>
      </p:sp>
      <p:sp>
        <p:nvSpPr>
          <p:cNvPr id="6" name="Footer Placeholder 5"/>
          <p:cNvSpPr>
            <a:spLocks noGrp="1"/>
          </p:cNvSpPr>
          <p:nvPr>
            <p:ph type="ftr" sz="quarter" idx="11"/>
          </p:nvPr>
        </p:nvSpPr>
        <p:spPr/>
        <p:txBody>
          <a:bodyPr/>
          <a:lstStyle/>
          <a:p>
            <a:r>
              <a:rPr lang="tr-TR"/>
              <a:t>INTRODUCTION</a:t>
            </a:r>
          </a:p>
        </p:txBody>
      </p:sp>
      <p:sp>
        <p:nvSpPr>
          <p:cNvPr id="7" name="Slide Number Placeholder 6"/>
          <p:cNvSpPr>
            <a:spLocks noGrp="1"/>
          </p:cNvSpPr>
          <p:nvPr>
            <p:ph type="sldNum" sz="quarter" idx="12"/>
          </p:nvPr>
        </p:nvSpPr>
        <p:spPr/>
        <p:txBody>
          <a:bodyPr/>
          <a:lstStyle/>
          <a:p>
            <a:fld id="{711EB622-B21C-244C-8EBB-55E4427D51C7}" type="slidenum">
              <a:rPr lang="tr-TR" smtClean="0"/>
              <a:t>‹#›</a:t>
            </a:fld>
            <a:endParaRPr lang="tr-TR"/>
          </a:p>
        </p:txBody>
      </p:sp>
    </p:spTree>
    <p:extLst>
      <p:ext uri="{BB962C8B-B14F-4D97-AF65-F5344CB8AC3E}">
        <p14:creationId xmlns:p14="http://schemas.microsoft.com/office/powerpoint/2010/main" val="4266381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606EE1-FE0E-4A55-85A9-3245785D63F0}" type="datetime1">
              <a:rPr lang="tr-TR" smtClean="0"/>
              <a:t>20.12.2022</a:t>
            </a:fld>
            <a:endParaRPr lang="tr-TR"/>
          </a:p>
        </p:txBody>
      </p:sp>
      <p:sp>
        <p:nvSpPr>
          <p:cNvPr id="8" name="Footer Placeholder 7"/>
          <p:cNvSpPr>
            <a:spLocks noGrp="1"/>
          </p:cNvSpPr>
          <p:nvPr>
            <p:ph type="ftr" sz="quarter" idx="11"/>
          </p:nvPr>
        </p:nvSpPr>
        <p:spPr/>
        <p:txBody>
          <a:bodyPr/>
          <a:lstStyle/>
          <a:p>
            <a:r>
              <a:rPr lang="tr-TR"/>
              <a:t>INTRODUCTION</a:t>
            </a:r>
          </a:p>
        </p:txBody>
      </p:sp>
      <p:sp>
        <p:nvSpPr>
          <p:cNvPr id="9" name="Slide Number Placeholder 8"/>
          <p:cNvSpPr>
            <a:spLocks noGrp="1"/>
          </p:cNvSpPr>
          <p:nvPr>
            <p:ph type="sldNum" sz="quarter" idx="12"/>
          </p:nvPr>
        </p:nvSpPr>
        <p:spPr/>
        <p:txBody>
          <a:bodyPr/>
          <a:lstStyle/>
          <a:p>
            <a:fld id="{711EB622-B21C-244C-8EBB-55E4427D51C7}" type="slidenum">
              <a:rPr lang="tr-TR" smtClean="0"/>
              <a:t>‹#›</a:t>
            </a:fld>
            <a:endParaRPr lang="tr-TR"/>
          </a:p>
        </p:txBody>
      </p:sp>
    </p:spTree>
    <p:extLst>
      <p:ext uri="{BB962C8B-B14F-4D97-AF65-F5344CB8AC3E}">
        <p14:creationId xmlns:p14="http://schemas.microsoft.com/office/powerpoint/2010/main" val="3842444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45320C-D944-4E6B-B615-D7D692866DD6}" type="datetime1">
              <a:rPr lang="tr-TR" smtClean="0"/>
              <a:t>20.12.2022</a:t>
            </a:fld>
            <a:endParaRPr lang="tr-TR"/>
          </a:p>
        </p:txBody>
      </p:sp>
      <p:sp>
        <p:nvSpPr>
          <p:cNvPr id="4" name="Footer Placeholder 3"/>
          <p:cNvSpPr>
            <a:spLocks noGrp="1"/>
          </p:cNvSpPr>
          <p:nvPr>
            <p:ph type="ftr" sz="quarter" idx="11"/>
          </p:nvPr>
        </p:nvSpPr>
        <p:spPr/>
        <p:txBody>
          <a:bodyPr/>
          <a:lstStyle/>
          <a:p>
            <a:r>
              <a:rPr lang="tr-TR"/>
              <a:t>INTRODUCTION</a:t>
            </a:r>
          </a:p>
        </p:txBody>
      </p:sp>
      <p:sp>
        <p:nvSpPr>
          <p:cNvPr id="5" name="Slide Number Placeholder 4"/>
          <p:cNvSpPr>
            <a:spLocks noGrp="1"/>
          </p:cNvSpPr>
          <p:nvPr>
            <p:ph type="sldNum" sz="quarter" idx="12"/>
          </p:nvPr>
        </p:nvSpPr>
        <p:spPr/>
        <p:txBody>
          <a:bodyPr/>
          <a:lstStyle/>
          <a:p>
            <a:fld id="{711EB622-B21C-244C-8EBB-55E4427D51C7}" type="slidenum">
              <a:rPr lang="tr-TR" smtClean="0"/>
              <a:t>‹#›</a:t>
            </a:fld>
            <a:endParaRPr lang="tr-TR"/>
          </a:p>
        </p:txBody>
      </p:sp>
    </p:spTree>
    <p:extLst>
      <p:ext uri="{BB962C8B-B14F-4D97-AF65-F5344CB8AC3E}">
        <p14:creationId xmlns:p14="http://schemas.microsoft.com/office/powerpoint/2010/main" val="245802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E387957-2F7C-4152-9191-B281E20C36B7}" type="datetime1">
              <a:rPr lang="tr-TR" smtClean="0"/>
              <a:t>20.12.2022</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r>
              <a:rPr lang="tr-TR"/>
              <a:t>INTRODUCTION</a:t>
            </a:r>
          </a:p>
        </p:txBody>
      </p:sp>
      <p:sp>
        <p:nvSpPr>
          <p:cNvPr id="9" name="Slide Number Placeholder 8"/>
          <p:cNvSpPr>
            <a:spLocks noGrp="1"/>
          </p:cNvSpPr>
          <p:nvPr>
            <p:ph type="sldNum" sz="quarter" idx="12"/>
          </p:nvPr>
        </p:nvSpPr>
        <p:spPr/>
        <p:txBody>
          <a:bodyPr/>
          <a:lstStyle/>
          <a:p>
            <a:fld id="{711EB622-B21C-244C-8EBB-55E4427D51C7}" type="slidenum">
              <a:rPr lang="tr-TR" smtClean="0"/>
              <a:t>‹#›</a:t>
            </a:fld>
            <a:endParaRPr lang="tr-TR"/>
          </a:p>
        </p:txBody>
      </p:sp>
    </p:spTree>
    <p:extLst>
      <p:ext uri="{BB962C8B-B14F-4D97-AF65-F5344CB8AC3E}">
        <p14:creationId xmlns:p14="http://schemas.microsoft.com/office/powerpoint/2010/main" val="2964650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67C8359-7C82-4379-84A8-D7FCA45D9F7B}" type="datetime1">
              <a:rPr lang="tr-TR" smtClean="0"/>
              <a:t>20.12.2022</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tr-TR"/>
              <a:t>INTRODUCTION</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11EB622-B21C-244C-8EBB-55E4427D51C7}" type="slidenum">
              <a:rPr lang="tr-TR" smtClean="0"/>
              <a:t>‹#›</a:t>
            </a:fld>
            <a:endParaRPr lang="tr-TR"/>
          </a:p>
        </p:txBody>
      </p:sp>
    </p:spTree>
    <p:extLst>
      <p:ext uri="{BB962C8B-B14F-4D97-AF65-F5344CB8AC3E}">
        <p14:creationId xmlns:p14="http://schemas.microsoft.com/office/powerpoint/2010/main" val="2850338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1A63F1-DC36-4627-AEDE-61F58CBD564C}" type="datetime1">
              <a:rPr lang="tr-TR" smtClean="0"/>
              <a:t>20.12.2022</a:t>
            </a:fld>
            <a:endParaRPr lang="tr-TR"/>
          </a:p>
        </p:txBody>
      </p:sp>
      <p:sp>
        <p:nvSpPr>
          <p:cNvPr id="6" name="Footer Placeholder 5"/>
          <p:cNvSpPr>
            <a:spLocks noGrp="1"/>
          </p:cNvSpPr>
          <p:nvPr>
            <p:ph type="ftr" sz="quarter" idx="11"/>
          </p:nvPr>
        </p:nvSpPr>
        <p:spPr/>
        <p:txBody>
          <a:bodyPr/>
          <a:lstStyle/>
          <a:p>
            <a:r>
              <a:rPr lang="tr-TR"/>
              <a:t>INTRODUCTION</a:t>
            </a:r>
          </a:p>
        </p:txBody>
      </p:sp>
      <p:sp>
        <p:nvSpPr>
          <p:cNvPr id="7" name="Slide Number Placeholder 6"/>
          <p:cNvSpPr>
            <a:spLocks noGrp="1"/>
          </p:cNvSpPr>
          <p:nvPr>
            <p:ph type="sldNum" sz="quarter" idx="12"/>
          </p:nvPr>
        </p:nvSpPr>
        <p:spPr/>
        <p:txBody>
          <a:bodyPr/>
          <a:lstStyle/>
          <a:p>
            <a:fld id="{711EB622-B21C-244C-8EBB-55E4427D51C7}" type="slidenum">
              <a:rPr lang="tr-TR" smtClean="0"/>
              <a:t>‹#›</a:t>
            </a:fld>
            <a:endParaRPr lang="tr-TR"/>
          </a:p>
        </p:txBody>
      </p:sp>
    </p:spTree>
    <p:extLst>
      <p:ext uri="{BB962C8B-B14F-4D97-AF65-F5344CB8AC3E}">
        <p14:creationId xmlns:p14="http://schemas.microsoft.com/office/powerpoint/2010/main" val="773481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DD115AC-6DC4-4DA8-9D9D-321D1837CF4C}" type="datetime1">
              <a:rPr lang="tr-TR" smtClean="0"/>
              <a:t>20.12.2022</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tr-TR"/>
              <a:t>INTRODUCTION</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11EB622-B21C-244C-8EBB-55E4427D51C7}"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1515413"/>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1DC61-A89B-458B-975C-F0A65143924A}"/>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042E64AC-83F6-4314-8310-456F8045EA43}"/>
              </a:ext>
            </a:extLst>
          </p:cNvPr>
          <p:cNvSpPr>
            <a:spLocks noGrp="1"/>
          </p:cNvSpPr>
          <p:nvPr>
            <p:ph type="subTitle" idx="1"/>
          </p:nvPr>
        </p:nvSpPr>
        <p:spPr/>
        <p:txBody>
          <a:bodyPr/>
          <a:lstStyle/>
          <a:p>
            <a:endParaRPr lang="en-US"/>
          </a:p>
        </p:txBody>
      </p:sp>
      <p:sp>
        <p:nvSpPr>
          <p:cNvPr id="6" name="Footer Placeholder 5">
            <a:extLst>
              <a:ext uri="{FF2B5EF4-FFF2-40B4-BE49-F238E27FC236}">
                <a16:creationId xmlns:a16="http://schemas.microsoft.com/office/drawing/2014/main" id="{8851CB88-8DCC-42E9-AC30-FD8D0E25ED47}"/>
              </a:ext>
            </a:extLst>
          </p:cNvPr>
          <p:cNvSpPr>
            <a:spLocks noGrp="1"/>
          </p:cNvSpPr>
          <p:nvPr>
            <p:ph type="ftr" sz="quarter" idx="11"/>
          </p:nvPr>
        </p:nvSpPr>
        <p:spPr/>
        <p:txBody>
          <a:bodyPr/>
          <a:lstStyle/>
          <a:p>
            <a:r>
              <a:rPr lang="tr-TR"/>
              <a:t>INTRODUCTION</a:t>
            </a:r>
          </a:p>
        </p:txBody>
      </p:sp>
      <p:sp>
        <p:nvSpPr>
          <p:cNvPr id="7" name="Slide Number Placeholder 6">
            <a:extLst>
              <a:ext uri="{FF2B5EF4-FFF2-40B4-BE49-F238E27FC236}">
                <a16:creationId xmlns:a16="http://schemas.microsoft.com/office/drawing/2014/main" id="{37F33FD7-6FD3-4860-BC71-795A82E8609C}"/>
              </a:ext>
            </a:extLst>
          </p:cNvPr>
          <p:cNvSpPr>
            <a:spLocks noGrp="1"/>
          </p:cNvSpPr>
          <p:nvPr>
            <p:ph type="sldNum" sz="quarter" idx="12"/>
          </p:nvPr>
        </p:nvSpPr>
        <p:spPr/>
        <p:txBody>
          <a:bodyPr/>
          <a:lstStyle/>
          <a:p>
            <a:fld id="{711EB622-B21C-244C-8EBB-55E4427D51C7}" type="slidenum">
              <a:rPr lang="tr-TR" smtClean="0"/>
              <a:t>1</a:t>
            </a:fld>
            <a:endParaRPr lang="tr-TR"/>
          </a:p>
        </p:txBody>
      </p:sp>
      <p:sp>
        <p:nvSpPr>
          <p:cNvPr id="4" name="TextBox 3">
            <a:extLst>
              <a:ext uri="{FF2B5EF4-FFF2-40B4-BE49-F238E27FC236}">
                <a16:creationId xmlns:a16="http://schemas.microsoft.com/office/drawing/2014/main" id="{B3825B4A-24AF-4B49-91E6-CC862D632E6F}"/>
              </a:ext>
            </a:extLst>
          </p:cNvPr>
          <p:cNvSpPr txBox="1"/>
          <p:nvPr/>
        </p:nvSpPr>
        <p:spPr>
          <a:xfrm>
            <a:off x="7764233" y="6454893"/>
            <a:ext cx="2728055" cy="369332"/>
          </a:xfrm>
          <a:prstGeom prst="rect">
            <a:avLst/>
          </a:prstGeom>
          <a:noFill/>
        </p:spPr>
        <p:txBody>
          <a:bodyPr wrap="none" rtlCol="0">
            <a:spAutoFit/>
          </a:bodyPr>
          <a:lstStyle/>
          <a:p>
            <a:r>
              <a:rPr lang="en-US" dirty="0">
                <a:solidFill>
                  <a:schemeClr val="tx1">
                    <a:lumMod val="95000"/>
                    <a:lumOff val="5000"/>
                  </a:schemeClr>
                </a:solidFill>
                <a:latin typeface="+mj-lt"/>
                <a:cs typeface="Times New Roman" panose="02020603050405020304" pitchFamily="18" charset="0"/>
              </a:rPr>
              <a:t>Prepared by </a:t>
            </a:r>
            <a:r>
              <a:rPr lang="en-US" b="1" dirty="0">
                <a:solidFill>
                  <a:srgbClr val="C00000"/>
                </a:solidFill>
                <a:latin typeface="+mj-lt"/>
                <a:cs typeface="Times New Roman" panose="02020603050405020304" pitchFamily="18" charset="0"/>
              </a:rPr>
              <a:t>Javad Ibrahimli</a:t>
            </a:r>
          </a:p>
        </p:txBody>
      </p:sp>
      <p:pic>
        <p:nvPicPr>
          <p:cNvPr id="8" name="Picture 7">
            <a:extLst>
              <a:ext uri="{FF2B5EF4-FFF2-40B4-BE49-F238E27FC236}">
                <a16:creationId xmlns:a16="http://schemas.microsoft.com/office/drawing/2014/main" id="{7DEADBCD-6E69-48F1-A972-7D3375041E8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209132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F4A41F-B17B-4069-AA4C-2B95561AAF4A}"/>
              </a:ext>
            </a:extLst>
          </p:cNvPr>
          <p:cNvSpPr>
            <a:spLocks noGrp="1"/>
          </p:cNvSpPr>
          <p:nvPr>
            <p:ph type="ftr" sz="quarter" idx="11"/>
          </p:nvPr>
        </p:nvSpPr>
        <p:spPr/>
        <p:txBody>
          <a:bodyPr/>
          <a:lstStyle/>
          <a:p>
            <a:r>
              <a:rPr lang="tr-TR"/>
              <a:t>INTRODUCTION</a:t>
            </a:r>
          </a:p>
        </p:txBody>
      </p:sp>
      <p:sp>
        <p:nvSpPr>
          <p:cNvPr id="5" name="Slide Number Placeholder 4">
            <a:extLst>
              <a:ext uri="{FF2B5EF4-FFF2-40B4-BE49-F238E27FC236}">
                <a16:creationId xmlns:a16="http://schemas.microsoft.com/office/drawing/2014/main" id="{C5C68836-E768-4E80-A50D-B41970A6B191}"/>
              </a:ext>
            </a:extLst>
          </p:cNvPr>
          <p:cNvSpPr>
            <a:spLocks noGrp="1"/>
          </p:cNvSpPr>
          <p:nvPr>
            <p:ph type="sldNum" sz="quarter" idx="12"/>
          </p:nvPr>
        </p:nvSpPr>
        <p:spPr/>
        <p:txBody>
          <a:bodyPr/>
          <a:lstStyle/>
          <a:p>
            <a:fld id="{711EB622-B21C-244C-8EBB-55E4427D51C7}" type="slidenum">
              <a:rPr lang="tr-TR" smtClean="0"/>
              <a:t>10</a:t>
            </a:fld>
            <a:endParaRPr lang="tr-TR"/>
          </a:p>
        </p:txBody>
      </p:sp>
      <p:sp>
        <p:nvSpPr>
          <p:cNvPr id="6" name="TextBox 5">
            <a:extLst>
              <a:ext uri="{FF2B5EF4-FFF2-40B4-BE49-F238E27FC236}">
                <a16:creationId xmlns:a16="http://schemas.microsoft.com/office/drawing/2014/main" id="{DCB09C35-F98A-41A5-91A7-B1B3496ADE4A}"/>
              </a:ext>
            </a:extLst>
          </p:cNvPr>
          <p:cNvSpPr txBox="1"/>
          <p:nvPr/>
        </p:nvSpPr>
        <p:spPr>
          <a:xfrm>
            <a:off x="195943" y="1257431"/>
            <a:ext cx="11762973" cy="1261884"/>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Frequency:</a:t>
            </a:r>
          </a:p>
          <a:p>
            <a:r>
              <a:rPr lang="en-US" sz="2400" dirty="0">
                <a:solidFill>
                  <a:schemeClr val="tx2"/>
                </a:solidFill>
                <a:latin typeface="Times New Roman" panose="02020603050405020304" pitchFamily="18" charset="0"/>
                <a:cs typeface="Times New Roman" panose="02020603050405020304" pitchFamily="18" charset="0"/>
              </a:rPr>
              <a:t>Frequency of a random event is the ratio of the number of time it occurs to the total number of observations.</a:t>
            </a:r>
            <a:endParaRPr lang="en-US"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F6415AC-C8B7-43F4-9126-007BDD5ADA06}"/>
              </a:ext>
            </a:extLst>
          </p:cNvPr>
          <p:cNvSpPr txBox="1"/>
          <p:nvPr/>
        </p:nvSpPr>
        <p:spPr>
          <a:xfrm>
            <a:off x="222410" y="407400"/>
            <a:ext cx="9176085" cy="646331"/>
          </a:xfrm>
          <a:prstGeom prst="rect">
            <a:avLst/>
          </a:prstGeom>
          <a:noFill/>
        </p:spPr>
        <p:txBody>
          <a:bodyPr wrap="square">
            <a:spAutoFit/>
          </a:bodyPr>
          <a:lstStyle/>
          <a:p>
            <a:r>
              <a:rPr lang="en-US" sz="3600" b="1" dirty="0">
                <a:solidFill>
                  <a:schemeClr val="accent2">
                    <a:lumMod val="50000"/>
                  </a:schemeClr>
                </a:solidFill>
                <a:latin typeface="Microsoft YaHei" panose="020B0503020204020204" pitchFamily="34" charset="-122"/>
                <a:ea typeface="Microsoft YaHei" panose="020B0503020204020204" pitchFamily="34" charset="-122"/>
              </a:rPr>
              <a:t>How to approach a problem:</a:t>
            </a:r>
            <a:endParaRPr lang="en-US" sz="3600" dirty="0"/>
          </a:p>
        </p:txBody>
      </p:sp>
      <p:pic>
        <p:nvPicPr>
          <p:cNvPr id="4098" name="Picture 2" descr="Dice - Apps on Google Play">
            <a:extLst>
              <a:ext uri="{FF2B5EF4-FFF2-40B4-BE49-F238E27FC236}">
                <a16:creationId xmlns:a16="http://schemas.microsoft.com/office/drawing/2014/main" id="{A17B1B32-21DB-4D27-8E78-1135E33C7E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2359" y="266798"/>
            <a:ext cx="1268568" cy="126856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B4056FE-6DE0-4E4D-A59B-E7E429792BD6}"/>
              </a:ext>
            </a:extLst>
          </p:cNvPr>
          <p:cNvPicPr>
            <a:picLocks noChangeAspect="1"/>
          </p:cNvPicPr>
          <p:nvPr/>
        </p:nvPicPr>
        <p:blipFill>
          <a:blip r:embed="rId3"/>
          <a:stretch>
            <a:fillRect/>
          </a:stretch>
        </p:blipFill>
        <p:spPr>
          <a:xfrm>
            <a:off x="1345344" y="2735742"/>
            <a:ext cx="9501311" cy="3373835"/>
          </a:xfrm>
          <a:prstGeom prst="rect">
            <a:avLst/>
          </a:prstGeom>
        </p:spPr>
      </p:pic>
    </p:spTree>
    <p:extLst>
      <p:ext uri="{BB962C8B-B14F-4D97-AF65-F5344CB8AC3E}">
        <p14:creationId xmlns:p14="http://schemas.microsoft.com/office/powerpoint/2010/main" val="2928141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F4A41F-B17B-4069-AA4C-2B95561AAF4A}"/>
              </a:ext>
            </a:extLst>
          </p:cNvPr>
          <p:cNvSpPr>
            <a:spLocks noGrp="1"/>
          </p:cNvSpPr>
          <p:nvPr>
            <p:ph type="ftr" sz="quarter" idx="11"/>
          </p:nvPr>
        </p:nvSpPr>
        <p:spPr/>
        <p:txBody>
          <a:bodyPr/>
          <a:lstStyle/>
          <a:p>
            <a:r>
              <a:rPr lang="tr-TR"/>
              <a:t>INTRODUCTION</a:t>
            </a:r>
          </a:p>
        </p:txBody>
      </p:sp>
      <p:sp>
        <p:nvSpPr>
          <p:cNvPr id="5" name="Slide Number Placeholder 4">
            <a:extLst>
              <a:ext uri="{FF2B5EF4-FFF2-40B4-BE49-F238E27FC236}">
                <a16:creationId xmlns:a16="http://schemas.microsoft.com/office/drawing/2014/main" id="{C5C68836-E768-4E80-A50D-B41970A6B191}"/>
              </a:ext>
            </a:extLst>
          </p:cNvPr>
          <p:cNvSpPr>
            <a:spLocks noGrp="1"/>
          </p:cNvSpPr>
          <p:nvPr>
            <p:ph type="sldNum" sz="quarter" idx="12"/>
          </p:nvPr>
        </p:nvSpPr>
        <p:spPr/>
        <p:txBody>
          <a:bodyPr/>
          <a:lstStyle/>
          <a:p>
            <a:fld id="{711EB622-B21C-244C-8EBB-55E4427D51C7}" type="slidenum">
              <a:rPr lang="tr-TR" smtClean="0"/>
              <a:t>11</a:t>
            </a:fld>
            <a:endParaRPr lang="tr-TR"/>
          </a:p>
        </p:txBody>
      </p:sp>
      <p:sp>
        <p:nvSpPr>
          <p:cNvPr id="6" name="TextBox 5">
            <a:extLst>
              <a:ext uri="{FF2B5EF4-FFF2-40B4-BE49-F238E27FC236}">
                <a16:creationId xmlns:a16="http://schemas.microsoft.com/office/drawing/2014/main" id="{DCB09C35-F98A-41A5-91A7-B1B3496ADE4A}"/>
              </a:ext>
            </a:extLst>
          </p:cNvPr>
          <p:cNvSpPr txBox="1"/>
          <p:nvPr/>
        </p:nvSpPr>
        <p:spPr>
          <a:xfrm>
            <a:off x="195943" y="1257431"/>
            <a:ext cx="11762973" cy="3477875"/>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Frequency:</a:t>
            </a:r>
          </a:p>
          <a:p>
            <a:endParaRPr lang="en-US" sz="2400" dirty="0">
              <a:solidFill>
                <a:schemeClr val="tx2"/>
              </a:solidFill>
              <a:latin typeface="Times New Roman" panose="02020603050405020304" pitchFamily="18" charset="0"/>
              <a:cs typeface="Times New Roman" panose="02020603050405020304" pitchFamily="18" charset="0"/>
            </a:endParaRPr>
          </a:p>
          <a:p>
            <a:r>
              <a:rPr lang="en-US" sz="2400" dirty="0">
                <a:solidFill>
                  <a:schemeClr val="tx2"/>
                </a:solidFill>
                <a:latin typeface="Times New Roman" panose="02020603050405020304" pitchFamily="18" charset="0"/>
                <a:cs typeface="Times New Roman" panose="02020603050405020304" pitchFamily="18" charset="0"/>
              </a:rPr>
              <a:t>For example, if no precipitation has been observed for </a:t>
            </a:r>
            <a:r>
              <a:rPr lang="en-US" sz="2400" dirty="0" err="1">
                <a:solidFill>
                  <a:schemeClr val="tx2"/>
                </a:solidFill>
                <a:latin typeface="Times New Roman" panose="02020603050405020304" pitchFamily="18" charset="0"/>
                <a:cs typeface="Times New Roman" panose="02020603050405020304" pitchFamily="18" charset="0"/>
              </a:rPr>
              <a:t>ni</a:t>
            </a:r>
            <a:r>
              <a:rPr lang="en-US" sz="2400" dirty="0">
                <a:solidFill>
                  <a:schemeClr val="tx2"/>
                </a:solidFill>
                <a:latin typeface="Times New Roman" panose="02020603050405020304" pitchFamily="18" charset="0"/>
                <a:cs typeface="Times New Roman" panose="02020603050405020304" pitchFamily="18" charset="0"/>
              </a:rPr>
              <a:t>=900 days along a period of</a:t>
            </a:r>
          </a:p>
          <a:p>
            <a:r>
              <a:rPr lang="en-US" sz="2400" dirty="0">
                <a:solidFill>
                  <a:schemeClr val="tx2"/>
                </a:solidFill>
                <a:latin typeface="Times New Roman" panose="02020603050405020304" pitchFamily="18" charset="0"/>
                <a:cs typeface="Times New Roman" panose="02020603050405020304" pitchFamily="18" charset="0"/>
              </a:rPr>
              <a:t>N=1500 days, then the probability of no precipitation can be estimated to be:</a:t>
            </a:r>
          </a:p>
          <a:p>
            <a:endParaRPr lang="en-US" sz="2400" dirty="0">
              <a:solidFill>
                <a:schemeClr val="tx2"/>
              </a:solidFill>
              <a:latin typeface="Times New Roman" panose="02020603050405020304" pitchFamily="18" charset="0"/>
              <a:cs typeface="Times New Roman" panose="02020603050405020304" pitchFamily="18" charset="0"/>
            </a:endParaRPr>
          </a:p>
          <a:p>
            <a:r>
              <a:rPr lang="en-US" sz="2400" dirty="0">
                <a:solidFill>
                  <a:schemeClr val="tx2"/>
                </a:solidFill>
                <a:latin typeface="Times New Roman" panose="02020603050405020304" pitchFamily="18" charset="0"/>
                <a:cs typeface="Times New Roman" panose="02020603050405020304" pitchFamily="18" charset="0"/>
              </a:rPr>
              <a:t>								 P(X=0)=900/1500=0.60</a:t>
            </a:r>
          </a:p>
          <a:p>
            <a:endParaRPr lang="en-US" sz="2400" dirty="0">
              <a:solidFill>
                <a:schemeClr val="tx2"/>
              </a:solidFill>
              <a:latin typeface="Times New Roman" panose="02020603050405020304" pitchFamily="18" charset="0"/>
              <a:cs typeface="Times New Roman" panose="02020603050405020304" pitchFamily="18" charset="0"/>
            </a:endParaRPr>
          </a:p>
          <a:p>
            <a:r>
              <a:rPr lang="en-US" sz="2400" dirty="0">
                <a:solidFill>
                  <a:schemeClr val="tx2"/>
                </a:solidFill>
                <a:latin typeface="Times New Roman" panose="02020603050405020304" pitchFamily="18" charset="0"/>
                <a:cs typeface="Times New Roman" panose="02020603050405020304" pitchFamily="18" charset="0"/>
              </a:rPr>
              <a:t>As the observation period increases, the estimated frequency will be a better estimate</a:t>
            </a:r>
          </a:p>
          <a:p>
            <a:r>
              <a:rPr lang="en-US" sz="2400" dirty="0">
                <a:solidFill>
                  <a:schemeClr val="tx2"/>
                </a:solidFill>
                <a:latin typeface="Times New Roman" panose="02020603050405020304" pitchFamily="18" charset="0"/>
                <a:cs typeface="Times New Roman" panose="02020603050405020304" pitchFamily="18" charset="0"/>
              </a:rPr>
              <a:t>of the true probability.</a:t>
            </a:r>
          </a:p>
        </p:txBody>
      </p:sp>
      <p:sp>
        <p:nvSpPr>
          <p:cNvPr id="8" name="TextBox 7">
            <a:extLst>
              <a:ext uri="{FF2B5EF4-FFF2-40B4-BE49-F238E27FC236}">
                <a16:creationId xmlns:a16="http://schemas.microsoft.com/office/drawing/2014/main" id="{DF6415AC-C8B7-43F4-9126-007BDD5ADA06}"/>
              </a:ext>
            </a:extLst>
          </p:cNvPr>
          <p:cNvSpPr txBox="1"/>
          <p:nvPr/>
        </p:nvSpPr>
        <p:spPr>
          <a:xfrm>
            <a:off x="222410" y="407400"/>
            <a:ext cx="9176085" cy="646331"/>
          </a:xfrm>
          <a:prstGeom prst="rect">
            <a:avLst/>
          </a:prstGeom>
          <a:noFill/>
        </p:spPr>
        <p:txBody>
          <a:bodyPr wrap="square">
            <a:spAutoFit/>
          </a:bodyPr>
          <a:lstStyle/>
          <a:p>
            <a:r>
              <a:rPr lang="en-US" sz="3600" b="1" dirty="0">
                <a:solidFill>
                  <a:schemeClr val="accent2">
                    <a:lumMod val="50000"/>
                  </a:schemeClr>
                </a:solidFill>
                <a:latin typeface="Microsoft YaHei" panose="020B0503020204020204" pitchFamily="34" charset="-122"/>
                <a:ea typeface="Microsoft YaHei" panose="020B0503020204020204" pitchFamily="34" charset="-122"/>
              </a:rPr>
              <a:t>How to approach a problem:</a:t>
            </a:r>
            <a:endParaRPr lang="en-US" sz="3600" dirty="0"/>
          </a:p>
        </p:txBody>
      </p:sp>
      <p:pic>
        <p:nvPicPr>
          <p:cNvPr id="4098" name="Picture 2" descr="Dice - Apps on Google Play">
            <a:extLst>
              <a:ext uri="{FF2B5EF4-FFF2-40B4-BE49-F238E27FC236}">
                <a16:creationId xmlns:a16="http://schemas.microsoft.com/office/drawing/2014/main" id="{A17B1B32-21DB-4D27-8E78-1135E33C7E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2359" y="266798"/>
            <a:ext cx="1268568" cy="1268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453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F4A41F-B17B-4069-AA4C-2B95561AAF4A}"/>
              </a:ext>
            </a:extLst>
          </p:cNvPr>
          <p:cNvSpPr>
            <a:spLocks noGrp="1"/>
          </p:cNvSpPr>
          <p:nvPr>
            <p:ph type="ftr" sz="quarter" idx="11"/>
          </p:nvPr>
        </p:nvSpPr>
        <p:spPr/>
        <p:txBody>
          <a:bodyPr/>
          <a:lstStyle/>
          <a:p>
            <a:r>
              <a:rPr lang="tr-TR"/>
              <a:t>INTRODUCTION</a:t>
            </a:r>
          </a:p>
        </p:txBody>
      </p:sp>
      <p:sp>
        <p:nvSpPr>
          <p:cNvPr id="5" name="Slide Number Placeholder 4">
            <a:extLst>
              <a:ext uri="{FF2B5EF4-FFF2-40B4-BE49-F238E27FC236}">
                <a16:creationId xmlns:a16="http://schemas.microsoft.com/office/drawing/2014/main" id="{C5C68836-E768-4E80-A50D-B41970A6B191}"/>
              </a:ext>
            </a:extLst>
          </p:cNvPr>
          <p:cNvSpPr>
            <a:spLocks noGrp="1"/>
          </p:cNvSpPr>
          <p:nvPr>
            <p:ph type="sldNum" sz="quarter" idx="12"/>
          </p:nvPr>
        </p:nvSpPr>
        <p:spPr/>
        <p:txBody>
          <a:bodyPr/>
          <a:lstStyle/>
          <a:p>
            <a:fld id="{711EB622-B21C-244C-8EBB-55E4427D51C7}" type="slidenum">
              <a:rPr lang="tr-TR" smtClean="0"/>
              <a:t>12</a:t>
            </a:fld>
            <a:endParaRPr lang="tr-TR"/>
          </a:p>
        </p:txBody>
      </p:sp>
      <p:sp>
        <p:nvSpPr>
          <p:cNvPr id="6" name="TextBox 5">
            <a:extLst>
              <a:ext uri="{FF2B5EF4-FFF2-40B4-BE49-F238E27FC236}">
                <a16:creationId xmlns:a16="http://schemas.microsoft.com/office/drawing/2014/main" id="{DCB09C35-F98A-41A5-91A7-B1B3496ADE4A}"/>
              </a:ext>
            </a:extLst>
          </p:cNvPr>
          <p:cNvSpPr txBox="1"/>
          <p:nvPr/>
        </p:nvSpPr>
        <p:spPr>
          <a:xfrm>
            <a:off x="195943" y="1257431"/>
            <a:ext cx="11762973" cy="236988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Probabilities of Simple and Compound Random Events</a:t>
            </a:r>
            <a:endParaRPr lang="en-US" sz="2400" dirty="0">
              <a:solidFill>
                <a:schemeClr val="tx2"/>
              </a:solidFill>
              <a:latin typeface="Times New Roman" panose="02020603050405020304" pitchFamily="18" charset="0"/>
              <a:cs typeface="Times New Roman" panose="02020603050405020304" pitchFamily="18" charset="0"/>
            </a:endParaRPr>
          </a:p>
          <a:p>
            <a:endParaRPr lang="en-US" sz="2400" dirty="0">
              <a:solidFill>
                <a:schemeClr val="tx2"/>
              </a:solidFill>
              <a:latin typeface="Times New Roman" panose="02020603050405020304" pitchFamily="18" charset="0"/>
              <a:cs typeface="Times New Roman" panose="02020603050405020304" pitchFamily="18" charset="0"/>
            </a:endParaRPr>
          </a:p>
          <a:p>
            <a:r>
              <a:rPr lang="en-US" sz="2400" dirty="0">
                <a:solidFill>
                  <a:schemeClr val="tx2"/>
                </a:solidFill>
                <a:latin typeface="Times New Roman" panose="02020603050405020304" pitchFamily="18" charset="0"/>
                <a:cs typeface="Times New Roman" panose="02020603050405020304" pitchFamily="18" charset="0"/>
              </a:rPr>
              <a:t>Sample space of a random variable consists of all the values that it can take.</a:t>
            </a:r>
          </a:p>
          <a:p>
            <a:r>
              <a:rPr lang="en-US" sz="2400" dirty="0">
                <a:solidFill>
                  <a:schemeClr val="tx2"/>
                </a:solidFill>
                <a:latin typeface="Times New Roman" panose="02020603050405020304" pitchFamily="18" charset="0"/>
                <a:cs typeface="Times New Roman" panose="02020603050405020304" pitchFamily="18" charset="0"/>
              </a:rPr>
              <a:t>Each point (element) of this space is a sample point that corresponds to a random</a:t>
            </a:r>
          </a:p>
          <a:p>
            <a:r>
              <a:rPr lang="en-US" sz="2400" dirty="0">
                <a:solidFill>
                  <a:schemeClr val="tx2"/>
                </a:solidFill>
                <a:latin typeface="Times New Roman" panose="02020603050405020304" pitchFamily="18" charset="0"/>
                <a:cs typeface="Times New Roman" panose="02020603050405020304" pitchFamily="18" charset="0"/>
              </a:rPr>
              <a:t>								</a:t>
            </a:r>
          </a:p>
          <a:p>
            <a:r>
              <a:rPr lang="en-US" sz="2400" dirty="0">
                <a:solidFill>
                  <a:schemeClr val="tx2"/>
                </a:solidFill>
                <a:latin typeface="Times New Roman" panose="02020603050405020304" pitchFamily="18" charset="0"/>
                <a:cs typeface="Times New Roman" panose="02020603050405020304" pitchFamily="18" charset="0"/>
              </a:rPr>
              <a:t>Compound random event is the union of a number of (simple or compound) random events.</a:t>
            </a:r>
          </a:p>
        </p:txBody>
      </p:sp>
      <p:sp>
        <p:nvSpPr>
          <p:cNvPr id="8" name="TextBox 7">
            <a:extLst>
              <a:ext uri="{FF2B5EF4-FFF2-40B4-BE49-F238E27FC236}">
                <a16:creationId xmlns:a16="http://schemas.microsoft.com/office/drawing/2014/main" id="{DF6415AC-C8B7-43F4-9126-007BDD5ADA06}"/>
              </a:ext>
            </a:extLst>
          </p:cNvPr>
          <p:cNvSpPr txBox="1"/>
          <p:nvPr/>
        </p:nvSpPr>
        <p:spPr>
          <a:xfrm>
            <a:off x="222410" y="407400"/>
            <a:ext cx="9176085" cy="646331"/>
          </a:xfrm>
          <a:prstGeom prst="rect">
            <a:avLst/>
          </a:prstGeom>
          <a:noFill/>
        </p:spPr>
        <p:txBody>
          <a:bodyPr wrap="square">
            <a:spAutoFit/>
          </a:bodyPr>
          <a:lstStyle/>
          <a:p>
            <a:r>
              <a:rPr lang="en-US" sz="3600" b="1" dirty="0">
                <a:solidFill>
                  <a:schemeClr val="accent2">
                    <a:lumMod val="50000"/>
                  </a:schemeClr>
                </a:solidFill>
                <a:latin typeface="Microsoft YaHei" panose="020B0503020204020204" pitchFamily="34" charset="-122"/>
                <a:ea typeface="Microsoft YaHei" panose="020B0503020204020204" pitchFamily="34" charset="-122"/>
              </a:rPr>
              <a:t>How to approach a problem:</a:t>
            </a:r>
            <a:endParaRPr lang="en-US" sz="3600" dirty="0"/>
          </a:p>
        </p:txBody>
      </p:sp>
      <p:pic>
        <p:nvPicPr>
          <p:cNvPr id="4098" name="Picture 2" descr="Dice - Apps on Google Play">
            <a:extLst>
              <a:ext uri="{FF2B5EF4-FFF2-40B4-BE49-F238E27FC236}">
                <a16:creationId xmlns:a16="http://schemas.microsoft.com/office/drawing/2014/main" id="{A17B1B32-21DB-4D27-8E78-1135E33C7E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2359" y="266798"/>
            <a:ext cx="1268568" cy="1268568"/>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Probability - Dependent &amp; Independent Events (examples, solutions, videos,  worksheets)">
            <a:extLst>
              <a:ext uri="{FF2B5EF4-FFF2-40B4-BE49-F238E27FC236}">
                <a16:creationId xmlns:a16="http://schemas.microsoft.com/office/drawing/2014/main" id="{474663E8-5FFD-4EAB-A34A-07DF5E058C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9183" y="3627311"/>
            <a:ext cx="5673634" cy="253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376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F4A41F-B17B-4069-AA4C-2B95561AAF4A}"/>
              </a:ext>
            </a:extLst>
          </p:cNvPr>
          <p:cNvSpPr>
            <a:spLocks noGrp="1"/>
          </p:cNvSpPr>
          <p:nvPr>
            <p:ph type="ftr" sz="quarter" idx="11"/>
          </p:nvPr>
        </p:nvSpPr>
        <p:spPr/>
        <p:txBody>
          <a:bodyPr/>
          <a:lstStyle/>
          <a:p>
            <a:r>
              <a:rPr lang="tr-TR"/>
              <a:t>INTRODUCTION</a:t>
            </a:r>
          </a:p>
        </p:txBody>
      </p:sp>
      <p:sp>
        <p:nvSpPr>
          <p:cNvPr id="5" name="Slide Number Placeholder 4">
            <a:extLst>
              <a:ext uri="{FF2B5EF4-FFF2-40B4-BE49-F238E27FC236}">
                <a16:creationId xmlns:a16="http://schemas.microsoft.com/office/drawing/2014/main" id="{C5C68836-E768-4E80-A50D-B41970A6B191}"/>
              </a:ext>
            </a:extLst>
          </p:cNvPr>
          <p:cNvSpPr>
            <a:spLocks noGrp="1"/>
          </p:cNvSpPr>
          <p:nvPr>
            <p:ph type="sldNum" sz="quarter" idx="12"/>
          </p:nvPr>
        </p:nvSpPr>
        <p:spPr/>
        <p:txBody>
          <a:bodyPr/>
          <a:lstStyle/>
          <a:p>
            <a:fld id="{711EB622-B21C-244C-8EBB-55E4427D51C7}" type="slidenum">
              <a:rPr lang="tr-TR" smtClean="0"/>
              <a:t>13</a:t>
            </a:fld>
            <a:endParaRPr lang="tr-TR"/>
          </a:p>
        </p:txBody>
      </p:sp>
      <p:sp>
        <p:nvSpPr>
          <p:cNvPr id="6" name="TextBox 5">
            <a:extLst>
              <a:ext uri="{FF2B5EF4-FFF2-40B4-BE49-F238E27FC236}">
                <a16:creationId xmlns:a16="http://schemas.microsoft.com/office/drawing/2014/main" id="{DCB09C35-F98A-41A5-91A7-B1B3496ADE4A}"/>
              </a:ext>
            </a:extLst>
          </p:cNvPr>
          <p:cNvSpPr txBox="1"/>
          <p:nvPr/>
        </p:nvSpPr>
        <p:spPr>
          <a:xfrm>
            <a:off x="195943" y="1257431"/>
            <a:ext cx="11762973" cy="7171194"/>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Probabilities of Simple and Compound Random Events</a:t>
            </a:r>
            <a:endParaRPr lang="en-US" sz="2400" dirty="0">
              <a:solidFill>
                <a:schemeClr val="tx2"/>
              </a:solidFill>
              <a:latin typeface="Times New Roman" panose="02020603050405020304" pitchFamily="18" charset="0"/>
              <a:cs typeface="Times New Roman" panose="02020603050405020304" pitchFamily="18" charset="0"/>
            </a:endParaRPr>
          </a:p>
          <a:p>
            <a:endParaRPr lang="en-US" sz="2400" dirty="0">
              <a:solidFill>
                <a:schemeClr val="tx2"/>
              </a:solidFill>
              <a:latin typeface="Times New Roman" panose="02020603050405020304" pitchFamily="18" charset="0"/>
              <a:cs typeface="Times New Roman" panose="02020603050405020304" pitchFamily="18" charset="0"/>
            </a:endParaRPr>
          </a:p>
          <a:p>
            <a:r>
              <a:rPr lang="en-US" sz="2400" dirty="0">
                <a:solidFill>
                  <a:schemeClr val="tx2"/>
                </a:solidFill>
                <a:latin typeface="Times New Roman" panose="02020603050405020304" pitchFamily="18" charset="0"/>
                <a:cs typeface="Times New Roman" panose="02020603050405020304" pitchFamily="18" charset="0"/>
              </a:rPr>
              <a:t>Each compound random event is subset of the sample space.</a:t>
            </a:r>
          </a:p>
          <a:p>
            <a:r>
              <a:rPr lang="en-US" sz="2400" dirty="0">
                <a:solidFill>
                  <a:schemeClr val="tx2"/>
                </a:solidFill>
                <a:latin typeface="Times New Roman" panose="02020603050405020304" pitchFamily="18" charset="0"/>
                <a:cs typeface="Times New Roman" panose="02020603050405020304" pitchFamily="18" charset="0"/>
              </a:rPr>
              <a:t>A certain point in the probability space corresponds to each point or region in the sample space. </a:t>
            </a:r>
          </a:p>
          <a:p>
            <a:endParaRPr lang="en-US" sz="2400" dirty="0">
              <a:solidFill>
                <a:schemeClr val="tx2"/>
              </a:solidFill>
              <a:latin typeface="Times New Roman" panose="02020603050405020304" pitchFamily="18" charset="0"/>
              <a:cs typeface="Times New Roman" panose="02020603050405020304" pitchFamily="18" charset="0"/>
            </a:endParaRPr>
          </a:p>
          <a:p>
            <a:r>
              <a:rPr lang="en-US" sz="2400" dirty="0">
                <a:solidFill>
                  <a:schemeClr val="tx2"/>
                </a:solidFill>
                <a:latin typeface="Times New Roman" panose="02020603050405020304" pitchFamily="18" charset="0"/>
                <a:cs typeface="Times New Roman" panose="02020603050405020304" pitchFamily="18" charset="0"/>
              </a:rPr>
              <a:t>P = 0 corresponds to the empty set that has no points in the sample space</a:t>
            </a:r>
            <a:br>
              <a:rPr lang="en-US" sz="2400" dirty="0">
                <a:solidFill>
                  <a:schemeClr val="tx2"/>
                </a:solidFill>
                <a:latin typeface="Times New Roman" panose="02020603050405020304" pitchFamily="18" charset="0"/>
                <a:cs typeface="Times New Roman" panose="02020603050405020304" pitchFamily="18" charset="0"/>
              </a:rPr>
            </a:br>
            <a:r>
              <a:rPr lang="en-US" sz="2400" dirty="0">
                <a:solidFill>
                  <a:schemeClr val="tx2"/>
                </a:solidFill>
                <a:latin typeface="Times New Roman" panose="02020603050405020304" pitchFamily="18" charset="0"/>
                <a:cs typeface="Times New Roman" panose="02020603050405020304" pitchFamily="18" charset="0"/>
              </a:rPr>
              <a:t>p = 1 corresponds to the set that consisting all points in the sample space</a:t>
            </a:r>
          </a:p>
          <a:p>
            <a:br>
              <a:rPr lang="en-US" sz="2400" dirty="0">
                <a:solidFill>
                  <a:schemeClr val="tx2"/>
                </a:solidFill>
                <a:latin typeface="Times New Roman" panose="02020603050405020304" pitchFamily="18" charset="0"/>
                <a:cs typeface="Times New Roman" panose="02020603050405020304" pitchFamily="18" charset="0"/>
              </a:rPr>
            </a:br>
            <a:r>
              <a:rPr lang="en-US" sz="2400" dirty="0">
                <a:solidFill>
                  <a:srgbClr val="FF0000"/>
                </a:solidFill>
                <a:latin typeface="Times New Roman" panose="02020603050405020304" pitchFamily="18" charset="0"/>
                <a:cs typeface="Times New Roman" panose="02020603050405020304" pitchFamily="18" charset="0"/>
              </a:rPr>
              <a:t>Complementary events </a:t>
            </a:r>
            <a:r>
              <a:rPr lang="en-US" sz="2400" dirty="0">
                <a:solidFill>
                  <a:schemeClr val="tx2"/>
                </a:solidFill>
                <a:latin typeface="Times New Roman" panose="02020603050405020304" pitchFamily="18" charset="0"/>
                <a:cs typeface="Times New Roman" panose="02020603050405020304" pitchFamily="18" charset="0"/>
              </a:rPr>
              <a:t>are those two events which are the only possible events. </a:t>
            </a:r>
            <a:br>
              <a:rPr lang="en-US" sz="2400" dirty="0">
                <a:solidFill>
                  <a:schemeClr val="tx2"/>
                </a:solidFill>
                <a:latin typeface="Times New Roman" panose="02020603050405020304" pitchFamily="18" charset="0"/>
                <a:cs typeface="Times New Roman" panose="02020603050405020304" pitchFamily="18" charset="0"/>
              </a:rPr>
            </a:br>
            <a:br>
              <a:rPr lang="en-US" sz="2400" dirty="0">
                <a:solidFill>
                  <a:schemeClr val="tx2"/>
                </a:solidFill>
                <a:latin typeface="Times New Roman" panose="02020603050405020304" pitchFamily="18" charset="0"/>
                <a:cs typeface="Times New Roman" panose="02020603050405020304" pitchFamily="18" charset="0"/>
              </a:rPr>
            </a:br>
            <a:r>
              <a:rPr lang="en-US" sz="2400" dirty="0">
                <a:solidFill>
                  <a:schemeClr val="tx2"/>
                </a:solidFill>
                <a:latin typeface="Times New Roman" panose="02020603050405020304" pitchFamily="18" charset="0"/>
                <a:cs typeface="Times New Roman" panose="02020603050405020304" pitchFamily="18" charset="0"/>
              </a:rPr>
              <a:t>Since </a:t>
            </a:r>
            <a:r>
              <a:rPr lang="en-US" sz="2400" dirty="0">
                <a:solidFill>
                  <a:srgbClr val="FF0000"/>
                </a:solidFill>
                <a:latin typeface="Times New Roman" panose="02020603050405020304" pitchFamily="18" charset="0"/>
                <a:cs typeface="Times New Roman" panose="02020603050405020304" pitchFamily="18" charset="0"/>
              </a:rPr>
              <a:t>P(A) + P(B) = 1</a:t>
            </a:r>
            <a:r>
              <a:rPr lang="en-US" sz="2400" dirty="0">
                <a:solidFill>
                  <a:schemeClr val="tx2"/>
                </a:solidFill>
                <a:latin typeface="Times New Roman" panose="02020603050405020304" pitchFamily="18" charset="0"/>
                <a:cs typeface="Times New Roman" panose="02020603050405020304" pitchFamily="18" charset="0"/>
              </a:rPr>
              <a:t>, A and B are possible events. Hence, A and B are mutually exclusive, exhaustive and complementary events.</a:t>
            </a:r>
          </a:p>
          <a:p>
            <a:endParaRPr lang="en-US" sz="2400" dirty="0">
              <a:solidFill>
                <a:schemeClr val="tx2"/>
              </a:solidFill>
              <a:latin typeface="Times New Roman" panose="02020603050405020304" pitchFamily="18" charset="0"/>
              <a:cs typeface="Times New Roman" panose="02020603050405020304" pitchFamily="18" charset="0"/>
            </a:endParaRPr>
          </a:p>
          <a:p>
            <a:endParaRPr lang="en-US" sz="2400" dirty="0">
              <a:solidFill>
                <a:schemeClr val="tx2"/>
              </a:solidFill>
              <a:latin typeface="Times New Roman" panose="02020603050405020304" pitchFamily="18" charset="0"/>
              <a:cs typeface="Times New Roman" panose="02020603050405020304" pitchFamily="18" charset="0"/>
            </a:endParaRPr>
          </a:p>
          <a:p>
            <a:endParaRPr lang="en-US" sz="2400" dirty="0">
              <a:solidFill>
                <a:schemeClr val="tx2"/>
              </a:solidFill>
              <a:latin typeface="Times New Roman" panose="02020603050405020304" pitchFamily="18" charset="0"/>
              <a:cs typeface="Times New Roman" panose="02020603050405020304" pitchFamily="18" charset="0"/>
            </a:endParaRPr>
          </a:p>
          <a:p>
            <a:br>
              <a:rPr lang="en-US" sz="2400" dirty="0">
                <a:solidFill>
                  <a:schemeClr val="tx2"/>
                </a:solidFill>
                <a:latin typeface="Times New Roman" panose="02020603050405020304" pitchFamily="18" charset="0"/>
                <a:cs typeface="Times New Roman" panose="02020603050405020304" pitchFamily="18" charset="0"/>
              </a:rPr>
            </a:br>
            <a:br>
              <a:rPr lang="en-US" sz="2400" dirty="0">
                <a:solidFill>
                  <a:schemeClr val="tx2"/>
                </a:solidFill>
                <a:latin typeface="Times New Roman" panose="02020603050405020304" pitchFamily="18" charset="0"/>
                <a:cs typeface="Times New Roman" panose="02020603050405020304" pitchFamily="18" charset="0"/>
              </a:rPr>
            </a:br>
            <a:endParaRPr lang="en-US" sz="2400" dirty="0">
              <a:solidFill>
                <a:schemeClr val="tx2"/>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F6415AC-C8B7-43F4-9126-007BDD5ADA06}"/>
              </a:ext>
            </a:extLst>
          </p:cNvPr>
          <p:cNvSpPr txBox="1"/>
          <p:nvPr/>
        </p:nvSpPr>
        <p:spPr>
          <a:xfrm>
            <a:off x="222410" y="407400"/>
            <a:ext cx="9176085" cy="646331"/>
          </a:xfrm>
          <a:prstGeom prst="rect">
            <a:avLst/>
          </a:prstGeom>
          <a:noFill/>
        </p:spPr>
        <p:txBody>
          <a:bodyPr wrap="square">
            <a:spAutoFit/>
          </a:bodyPr>
          <a:lstStyle/>
          <a:p>
            <a:r>
              <a:rPr lang="en-US" sz="3600" b="1" dirty="0">
                <a:solidFill>
                  <a:schemeClr val="accent2">
                    <a:lumMod val="50000"/>
                  </a:schemeClr>
                </a:solidFill>
                <a:latin typeface="Microsoft YaHei" panose="020B0503020204020204" pitchFamily="34" charset="-122"/>
                <a:ea typeface="Microsoft YaHei" panose="020B0503020204020204" pitchFamily="34" charset="-122"/>
              </a:rPr>
              <a:t>How to approach a problem:</a:t>
            </a:r>
            <a:endParaRPr lang="en-US" sz="3600" dirty="0"/>
          </a:p>
        </p:txBody>
      </p:sp>
      <p:pic>
        <p:nvPicPr>
          <p:cNvPr id="4098" name="Picture 2" descr="Dice - Apps on Google Play">
            <a:extLst>
              <a:ext uri="{FF2B5EF4-FFF2-40B4-BE49-F238E27FC236}">
                <a16:creationId xmlns:a16="http://schemas.microsoft.com/office/drawing/2014/main" id="{A17B1B32-21DB-4D27-8E78-1135E33C7E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2359" y="266798"/>
            <a:ext cx="1268568" cy="1268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680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F4A41F-B17B-4069-AA4C-2B95561AAF4A}"/>
              </a:ext>
            </a:extLst>
          </p:cNvPr>
          <p:cNvSpPr>
            <a:spLocks noGrp="1"/>
          </p:cNvSpPr>
          <p:nvPr>
            <p:ph type="ftr" sz="quarter" idx="11"/>
          </p:nvPr>
        </p:nvSpPr>
        <p:spPr/>
        <p:txBody>
          <a:bodyPr/>
          <a:lstStyle/>
          <a:p>
            <a:r>
              <a:rPr lang="tr-TR"/>
              <a:t>INTRODUCTION</a:t>
            </a:r>
          </a:p>
        </p:txBody>
      </p:sp>
      <p:sp>
        <p:nvSpPr>
          <p:cNvPr id="5" name="Slide Number Placeholder 4">
            <a:extLst>
              <a:ext uri="{FF2B5EF4-FFF2-40B4-BE49-F238E27FC236}">
                <a16:creationId xmlns:a16="http://schemas.microsoft.com/office/drawing/2014/main" id="{C5C68836-E768-4E80-A50D-B41970A6B191}"/>
              </a:ext>
            </a:extLst>
          </p:cNvPr>
          <p:cNvSpPr>
            <a:spLocks noGrp="1"/>
          </p:cNvSpPr>
          <p:nvPr>
            <p:ph type="sldNum" sz="quarter" idx="12"/>
          </p:nvPr>
        </p:nvSpPr>
        <p:spPr/>
        <p:txBody>
          <a:bodyPr/>
          <a:lstStyle/>
          <a:p>
            <a:fld id="{711EB622-B21C-244C-8EBB-55E4427D51C7}" type="slidenum">
              <a:rPr lang="tr-TR" smtClean="0"/>
              <a:t>14</a:t>
            </a:fld>
            <a:endParaRPr lang="tr-TR"/>
          </a:p>
        </p:txBody>
      </p:sp>
      <p:sp>
        <p:nvSpPr>
          <p:cNvPr id="6" name="TextBox 5">
            <a:extLst>
              <a:ext uri="{FF2B5EF4-FFF2-40B4-BE49-F238E27FC236}">
                <a16:creationId xmlns:a16="http://schemas.microsoft.com/office/drawing/2014/main" id="{DCB09C35-F98A-41A5-91A7-B1B3496ADE4A}"/>
              </a:ext>
            </a:extLst>
          </p:cNvPr>
          <p:cNvSpPr txBox="1"/>
          <p:nvPr/>
        </p:nvSpPr>
        <p:spPr>
          <a:xfrm>
            <a:off x="382949" y="301923"/>
            <a:ext cx="11092642" cy="2923877"/>
          </a:xfrm>
          <a:prstGeom prst="rect">
            <a:avLst/>
          </a:prstGeom>
          <a:noFill/>
        </p:spPr>
        <p:txBody>
          <a:bodyPr wrap="square" rtlCol="0">
            <a:spAutoFit/>
          </a:bodyPr>
          <a:lstStyle/>
          <a:p>
            <a:endParaRPr lang="en-US" sz="2800" b="1" dirty="0">
              <a:solidFill>
                <a:srgbClr val="FF0000"/>
              </a:solidFill>
              <a:latin typeface="Times New Roman" panose="02020603050405020304" pitchFamily="18" charset="0"/>
              <a:cs typeface="Times New Roman" panose="02020603050405020304" pitchFamily="18" charset="0"/>
            </a:endParaRPr>
          </a:p>
          <a:p>
            <a:endParaRPr lang="en-US" sz="2800" b="1" dirty="0">
              <a:solidFill>
                <a:srgbClr val="FF0000"/>
              </a:solidFill>
              <a:latin typeface="Times New Roman" panose="02020603050405020304" pitchFamily="18" charset="0"/>
              <a:cs typeface="Times New Roman" panose="02020603050405020304" pitchFamily="18" charset="0"/>
            </a:endParaRPr>
          </a:p>
          <a:p>
            <a:r>
              <a:rPr lang="en-US" sz="3200" b="1" dirty="0">
                <a:solidFill>
                  <a:srgbClr val="FF0000"/>
                </a:solidFill>
                <a:latin typeface="Times New Roman" panose="02020603050405020304" pitchFamily="18" charset="0"/>
                <a:cs typeface="Times New Roman" panose="02020603050405020304" pitchFamily="18" charset="0"/>
              </a:rPr>
              <a:t>Probabilities of Simple and Compound Random Events</a:t>
            </a:r>
            <a:endParaRPr lang="en-US" sz="28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If two events have no common points, they are called </a:t>
            </a:r>
            <a:r>
              <a:rPr lang="en-US" sz="2400" dirty="0">
                <a:solidFill>
                  <a:srgbClr val="FF0000"/>
                </a:solidFill>
                <a:latin typeface="Times New Roman" panose="02020603050405020304" pitchFamily="18" charset="0"/>
                <a:cs typeface="Times New Roman" panose="02020603050405020304" pitchFamily="18" charset="0"/>
              </a:rPr>
              <a:t>disjoint events</a:t>
            </a:r>
            <a:r>
              <a:rPr lang="en-US" sz="2400" dirty="0">
                <a:latin typeface="Times New Roman" panose="02020603050405020304" pitchFamily="18" charset="0"/>
                <a:cs typeface="Times New Roman" panose="02020603050405020304" pitchFamily="18" charset="0"/>
              </a:rPr>
              <a:t>. Their intersection</a:t>
            </a:r>
          </a:p>
          <a:p>
            <a:r>
              <a:rPr lang="en-US" sz="2400" dirty="0">
                <a:latin typeface="Times New Roman" panose="02020603050405020304" pitchFamily="18" charset="0"/>
                <a:cs typeface="Times New Roman" panose="02020603050405020304" pitchFamily="18" charset="0"/>
              </a:rPr>
              <a:t>is an empty set.</a:t>
            </a:r>
          </a:p>
          <a:p>
            <a:endParaRPr lang="en-US" sz="2400" b="1" dirty="0">
              <a:solidFill>
                <a:schemeClr val="tx2"/>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CF2A838-52B2-46DC-9EE1-F51FE2C37EED}"/>
              </a:ext>
            </a:extLst>
          </p:cNvPr>
          <p:cNvPicPr>
            <a:picLocks noChangeAspect="1"/>
          </p:cNvPicPr>
          <p:nvPr/>
        </p:nvPicPr>
        <p:blipFill>
          <a:blip r:embed="rId2"/>
          <a:stretch>
            <a:fillRect/>
          </a:stretch>
        </p:blipFill>
        <p:spPr>
          <a:xfrm>
            <a:off x="382949" y="2916732"/>
            <a:ext cx="10798508" cy="1638798"/>
          </a:xfrm>
          <a:prstGeom prst="rect">
            <a:avLst/>
          </a:prstGeom>
        </p:spPr>
      </p:pic>
      <p:pic>
        <p:nvPicPr>
          <p:cNvPr id="10" name="Picture 9">
            <a:extLst>
              <a:ext uri="{FF2B5EF4-FFF2-40B4-BE49-F238E27FC236}">
                <a16:creationId xmlns:a16="http://schemas.microsoft.com/office/drawing/2014/main" id="{9FFC9FF2-1812-4A66-BA19-0DF9991CF44D}"/>
              </a:ext>
            </a:extLst>
          </p:cNvPr>
          <p:cNvPicPr>
            <a:picLocks noChangeAspect="1"/>
          </p:cNvPicPr>
          <p:nvPr/>
        </p:nvPicPr>
        <p:blipFill>
          <a:blip r:embed="rId3"/>
          <a:stretch>
            <a:fillRect/>
          </a:stretch>
        </p:blipFill>
        <p:spPr>
          <a:xfrm>
            <a:off x="7916574" y="3796408"/>
            <a:ext cx="3341341" cy="2463169"/>
          </a:xfrm>
          <a:prstGeom prst="rect">
            <a:avLst/>
          </a:prstGeom>
        </p:spPr>
      </p:pic>
    </p:spTree>
    <p:extLst>
      <p:ext uri="{BB962C8B-B14F-4D97-AF65-F5344CB8AC3E}">
        <p14:creationId xmlns:p14="http://schemas.microsoft.com/office/powerpoint/2010/main" val="3910282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F4A41F-B17B-4069-AA4C-2B95561AAF4A}"/>
              </a:ext>
            </a:extLst>
          </p:cNvPr>
          <p:cNvSpPr>
            <a:spLocks noGrp="1"/>
          </p:cNvSpPr>
          <p:nvPr>
            <p:ph type="ftr" sz="quarter" idx="11"/>
          </p:nvPr>
        </p:nvSpPr>
        <p:spPr/>
        <p:txBody>
          <a:bodyPr/>
          <a:lstStyle/>
          <a:p>
            <a:r>
              <a:rPr lang="tr-TR"/>
              <a:t>INTRODUCTION</a:t>
            </a:r>
          </a:p>
        </p:txBody>
      </p:sp>
      <p:sp>
        <p:nvSpPr>
          <p:cNvPr id="5" name="Slide Number Placeholder 4">
            <a:extLst>
              <a:ext uri="{FF2B5EF4-FFF2-40B4-BE49-F238E27FC236}">
                <a16:creationId xmlns:a16="http://schemas.microsoft.com/office/drawing/2014/main" id="{C5C68836-E768-4E80-A50D-B41970A6B191}"/>
              </a:ext>
            </a:extLst>
          </p:cNvPr>
          <p:cNvSpPr>
            <a:spLocks noGrp="1"/>
          </p:cNvSpPr>
          <p:nvPr>
            <p:ph type="sldNum" sz="quarter" idx="12"/>
          </p:nvPr>
        </p:nvSpPr>
        <p:spPr/>
        <p:txBody>
          <a:bodyPr/>
          <a:lstStyle/>
          <a:p>
            <a:fld id="{711EB622-B21C-244C-8EBB-55E4427D51C7}" type="slidenum">
              <a:rPr lang="tr-TR" smtClean="0"/>
              <a:t>15</a:t>
            </a:fld>
            <a:endParaRPr lang="tr-TR"/>
          </a:p>
        </p:txBody>
      </p:sp>
      <p:sp>
        <p:nvSpPr>
          <p:cNvPr id="6" name="TextBox 5">
            <a:extLst>
              <a:ext uri="{FF2B5EF4-FFF2-40B4-BE49-F238E27FC236}">
                <a16:creationId xmlns:a16="http://schemas.microsoft.com/office/drawing/2014/main" id="{DCB09C35-F98A-41A5-91A7-B1B3496ADE4A}"/>
              </a:ext>
            </a:extLst>
          </p:cNvPr>
          <p:cNvSpPr txBox="1"/>
          <p:nvPr/>
        </p:nvSpPr>
        <p:spPr>
          <a:xfrm>
            <a:off x="265383" y="330461"/>
            <a:ext cx="11092642" cy="738664"/>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Probabilities of Simple and Compound Random Events</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69EF7FD-4B12-4186-8003-8A2193FC33E1}"/>
              </a:ext>
            </a:extLst>
          </p:cNvPr>
          <p:cNvPicPr>
            <a:picLocks noChangeAspect="1"/>
          </p:cNvPicPr>
          <p:nvPr/>
        </p:nvPicPr>
        <p:blipFill>
          <a:blip r:embed="rId2"/>
          <a:stretch>
            <a:fillRect/>
          </a:stretch>
        </p:blipFill>
        <p:spPr>
          <a:xfrm>
            <a:off x="1095495" y="957252"/>
            <a:ext cx="8480000" cy="5178626"/>
          </a:xfrm>
          <a:prstGeom prst="rect">
            <a:avLst/>
          </a:prstGeom>
        </p:spPr>
      </p:pic>
    </p:spTree>
    <p:extLst>
      <p:ext uri="{BB962C8B-B14F-4D97-AF65-F5344CB8AC3E}">
        <p14:creationId xmlns:p14="http://schemas.microsoft.com/office/powerpoint/2010/main" val="3238633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F4A41F-B17B-4069-AA4C-2B95561AAF4A}"/>
              </a:ext>
            </a:extLst>
          </p:cNvPr>
          <p:cNvSpPr>
            <a:spLocks noGrp="1"/>
          </p:cNvSpPr>
          <p:nvPr>
            <p:ph type="ftr" sz="quarter" idx="11"/>
          </p:nvPr>
        </p:nvSpPr>
        <p:spPr/>
        <p:txBody>
          <a:bodyPr/>
          <a:lstStyle/>
          <a:p>
            <a:r>
              <a:rPr lang="tr-TR"/>
              <a:t>INTRODUCTION</a:t>
            </a:r>
          </a:p>
        </p:txBody>
      </p:sp>
      <p:sp>
        <p:nvSpPr>
          <p:cNvPr id="5" name="Slide Number Placeholder 4">
            <a:extLst>
              <a:ext uri="{FF2B5EF4-FFF2-40B4-BE49-F238E27FC236}">
                <a16:creationId xmlns:a16="http://schemas.microsoft.com/office/drawing/2014/main" id="{C5C68836-E768-4E80-A50D-B41970A6B191}"/>
              </a:ext>
            </a:extLst>
          </p:cNvPr>
          <p:cNvSpPr>
            <a:spLocks noGrp="1"/>
          </p:cNvSpPr>
          <p:nvPr>
            <p:ph type="sldNum" sz="quarter" idx="12"/>
          </p:nvPr>
        </p:nvSpPr>
        <p:spPr/>
        <p:txBody>
          <a:bodyPr/>
          <a:lstStyle/>
          <a:p>
            <a:fld id="{711EB622-B21C-244C-8EBB-55E4427D51C7}" type="slidenum">
              <a:rPr lang="tr-TR" smtClean="0"/>
              <a:t>16</a:t>
            </a:fld>
            <a:endParaRPr lang="tr-TR"/>
          </a:p>
        </p:txBody>
      </p:sp>
      <p:sp>
        <p:nvSpPr>
          <p:cNvPr id="6" name="TextBox 5">
            <a:extLst>
              <a:ext uri="{FF2B5EF4-FFF2-40B4-BE49-F238E27FC236}">
                <a16:creationId xmlns:a16="http://schemas.microsoft.com/office/drawing/2014/main" id="{DCB09C35-F98A-41A5-91A7-B1B3496ADE4A}"/>
              </a:ext>
            </a:extLst>
          </p:cNvPr>
          <p:cNvSpPr txBox="1"/>
          <p:nvPr/>
        </p:nvSpPr>
        <p:spPr>
          <a:xfrm>
            <a:off x="240639" y="391885"/>
            <a:ext cx="11710722" cy="8586966"/>
          </a:xfrm>
          <a:prstGeom prst="rect">
            <a:avLst/>
          </a:prstGeom>
          <a:noFill/>
        </p:spPr>
        <p:txBody>
          <a:bodyPr wrap="squar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Example</a:t>
            </a:r>
            <a:r>
              <a:rPr lang="en-US" sz="1400" dirty="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 </a:t>
            </a:r>
            <a:r>
              <a:rPr lang="en-US" sz="2000" dirty="0" err="1">
                <a:latin typeface="Times New Roman" panose="02020603050405020304" pitchFamily="18" charset="0"/>
                <a:cs typeface="Times New Roman" panose="02020603050405020304" pitchFamily="18" charset="0"/>
              </a:rPr>
              <a:t>Bayazıt</a:t>
            </a:r>
            <a:r>
              <a:rPr lang="en-US" sz="2000" dirty="0">
                <a:latin typeface="Times New Roman" panose="02020603050405020304" pitchFamily="18" charset="0"/>
                <a:cs typeface="Times New Roman" panose="02020603050405020304" pitchFamily="18" charset="0"/>
              </a:rPr>
              <a:t>, B. </a:t>
            </a:r>
            <a:r>
              <a:rPr lang="en-US" sz="2000" dirty="0" err="1">
                <a:latin typeface="Times New Roman" panose="02020603050405020304" pitchFamily="18" charset="0"/>
                <a:cs typeface="Times New Roman" panose="02020603050405020304" pitchFamily="18" charset="0"/>
              </a:rPr>
              <a:t>Oğuz</a:t>
            </a:r>
            <a:r>
              <a:rPr lang="en-US" sz="2000" dirty="0">
                <a:latin typeface="Times New Roman" panose="02020603050405020304" pitchFamily="18" charset="0"/>
                <a:cs typeface="Times New Roman" panose="02020603050405020304" pitchFamily="18" charset="0"/>
              </a:rPr>
              <a:t>, Example 2.1, </a:t>
            </a:r>
            <a:r>
              <a:rPr lang="en-US" sz="2000" dirty="0" err="1">
                <a:latin typeface="Times New Roman" panose="02020603050405020304" pitchFamily="18" charset="0"/>
                <a:cs typeface="Times New Roman" panose="02020603050405020304" pitchFamily="18" charset="0"/>
              </a:rPr>
              <a:t>pg</a:t>
            </a:r>
            <a:r>
              <a:rPr lang="en-US" sz="2000" dirty="0">
                <a:latin typeface="Times New Roman" panose="02020603050405020304" pitchFamily="18" charset="0"/>
                <a:cs typeface="Times New Roman" panose="02020603050405020304" pitchFamily="18" charset="0"/>
              </a:rPr>
              <a:t> 15):</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r>
              <a:rPr lang="en-US" sz="2000" dirty="0">
                <a:solidFill>
                  <a:schemeClr val="tx2"/>
                </a:solidFill>
                <a:latin typeface="Times New Roman" panose="02020603050405020304" pitchFamily="18" charset="0"/>
                <a:cs typeface="Times New Roman" panose="02020603050405020304" pitchFamily="18" charset="0"/>
              </a:rPr>
              <a:t>The number of vehicles waiting for a left turn at a cross-section is observed to vary</a:t>
            </a:r>
          </a:p>
          <a:p>
            <a:r>
              <a:rPr lang="en-US" sz="2000" dirty="0">
                <a:solidFill>
                  <a:schemeClr val="tx2"/>
                </a:solidFill>
                <a:latin typeface="Times New Roman" panose="02020603050405020304" pitchFamily="18" charset="0"/>
                <a:cs typeface="Times New Roman" panose="02020603050405020304" pitchFamily="18" charset="0"/>
              </a:rPr>
              <a:t>between 0 and 6, with the following probabilities: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P(X=0)=4/60, P(X=1)=16/60, P(X=2)=20/60 , P(X=3)=14/60, P(X=4)=3/60, P(X=5)=2/60,</a:t>
            </a:r>
          </a:p>
          <a:p>
            <a:r>
              <a:rPr lang="en-US" sz="2000" dirty="0">
                <a:latin typeface="Times New Roman" panose="02020603050405020304" pitchFamily="18" charset="0"/>
                <a:cs typeface="Times New Roman" panose="02020603050405020304" pitchFamily="18" charset="0"/>
              </a:rPr>
              <a:t>P(X=6)=1/60</a:t>
            </a:r>
          </a:p>
          <a:p>
            <a:endParaRPr lang="en-US" sz="2000" dirty="0">
              <a:solidFill>
                <a:schemeClr val="tx2"/>
              </a:solidFill>
              <a:latin typeface="Times New Roman" panose="02020603050405020304" pitchFamily="18" charset="0"/>
              <a:cs typeface="Times New Roman" panose="02020603050405020304" pitchFamily="18" charset="0"/>
            </a:endParaRPr>
          </a:p>
          <a:p>
            <a:r>
              <a:rPr lang="en-US" sz="2000" dirty="0">
                <a:solidFill>
                  <a:schemeClr val="tx2"/>
                </a:solidFill>
                <a:latin typeface="Times New Roman" panose="02020603050405020304" pitchFamily="18" charset="0"/>
                <a:cs typeface="Times New Roman" panose="02020603050405020304" pitchFamily="18" charset="0"/>
              </a:rPr>
              <a:t>- What is the probability (of the event) that more than 3 vehicles are waiting for a left</a:t>
            </a:r>
          </a:p>
          <a:p>
            <a:r>
              <a:rPr lang="en-US" sz="2000" dirty="0">
                <a:solidFill>
                  <a:schemeClr val="tx2"/>
                </a:solidFill>
                <a:latin typeface="Times New Roman" panose="02020603050405020304" pitchFamily="18" charset="0"/>
                <a:cs typeface="Times New Roman" panose="02020603050405020304" pitchFamily="18" charset="0"/>
              </a:rPr>
              <a:t>turn?</a:t>
            </a:r>
          </a:p>
          <a:p>
            <a:r>
              <a:rPr lang="en-US" sz="2000" dirty="0">
                <a:solidFill>
                  <a:schemeClr val="tx2"/>
                </a:solidFill>
                <a:latin typeface="Times New Roman" panose="02020603050405020304" pitchFamily="18" charset="0"/>
                <a:cs typeface="Times New Roman" panose="02020603050405020304" pitchFamily="18" charset="0"/>
              </a:rPr>
              <a:t>- What is the probability that less than or equal to 3 vehicles are waiting for a left turn?</a:t>
            </a:r>
          </a:p>
          <a:p>
            <a:r>
              <a:rPr lang="en-US" sz="2000" b="1" dirty="0">
                <a:latin typeface="Times New Roman" panose="02020603050405020304" pitchFamily="18" charset="0"/>
                <a:cs typeface="Times New Roman" panose="02020603050405020304" pitchFamily="18" charset="0"/>
              </a:rPr>
              <a:t>There are </a:t>
            </a:r>
            <a:r>
              <a:rPr lang="en-US" sz="2000" b="1" dirty="0">
                <a:solidFill>
                  <a:srgbClr val="FF0000"/>
                </a:solidFill>
                <a:latin typeface="Times New Roman" panose="02020603050405020304" pitchFamily="18" charset="0"/>
                <a:cs typeface="Times New Roman" panose="02020603050405020304" pitchFamily="18" charset="0"/>
              </a:rPr>
              <a:t>7 simple events </a:t>
            </a:r>
            <a:r>
              <a:rPr lang="en-US" sz="2000" b="1" dirty="0">
                <a:latin typeface="Times New Roman" panose="02020603050405020304" pitchFamily="18" charset="0"/>
                <a:cs typeface="Times New Roman" panose="02020603050405020304" pitchFamily="18" charset="0"/>
              </a:rPr>
              <a:t>in the sample space of the random variable X (the number of vehicles waiting for a left turn). </a:t>
            </a:r>
            <a:r>
              <a:rPr lang="en-US" sz="2000" b="1" dirty="0">
                <a:solidFill>
                  <a:srgbClr val="FF0000"/>
                </a:solidFill>
                <a:latin typeface="Times New Roman" panose="02020603050405020304" pitchFamily="18" charset="0"/>
                <a:cs typeface="Times New Roman" panose="02020603050405020304" pitchFamily="18" charset="0"/>
              </a:rPr>
              <a:t>The sum of their probabilities is 1</a:t>
            </a:r>
            <a:r>
              <a:rPr lang="en-US" sz="2000" b="1" dirty="0">
                <a:latin typeface="Times New Roman" panose="02020603050405020304" pitchFamily="18" charset="0"/>
                <a:cs typeface="Times New Roman" panose="02020603050405020304" pitchFamily="18" charset="0"/>
              </a:rPr>
              <a:t>. The probability </a:t>
            </a:r>
            <a:r>
              <a:rPr lang="en-US" sz="2000" b="1" dirty="0">
                <a:solidFill>
                  <a:srgbClr val="FF0000"/>
                </a:solidFill>
                <a:latin typeface="Times New Roman" panose="02020603050405020304" pitchFamily="18" charset="0"/>
                <a:cs typeface="Times New Roman" panose="02020603050405020304" pitchFamily="18" charset="0"/>
              </a:rPr>
              <a:t>that more than 3 vehicles </a:t>
            </a:r>
            <a:r>
              <a:rPr lang="en-US" sz="2000" b="1" dirty="0">
                <a:latin typeface="Times New Roman" panose="02020603050405020304" pitchFamily="18" charset="0"/>
                <a:cs typeface="Times New Roman" panose="02020603050405020304" pitchFamily="18" charset="0"/>
              </a:rPr>
              <a:t>are waiting is calculated taking three simple disjoint events.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P(X&gt;3)=P(X=4)+P(X=5)+P(X=6)=3/60+2/60+1/60=6/60=1/10</a:t>
            </a:r>
          </a:p>
          <a:p>
            <a:endParaRPr lang="en-US" sz="2000"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The event less than or equal to 3 vehicles waiting is the complementary of the above event.</a:t>
            </a:r>
          </a:p>
          <a:p>
            <a:r>
              <a:rPr lang="en-US" sz="2000" dirty="0">
                <a:latin typeface="Times New Roman" panose="02020603050405020304" pitchFamily="18" charset="0"/>
                <a:cs typeface="Times New Roman" panose="02020603050405020304" pitchFamily="18" charset="0"/>
              </a:rPr>
              <a:t>P(X&lt;=3)=1 - P(X&gt;3)=1-1/10=9/10</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10244" name="Picture 4" descr="Car Icon Vector Art, Icons, and Graphics for Free Download">
            <a:extLst>
              <a:ext uri="{FF2B5EF4-FFF2-40B4-BE49-F238E27FC236}">
                <a16:creationId xmlns:a16="http://schemas.microsoft.com/office/drawing/2014/main" id="{851B32DE-2DB0-42A1-90DF-ED7632F3DE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8058" y="33090"/>
            <a:ext cx="1933303" cy="1933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9449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F4A41F-B17B-4069-AA4C-2B95561AAF4A}"/>
              </a:ext>
            </a:extLst>
          </p:cNvPr>
          <p:cNvSpPr>
            <a:spLocks noGrp="1"/>
          </p:cNvSpPr>
          <p:nvPr>
            <p:ph type="ftr" sz="quarter" idx="11"/>
          </p:nvPr>
        </p:nvSpPr>
        <p:spPr/>
        <p:txBody>
          <a:bodyPr/>
          <a:lstStyle/>
          <a:p>
            <a:r>
              <a:rPr lang="tr-TR"/>
              <a:t>INTRODUCTION</a:t>
            </a:r>
          </a:p>
        </p:txBody>
      </p:sp>
      <p:sp>
        <p:nvSpPr>
          <p:cNvPr id="5" name="Slide Number Placeholder 4">
            <a:extLst>
              <a:ext uri="{FF2B5EF4-FFF2-40B4-BE49-F238E27FC236}">
                <a16:creationId xmlns:a16="http://schemas.microsoft.com/office/drawing/2014/main" id="{C5C68836-E768-4E80-A50D-B41970A6B191}"/>
              </a:ext>
            </a:extLst>
          </p:cNvPr>
          <p:cNvSpPr>
            <a:spLocks noGrp="1"/>
          </p:cNvSpPr>
          <p:nvPr>
            <p:ph type="sldNum" sz="quarter" idx="12"/>
          </p:nvPr>
        </p:nvSpPr>
        <p:spPr/>
        <p:txBody>
          <a:bodyPr/>
          <a:lstStyle/>
          <a:p>
            <a:fld id="{711EB622-B21C-244C-8EBB-55E4427D51C7}" type="slidenum">
              <a:rPr lang="tr-TR" smtClean="0"/>
              <a:t>17</a:t>
            </a:fld>
            <a:endParaRPr lang="tr-TR"/>
          </a:p>
        </p:txBody>
      </p:sp>
      <p:sp>
        <p:nvSpPr>
          <p:cNvPr id="6" name="TextBox 5">
            <a:extLst>
              <a:ext uri="{FF2B5EF4-FFF2-40B4-BE49-F238E27FC236}">
                <a16:creationId xmlns:a16="http://schemas.microsoft.com/office/drawing/2014/main" id="{DCB09C35-F98A-41A5-91A7-B1B3496ADE4A}"/>
              </a:ext>
            </a:extLst>
          </p:cNvPr>
          <p:cNvSpPr txBox="1"/>
          <p:nvPr/>
        </p:nvSpPr>
        <p:spPr>
          <a:xfrm>
            <a:off x="240639" y="391885"/>
            <a:ext cx="11710722" cy="2308324"/>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35F0DAA-3E63-4BE0-8CF2-108186A2FA8D}"/>
              </a:ext>
            </a:extLst>
          </p:cNvPr>
          <p:cNvPicPr>
            <a:picLocks noChangeAspect="1"/>
          </p:cNvPicPr>
          <p:nvPr/>
        </p:nvPicPr>
        <p:blipFill>
          <a:blip r:embed="rId2"/>
          <a:stretch>
            <a:fillRect/>
          </a:stretch>
        </p:blipFill>
        <p:spPr>
          <a:xfrm>
            <a:off x="471949" y="253536"/>
            <a:ext cx="10294374" cy="6029764"/>
          </a:xfrm>
          <a:prstGeom prst="rect">
            <a:avLst/>
          </a:prstGeom>
        </p:spPr>
      </p:pic>
    </p:spTree>
    <p:extLst>
      <p:ext uri="{BB962C8B-B14F-4D97-AF65-F5344CB8AC3E}">
        <p14:creationId xmlns:p14="http://schemas.microsoft.com/office/powerpoint/2010/main" val="546987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F4A41F-B17B-4069-AA4C-2B95561AAF4A}"/>
              </a:ext>
            </a:extLst>
          </p:cNvPr>
          <p:cNvSpPr>
            <a:spLocks noGrp="1"/>
          </p:cNvSpPr>
          <p:nvPr>
            <p:ph type="ftr" sz="quarter" idx="11"/>
          </p:nvPr>
        </p:nvSpPr>
        <p:spPr/>
        <p:txBody>
          <a:bodyPr/>
          <a:lstStyle/>
          <a:p>
            <a:r>
              <a:rPr lang="tr-TR"/>
              <a:t>INTRODUCTION</a:t>
            </a:r>
          </a:p>
        </p:txBody>
      </p:sp>
      <p:sp>
        <p:nvSpPr>
          <p:cNvPr id="5" name="Slide Number Placeholder 4">
            <a:extLst>
              <a:ext uri="{FF2B5EF4-FFF2-40B4-BE49-F238E27FC236}">
                <a16:creationId xmlns:a16="http://schemas.microsoft.com/office/drawing/2014/main" id="{C5C68836-E768-4E80-A50D-B41970A6B191}"/>
              </a:ext>
            </a:extLst>
          </p:cNvPr>
          <p:cNvSpPr>
            <a:spLocks noGrp="1"/>
          </p:cNvSpPr>
          <p:nvPr>
            <p:ph type="sldNum" sz="quarter" idx="12"/>
          </p:nvPr>
        </p:nvSpPr>
        <p:spPr/>
        <p:txBody>
          <a:bodyPr/>
          <a:lstStyle/>
          <a:p>
            <a:fld id="{711EB622-B21C-244C-8EBB-55E4427D51C7}" type="slidenum">
              <a:rPr lang="tr-TR" smtClean="0"/>
              <a:t>18</a:t>
            </a:fld>
            <a:endParaRPr lang="tr-TR"/>
          </a:p>
        </p:txBody>
      </p:sp>
      <p:sp>
        <p:nvSpPr>
          <p:cNvPr id="6" name="TextBox 5">
            <a:extLst>
              <a:ext uri="{FF2B5EF4-FFF2-40B4-BE49-F238E27FC236}">
                <a16:creationId xmlns:a16="http://schemas.microsoft.com/office/drawing/2014/main" id="{DCB09C35-F98A-41A5-91A7-B1B3496ADE4A}"/>
              </a:ext>
            </a:extLst>
          </p:cNvPr>
          <p:cNvSpPr txBox="1"/>
          <p:nvPr/>
        </p:nvSpPr>
        <p:spPr>
          <a:xfrm>
            <a:off x="117987" y="1103195"/>
            <a:ext cx="11524334" cy="7386638"/>
          </a:xfrm>
          <a:prstGeom prst="rect">
            <a:avLst/>
          </a:prstGeom>
          <a:noFill/>
        </p:spPr>
        <p:txBody>
          <a:bodyPr wrap="square" rtlCol="0">
            <a:spAutoFit/>
          </a:bodyPr>
          <a:lstStyle/>
          <a:p>
            <a:r>
              <a:rPr lang="en-US" sz="3600" b="1" dirty="0">
                <a:solidFill>
                  <a:srgbClr val="FF0000"/>
                </a:solidFill>
                <a:latin typeface="Times New Roman" panose="02020603050405020304" pitchFamily="18" charset="0"/>
                <a:cs typeface="Times New Roman" panose="02020603050405020304" pitchFamily="18" charset="0"/>
              </a:rPr>
              <a:t>Factorial:</a:t>
            </a:r>
          </a:p>
          <a:p>
            <a:endParaRPr lang="en-US" sz="1400" dirty="0">
              <a:latin typeface="Times New Roman" panose="02020603050405020304" pitchFamily="18" charset="0"/>
              <a:cs typeface="Times New Roman" panose="02020603050405020304" pitchFamily="18" charset="0"/>
            </a:endParaRPr>
          </a:p>
          <a:p>
            <a:r>
              <a:rPr lang="en-US" sz="2800" dirty="0">
                <a:solidFill>
                  <a:schemeClr val="tx2"/>
                </a:solidFill>
                <a:latin typeface="Times New Roman" panose="02020603050405020304" pitchFamily="18" charset="0"/>
                <a:cs typeface="Times New Roman" panose="02020603050405020304" pitchFamily="18" charset="0"/>
              </a:rPr>
              <a:t>A factorial is represented by the sign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r>
              <a:rPr lang="en-US" sz="4000" dirty="0">
                <a:solidFill>
                  <a:srgbClr val="FF0000"/>
                </a:solidFill>
                <a:latin typeface="Times New Roman" panose="02020603050405020304" pitchFamily="18" charset="0"/>
                <a:cs typeface="Times New Roman" panose="02020603050405020304" pitchFamily="18" charset="0"/>
              </a:rPr>
              <a:t>n factorial </a:t>
            </a:r>
            <a:r>
              <a:rPr lang="en-US" sz="4000" dirty="0">
                <a:latin typeface="Times New Roman" panose="02020603050405020304" pitchFamily="18" charset="0"/>
                <a:cs typeface="Times New Roman" panose="02020603050405020304" pitchFamily="18" charset="0"/>
              </a:rPr>
              <a:t>=&gt; </a:t>
            </a:r>
            <a:r>
              <a:rPr lang="en-US" sz="4000" b="1" dirty="0">
                <a:solidFill>
                  <a:srgbClr val="FF0000"/>
                </a:solidFill>
                <a:latin typeface="Times New Roman" panose="02020603050405020304" pitchFamily="18" charset="0"/>
                <a:cs typeface="Times New Roman" panose="02020603050405020304" pitchFamily="18" charset="0"/>
              </a:rPr>
              <a:t>n!</a:t>
            </a:r>
          </a:p>
          <a:p>
            <a:endParaRPr lang="en-US" sz="2400" dirty="0">
              <a:latin typeface="Times New Roman" panose="02020603050405020304" pitchFamily="18" charset="0"/>
              <a:cs typeface="Times New Roman" panose="02020603050405020304" pitchFamily="18" charset="0"/>
            </a:endParaRPr>
          </a:p>
          <a:p>
            <a:r>
              <a:rPr lang="en-US" sz="2400" dirty="0">
                <a:solidFill>
                  <a:schemeClr val="tx2"/>
                </a:solidFill>
                <a:latin typeface="Times New Roman" panose="02020603050405020304" pitchFamily="18" charset="0"/>
                <a:cs typeface="Times New Roman" panose="02020603050405020304" pitchFamily="18" charset="0"/>
              </a:rPr>
              <a:t>Factorial is the product of all the whole numbers between 1 and n, where n must always</a:t>
            </a:r>
          </a:p>
          <a:p>
            <a:r>
              <a:rPr lang="en-US" sz="2400" dirty="0">
                <a:solidFill>
                  <a:schemeClr val="tx2"/>
                </a:solidFill>
                <a:latin typeface="Times New Roman" panose="02020603050405020304" pitchFamily="18" charset="0"/>
                <a:cs typeface="Times New Roman" panose="02020603050405020304" pitchFamily="18" charset="0"/>
              </a:rPr>
              <a:t>be positive. For example:</a:t>
            </a:r>
          </a:p>
          <a:p>
            <a:endParaRPr lang="en-US" sz="2400" dirty="0">
              <a:solidFill>
                <a:schemeClr val="tx2"/>
              </a:solidFill>
              <a:latin typeface="Times New Roman" panose="02020603050405020304" pitchFamily="18" charset="0"/>
              <a:cs typeface="Times New Roman" panose="02020603050405020304" pitchFamily="18" charset="0"/>
            </a:endParaRPr>
          </a:p>
          <a:p>
            <a:r>
              <a:rPr lang="en-US" sz="2400" b="1" dirty="0">
                <a:solidFill>
                  <a:schemeClr val="tx2"/>
                </a:solidFill>
                <a:latin typeface="Times New Roman" panose="02020603050405020304" pitchFamily="18" charset="0"/>
                <a:cs typeface="Times New Roman" panose="02020603050405020304" pitchFamily="18" charset="0"/>
              </a:rPr>
              <a:t>1! = 1 = 1					3! = 1 x 2 x 3 = 6					0! = 1 (special case)</a:t>
            </a:r>
          </a:p>
          <a:p>
            <a:endParaRPr lang="en-US" sz="2400" dirty="0">
              <a:solidFill>
                <a:schemeClr val="tx2"/>
              </a:solidFill>
              <a:latin typeface="Times New Roman" panose="02020603050405020304" pitchFamily="18" charset="0"/>
              <a:cs typeface="Times New Roman" panose="02020603050405020304" pitchFamily="18" charset="0"/>
            </a:endParaRPr>
          </a:p>
          <a:p>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F6415AC-C8B7-43F4-9126-007BDD5ADA06}"/>
              </a:ext>
            </a:extLst>
          </p:cNvPr>
          <p:cNvSpPr txBox="1"/>
          <p:nvPr/>
        </p:nvSpPr>
        <p:spPr>
          <a:xfrm>
            <a:off x="549679" y="265135"/>
            <a:ext cx="9176085" cy="646331"/>
          </a:xfrm>
          <a:prstGeom prst="rect">
            <a:avLst/>
          </a:prstGeom>
          <a:noFill/>
        </p:spPr>
        <p:txBody>
          <a:bodyPr wrap="square">
            <a:spAutoFit/>
          </a:bodyPr>
          <a:lstStyle/>
          <a:p>
            <a:r>
              <a:rPr lang="en-US" sz="3600" b="1" dirty="0">
                <a:solidFill>
                  <a:schemeClr val="accent2">
                    <a:lumMod val="50000"/>
                  </a:schemeClr>
                </a:solidFill>
                <a:latin typeface="Microsoft YaHei" panose="020B0503020204020204" pitchFamily="34" charset="-122"/>
                <a:ea typeface="Microsoft YaHei" panose="020B0503020204020204" pitchFamily="34" charset="-122"/>
              </a:rPr>
              <a:t>Some statistical terms:</a:t>
            </a:r>
            <a:endParaRPr lang="en-US" sz="3600" dirty="0"/>
          </a:p>
        </p:txBody>
      </p:sp>
    </p:spTree>
    <p:extLst>
      <p:ext uri="{BB962C8B-B14F-4D97-AF65-F5344CB8AC3E}">
        <p14:creationId xmlns:p14="http://schemas.microsoft.com/office/powerpoint/2010/main" val="882781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F4A41F-B17B-4069-AA4C-2B95561AAF4A}"/>
              </a:ext>
            </a:extLst>
          </p:cNvPr>
          <p:cNvSpPr>
            <a:spLocks noGrp="1"/>
          </p:cNvSpPr>
          <p:nvPr>
            <p:ph type="ftr" sz="quarter" idx="11"/>
          </p:nvPr>
        </p:nvSpPr>
        <p:spPr/>
        <p:txBody>
          <a:bodyPr/>
          <a:lstStyle/>
          <a:p>
            <a:r>
              <a:rPr lang="tr-TR"/>
              <a:t>INTRODUCTION</a:t>
            </a:r>
          </a:p>
        </p:txBody>
      </p:sp>
      <p:sp>
        <p:nvSpPr>
          <p:cNvPr id="5" name="Slide Number Placeholder 4">
            <a:extLst>
              <a:ext uri="{FF2B5EF4-FFF2-40B4-BE49-F238E27FC236}">
                <a16:creationId xmlns:a16="http://schemas.microsoft.com/office/drawing/2014/main" id="{C5C68836-E768-4E80-A50D-B41970A6B191}"/>
              </a:ext>
            </a:extLst>
          </p:cNvPr>
          <p:cNvSpPr>
            <a:spLocks noGrp="1"/>
          </p:cNvSpPr>
          <p:nvPr>
            <p:ph type="sldNum" sz="quarter" idx="12"/>
          </p:nvPr>
        </p:nvSpPr>
        <p:spPr/>
        <p:txBody>
          <a:bodyPr/>
          <a:lstStyle/>
          <a:p>
            <a:fld id="{711EB622-B21C-244C-8EBB-55E4427D51C7}" type="slidenum">
              <a:rPr lang="tr-TR" smtClean="0"/>
              <a:t>19</a:t>
            </a:fld>
            <a:endParaRPr lang="tr-TR"/>
          </a:p>
        </p:txBody>
      </p:sp>
      <p:sp>
        <p:nvSpPr>
          <p:cNvPr id="6" name="TextBox 5">
            <a:extLst>
              <a:ext uri="{FF2B5EF4-FFF2-40B4-BE49-F238E27FC236}">
                <a16:creationId xmlns:a16="http://schemas.microsoft.com/office/drawing/2014/main" id="{DCB09C35-F98A-41A5-91A7-B1B3496ADE4A}"/>
              </a:ext>
            </a:extLst>
          </p:cNvPr>
          <p:cNvSpPr txBox="1"/>
          <p:nvPr/>
        </p:nvSpPr>
        <p:spPr>
          <a:xfrm>
            <a:off x="127819" y="33090"/>
            <a:ext cx="11524334" cy="4770537"/>
          </a:xfrm>
          <a:prstGeom prst="rect">
            <a:avLst/>
          </a:prstGeom>
          <a:noFill/>
        </p:spPr>
        <p:txBody>
          <a:bodyPr wrap="square" rtlCol="0">
            <a:spAutoFit/>
          </a:bodyPr>
          <a:lstStyle/>
          <a:p>
            <a:r>
              <a:rPr lang="en-US" sz="3600" b="1" dirty="0">
                <a:solidFill>
                  <a:srgbClr val="FF0000"/>
                </a:solidFill>
                <a:latin typeface="Times New Roman" panose="02020603050405020304" pitchFamily="18" charset="0"/>
                <a:cs typeface="Times New Roman" panose="02020603050405020304" pitchFamily="18" charset="0"/>
              </a:rPr>
              <a:t>Permutation:</a:t>
            </a:r>
            <a:endParaRPr lang="en-US" sz="1400" dirty="0">
              <a:latin typeface="Times New Roman" panose="02020603050405020304" pitchFamily="18" charset="0"/>
              <a:cs typeface="Times New Roman" panose="02020603050405020304" pitchFamily="18" charset="0"/>
            </a:endParaRPr>
          </a:p>
          <a:p>
            <a:r>
              <a:rPr lang="en-US" sz="2800" dirty="0">
                <a:solidFill>
                  <a:schemeClr val="tx2"/>
                </a:solidFill>
                <a:latin typeface="Times New Roman" panose="02020603050405020304" pitchFamily="18" charset="0"/>
                <a:cs typeface="Times New Roman" panose="02020603050405020304" pitchFamily="18" charset="0"/>
              </a:rPr>
              <a:t>A permutation is an arrangement of things in a certain order.</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endParaRPr lang="en-US" sz="2400" dirty="0">
              <a:solidFill>
                <a:schemeClr val="tx2"/>
              </a:solidFill>
              <a:latin typeface="Times New Roman" panose="02020603050405020304" pitchFamily="18" charset="0"/>
              <a:cs typeface="Times New Roman" panose="02020603050405020304" pitchFamily="18" charset="0"/>
            </a:endParaRPr>
          </a:p>
          <a:p>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027B434-6025-4D1F-A6BE-D62207EE8FEC}"/>
              </a:ext>
            </a:extLst>
          </p:cNvPr>
          <p:cNvPicPr>
            <a:picLocks noChangeAspect="1"/>
          </p:cNvPicPr>
          <p:nvPr/>
        </p:nvPicPr>
        <p:blipFill>
          <a:blip r:embed="rId2"/>
          <a:stretch>
            <a:fillRect/>
          </a:stretch>
        </p:blipFill>
        <p:spPr>
          <a:xfrm>
            <a:off x="1036096" y="1391535"/>
            <a:ext cx="10176387" cy="4560845"/>
          </a:xfrm>
          <a:prstGeom prst="rect">
            <a:avLst/>
          </a:prstGeom>
        </p:spPr>
      </p:pic>
    </p:spTree>
    <p:extLst>
      <p:ext uri="{BB962C8B-B14F-4D97-AF65-F5344CB8AC3E}">
        <p14:creationId xmlns:p14="http://schemas.microsoft.com/office/powerpoint/2010/main" val="212413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3FE4F-37B0-42E5-97BF-E12A40EF8811}"/>
              </a:ext>
            </a:extLst>
          </p:cNvPr>
          <p:cNvSpPr>
            <a:spLocks noGrp="1"/>
          </p:cNvSpPr>
          <p:nvPr>
            <p:ph type="title"/>
          </p:nvPr>
        </p:nvSpPr>
        <p:spPr>
          <a:xfrm>
            <a:off x="190005" y="-9132"/>
            <a:ext cx="10620515" cy="1149165"/>
          </a:xfrm>
        </p:spPr>
        <p:txBody>
          <a:bodyPr>
            <a:normAutofit fontScale="90000"/>
          </a:bodyPr>
          <a:lstStyle/>
          <a:p>
            <a:r>
              <a:rPr lang="en-US" b="1" dirty="0">
                <a:solidFill>
                  <a:schemeClr val="accent2">
                    <a:lumMod val="50000"/>
                  </a:schemeClr>
                </a:solidFill>
                <a:latin typeface="Microsoft YaHei" panose="020B0503020204020204" pitchFamily="34" charset="-122"/>
                <a:ea typeface="Microsoft YaHei" panose="020B0503020204020204" pitchFamily="34" charset="-122"/>
              </a:rPr>
              <a:t>ELEMENTS OF PROBABILITY THEORY</a:t>
            </a:r>
          </a:p>
        </p:txBody>
      </p:sp>
      <p:sp>
        <p:nvSpPr>
          <p:cNvPr id="3" name="Content Placeholder 2">
            <a:extLst>
              <a:ext uri="{FF2B5EF4-FFF2-40B4-BE49-F238E27FC236}">
                <a16:creationId xmlns:a16="http://schemas.microsoft.com/office/drawing/2014/main" id="{A9A2A478-DF2C-4E2F-A52D-A8CCC82D3755}"/>
              </a:ext>
            </a:extLst>
          </p:cNvPr>
          <p:cNvSpPr>
            <a:spLocks noGrp="1"/>
          </p:cNvSpPr>
          <p:nvPr>
            <p:ph idx="1"/>
          </p:nvPr>
        </p:nvSpPr>
        <p:spPr>
          <a:xfrm>
            <a:off x="190005" y="1341912"/>
            <a:ext cx="12001995" cy="4924776"/>
          </a:xfrm>
        </p:spPr>
        <p:txBody>
          <a:bodyPr>
            <a:normAutofit/>
          </a:bodyPr>
          <a:lstStyle/>
          <a:p>
            <a:pPr marL="0" indent="0">
              <a:buNone/>
            </a:pPr>
            <a:r>
              <a:rPr lang="en-US" sz="2200" b="1" dirty="0">
                <a:solidFill>
                  <a:srgbClr val="FF0000"/>
                </a:solidFill>
                <a:latin typeface="Times New Roman" panose="02020603050405020304" pitchFamily="18" charset="0"/>
                <a:cs typeface="Times New Roman" panose="02020603050405020304" pitchFamily="18" charset="0"/>
              </a:rPr>
              <a:t>Random Variable:</a:t>
            </a:r>
          </a:p>
          <a:p>
            <a:r>
              <a:rPr lang="en-US" sz="2200" b="1" dirty="0">
                <a:solidFill>
                  <a:schemeClr val="tx2"/>
                </a:solidFill>
                <a:latin typeface="Times New Roman" panose="02020603050405020304" pitchFamily="18" charset="0"/>
                <a:cs typeface="Times New Roman" panose="02020603050405020304" pitchFamily="18" charset="0"/>
              </a:rPr>
              <a:t>Probability theory studies variables that have uncertain behavior. Such variables, whose values cannot be predicted with certainty, are called random variables. Uncertainties of random variables is due to the effects of a large number of unknown properties involved. Therefore:</a:t>
            </a:r>
            <a:br>
              <a:rPr lang="en-US" sz="2200" b="1" dirty="0">
                <a:solidFill>
                  <a:schemeClr val="tx2"/>
                </a:solidFill>
                <a:latin typeface="Times New Roman" panose="02020603050405020304" pitchFamily="18" charset="0"/>
                <a:cs typeface="Times New Roman" panose="02020603050405020304" pitchFamily="18" charset="0"/>
              </a:rPr>
            </a:br>
            <a:r>
              <a:rPr lang="en-US" b="1" i="1" dirty="0">
                <a:solidFill>
                  <a:schemeClr val="tx2"/>
                </a:solidFill>
                <a:latin typeface="Times New Roman" panose="02020603050405020304" pitchFamily="18" charset="0"/>
                <a:cs typeface="Times New Roman" panose="02020603050405020304" pitchFamily="18" charset="0"/>
              </a:rPr>
              <a:t>Random variables cannot be studied by </a:t>
            </a:r>
            <a:r>
              <a:rPr lang="en-US" b="1" i="1" dirty="0">
                <a:solidFill>
                  <a:srgbClr val="FF0000"/>
                </a:solidFill>
                <a:latin typeface="Times New Roman" panose="02020603050405020304" pitchFamily="18" charset="0"/>
                <a:cs typeface="Times New Roman" panose="02020603050405020304" pitchFamily="18" charset="0"/>
              </a:rPr>
              <a:t>a deterministic approach. A Probabilistic approach </a:t>
            </a:r>
            <a:r>
              <a:rPr lang="en-US" b="1" i="1" dirty="0">
                <a:solidFill>
                  <a:schemeClr val="tx2"/>
                </a:solidFill>
                <a:latin typeface="Times New Roman" panose="02020603050405020304" pitchFamily="18" charset="0"/>
                <a:cs typeface="Times New Roman" panose="02020603050405020304" pitchFamily="18" charset="0"/>
              </a:rPr>
              <a:t>is needed. ( Slide #1)</a:t>
            </a:r>
            <a:br>
              <a:rPr lang="en-US" sz="1900" b="1" dirty="0">
                <a:solidFill>
                  <a:schemeClr val="tx2"/>
                </a:solidFill>
                <a:latin typeface="Times New Roman" panose="02020603050405020304" pitchFamily="18" charset="0"/>
                <a:cs typeface="Times New Roman" panose="02020603050405020304" pitchFamily="18" charset="0"/>
              </a:rPr>
            </a:br>
            <a:br>
              <a:rPr lang="en-US" sz="1900" b="1" dirty="0">
                <a:solidFill>
                  <a:schemeClr val="tx2"/>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Random Event:</a:t>
            </a:r>
          </a:p>
          <a:p>
            <a:r>
              <a:rPr lang="en-US" sz="2200" b="1" dirty="0">
                <a:solidFill>
                  <a:schemeClr val="tx2"/>
                </a:solidFill>
                <a:latin typeface="Times New Roman" panose="02020603050405020304" pitchFamily="18" charset="0"/>
                <a:cs typeface="Times New Roman" panose="02020603050405020304" pitchFamily="18" charset="0"/>
              </a:rPr>
              <a:t>A random event is defined as: the </a:t>
            </a:r>
            <a:r>
              <a:rPr lang="en-US" sz="2200" b="1" dirty="0">
                <a:solidFill>
                  <a:srgbClr val="FF0000"/>
                </a:solidFill>
                <a:latin typeface="Times New Roman" panose="02020603050405020304" pitchFamily="18" charset="0"/>
                <a:cs typeface="Times New Roman" panose="02020603050405020304" pitchFamily="18" charset="0"/>
              </a:rPr>
              <a:t>occurrence</a:t>
            </a:r>
            <a:r>
              <a:rPr lang="en-US" sz="2200" b="1" dirty="0">
                <a:solidFill>
                  <a:schemeClr val="tx2"/>
                </a:solidFill>
                <a:latin typeface="Times New Roman" panose="02020603050405020304" pitchFamily="18" charset="0"/>
                <a:cs typeface="Times New Roman" panose="02020603050405020304" pitchFamily="18" charset="0"/>
              </a:rPr>
              <a:t> of a particular value for a </a:t>
            </a:r>
            <a:r>
              <a:rPr lang="en-US" sz="2200" b="1" dirty="0">
                <a:solidFill>
                  <a:srgbClr val="FF0000"/>
                </a:solidFill>
                <a:latin typeface="Times New Roman" panose="02020603050405020304" pitchFamily="18" charset="0"/>
                <a:cs typeface="Times New Roman" panose="02020603050405020304" pitchFamily="18" charset="0"/>
              </a:rPr>
              <a:t>random variable </a:t>
            </a:r>
            <a:r>
              <a:rPr lang="en-US" sz="2200" b="1" dirty="0">
                <a:solidFill>
                  <a:schemeClr val="tx2"/>
                </a:solidFill>
                <a:latin typeface="Times New Roman" panose="02020603050405020304" pitchFamily="18" charset="0"/>
                <a:cs typeface="Times New Roman" panose="02020603050405020304" pitchFamily="18" charset="0"/>
              </a:rPr>
              <a:t>in an observation. It is possible to only estimate the chance of an event to take place.</a:t>
            </a:r>
            <a:endParaRPr lang="en-US" i="1" dirty="0">
              <a:latin typeface="Times New Roman" panose="02020603050405020304" pitchFamily="18" charset="0"/>
              <a:cs typeface="Times New Roman" panose="02020603050405020304" pitchFamily="18" charset="0"/>
            </a:endParaRPr>
          </a:p>
          <a:p>
            <a:r>
              <a:rPr lang="en-US" b="1" i="1" dirty="0">
                <a:solidFill>
                  <a:schemeClr val="tx2"/>
                </a:solidFill>
                <a:latin typeface="Times New Roman" panose="02020603050405020304" pitchFamily="18" charset="0"/>
                <a:cs typeface="Times New Roman" panose="02020603050405020304" pitchFamily="18" charset="0"/>
              </a:rPr>
              <a:t>Example:</a:t>
            </a:r>
          </a:p>
          <a:p>
            <a:r>
              <a:rPr lang="en-US" i="1" dirty="0">
                <a:solidFill>
                  <a:schemeClr val="tx2"/>
                </a:solidFill>
                <a:latin typeface="Times New Roman" panose="02020603050405020304" pitchFamily="18" charset="0"/>
                <a:cs typeface="Times New Roman" panose="02020603050405020304" pitchFamily="18" charset="0"/>
              </a:rPr>
              <a:t>- </a:t>
            </a:r>
            <a:r>
              <a:rPr lang="en-US" b="1" i="1" dirty="0">
                <a:solidFill>
                  <a:schemeClr val="tx2"/>
                </a:solidFill>
                <a:latin typeface="Times New Roman" panose="02020603050405020304" pitchFamily="18" charset="0"/>
                <a:cs typeface="Times New Roman" panose="02020603050405020304" pitchFamily="18" charset="0"/>
              </a:rPr>
              <a:t>When you flip a coin. There are 2 random events with equal chances: heads or tails</a:t>
            </a:r>
            <a:br>
              <a:rPr lang="en-US" b="1" i="1" dirty="0">
                <a:solidFill>
                  <a:schemeClr val="tx2"/>
                </a:solidFill>
                <a:latin typeface="Times New Roman" panose="02020603050405020304" pitchFamily="18" charset="0"/>
                <a:cs typeface="Times New Roman" panose="02020603050405020304" pitchFamily="18" charset="0"/>
              </a:rPr>
            </a:br>
            <a:r>
              <a:rPr lang="en-US" b="1" i="1" dirty="0">
                <a:solidFill>
                  <a:schemeClr val="tx2"/>
                </a:solidFill>
                <a:latin typeface="Times New Roman" panose="02020603050405020304" pitchFamily="18" charset="0"/>
                <a:cs typeface="Times New Roman" panose="02020603050405020304" pitchFamily="18" charset="0"/>
              </a:rPr>
              <a:t>- When you roll a die. There are 6 random events (integers 1-6) with equal chances.</a:t>
            </a:r>
          </a:p>
        </p:txBody>
      </p:sp>
      <p:sp>
        <p:nvSpPr>
          <p:cNvPr id="5" name="Slide Number Placeholder 4">
            <a:extLst>
              <a:ext uri="{FF2B5EF4-FFF2-40B4-BE49-F238E27FC236}">
                <a16:creationId xmlns:a16="http://schemas.microsoft.com/office/drawing/2014/main" id="{39C0C192-5C2C-48DD-BD44-785D274076CC}"/>
              </a:ext>
            </a:extLst>
          </p:cNvPr>
          <p:cNvSpPr>
            <a:spLocks noGrp="1"/>
          </p:cNvSpPr>
          <p:nvPr>
            <p:ph type="sldNum" sz="quarter" idx="12"/>
          </p:nvPr>
        </p:nvSpPr>
        <p:spPr>
          <a:xfrm>
            <a:off x="9849400" y="6449599"/>
            <a:ext cx="1363083" cy="375311"/>
          </a:xfrm>
        </p:spPr>
        <p:txBody>
          <a:bodyPr/>
          <a:lstStyle/>
          <a:p>
            <a:fld id="{711EB622-B21C-244C-8EBB-55E4427D51C7}" type="slidenum">
              <a:rPr lang="tr-TR" smtClean="0"/>
              <a:t>2</a:t>
            </a:fld>
            <a:endParaRPr lang="tr-TR"/>
          </a:p>
        </p:txBody>
      </p:sp>
      <p:sp>
        <p:nvSpPr>
          <p:cNvPr id="6" name="Footer Placeholder 5">
            <a:extLst>
              <a:ext uri="{FF2B5EF4-FFF2-40B4-BE49-F238E27FC236}">
                <a16:creationId xmlns:a16="http://schemas.microsoft.com/office/drawing/2014/main" id="{748EC546-C4E8-4786-ADCA-C3402112F2F9}"/>
              </a:ext>
            </a:extLst>
          </p:cNvPr>
          <p:cNvSpPr>
            <a:spLocks noGrp="1"/>
          </p:cNvSpPr>
          <p:nvPr>
            <p:ph type="ftr" sz="quarter" idx="11"/>
          </p:nvPr>
        </p:nvSpPr>
        <p:spPr>
          <a:xfrm>
            <a:off x="3498503" y="6449599"/>
            <a:ext cx="5010486" cy="375311"/>
          </a:xfrm>
        </p:spPr>
        <p:txBody>
          <a:bodyPr/>
          <a:lstStyle/>
          <a:p>
            <a:r>
              <a:rPr lang="tr-TR" b="1" dirty="0">
                <a:latin typeface="Microsoft YaHei" panose="020B0503020204020204" pitchFamily="34" charset="-122"/>
                <a:ea typeface="Microsoft YaHei" panose="020B0503020204020204" pitchFamily="34" charset="-122"/>
              </a:rPr>
              <a:t>INTRODUCTION</a:t>
            </a:r>
          </a:p>
        </p:txBody>
      </p:sp>
      <p:pic>
        <p:nvPicPr>
          <p:cNvPr id="1032" name="Picture 8" descr="2 Euro Coin Flip PNG Images &amp; PSDs for Download | PixelSquid - S10576865E">
            <a:extLst>
              <a:ext uri="{FF2B5EF4-FFF2-40B4-BE49-F238E27FC236}">
                <a16:creationId xmlns:a16="http://schemas.microsoft.com/office/drawing/2014/main" id="{744E93B6-7884-4325-A8DE-43F8334B7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0226" y="4164495"/>
            <a:ext cx="2105755" cy="210575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Dice Six Faces - Free vector graphic on Pixabay">
            <a:extLst>
              <a:ext uri="{FF2B5EF4-FFF2-40B4-BE49-F238E27FC236}">
                <a16:creationId xmlns:a16="http://schemas.microsoft.com/office/drawing/2014/main" id="{DB8A0261-916C-4F30-BF02-DC47AA99EE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2832" y="335353"/>
            <a:ext cx="859302" cy="823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941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F4A41F-B17B-4069-AA4C-2B95561AAF4A}"/>
              </a:ext>
            </a:extLst>
          </p:cNvPr>
          <p:cNvSpPr>
            <a:spLocks noGrp="1"/>
          </p:cNvSpPr>
          <p:nvPr>
            <p:ph type="ftr" sz="quarter" idx="11"/>
          </p:nvPr>
        </p:nvSpPr>
        <p:spPr/>
        <p:txBody>
          <a:bodyPr/>
          <a:lstStyle/>
          <a:p>
            <a:r>
              <a:rPr lang="tr-TR"/>
              <a:t>INTRODUCTION</a:t>
            </a:r>
          </a:p>
        </p:txBody>
      </p:sp>
      <p:sp>
        <p:nvSpPr>
          <p:cNvPr id="5" name="Slide Number Placeholder 4">
            <a:extLst>
              <a:ext uri="{FF2B5EF4-FFF2-40B4-BE49-F238E27FC236}">
                <a16:creationId xmlns:a16="http://schemas.microsoft.com/office/drawing/2014/main" id="{C5C68836-E768-4E80-A50D-B41970A6B191}"/>
              </a:ext>
            </a:extLst>
          </p:cNvPr>
          <p:cNvSpPr>
            <a:spLocks noGrp="1"/>
          </p:cNvSpPr>
          <p:nvPr>
            <p:ph type="sldNum" sz="quarter" idx="12"/>
          </p:nvPr>
        </p:nvSpPr>
        <p:spPr/>
        <p:txBody>
          <a:bodyPr/>
          <a:lstStyle/>
          <a:p>
            <a:fld id="{711EB622-B21C-244C-8EBB-55E4427D51C7}" type="slidenum">
              <a:rPr lang="tr-TR" smtClean="0"/>
              <a:t>20</a:t>
            </a:fld>
            <a:endParaRPr lang="tr-TR"/>
          </a:p>
        </p:txBody>
      </p:sp>
      <p:sp>
        <p:nvSpPr>
          <p:cNvPr id="6" name="TextBox 5">
            <a:extLst>
              <a:ext uri="{FF2B5EF4-FFF2-40B4-BE49-F238E27FC236}">
                <a16:creationId xmlns:a16="http://schemas.microsoft.com/office/drawing/2014/main" id="{DCB09C35-F98A-41A5-91A7-B1B3496ADE4A}"/>
              </a:ext>
            </a:extLst>
          </p:cNvPr>
          <p:cNvSpPr txBox="1"/>
          <p:nvPr/>
        </p:nvSpPr>
        <p:spPr>
          <a:xfrm>
            <a:off x="127819" y="33090"/>
            <a:ext cx="11524334" cy="4770537"/>
          </a:xfrm>
          <a:prstGeom prst="rect">
            <a:avLst/>
          </a:prstGeom>
          <a:noFill/>
        </p:spPr>
        <p:txBody>
          <a:bodyPr wrap="square" rtlCol="0">
            <a:spAutoFit/>
          </a:bodyPr>
          <a:lstStyle/>
          <a:p>
            <a:r>
              <a:rPr lang="en-US" sz="3600" b="1" dirty="0">
                <a:solidFill>
                  <a:srgbClr val="FF0000"/>
                </a:solidFill>
                <a:latin typeface="Times New Roman" panose="02020603050405020304" pitchFamily="18" charset="0"/>
                <a:cs typeface="Times New Roman" panose="02020603050405020304" pitchFamily="18" charset="0"/>
              </a:rPr>
              <a:t>Combination :</a:t>
            </a:r>
            <a:endParaRPr lang="en-US" sz="1400" dirty="0">
              <a:latin typeface="Times New Roman" panose="02020603050405020304" pitchFamily="18" charset="0"/>
              <a:cs typeface="Times New Roman" panose="02020603050405020304" pitchFamily="18" charset="0"/>
            </a:endParaRPr>
          </a:p>
          <a:p>
            <a:r>
              <a:rPr lang="en-US" sz="2800" dirty="0">
                <a:solidFill>
                  <a:schemeClr val="tx2"/>
                </a:solidFill>
                <a:latin typeface="Times New Roman" panose="02020603050405020304" pitchFamily="18" charset="0"/>
                <a:cs typeface="Times New Roman" panose="02020603050405020304" pitchFamily="18" charset="0"/>
              </a:rPr>
              <a:t>A combination is a selection of things in any order.</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endParaRPr lang="en-US" sz="2400" dirty="0">
              <a:solidFill>
                <a:schemeClr val="tx2"/>
              </a:solidFill>
              <a:latin typeface="Times New Roman" panose="02020603050405020304" pitchFamily="18" charset="0"/>
              <a:cs typeface="Times New Roman" panose="02020603050405020304" pitchFamily="18" charset="0"/>
            </a:endParaRPr>
          </a:p>
          <a:p>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3AF2594-C827-416B-B6C3-78F4B5539747}"/>
              </a:ext>
            </a:extLst>
          </p:cNvPr>
          <p:cNvPicPr>
            <a:picLocks noChangeAspect="1"/>
          </p:cNvPicPr>
          <p:nvPr/>
        </p:nvPicPr>
        <p:blipFill>
          <a:blip r:embed="rId2"/>
          <a:stretch>
            <a:fillRect/>
          </a:stretch>
        </p:blipFill>
        <p:spPr>
          <a:xfrm>
            <a:off x="838118" y="1398939"/>
            <a:ext cx="9945329" cy="4549126"/>
          </a:xfrm>
          <a:prstGeom prst="rect">
            <a:avLst/>
          </a:prstGeom>
        </p:spPr>
      </p:pic>
    </p:spTree>
    <p:extLst>
      <p:ext uri="{BB962C8B-B14F-4D97-AF65-F5344CB8AC3E}">
        <p14:creationId xmlns:p14="http://schemas.microsoft.com/office/powerpoint/2010/main" val="2117306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F4A41F-B17B-4069-AA4C-2B95561AAF4A}"/>
              </a:ext>
            </a:extLst>
          </p:cNvPr>
          <p:cNvSpPr>
            <a:spLocks noGrp="1"/>
          </p:cNvSpPr>
          <p:nvPr>
            <p:ph type="ftr" sz="quarter" idx="11"/>
          </p:nvPr>
        </p:nvSpPr>
        <p:spPr/>
        <p:txBody>
          <a:bodyPr/>
          <a:lstStyle/>
          <a:p>
            <a:r>
              <a:rPr lang="tr-TR"/>
              <a:t>INTRODUCTION</a:t>
            </a:r>
          </a:p>
        </p:txBody>
      </p:sp>
      <p:sp>
        <p:nvSpPr>
          <p:cNvPr id="5" name="Slide Number Placeholder 4">
            <a:extLst>
              <a:ext uri="{FF2B5EF4-FFF2-40B4-BE49-F238E27FC236}">
                <a16:creationId xmlns:a16="http://schemas.microsoft.com/office/drawing/2014/main" id="{C5C68836-E768-4E80-A50D-B41970A6B191}"/>
              </a:ext>
            </a:extLst>
          </p:cNvPr>
          <p:cNvSpPr>
            <a:spLocks noGrp="1"/>
          </p:cNvSpPr>
          <p:nvPr>
            <p:ph type="sldNum" sz="quarter" idx="12"/>
          </p:nvPr>
        </p:nvSpPr>
        <p:spPr/>
        <p:txBody>
          <a:bodyPr/>
          <a:lstStyle/>
          <a:p>
            <a:fld id="{711EB622-B21C-244C-8EBB-55E4427D51C7}" type="slidenum">
              <a:rPr lang="tr-TR" smtClean="0"/>
              <a:t>21</a:t>
            </a:fld>
            <a:endParaRPr lang="tr-TR"/>
          </a:p>
        </p:txBody>
      </p:sp>
      <p:sp>
        <p:nvSpPr>
          <p:cNvPr id="6" name="TextBox 5">
            <a:extLst>
              <a:ext uri="{FF2B5EF4-FFF2-40B4-BE49-F238E27FC236}">
                <a16:creationId xmlns:a16="http://schemas.microsoft.com/office/drawing/2014/main" id="{DCB09C35-F98A-41A5-91A7-B1B3496ADE4A}"/>
              </a:ext>
            </a:extLst>
          </p:cNvPr>
          <p:cNvSpPr txBox="1"/>
          <p:nvPr/>
        </p:nvSpPr>
        <p:spPr>
          <a:xfrm>
            <a:off x="127819" y="33090"/>
            <a:ext cx="11524334" cy="4770537"/>
          </a:xfrm>
          <a:prstGeom prst="rect">
            <a:avLst/>
          </a:prstGeom>
          <a:noFill/>
        </p:spPr>
        <p:txBody>
          <a:bodyPr wrap="square" rtlCol="0">
            <a:spAutoFit/>
          </a:bodyPr>
          <a:lstStyle/>
          <a:p>
            <a:r>
              <a:rPr lang="en-US" sz="3600" b="1" dirty="0">
                <a:solidFill>
                  <a:srgbClr val="FF0000"/>
                </a:solidFill>
                <a:latin typeface="Times New Roman" panose="02020603050405020304" pitchFamily="18" charset="0"/>
                <a:cs typeface="Times New Roman" panose="02020603050405020304" pitchFamily="18" charset="0"/>
              </a:rPr>
              <a:t>Combination and Permutation:</a:t>
            </a:r>
            <a:endParaRPr lang="en-US" sz="1400" dirty="0">
              <a:latin typeface="Times New Roman" panose="02020603050405020304" pitchFamily="18" charset="0"/>
              <a:cs typeface="Times New Roman" panose="02020603050405020304" pitchFamily="18" charset="0"/>
            </a:endParaRPr>
          </a:p>
          <a:p>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endParaRPr lang="en-US" sz="2400" dirty="0">
              <a:solidFill>
                <a:schemeClr val="tx2"/>
              </a:solidFill>
              <a:latin typeface="Times New Roman" panose="02020603050405020304" pitchFamily="18" charset="0"/>
              <a:cs typeface="Times New Roman" panose="02020603050405020304" pitchFamily="18" charset="0"/>
            </a:endParaRPr>
          </a:p>
          <a:p>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9306CC6-3330-4CC5-A587-06EC0753AB40}"/>
              </a:ext>
            </a:extLst>
          </p:cNvPr>
          <p:cNvPicPr>
            <a:picLocks noChangeAspect="1"/>
          </p:cNvPicPr>
          <p:nvPr/>
        </p:nvPicPr>
        <p:blipFill>
          <a:blip r:embed="rId2"/>
          <a:stretch>
            <a:fillRect/>
          </a:stretch>
        </p:blipFill>
        <p:spPr>
          <a:xfrm>
            <a:off x="127819" y="1003335"/>
            <a:ext cx="11438678" cy="5162983"/>
          </a:xfrm>
          <a:prstGeom prst="rect">
            <a:avLst/>
          </a:prstGeom>
        </p:spPr>
      </p:pic>
    </p:spTree>
    <p:extLst>
      <p:ext uri="{BB962C8B-B14F-4D97-AF65-F5344CB8AC3E}">
        <p14:creationId xmlns:p14="http://schemas.microsoft.com/office/powerpoint/2010/main" val="3680144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F4A41F-B17B-4069-AA4C-2B95561AAF4A}"/>
              </a:ext>
            </a:extLst>
          </p:cNvPr>
          <p:cNvSpPr>
            <a:spLocks noGrp="1"/>
          </p:cNvSpPr>
          <p:nvPr>
            <p:ph type="ftr" sz="quarter" idx="11"/>
          </p:nvPr>
        </p:nvSpPr>
        <p:spPr/>
        <p:txBody>
          <a:bodyPr/>
          <a:lstStyle/>
          <a:p>
            <a:r>
              <a:rPr lang="tr-TR"/>
              <a:t>INTRODUCTION</a:t>
            </a:r>
          </a:p>
        </p:txBody>
      </p:sp>
      <p:sp>
        <p:nvSpPr>
          <p:cNvPr id="5" name="Slide Number Placeholder 4">
            <a:extLst>
              <a:ext uri="{FF2B5EF4-FFF2-40B4-BE49-F238E27FC236}">
                <a16:creationId xmlns:a16="http://schemas.microsoft.com/office/drawing/2014/main" id="{C5C68836-E768-4E80-A50D-B41970A6B191}"/>
              </a:ext>
            </a:extLst>
          </p:cNvPr>
          <p:cNvSpPr>
            <a:spLocks noGrp="1"/>
          </p:cNvSpPr>
          <p:nvPr>
            <p:ph type="sldNum" sz="quarter" idx="12"/>
          </p:nvPr>
        </p:nvSpPr>
        <p:spPr/>
        <p:txBody>
          <a:bodyPr/>
          <a:lstStyle/>
          <a:p>
            <a:fld id="{711EB622-B21C-244C-8EBB-55E4427D51C7}" type="slidenum">
              <a:rPr lang="tr-TR" smtClean="0"/>
              <a:t>22</a:t>
            </a:fld>
            <a:endParaRPr lang="tr-TR"/>
          </a:p>
        </p:txBody>
      </p:sp>
      <p:sp>
        <p:nvSpPr>
          <p:cNvPr id="6" name="TextBox 5">
            <a:extLst>
              <a:ext uri="{FF2B5EF4-FFF2-40B4-BE49-F238E27FC236}">
                <a16:creationId xmlns:a16="http://schemas.microsoft.com/office/drawing/2014/main" id="{DCB09C35-F98A-41A5-91A7-B1B3496ADE4A}"/>
              </a:ext>
            </a:extLst>
          </p:cNvPr>
          <p:cNvSpPr txBox="1"/>
          <p:nvPr/>
        </p:nvSpPr>
        <p:spPr>
          <a:xfrm>
            <a:off x="866274" y="1307433"/>
            <a:ext cx="11092642" cy="3262432"/>
          </a:xfrm>
          <a:prstGeom prst="rect">
            <a:avLst/>
          </a:prstGeom>
          <a:noFill/>
        </p:spPr>
        <p:txBody>
          <a:bodyPr wrap="square" rtlCol="0">
            <a:spAutoFit/>
          </a:bodyPr>
          <a:lstStyle/>
          <a:p>
            <a:endParaRPr lang="en-US" sz="1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F6415AC-C8B7-43F4-9126-007BDD5ADA06}"/>
              </a:ext>
            </a:extLst>
          </p:cNvPr>
          <p:cNvSpPr txBox="1"/>
          <p:nvPr/>
        </p:nvSpPr>
        <p:spPr>
          <a:xfrm>
            <a:off x="866274" y="456864"/>
            <a:ext cx="9656821" cy="1077218"/>
          </a:xfrm>
          <a:prstGeom prst="rect">
            <a:avLst/>
          </a:prstGeom>
          <a:noFill/>
        </p:spPr>
        <p:txBody>
          <a:bodyPr wrap="square">
            <a:spAutoFit/>
          </a:bodyPr>
          <a:lstStyle/>
          <a:p>
            <a:r>
              <a:rPr lang="en-US" sz="3200" b="1" dirty="0">
                <a:solidFill>
                  <a:schemeClr val="accent2">
                    <a:lumMod val="50000"/>
                  </a:schemeClr>
                </a:solidFill>
                <a:latin typeface="Microsoft YaHei" panose="020B0503020204020204" pitchFamily="34" charset="-122"/>
                <a:ea typeface="Microsoft YaHei" panose="020B0503020204020204" pitchFamily="34" charset="-122"/>
              </a:rPr>
              <a:t>Two-Dimensional and Conditional Sampling Spaces</a:t>
            </a:r>
            <a:endParaRPr lang="en-US" sz="3200" dirty="0"/>
          </a:p>
        </p:txBody>
      </p:sp>
      <p:pic>
        <p:nvPicPr>
          <p:cNvPr id="3" name="Picture 2">
            <a:extLst>
              <a:ext uri="{FF2B5EF4-FFF2-40B4-BE49-F238E27FC236}">
                <a16:creationId xmlns:a16="http://schemas.microsoft.com/office/drawing/2014/main" id="{B1C3A010-9C5E-42FB-B7A1-3A9A80DCDEF4}"/>
              </a:ext>
            </a:extLst>
          </p:cNvPr>
          <p:cNvPicPr>
            <a:picLocks noChangeAspect="1"/>
          </p:cNvPicPr>
          <p:nvPr/>
        </p:nvPicPr>
        <p:blipFill>
          <a:blip r:embed="rId2"/>
          <a:stretch>
            <a:fillRect/>
          </a:stretch>
        </p:blipFill>
        <p:spPr>
          <a:xfrm>
            <a:off x="1007376" y="1534082"/>
            <a:ext cx="10744913" cy="4767214"/>
          </a:xfrm>
          <a:prstGeom prst="rect">
            <a:avLst/>
          </a:prstGeom>
        </p:spPr>
      </p:pic>
    </p:spTree>
    <p:extLst>
      <p:ext uri="{BB962C8B-B14F-4D97-AF65-F5344CB8AC3E}">
        <p14:creationId xmlns:p14="http://schemas.microsoft.com/office/powerpoint/2010/main" val="4214707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F4A41F-B17B-4069-AA4C-2B95561AAF4A}"/>
              </a:ext>
            </a:extLst>
          </p:cNvPr>
          <p:cNvSpPr>
            <a:spLocks noGrp="1"/>
          </p:cNvSpPr>
          <p:nvPr>
            <p:ph type="ftr" sz="quarter" idx="11"/>
          </p:nvPr>
        </p:nvSpPr>
        <p:spPr/>
        <p:txBody>
          <a:bodyPr/>
          <a:lstStyle/>
          <a:p>
            <a:r>
              <a:rPr lang="tr-TR"/>
              <a:t>INTRODUCTION</a:t>
            </a:r>
          </a:p>
        </p:txBody>
      </p:sp>
      <p:sp>
        <p:nvSpPr>
          <p:cNvPr id="5" name="Slide Number Placeholder 4">
            <a:extLst>
              <a:ext uri="{FF2B5EF4-FFF2-40B4-BE49-F238E27FC236}">
                <a16:creationId xmlns:a16="http://schemas.microsoft.com/office/drawing/2014/main" id="{C5C68836-E768-4E80-A50D-B41970A6B191}"/>
              </a:ext>
            </a:extLst>
          </p:cNvPr>
          <p:cNvSpPr>
            <a:spLocks noGrp="1"/>
          </p:cNvSpPr>
          <p:nvPr>
            <p:ph type="sldNum" sz="quarter" idx="12"/>
          </p:nvPr>
        </p:nvSpPr>
        <p:spPr/>
        <p:txBody>
          <a:bodyPr/>
          <a:lstStyle/>
          <a:p>
            <a:fld id="{711EB622-B21C-244C-8EBB-55E4427D51C7}" type="slidenum">
              <a:rPr lang="tr-TR" smtClean="0"/>
              <a:t>23</a:t>
            </a:fld>
            <a:endParaRPr lang="tr-TR"/>
          </a:p>
        </p:txBody>
      </p:sp>
      <p:sp>
        <p:nvSpPr>
          <p:cNvPr id="6" name="TextBox 5">
            <a:extLst>
              <a:ext uri="{FF2B5EF4-FFF2-40B4-BE49-F238E27FC236}">
                <a16:creationId xmlns:a16="http://schemas.microsoft.com/office/drawing/2014/main" id="{DCB09C35-F98A-41A5-91A7-B1B3496ADE4A}"/>
              </a:ext>
            </a:extLst>
          </p:cNvPr>
          <p:cNvSpPr txBox="1"/>
          <p:nvPr/>
        </p:nvSpPr>
        <p:spPr>
          <a:xfrm>
            <a:off x="866274" y="1307433"/>
            <a:ext cx="11092642" cy="3262432"/>
          </a:xfrm>
          <a:prstGeom prst="rect">
            <a:avLst/>
          </a:prstGeom>
          <a:noFill/>
        </p:spPr>
        <p:txBody>
          <a:bodyPr wrap="square" rtlCol="0">
            <a:spAutoFit/>
          </a:bodyPr>
          <a:lstStyle/>
          <a:p>
            <a:endParaRPr lang="en-US" sz="1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F6415AC-C8B7-43F4-9126-007BDD5ADA06}"/>
              </a:ext>
            </a:extLst>
          </p:cNvPr>
          <p:cNvSpPr txBox="1"/>
          <p:nvPr/>
        </p:nvSpPr>
        <p:spPr>
          <a:xfrm>
            <a:off x="866274" y="456864"/>
            <a:ext cx="9641831" cy="523220"/>
          </a:xfrm>
          <a:prstGeom prst="rect">
            <a:avLst/>
          </a:prstGeom>
          <a:noFill/>
        </p:spPr>
        <p:txBody>
          <a:bodyPr wrap="square">
            <a:spAutoFit/>
          </a:bodyPr>
          <a:lstStyle/>
          <a:p>
            <a:r>
              <a:rPr lang="en-US" sz="2800" b="1" dirty="0">
                <a:solidFill>
                  <a:schemeClr val="accent2">
                    <a:lumMod val="50000"/>
                  </a:schemeClr>
                </a:solidFill>
                <a:latin typeface="Microsoft YaHei" panose="020B0503020204020204" pitchFamily="34" charset="-122"/>
                <a:ea typeface="Microsoft YaHei" panose="020B0503020204020204" pitchFamily="34" charset="-122"/>
              </a:rPr>
              <a:t>Two-Dimensional and Conditional Sampling Spaces</a:t>
            </a:r>
            <a:endParaRPr lang="en-US" sz="2800" dirty="0"/>
          </a:p>
        </p:txBody>
      </p:sp>
      <p:pic>
        <p:nvPicPr>
          <p:cNvPr id="7" name="Picture 6">
            <a:extLst>
              <a:ext uri="{FF2B5EF4-FFF2-40B4-BE49-F238E27FC236}">
                <a16:creationId xmlns:a16="http://schemas.microsoft.com/office/drawing/2014/main" id="{C7C397E8-19C2-4B9B-9C8D-7AAD8459D7FC}"/>
              </a:ext>
            </a:extLst>
          </p:cNvPr>
          <p:cNvPicPr>
            <a:picLocks noChangeAspect="1"/>
          </p:cNvPicPr>
          <p:nvPr/>
        </p:nvPicPr>
        <p:blipFill>
          <a:blip r:embed="rId2"/>
          <a:stretch>
            <a:fillRect/>
          </a:stretch>
        </p:blipFill>
        <p:spPr>
          <a:xfrm>
            <a:off x="866274" y="1129293"/>
            <a:ext cx="9955441" cy="5192337"/>
          </a:xfrm>
          <a:prstGeom prst="rect">
            <a:avLst/>
          </a:prstGeom>
        </p:spPr>
      </p:pic>
    </p:spTree>
    <p:extLst>
      <p:ext uri="{BB962C8B-B14F-4D97-AF65-F5344CB8AC3E}">
        <p14:creationId xmlns:p14="http://schemas.microsoft.com/office/powerpoint/2010/main" val="3582522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F4A41F-B17B-4069-AA4C-2B95561AAF4A}"/>
              </a:ext>
            </a:extLst>
          </p:cNvPr>
          <p:cNvSpPr>
            <a:spLocks noGrp="1"/>
          </p:cNvSpPr>
          <p:nvPr>
            <p:ph type="ftr" sz="quarter" idx="11"/>
          </p:nvPr>
        </p:nvSpPr>
        <p:spPr/>
        <p:txBody>
          <a:bodyPr/>
          <a:lstStyle/>
          <a:p>
            <a:r>
              <a:rPr lang="tr-TR"/>
              <a:t>INTRODUCTION</a:t>
            </a:r>
          </a:p>
        </p:txBody>
      </p:sp>
      <p:sp>
        <p:nvSpPr>
          <p:cNvPr id="5" name="Slide Number Placeholder 4">
            <a:extLst>
              <a:ext uri="{FF2B5EF4-FFF2-40B4-BE49-F238E27FC236}">
                <a16:creationId xmlns:a16="http://schemas.microsoft.com/office/drawing/2014/main" id="{C5C68836-E768-4E80-A50D-B41970A6B191}"/>
              </a:ext>
            </a:extLst>
          </p:cNvPr>
          <p:cNvSpPr>
            <a:spLocks noGrp="1"/>
          </p:cNvSpPr>
          <p:nvPr>
            <p:ph type="sldNum" sz="quarter" idx="12"/>
          </p:nvPr>
        </p:nvSpPr>
        <p:spPr/>
        <p:txBody>
          <a:bodyPr/>
          <a:lstStyle/>
          <a:p>
            <a:fld id="{711EB622-B21C-244C-8EBB-55E4427D51C7}" type="slidenum">
              <a:rPr lang="tr-TR" smtClean="0"/>
              <a:t>24</a:t>
            </a:fld>
            <a:endParaRPr lang="tr-TR"/>
          </a:p>
        </p:txBody>
      </p:sp>
      <p:sp>
        <p:nvSpPr>
          <p:cNvPr id="6" name="TextBox 5">
            <a:extLst>
              <a:ext uri="{FF2B5EF4-FFF2-40B4-BE49-F238E27FC236}">
                <a16:creationId xmlns:a16="http://schemas.microsoft.com/office/drawing/2014/main" id="{DCB09C35-F98A-41A5-91A7-B1B3496ADE4A}"/>
              </a:ext>
            </a:extLst>
          </p:cNvPr>
          <p:cNvSpPr txBox="1"/>
          <p:nvPr/>
        </p:nvSpPr>
        <p:spPr>
          <a:xfrm>
            <a:off x="866274" y="1307433"/>
            <a:ext cx="11092642" cy="3262432"/>
          </a:xfrm>
          <a:prstGeom prst="rect">
            <a:avLst/>
          </a:prstGeom>
          <a:noFill/>
        </p:spPr>
        <p:txBody>
          <a:bodyPr wrap="square" rtlCol="0">
            <a:spAutoFit/>
          </a:bodyPr>
          <a:lstStyle/>
          <a:p>
            <a:endParaRPr lang="en-US" sz="1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dirty="0"/>
          </a:p>
        </p:txBody>
      </p:sp>
      <p:sp>
        <p:nvSpPr>
          <p:cNvPr id="8" name="TextBox 7">
            <a:extLst>
              <a:ext uri="{FF2B5EF4-FFF2-40B4-BE49-F238E27FC236}">
                <a16:creationId xmlns:a16="http://schemas.microsoft.com/office/drawing/2014/main" id="{DF6415AC-C8B7-43F4-9126-007BDD5ADA06}"/>
              </a:ext>
            </a:extLst>
          </p:cNvPr>
          <p:cNvSpPr txBox="1"/>
          <p:nvPr/>
        </p:nvSpPr>
        <p:spPr>
          <a:xfrm>
            <a:off x="866274" y="456864"/>
            <a:ext cx="9671811" cy="523220"/>
          </a:xfrm>
          <a:prstGeom prst="rect">
            <a:avLst/>
          </a:prstGeom>
          <a:noFill/>
        </p:spPr>
        <p:txBody>
          <a:bodyPr wrap="square">
            <a:spAutoFit/>
          </a:bodyPr>
          <a:lstStyle/>
          <a:p>
            <a:r>
              <a:rPr lang="en-US" sz="2800" b="1" dirty="0">
                <a:solidFill>
                  <a:schemeClr val="accent2">
                    <a:lumMod val="50000"/>
                  </a:schemeClr>
                </a:solidFill>
                <a:latin typeface="Microsoft YaHei" panose="020B0503020204020204" pitchFamily="34" charset="-122"/>
                <a:ea typeface="Microsoft YaHei" panose="020B0503020204020204" pitchFamily="34" charset="-122"/>
              </a:rPr>
              <a:t>Two-Dimensional and Conditional Sampling Spaces</a:t>
            </a:r>
            <a:endParaRPr lang="en-US" sz="2800" dirty="0"/>
          </a:p>
        </p:txBody>
      </p:sp>
      <p:pic>
        <p:nvPicPr>
          <p:cNvPr id="3" name="Picture 2">
            <a:extLst>
              <a:ext uri="{FF2B5EF4-FFF2-40B4-BE49-F238E27FC236}">
                <a16:creationId xmlns:a16="http://schemas.microsoft.com/office/drawing/2014/main" id="{EE5B620A-A6E8-445E-96AC-20B666EEF72B}"/>
              </a:ext>
            </a:extLst>
          </p:cNvPr>
          <p:cNvPicPr>
            <a:picLocks noChangeAspect="1"/>
          </p:cNvPicPr>
          <p:nvPr/>
        </p:nvPicPr>
        <p:blipFill>
          <a:blip r:embed="rId2"/>
          <a:stretch>
            <a:fillRect/>
          </a:stretch>
        </p:blipFill>
        <p:spPr>
          <a:xfrm>
            <a:off x="274026" y="1199212"/>
            <a:ext cx="6626366" cy="5110981"/>
          </a:xfrm>
          <a:prstGeom prst="rect">
            <a:avLst/>
          </a:prstGeom>
        </p:spPr>
      </p:pic>
      <p:pic>
        <p:nvPicPr>
          <p:cNvPr id="12290" name="Picture 2" descr="Design of Reinforced Concrete (R.C.) Beams - Structville">
            <a:extLst>
              <a:ext uri="{FF2B5EF4-FFF2-40B4-BE49-F238E27FC236}">
                <a16:creationId xmlns:a16="http://schemas.microsoft.com/office/drawing/2014/main" id="{7D156C7C-3E26-40B1-8DA1-0F01BAFB26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3174" y="2177597"/>
            <a:ext cx="5164800" cy="3262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730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F4A41F-B17B-4069-AA4C-2B95561AAF4A}"/>
              </a:ext>
            </a:extLst>
          </p:cNvPr>
          <p:cNvSpPr>
            <a:spLocks noGrp="1"/>
          </p:cNvSpPr>
          <p:nvPr>
            <p:ph type="ftr" sz="quarter" idx="11"/>
          </p:nvPr>
        </p:nvSpPr>
        <p:spPr/>
        <p:txBody>
          <a:bodyPr/>
          <a:lstStyle/>
          <a:p>
            <a:r>
              <a:rPr lang="tr-TR"/>
              <a:t>INTRODUCTION</a:t>
            </a:r>
          </a:p>
        </p:txBody>
      </p:sp>
      <p:sp>
        <p:nvSpPr>
          <p:cNvPr id="5" name="Slide Number Placeholder 4">
            <a:extLst>
              <a:ext uri="{FF2B5EF4-FFF2-40B4-BE49-F238E27FC236}">
                <a16:creationId xmlns:a16="http://schemas.microsoft.com/office/drawing/2014/main" id="{C5C68836-E768-4E80-A50D-B41970A6B191}"/>
              </a:ext>
            </a:extLst>
          </p:cNvPr>
          <p:cNvSpPr>
            <a:spLocks noGrp="1"/>
          </p:cNvSpPr>
          <p:nvPr>
            <p:ph type="sldNum" sz="quarter" idx="12"/>
          </p:nvPr>
        </p:nvSpPr>
        <p:spPr/>
        <p:txBody>
          <a:bodyPr/>
          <a:lstStyle/>
          <a:p>
            <a:fld id="{711EB622-B21C-244C-8EBB-55E4427D51C7}" type="slidenum">
              <a:rPr lang="tr-TR" smtClean="0"/>
              <a:t>25</a:t>
            </a:fld>
            <a:endParaRPr lang="tr-TR"/>
          </a:p>
        </p:txBody>
      </p:sp>
      <p:sp>
        <p:nvSpPr>
          <p:cNvPr id="6" name="TextBox 5">
            <a:extLst>
              <a:ext uri="{FF2B5EF4-FFF2-40B4-BE49-F238E27FC236}">
                <a16:creationId xmlns:a16="http://schemas.microsoft.com/office/drawing/2014/main" id="{DCB09C35-F98A-41A5-91A7-B1B3496ADE4A}"/>
              </a:ext>
            </a:extLst>
          </p:cNvPr>
          <p:cNvSpPr txBox="1"/>
          <p:nvPr/>
        </p:nvSpPr>
        <p:spPr>
          <a:xfrm>
            <a:off x="866274" y="1307433"/>
            <a:ext cx="11092642" cy="3262432"/>
          </a:xfrm>
          <a:prstGeom prst="rect">
            <a:avLst/>
          </a:prstGeom>
          <a:noFill/>
        </p:spPr>
        <p:txBody>
          <a:bodyPr wrap="square" rtlCol="0">
            <a:spAutoFit/>
          </a:bodyPr>
          <a:lstStyle/>
          <a:p>
            <a:endParaRPr lang="en-US" sz="1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F6415AC-C8B7-43F4-9126-007BDD5ADA06}"/>
              </a:ext>
            </a:extLst>
          </p:cNvPr>
          <p:cNvSpPr txBox="1"/>
          <p:nvPr/>
        </p:nvSpPr>
        <p:spPr>
          <a:xfrm>
            <a:off x="866274" y="456864"/>
            <a:ext cx="9581870" cy="523220"/>
          </a:xfrm>
          <a:prstGeom prst="rect">
            <a:avLst/>
          </a:prstGeom>
          <a:noFill/>
        </p:spPr>
        <p:txBody>
          <a:bodyPr wrap="square">
            <a:spAutoFit/>
          </a:bodyPr>
          <a:lstStyle/>
          <a:p>
            <a:r>
              <a:rPr lang="en-US" sz="2800" b="1" dirty="0">
                <a:solidFill>
                  <a:schemeClr val="accent2">
                    <a:lumMod val="50000"/>
                  </a:schemeClr>
                </a:solidFill>
                <a:latin typeface="Microsoft YaHei" panose="020B0503020204020204" pitchFamily="34" charset="-122"/>
                <a:ea typeface="Microsoft YaHei" panose="020B0503020204020204" pitchFamily="34" charset="-122"/>
              </a:rPr>
              <a:t>Two-Dimensional and Conditional Sampling Spaces</a:t>
            </a:r>
            <a:endParaRPr lang="en-US" sz="2800" dirty="0"/>
          </a:p>
        </p:txBody>
      </p:sp>
      <p:pic>
        <p:nvPicPr>
          <p:cNvPr id="3" name="Picture 2">
            <a:extLst>
              <a:ext uri="{FF2B5EF4-FFF2-40B4-BE49-F238E27FC236}">
                <a16:creationId xmlns:a16="http://schemas.microsoft.com/office/drawing/2014/main" id="{BB478126-2136-47B5-972C-215149074976}"/>
              </a:ext>
            </a:extLst>
          </p:cNvPr>
          <p:cNvPicPr>
            <a:picLocks noChangeAspect="1"/>
          </p:cNvPicPr>
          <p:nvPr/>
        </p:nvPicPr>
        <p:blipFill>
          <a:blip r:embed="rId2"/>
          <a:stretch>
            <a:fillRect/>
          </a:stretch>
        </p:blipFill>
        <p:spPr>
          <a:xfrm>
            <a:off x="1182203" y="1003847"/>
            <a:ext cx="10030280" cy="5295757"/>
          </a:xfrm>
          <a:prstGeom prst="rect">
            <a:avLst/>
          </a:prstGeom>
        </p:spPr>
      </p:pic>
    </p:spTree>
    <p:extLst>
      <p:ext uri="{BB962C8B-B14F-4D97-AF65-F5344CB8AC3E}">
        <p14:creationId xmlns:p14="http://schemas.microsoft.com/office/powerpoint/2010/main" val="3889002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F4A41F-B17B-4069-AA4C-2B95561AAF4A}"/>
              </a:ext>
            </a:extLst>
          </p:cNvPr>
          <p:cNvSpPr>
            <a:spLocks noGrp="1"/>
          </p:cNvSpPr>
          <p:nvPr>
            <p:ph type="ftr" sz="quarter" idx="11"/>
          </p:nvPr>
        </p:nvSpPr>
        <p:spPr/>
        <p:txBody>
          <a:bodyPr/>
          <a:lstStyle/>
          <a:p>
            <a:r>
              <a:rPr lang="tr-TR"/>
              <a:t>INTRODUCTION</a:t>
            </a:r>
          </a:p>
        </p:txBody>
      </p:sp>
      <p:sp>
        <p:nvSpPr>
          <p:cNvPr id="5" name="Slide Number Placeholder 4">
            <a:extLst>
              <a:ext uri="{FF2B5EF4-FFF2-40B4-BE49-F238E27FC236}">
                <a16:creationId xmlns:a16="http://schemas.microsoft.com/office/drawing/2014/main" id="{C5C68836-E768-4E80-A50D-B41970A6B191}"/>
              </a:ext>
            </a:extLst>
          </p:cNvPr>
          <p:cNvSpPr>
            <a:spLocks noGrp="1"/>
          </p:cNvSpPr>
          <p:nvPr>
            <p:ph type="sldNum" sz="quarter" idx="12"/>
          </p:nvPr>
        </p:nvSpPr>
        <p:spPr/>
        <p:txBody>
          <a:bodyPr/>
          <a:lstStyle/>
          <a:p>
            <a:fld id="{711EB622-B21C-244C-8EBB-55E4427D51C7}" type="slidenum">
              <a:rPr lang="tr-TR" smtClean="0"/>
              <a:t>26</a:t>
            </a:fld>
            <a:endParaRPr lang="tr-TR"/>
          </a:p>
        </p:txBody>
      </p:sp>
      <p:sp>
        <p:nvSpPr>
          <p:cNvPr id="6" name="TextBox 5">
            <a:extLst>
              <a:ext uri="{FF2B5EF4-FFF2-40B4-BE49-F238E27FC236}">
                <a16:creationId xmlns:a16="http://schemas.microsoft.com/office/drawing/2014/main" id="{DCB09C35-F98A-41A5-91A7-B1B3496ADE4A}"/>
              </a:ext>
            </a:extLst>
          </p:cNvPr>
          <p:cNvSpPr txBox="1"/>
          <p:nvPr/>
        </p:nvSpPr>
        <p:spPr>
          <a:xfrm>
            <a:off x="866274" y="1307433"/>
            <a:ext cx="11092642" cy="3262432"/>
          </a:xfrm>
          <a:prstGeom prst="rect">
            <a:avLst/>
          </a:prstGeom>
          <a:noFill/>
        </p:spPr>
        <p:txBody>
          <a:bodyPr wrap="square" rtlCol="0">
            <a:spAutoFit/>
          </a:bodyPr>
          <a:lstStyle/>
          <a:p>
            <a:endParaRPr lang="en-US" sz="1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F6415AC-C8B7-43F4-9126-007BDD5ADA06}"/>
              </a:ext>
            </a:extLst>
          </p:cNvPr>
          <p:cNvSpPr txBox="1"/>
          <p:nvPr/>
        </p:nvSpPr>
        <p:spPr>
          <a:xfrm>
            <a:off x="866274" y="456864"/>
            <a:ext cx="9581870" cy="523220"/>
          </a:xfrm>
          <a:prstGeom prst="rect">
            <a:avLst/>
          </a:prstGeom>
          <a:noFill/>
        </p:spPr>
        <p:txBody>
          <a:bodyPr wrap="square">
            <a:spAutoFit/>
          </a:bodyPr>
          <a:lstStyle/>
          <a:p>
            <a:r>
              <a:rPr lang="en-US" sz="2800" b="1" dirty="0">
                <a:solidFill>
                  <a:schemeClr val="accent2">
                    <a:lumMod val="50000"/>
                  </a:schemeClr>
                </a:solidFill>
                <a:latin typeface="Microsoft YaHei" panose="020B0503020204020204" pitchFamily="34" charset="-122"/>
                <a:ea typeface="Microsoft YaHei" panose="020B0503020204020204" pitchFamily="34" charset="-122"/>
              </a:rPr>
              <a:t>Two-Dimensional and Conditional Sampling Spaces</a:t>
            </a:r>
            <a:endParaRPr lang="en-US" sz="2800" dirty="0"/>
          </a:p>
        </p:txBody>
      </p:sp>
      <p:pic>
        <p:nvPicPr>
          <p:cNvPr id="7" name="Picture 6">
            <a:extLst>
              <a:ext uri="{FF2B5EF4-FFF2-40B4-BE49-F238E27FC236}">
                <a16:creationId xmlns:a16="http://schemas.microsoft.com/office/drawing/2014/main" id="{7E0A9AFD-954A-405B-999F-D72CACCE7F67}"/>
              </a:ext>
            </a:extLst>
          </p:cNvPr>
          <p:cNvPicPr>
            <a:picLocks noChangeAspect="1"/>
          </p:cNvPicPr>
          <p:nvPr/>
        </p:nvPicPr>
        <p:blipFill>
          <a:blip r:embed="rId2"/>
          <a:stretch>
            <a:fillRect/>
          </a:stretch>
        </p:blipFill>
        <p:spPr>
          <a:xfrm>
            <a:off x="866273" y="1074291"/>
            <a:ext cx="10226447" cy="5295838"/>
          </a:xfrm>
          <a:prstGeom prst="rect">
            <a:avLst/>
          </a:prstGeom>
        </p:spPr>
      </p:pic>
    </p:spTree>
    <p:extLst>
      <p:ext uri="{BB962C8B-B14F-4D97-AF65-F5344CB8AC3E}">
        <p14:creationId xmlns:p14="http://schemas.microsoft.com/office/powerpoint/2010/main" val="3359372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F4A41F-B17B-4069-AA4C-2B95561AAF4A}"/>
              </a:ext>
            </a:extLst>
          </p:cNvPr>
          <p:cNvSpPr>
            <a:spLocks noGrp="1"/>
          </p:cNvSpPr>
          <p:nvPr>
            <p:ph type="ftr" sz="quarter" idx="11"/>
          </p:nvPr>
        </p:nvSpPr>
        <p:spPr/>
        <p:txBody>
          <a:bodyPr/>
          <a:lstStyle/>
          <a:p>
            <a:r>
              <a:rPr lang="tr-TR"/>
              <a:t>INTRODUCTION</a:t>
            </a:r>
          </a:p>
        </p:txBody>
      </p:sp>
      <p:sp>
        <p:nvSpPr>
          <p:cNvPr id="5" name="Slide Number Placeholder 4">
            <a:extLst>
              <a:ext uri="{FF2B5EF4-FFF2-40B4-BE49-F238E27FC236}">
                <a16:creationId xmlns:a16="http://schemas.microsoft.com/office/drawing/2014/main" id="{C5C68836-E768-4E80-A50D-B41970A6B191}"/>
              </a:ext>
            </a:extLst>
          </p:cNvPr>
          <p:cNvSpPr>
            <a:spLocks noGrp="1"/>
          </p:cNvSpPr>
          <p:nvPr>
            <p:ph type="sldNum" sz="quarter" idx="12"/>
          </p:nvPr>
        </p:nvSpPr>
        <p:spPr/>
        <p:txBody>
          <a:bodyPr/>
          <a:lstStyle/>
          <a:p>
            <a:fld id="{711EB622-B21C-244C-8EBB-55E4427D51C7}" type="slidenum">
              <a:rPr lang="tr-TR" smtClean="0"/>
              <a:t>27</a:t>
            </a:fld>
            <a:endParaRPr lang="tr-TR"/>
          </a:p>
        </p:txBody>
      </p:sp>
      <p:pic>
        <p:nvPicPr>
          <p:cNvPr id="7" name="Picture 6">
            <a:extLst>
              <a:ext uri="{FF2B5EF4-FFF2-40B4-BE49-F238E27FC236}">
                <a16:creationId xmlns:a16="http://schemas.microsoft.com/office/drawing/2014/main" id="{DFB6DA56-834D-4D8F-87E3-755ED3515E92}"/>
              </a:ext>
            </a:extLst>
          </p:cNvPr>
          <p:cNvPicPr>
            <a:picLocks noChangeAspect="1"/>
          </p:cNvPicPr>
          <p:nvPr/>
        </p:nvPicPr>
        <p:blipFill>
          <a:blip r:embed="rId2"/>
          <a:stretch>
            <a:fillRect/>
          </a:stretch>
        </p:blipFill>
        <p:spPr>
          <a:xfrm>
            <a:off x="614437" y="33090"/>
            <a:ext cx="10598046" cy="6213690"/>
          </a:xfrm>
          <a:prstGeom prst="rect">
            <a:avLst/>
          </a:prstGeom>
        </p:spPr>
      </p:pic>
    </p:spTree>
    <p:extLst>
      <p:ext uri="{BB962C8B-B14F-4D97-AF65-F5344CB8AC3E}">
        <p14:creationId xmlns:p14="http://schemas.microsoft.com/office/powerpoint/2010/main" val="19543744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F4A41F-B17B-4069-AA4C-2B95561AAF4A}"/>
              </a:ext>
            </a:extLst>
          </p:cNvPr>
          <p:cNvSpPr>
            <a:spLocks noGrp="1"/>
          </p:cNvSpPr>
          <p:nvPr>
            <p:ph type="ftr" sz="quarter" idx="11"/>
          </p:nvPr>
        </p:nvSpPr>
        <p:spPr/>
        <p:txBody>
          <a:bodyPr/>
          <a:lstStyle/>
          <a:p>
            <a:r>
              <a:rPr lang="tr-TR"/>
              <a:t>INTRODUCTION</a:t>
            </a:r>
          </a:p>
        </p:txBody>
      </p:sp>
      <p:sp>
        <p:nvSpPr>
          <p:cNvPr id="5" name="Slide Number Placeholder 4">
            <a:extLst>
              <a:ext uri="{FF2B5EF4-FFF2-40B4-BE49-F238E27FC236}">
                <a16:creationId xmlns:a16="http://schemas.microsoft.com/office/drawing/2014/main" id="{C5C68836-E768-4E80-A50D-B41970A6B191}"/>
              </a:ext>
            </a:extLst>
          </p:cNvPr>
          <p:cNvSpPr>
            <a:spLocks noGrp="1"/>
          </p:cNvSpPr>
          <p:nvPr>
            <p:ph type="sldNum" sz="quarter" idx="12"/>
          </p:nvPr>
        </p:nvSpPr>
        <p:spPr/>
        <p:txBody>
          <a:bodyPr/>
          <a:lstStyle/>
          <a:p>
            <a:fld id="{711EB622-B21C-244C-8EBB-55E4427D51C7}" type="slidenum">
              <a:rPr lang="tr-TR" smtClean="0"/>
              <a:t>28</a:t>
            </a:fld>
            <a:endParaRPr lang="tr-TR"/>
          </a:p>
        </p:txBody>
      </p:sp>
      <p:sp>
        <p:nvSpPr>
          <p:cNvPr id="6" name="TextBox 5">
            <a:extLst>
              <a:ext uri="{FF2B5EF4-FFF2-40B4-BE49-F238E27FC236}">
                <a16:creationId xmlns:a16="http://schemas.microsoft.com/office/drawing/2014/main" id="{DCB09C35-F98A-41A5-91A7-B1B3496ADE4A}"/>
              </a:ext>
            </a:extLst>
          </p:cNvPr>
          <p:cNvSpPr txBox="1"/>
          <p:nvPr/>
        </p:nvSpPr>
        <p:spPr>
          <a:xfrm>
            <a:off x="866274" y="1307433"/>
            <a:ext cx="11092642" cy="461665"/>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9955E83-9989-4512-A8E1-91A70B9818E3}"/>
              </a:ext>
            </a:extLst>
          </p:cNvPr>
          <p:cNvPicPr>
            <a:picLocks noChangeAspect="1"/>
          </p:cNvPicPr>
          <p:nvPr/>
        </p:nvPicPr>
        <p:blipFill>
          <a:blip r:embed="rId2"/>
          <a:stretch>
            <a:fillRect/>
          </a:stretch>
        </p:blipFill>
        <p:spPr>
          <a:xfrm>
            <a:off x="0" y="27368"/>
            <a:ext cx="11092642" cy="6194396"/>
          </a:xfrm>
          <a:prstGeom prst="rect">
            <a:avLst/>
          </a:prstGeom>
        </p:spPr>
      </p:pic>
    </p:spTree>
    <p:extLst>
      <p:ext uri="{BB962C8B-B14F-4D97-AF65-F5344CB8AC3E}">
        <p14:creationId xmlns:p14="http://schemas.microsoft.com/office/powerpoint/2010/main" val="98336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F4A41F-B17B-4069-AA4C-2B95561AAF4A}"/>
              </a:ext>
            </a:extLst>
          </p:cNvPr>
          <p:cNvSpPr>
            <a:spLocks noGrp="1"/>
          </p:cNvSpPr>
          <p:nvPr>
            <p:ph type="ftr" sz="quarter" idx="11"/>
          </p:nvPr>
        </p:nvSpPr>
        <p:spPr/>
        <p:txBody>
          <a:bodyPr/>
          <a:lstStyle/>
          <a:p>
            <a:r>
              <a:rPr lang="tr-TR"/>
              <a:t>INTRODUCTION</a:t>
            </a:r>
          </a:p>
        </p:txBody>
      </p:sp>
      <p:sp>
        <p:nvSpPr>
          <p:cNvPr id="5" name="Slide Number Placeholder 4">
            <a:extLst>
              <a:ext uri="{FF2B5EF4-FFF2-40B4-BE49-F238E27FC236}">
                <a16:creationId xmlns:a16="http://schemas.microsoft.com/office/drawing/2014/main" id="{C5C68836-E768-4E80-A50D-B41970A6B191}"/>
              </a:ext>
            </a:extLst>
          </p:cNvPr>
          <p:cNvSpPr>
            <a:spLocks noGrp="1"/>
          </p:cNvSpPr>
          <p:nvPr>
            <p:ph type="sldNum" sz="quarter" idx="12"/>
          </p:nvPr>
        </p:nvSpPr>
        <p:spPr/>
        <p:txBody>
          <a:bodyPr/>
          <a:lstStyle/>
          <a:p>
            <a:fld id="{711EB622-B21C-244C-8EBB-55E4427D51C7}" type="slidenum">
              <a:rPr lang="tr-TR" smtClean="0"/>
              <a:t>29</a:t>
            </a:fld>
            <a:endParaRPr lang="tr-TR"/>
          </a:p>
        </p:txBody>
      </p:sp>
      <p:sp>
        <p:nvSpPr>
          <p:cNvPr id="6" name="TextBox 5">
            <a:extLst>
              <a:ext uri="{FF2B5EF4-FFF2-40B4-BE49-F238E27FC236}">
                <a16:creationId xmlns:a16="http://schemas.microsoft.com/office/drawing/2014/main" id="{DCB09C35-F98A-41A5-91A7-B1B3496ADE4A}"/>
              </a:ext>
            </a:extLst>
          </p:cNvPr>
          <p:cNvSpPr txBox="1"/>
          <p:nvPr/>
        </p:nvSpPr>
        <p:spPr>
          <a:xfrm>
            <a:off x="866274" y="1307433"/>
            <a:ext cx="11092642" cy="3262432"/>
          </a:xfrm>
          <a:prstGeom prst="rect">
            <a:avLst/>
          </a:prstGeom>
          <a:noFill/>
        </p:spPr>
        <p:txBody>
          <a:bodyPr wrap="square" rtlCol="0">
            <a:spAutoFit/>
          </a:bodyPr>
          <a:lstStyle/>
          <a:p>
            <a:endParaRPr lang="en-US" sz="1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F6415AC-C8B7-43F4-9126-007BDD5ADA06}"/>
              </a:ext>
            </a:extLst>
          </p:cNvPr>
          <p:cNvSpPr txBox="1"/>
          <p:nvPr/>
        </p:nvSpPr>
        <p:spPr>
          <a:xfrm>
            <a:off x="866274" y="456864"/>
            <a:ext cx="9581870" cy="523220"/>
          </a:xfrm>
          <a:prstGeom prst="rect">
            <a:avLst/>
          </a:prstGeom>
          <a:noFill/>
        </p:spPr>
        <p:txBody>
          <a:bodyPr wrap="square">
            <a:spAutoFit/>
          </a:bodyPr>
          <a:lstStyle/>
          <a:p>
            <a:r>
              <a:rPr lang="en-US" sz="2800" b="1" dirty="0">
                <a:solidFill>
                  <a:schemeClr val="accent2">
                    <a:lumMod val="50000"/>
                  </a:schemeClr>
                </a:solidFill>
                <a:latin typeface="Microsoft YaHei" panose="020B0503020204020204" pitchFamily="34" charset="-122"/>
                <a:ea typeface="Microsoft YaHei" panose="020B0503020204020204" pitchFamily="34" charset="-122"/>
              </a:rPr>
              <a:t>Total Probability and Bayes Theorem</a:t>
            </a:r>
            <a:endParaRPr lang="en-US" sz="2800" dirty="0"/>
          </a:p>
        </p:txBody>
      </p:sp>
      <p:pic>
        <p:nvPicPr>
          <p:cNvPr id="3" name="Picture 2">
            <a:extLst>
              <a:ext uri="{FF2B5EF4-FFF2-40B4-BE49-F238E27FC236}">
                <a16:creationId xmlns:a16="http://schemas.microsoft.com/office/drawing/2014/main" id="{2D7B7C43-A3C9-4902-B61A-83507922D031}"/>
              </a:ext>
            </a:extLst>
          </p:cNvPr>
          <p:cNvPicPr>
            <a:picLocks noChangeAspect="1"/>
          </p:cNvPicPr>
          <p:nvPr/>
        </p:nvPicPr>
        <p:blipFill>
          <a:blip r:embed="rId2"/>
          <a:stretch>
            <a:fillRect/>
          </a:stretch>
        </p:blipFill>
        <p:spPr>
          <a:xfrm>
            <a:off x="1543987" y="1180547"/>
            <a:ext cx="8544393" cy="5166050"/>
          </a:xfrm>
          <a:prstGeom prst="rect">
            <a:avLst/>
          </a:prstGeom>
        </p:spPr>
      </p:pic>
    </p:spTree>
    <p:extLst>
      <p:ext uri="{BB962C8B-B14F-4D97-AF65-F5344CB8AC3E}">
        <p14:creationId xmlns:p14="http://schemas.microsoft.com/office/powerpoint/2010/main" val="2034657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3FE4F-37B0-42E5-97BF-E12A40EF8811}"/>
              </a:ext>
            </a:extLst>
          </p:cNvPr>
          <p:cNvSpPr>
            <a:spLocks noGrp="1"/>
          </p:cNvSpPr>
          <p:nvPr>
            <p:ph type="title"/>
          </p:nvPr>
        </p:nvSpPr>
        <p:spPr>
          <a:xfrm>
            <a:off x="705853" y="41111"/>
            <a:ext cx="9739162" cy="1149165"/>
          </a:xfrm>
        </p:spPr>
        <p:txBody>
          <a:bodyPr>
            <a:normAutofit/>
          </a:bodyPr>
          <a:lstStyle/>
          <a:p>
            <a:r>
              <a:rPr lang="en-US" b="1" dirty="0">
                <a:solidFill>
                  <a:schemeClr val="accent2">
                    <a:lumMod val="50000"/>
                  </a:schemeClr>
                </a:solidFill>
                <a:latin typeface="Microsoft YaHei" panose="020B0503020204020204" pitchFamily="34" charset="-122"/>
                <a:ea typeface="Microsoft YaHei" panose="020B0503020204020204" pitchFamily="34" charset="-122"/>
              </a:rPr>
              <a:t>ELEMENTS OF SET THEORY</a:t>
            </a:r>
          </a:p>
        </p:txBody>
      </p:sp>
      <p:sp>
        <p:nvSpPr>
          <p:cNvPr id="3" name="Content Placeholder 2">
            <a:extLst>
              <a:ext uri="{FF2B5EF4-FFF2-40B4-BE49-F238E27FC236}">
                <a16:creationId xmlns:a16="http://schemas.microsoft.com/office/drawing/2014/main" id="{A9A2A478-DF2C-4E2F-A52D-A8CCC82D3755}"/>
              </a:ext>
            </a:extLst>
          </p:cNvPr>
          <p:cNvSpPr>
            <a:spLocks noGrp="1"/>
          </p:cNvSpPr>
          <p:nvPr>
            <p:ph idx="1"/>
          </p:nvPr>
        </p:nvSpPr>
        <p:spPr>
          <a:xfrm>
            <a:off x="601560" y="1872916"/>
            <a:ext cx="7907429" cy="1706307"/>
          </a:xfrm>
        </p:spPr>
        <p:txBody>
          <a:bodyPr>
            <a:noAutofit/>
          </a:bodyPr>
          <a:lstStyle/>
          <a:p>
            <a:pPr marL="0" indent="0">
              <a:buNone/>
            </a:pPr>
            <a:r>
              <a:rPr lang="en-US" sz="2400" b="1" dirty="0">
                <a:solidFill>
                  <a:schemeClr val="tx2"/>
                </a:solidFill>
                <a:latin typeface="Times New Roman" panose="02020603050405020304" pitchFamily="18" charset="0"/>
                <a:cs typeface="Times New Roman" panose="02020603050405020304" pitchFamily="18" charset="0"/>
              </a:rPr>
              <a:t>Probability theory uses the concepts of set theory. In this theory, a set consists of exactly defined elements. Name of the set is expressed with capital letters. If its element is a letter, it should be a small letter.</a:t>
            </a:r>
            <a:br>
              <a:rPr lang="en-US" b="1" dirty="0">
                <a:solidFill>
                  <a:schemeClr val="tx1"/>
                </a:solidFill>
                <a:latin typeface="Times New Roman" panose="02020603050405020304" pitchFamily="18" charset="0"/>
                <a:cs typeface="Times New Roman" panose="02020603050405020304" pitchFamily="18" charset="0"/>
              </a:rPr>
            </a:br>
            <a:endParaRPr lang="en-US" b="1" dirty="0">
              <a:solidFill>
                <a:schemeClr val="tx1"/>
              </a:solidFill>
              <a:latin typeface="Times New Roman" panose="02020603050405020304" pitchFamily="18" charset="0"/>
              <a:cs typeface="Times New Roman" panose="02020603050405020304" pitchFamily="18" charset="0"/>
            </a:endParaRPr>
          </a:p>
          <a:p>
            <a:pPr marL="0" indent="0">
              <a:buNone/>
            </a:pPr>
            <a:endParaRPr lang="en-US" b="1" dirty="0">
              <a:solidFill>
                <a:schemeClr val="tx1"/>
              </a:solidFill>
              <a:latin typeface="Times New Roman" panose="02020603050405020304" pitchFamily="18" charset="0"/>
              <a:cs typeface="Times New Roman" panose="02020603050405020304" pitchFamily="18" charset="0"/>
            </a:endParaRPr>
          </a:p>
          <a:p>
            <a:pPr marL="0" indent="0">
              <a:buNone/>
            </a:pPr>
            <a:r>
              <a:rPr lang="en-US" sz="2400" b="1" dirty="0">
                <a:solidFill>
                  <a:srgbClr val="FF0000"/>
                </a:solidFill>
                <a:latin typeface="Times New Roman" panose="02020603050405020304" pitchFamily="18" charset="0"/>
                <a:cs typeface="Times New Roman" panose="02020603050405020304" pitchFamily="18" charset="0"/>
              </a:rPr>
              <a:t>Order of elements </a:t>
            </a:r>
            <a:r>
              <a:rPr lang="en-US" sz="2400" b="1" dirty="0">
                <a:solidFill>
                  <a:schemeClr val="tx2"/>
                </a:solidFill>
                <a:latin typeface="Times New Roman" panose="02020603050405020304" pitchFamily="18" charset="0"/>
                <a:cs typeface="Times New Roman" panose="02020603050405020304" pitchFamily="18" charset="0"/>
              </a:rPr>
              <a:t>is not significant. If we write:</a:t>
            </a:r>
          </a:p>
          <a:p>
            <a:pPr marL="0" indent="0">
              <a:buNone/>
            </a:pPr>
            <a:endParaRPr lang="en-US" b="1" dirty="0">
              <a:solidFill>
                <a:schemeClr val="tx2"/>
              </a:solidFill>
              <a:latin typeface="Times New Roman" panose="02020603050405020304" pitchFamily="18" charset="0"/>
              <a:cs typeface="Times New Roman" panose="02020603050405020304" pitchFamily="18" charset="0"/>
            </a:endParaRPr>
          </a:p>
          <a:p>
            <a:pPr marL="0" indent="0">
              <a:buNone/>
            </a:pPr>
            <a:endParaRPr lang="en-US" b="1" dirty="0">
              <a:solidFill>
                <a:schemeClr val="tx2"/>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9C0C192-5C2C-48DD-BD44-785D274076CC}"/>
              </a:ext>
            </a:extLst>
          </p:cNvPr>
          <p:cNvSpPr>
            <a:spLocks noGrp="1"/>
          </p:cNvSpPr>
          <p:nvPr>
            <p:ph type="sldNum" sz="quarter" idx="12"/>
          </p:nvPr>
        </p:nvSpPr>
        <p:spPr>
          <a:xfrm>
            <a:off x="9849400" y="6449599"/>
            <a:ext cx="1363083" cy="375311"/>
          </a:xfrm>
        </p:spPr>
        <p:txBody>
          <a:bodyPr/>
          <a:lstStyle/>
          <a:p>
            <a:fld id="{711EB622-B21C-244C-8EBB-55E4427D51C7}" type="slidenum">
              <a:rPr lang="tr-TR" smtClean="0"/>
              <a:t>3</a:t>
            </a:fld>
            <a:endParaRPr lang="tr-TR"/>
          </a:p>
        </p:txBody>
      </p:sp>
      <p:sp>
        <p:nvSpPr>
          <p:cNvPr id="6" name="Footer Placeholder 5">
            <a:extLst>
              <a:ext uri="{FF2B5EF4-FFF2-40B4-BE49-F238E27FC236}">
                <a16:creationId xmlns:a16="http://schemas.microsoft.com/office/drawing/2014/main" id="{748EC546-C4E8-4786-ADCA-C3402112F2F9}"/>
              </a:ext>
            </a:extLst>
          </p:cNvPr>
          <p:cNvSpPr>
            <a:spLocks noGrp="1"/>
          </p:cNvSpPr>
          <p:nvPr>
            <p:ph type="ftr" sz="quarter" idx="11"/>
          </p:nvPr>
        </p:nvSpPr>
        <p:spPr>
          <a:xfrm>
            <a:off x="3498503" y="6449599"/>
            <a:ext cx="5010486" cy="375311"/>
          </a:xfrm>
        </p:spPr>
        <p:txBody>
          <a:bodyPr/>
          <a:lstStyle/>
          <a:p>
            <a:r>
              <a:rPr lang="en-US" b="1" dirty="0">
                <a:latin typeface="Microsoft YaHei" panose="020B0503020204020204" pitchFamily="34" charset="-122"/>
                <a:ea typeface="Microsoft YaHei" panose="020B0503020204020204" pitchFamily="34" charset="-122"/>
              </a:rPr>
              <a:t>Elements of probability theory</a:t>
            </a:r>
          </a:p>
        </p:txBody>
      </p:sp>
      <p:pic>
        <p:nvPicPr>
          <p:cNvPr id="2054" name="Picture 6">
            <a:extLst>
              <a:ext uri="{FF2B5EF4-FFF2-40B4-BE49-F238E27FC236}">
                <a16:creationId xmlns:a16="http://schemas.microsoft.com/office/drawing/2014/main" id="{72E017FF-125B-479F-BFBC-7BFCE3BC14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3475" y="1758510"/>
            <a:ext cx="3720494" cy="278677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1520F00-26E4-4047-8A28-136C0963DDC4}"/>
              </a:ext>
            </a:extLst>
          </p:cNvPr>
          <p:cNvPicPr>
            <a:picLocks noChangeAspect="1"/>
          </p:cNvPicPr>
          <p:nvPr/>
        </p:nvPicPr>
        <p:blipFill>
          <a:blip r:embed="rId3"/>
          <a:stretch>
            <a:fillRect/>
          </a:stretch>
        </p:blipFill>
        <p:spPr>
          <a:xfrm>
            <a:off x="705853" y="3161211"/>
            <a:ext cx="2408492" cy="1012079"/>
          </a:xfrm>
          <a:prstGeom prst="rect">
            <a:avLst/>
          </a:prstGeom>
        </p:spPr>
      </p:pic>
      <p:pic>
        <p:nvPicPr>
          <p:cNvPr id="16" name="Picture 15">
            <a:extLst>
              <a:ext uri="{FF2B5EF4-FFF2-40B4-BE49-F238E27FC236}">
                <a16:creationId xmlns:a16="http://schemas.microsoft.com/office/drawing/2014/main" id="{36A05534-DF23-4399-8944-34DC06DB89EE}"/>
              </a:ext>
            </a:extLst>
          </p:cNvPr>
          <p:cNvPicPr>
            <a:picLocks noChangeAspect="1"/>
          </p:cNvPicPr>
          <p:nvPr/>
        </p:nvPicPr>
        <p:blipFill>
          <a:blip r:embed="rId4"/>
          <a:stretch>
            <a:fillRect/>
          </a:stretch>
        </p:blipFill>
        <p:spPr>
          <a:xfrm>
            <a:off x="601560" y="4513293"/>
            <a:ext cx="6017198" cy="1738303"/>
          </a:xfrm>
          <a:prstGeom prst="rect">
            <a:avLst/>
          </a:prstGeom>
        </p:spPr>
      </p:pic>
    </p:spTree>
    <p:extLst>
      <p:ext uri="{BB962C8B-B14F-4D97-AF65-F5344CB8AC3E}">
        <p14:creationId xmlns:p14="http://schemas.microsoft.com/office/powerpoint/2010/main" val="4105678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F4A41F-B17B-4069-AA4C-2B95561AAF4A}"/>
              </a:ext>
            </a:extLst>
          </p:cNvPr>
          <p:cNvSpPr>
            <a:spLocks noGrp="1"/>
          </p:cNvSpPr>
          <p:nvPr>
            <p:ph type="ftr" sz="quarter" idx="11"/>
          </p:nvPr>
        </p:nvSpPr>
        <p:spPr/>
        <p:txBody>
          <a:bodyPr/>
          <a:lstStyle/>
          <a:p>
            <a:r>
              <a:rPr lang="tr-TR"/>
              <a:t>INTRODUCTION</a:t>
            </a:r>
          </a:p>
        </p:txBody>
      </p:sp>
      <p:sp>
        <p:nvSpPr>
          <p:cNvPr id="5" name="Slide Number Placeholder 4">
            <a:extLst>
              <a:ext uri="{FF2B5EF4-FFF2-40B4-BE49-F238E27FC236}">
                <a16:creationId xmlns:a16="http://schemas.microsoft.com/office/drawing/2014/main" id="{C5C68836-E768-4E80-A50D-B41970A6B191}"/>
              </a:ext>
            </a:extLst>
          </p:cNvPr>
          <p:cNvSpPr>
            <a:spLocks noGrp="1"/>
          </p:cNvSpPr>
          <p:nvPr>
            <p:ph type="sldNum" sz="quarter" idx="12"/>
          </p:nvPr>
        </p:nvSpPr>
        <p:spPr/>
        <p:txBody>
          <a:bodyPr/>
          <a:lstStyle/>
          <a:p>
            <a:fld id="{711EB622-B21C-244C-8EBB-55E4427D51C7}" type="slidenum">
              <a:rPr lang="tr-TR" smtClean="0"/>
              <a:t>30</a:t>
            </a:fld>
            <a:endParaRPr lang="tr-TR"/>
          </a:p>
        </p:txBody>
      </p:sp>
      <p:sp>
        <p:nvSpPr>
          <p:cNvPr id="6" name="TextBox 5">
            <a:extLst>
              <a:ext uri="{FF2B5EF4-FFF2-40B4-BE49-F238E27FC236}">
                <a16:creationId xmlns:a16="http://schemas.microsoft.com/office/drawing/2014/main" id="{DCB09C35-F98A-41A5-91A7-B1B3496ADE4A}"/>
              </a:ext>
            </a:extLst>
          </p:cNvPr>
          <p:cNvSpPr txBox="1"/>
          <p:nvPr/>
        </p:nvSpPr>
        <p:spPr>
          <a:xfrm>
            <a:off x="-752663" y="718474"/>
            <a:ext cx="11092642" cy="3262432"/>
          </a:xfrm>
          <a:prstGeom prst="rect">
            <a:avLst/>
          </a:prstGeom>
          <a:noFill/>
        </p:spPr>
        <p:txBody>
          <a:bodyPr wrap="square" rtlCol="0">
            <a:spAutoFit/>
          </a:bodyPr>
          <a:lstStyle/>
          <a:p>
            <a:endParaRPr lang="en-US" sz="1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F6415AC-C8B7-43F4-9126-007BDD5ADA06}"/>
              </a:ext>
            </a:extLst>
          </p:cNvPr>
          <p:cNvSpPr txBox="1"/>
          <p:nvPr/>
        </p:nvSpPr>
        <p:spPr>
          <a:xfrm>
            <a:off x="866274" y="456864"/>
            <a:ext cx="9581870" cy="523220"/>
          </a:xfrm>
          <a:prstGeom prst="rect">
            <a:avLst/>
          </a:prstGeom>
          <a:noFill/>
        </p:spPr>
        <p:txBody>
          <a:bodyPr wrap="square">
            <a:spAutoFit/>
          </a:bodyPr>
          <a:lstStyle/>
          <a:p>
            <a:r>
              <a:rPr lang="en-US" sz="2800" b="1" dirty="0">
                <a:solidFill>
                  <a:schemeClr val="accent2">
                    <a:lumMod val="50000"/>
                  </a:schemeClr>
                </a:solidFill>
                <a:latin typeface="Microsoft YaHei" panose="020B0503020204020204" pitchFamily="34" charset="-122"/>
                <a:ea typeface="Microsoft YaHei" panose="020B0503020204020204" pitchFamily="34" charset="-122"/>
              </a:rPr>
              <a:t>Total Probability and Bayes Theorem</a:t>
            </a:r>
            <a:endParaRPr lang="en-US" sz="2800" dirty="0"/>
          </a:p>
        </p:txBody>
      </p:sp>
      <p:pic>
        <p:nvPicPr>
          <p:cNvPr id="7" name="Picture 6">
            <a:extLst>
              <a:ext uri="{FF2B5EF4-FFF2-40B4-BE49-F238E27FC236}">
                <a16:creationId xmlns:a16="http://schemas.microsoft.com/office/drawing/2014/main" id="{8D41E08B-3632-4A02-B44F-06E3FF2E16F2}"/>
              </a:ext>
            </a:extLst>
          </p:cNvPr>
          <p:cNvPicPr>
            <a:picLocks noChangeAspect="1"/>
          </p:cNvPicPr>
          <p:nvPr/>
        </p:nvPicPr>
        <p:blipFill>
          <a:blip r:embed="rId2"/>
          <a:stretch>
            <a:fillRect/>
          </a:stretch>
        </p:blipFill>
        <p:spPr>
          <a:xfrm>
            <a:off x="1206028" y="1098404"/>
            <a:ext cx="9133951" cy="5118280"/>
          </a:xfrm>
          <a:prstGeom prst="rect">
            <a:avLst/>
          </a:prstGeom>
        </p:spPr>
      </p:pic>
    </p:spTree>
    <p:extLst>
      <p:ext uri="{BB962C8B-B14F-4D97-AF65-F5344CB8AC3E}">
        <p14:creationId xmlns:p14="http://schemas.microsoft.com/office/powerpoint/2010/main" val="1609759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F4A41F-B17B-4069-AA4C-2B95561AAF4A}"/>
              </a:ext>
            </a:extLst>
          </p:cNvPr>
          <p:cNvSpPr>
            <a:spLocks noGrp="1"/>
          </p:cNvSpPr>
          <p:nvPr>
            <p:ph type="ftr" sz="quarter" idx="11"/>
          </p:nvPr>
        </p:nvSpPr>
        <p:spPr/>
        <p:txBody>
          <a:bodyPr/>
          <a:lstStyle/>
          <a:p>
            <a:r>
              <a:rPr lang="tr-TR"/>
              <a:t>INTRODUCTION</a:t>
            </a:r>
          </a:p>
        </p:txBody>
      </p:sp>
      <p:sp>
        <p:nvSpPr>
          <p:cNvPr id="5" name="Slide Number Placeholder 4">
            <a:extLst>
              <a:ext uri="{FF2B5EF4-FFF2-40B4-BE49-F238E27FC236}">
                <a16:creationId xmlns:a16="http://schemas.microsoft.com/office/drawing/2014/main" id="{C5C68836-E768-4E80-A50D-B41970A6B191}"/>
              </a:ext>
            </a:extLst>
          </p:cNvPr>
          <p:cNvSpPr>
            <a:spLocks noGrp="1"/>
          </p:cNvSpPr>
          <p:nvPr>
            <p:ph type="sldNum" sz="quarter" idx="12"/>
          </p:nvPr>
        </p:nvSpPr>
        <p:spPr/>
        <p:txBody>
          <a:bodyPr/>
          <a:lstStyle/>
          <a:p>
            <a:fld id="{711EB622-B21C-244C-8EBB-55E4427D51C7}" type="slidenum">
              <a:rPr lang="tr-TR" smtClean="0"/>
              <a:t>31</a:t>
            </a:fld>
            <a:endParaRPr lang="tr-TR"/>
          </a:p>
        </p:txBody>
      </p:sp>
      <p:sp>
        <p:nvSpPr>
          <p:cNvPr id="6" name="TextBox 5">
            <a:extLst>
              <a:ext uri="{FF2B5EF4-FFF2-40B4-BE49-F238E27FC236}">
                <a16:creationId xmlns:a16="http://schemas.microsoft.com/office/drawing/2014/main" id="{DCB09C35-F98A-41A5-91A7-B1B3496ADE4A}"/>
              </a:ext>
            </a:extLst>
          </p:cNvPr>
          <p:cNvSpPr txBox="1"/>
          <p:nvPr/>
        </p:nvSpPr>
        <p:spPr>
          <a:xfrm>
            <a:off x="-957532" y="407653"/>
            <a:ext cx="11092642" cy="677108"/>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F6415AC-C8B7-43F4-9126-007BDD5ADA06}"/>
              </a:ext>
            </a:extLst>
          </p:cNvPr>
          <p:cNvSpPr txBox="1"/>
          <p:nvPr/>
        </p:nvSpPr>
        <p:spPr>
          <a:xfrm>
            <a:off x="553240" y="195254"/>
            <a:ext cx="9581870" cy="523220"/>
          </a:xfrm>
          <a:prstGeom prst="rect">
            <a:avLst/>
          </a:prstGeom>
          <a:noFill/>
        </p:spPr>
        <p:txBody>
          <a:bodyPr wrap="square">
            <a:spAutoFit/>
          </a:bodyPr>
          <a:lstStyle/>
          <a:p>
            <a:r>
              <a:rPr lang="en-US" sz="2800" b="1" dirty="0">
                <a:solidFill>
                  <a:schemeClr val="accent2">
                    <a:lumMod val="50000"/>
                  </a:schemeClr>
                </a:solidFill>
                <a:latin typeface="Microsoft YaHei" panose="020B0503020204020204" pitchFamily="34" charset="-122"/>
                <a:ea typeface="Microsoft YaHei" panose="020B0503020204020204" pitchFamily="34" charset="-122"/>
              </a:rPr>
              <a:t>Total Probability and Bayes Theorem</a:t>
            </a:r>
            <a:endParaRPr lang="en-US" sz="2800" dirty="0"/>
          </a:p>
        </p:txBody>
      </p:sp>
      <p:sp>
        <p:nvSpPr>
          <p:cNvPr id="2" name="TextBox 1">
            <a:extLst>
              <a:ext uri="{FF2B5EF4-FFF2-40B4-BE49-F238E27FC236}">
                <a16:creationId xmlns:a16="http://schemas.microsoft.com/office/drawing/2014/main" id="{4A8A5834-B298-4598-838A-AB53DD284FD3}"/>
              </a:ext>
            </a:extLst>
          </p:cNvPr>
          <p:cNvSpPr txBox="1"/>
          <p:nvPr/>
        </p:nvSpPr>
        <p:spPr>
          <a:xfrm>
            <a:off x="299803" y="1066327"/>
            <a:ext cx="10717808"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For any k ( k= 1, 2, .. N) the conditional probability of P can be expressed as:</a:t>
            </a:r>
          </a:p>
        </p:txBody>
      </p:sp>
      <p:pic>
        <p:nvPicPr>
          <p:cNvPr id="9" name="Picture 8">
            <a:extLst>
              <a:ext uri="{FF2B5EF4-FFF2-40B4-BE49-F238E27FC236}">
                <a16:creationId xmlns:a16="http://schemas.microsoft.com/office/drawing/2014/main" id="{B23D6915-639A-4BAB-907E-E5141DE886C4}"/>
              </a:ext>
            </a:extLst>
          </p:cNvPr>
          <p:cNvPicPr>
            <a:picLocks noChangeAspect="1"/>
          </p:cNvPicPr>
          <p:nvPr/>
        </p:nvPicPr>
        <p:blipFill>
          <a:blip r:embed="rId2"/>
          <a:stretch>
            <a:fillRect/>
          </a:stretch>
        </p:blipFill>
        <p:spPr>
          <a:xfrm>
            <a:off x="4012626" y="1600286"/>
            <a:ext cx="2663098" cy="1584084"/>
          </a:xfrm>
          <a:prstGeom prst="rect">
            <a:avLst/>
          </a:prstGeom>
        </p:spPr>
      </p:pic>
      <p:pic>
        <p:nvPicPr>
          <p:cNvPr id="11" name="Picture 10">
            <a:extLst>
              <a:ext uri="{FF2B5EF4-FFF2-40B4-BE49-F238E27FC236}">
                <a16:creationId xmlns:a16="http://schemas.microsoft.com/office/drawing/2014/main" id="{C495FA44-AA35-4EE8-9F7D-49A57819904D}"/>
              </a:ext>
            </a:extLst>
          </p:cNvPr>
          <p:cNvPicPr>
            <a:picLocks noChangeAspect="1"/>
          </p:cNvPicPr>
          <p:nvPr/>
        </p:nvPicPr>
        <p:blipFill>
          <a:blip r:embed="rId3"/>
          <a:stretch>
            <a:fillRect/>
          </a:stretch>
        </p:blipFill>
        <p:spPr>
          <a:xfrm>
            <a:off x="458180" y="3184370"/>
            <a:ext cx="9773260" cy="3083543"/>
          </a:xfrm>
          <a:prstGeom prst="rect">
            <a:avLst/>
          </a:prstGeom>
        </p:spPr>
      </p:pic>
    </p:spTree>
    <p:extLst>
      <p:ext uri="{BB962C8B-B14F-4D97-AF65-F5344CB8AC3E}">
        <p14:creationId xmlns:p14="http://schemas.microsoft.com/office/powerpoint/2010/main" val="42256103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F4A41F-B17B-4069-AA4C-2B95561AAF4A}"/>
              </a:ext>
            </a:extLst>
          </p:cNvPr>
          <p:cNvSpPr>
            <a:spLocks noGrp="1"/>
          </p:cNvSpPr>
          <p:nvPr>
            <p:ph type="ftr" sz="quarter" idx="11"/>
          </p:nvPr>
        </p:nvSpPr>
        <p:spPr/>
        <p:txBody>
          <a:bodyPr/>
          <a:lstStyle/>
          <a:p>
            <a:r>
              <a:rPr lang="tr-TR"/>
              <a:t>INTRODUCTION</a:t>
            </a:r>
          </a:p>
        </p:txBody>
      </p:sp>
      <p:sp>
        <p:nvSpPr>
          <p:cNvPr id="5" name="Slide Number Placeholder 4">
            <a:extLst>
              <a:ext uri="{FF2B5EF4-FFF2-40B4-BE49-F238E27FC236}">
                <a16:creationId xmlns:a16="http://schemas.microsoft.com/office/drawing/2014/main" id="{C5C68836-E768-4E80-A50D-B41970A6B191}"/>
              </a:ext>
            </a:extLst>
          </p:cNvPr>
          <p:cNvSpPr>
            <a:spLocks noGrp="1"/>
          </p:cNvSpPr>
          <p:nvPr>
            <p:ph type="sldNum" sz="quarter" idx="12"/>
          </p:nvPr>
        </p:nvSpPr>
        <p:spPr/>
        <p:txBody>
          <a:bodyPr/>
          <a:lstStyle/>
          <a:p>
            <a:fld id="{711EB622-B21C-244C-8EBB-55E4427D51C7}" type="slidenum">
              <a:rPr lang="tr-TR" smtClean="0"/>
              <a:t>32</a:t>
            </a:fld>
            <a:endParaRPr lang="tr-TR"/>
          </a:p>
        </p:txBody>
      </p:sp>
      <p:sp>
        <p:nvSpPr>
          <p:cNvPr id="6" name="TextBox 5">
            <a:extLst>
              <a:ext uri="{FF2B5EF4-FFF2-40B4-BE49-F238E27FC236}">
                <a16:creationId xmlns:a16="http://schemas.microsoft.com/office/drawing/2014/main" id="{DCB09C35-F98A-41A5-91A7-B1B3496ADE4A}"/>
              </a:ext>
            </a:extLst>
          </p:cNvPr>
          <p:cNvSpPr txBox="1"/>
          <p:nvPr/>
        </p:nvSpPr>
        <p:spPr>
          <a:xfrm>
            <a:off x="-957532" y="407653"/>
            <a:ext cx="11092642" cy="677108"/>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F6415AC-C8B7-43F4-9126-007BDD5ADA06}"/>
              </a:ext>
            </a:extLst>
          </p:cNvPr>
          <p:cNvSpPr txBox="1"/>
          <p:nvPr/>
        </p:nvSpPr>
        <p:spPr>
          <a:xfrm>
            <a:off x="553240" y="195254"/>
            <a:ext cx="9581870" cy="523220"/>
          </a:xfrm>
          <a:prstGeom prst="rect">
            <a:avLst/>
          </a:prstGeom>
          <a:noFill/>
        </p:spPr>
        <p:txBody>
          <a:bodyPr wrap="square">
            <a:spAutoFit/>
          </a:bodyPr>
          <a:lstStyle/>
          <a:p>
            <a:r>
              <a:rPr lang="en-US" sz="2800" b="1" dirty="0">
                <a:solidFill>
                  <a:schemeClr val="accent2">
                    <a:lumMod val="50000"/>
                  </a:schemeClr>
                </a:solidFill>
                <a:latin typeface="Microsoft YaHei" panose="020B0503020204020204" pitchFamily="34" charset="-122"/>
                <a:ea typeface="Microsoft YaHei" panose="020B0503020204020204" pitchFamily="34" charset="-122"/>
              </a:rPr>
              <a:t>Total Probability and Bayes Theorem</a:t>
            </a:r>
            <a:endParaRPr lang="en-US" sz="2800" dirty="0"/>
          </a:p>
        </p:txBody>
      </p:sp>
      <p:pic>
        <p:nvPicPr>
          <p:cNvPr id="7" name="Picture 6">
            <a:extLst>
              <a:ext uri="{FF2B5EF4-FFF2-40B4-BE49-F238E27FC236}">
                <a16:creationId xmlns:a16="http://schemas.microsoft.com/office/drawing/2014/main" id="{6B5F62DD-E7FB-45B8-8FE8-7966C04B7FC7}"/>
              </a:ext>
            </a:extLst>
          </p:cNvPr>
          <p:cNvPicPr>
            <a:picLocks noChangeAspect="1"/>
          </p:cNvPicPr>
          <p:nvPr/>
        </p:nvPicPr>
        <p:blipFill>
          <a:blip r:embed="rId2"/>
          <a:stretch>
            <a:fillRect/>
          </a:stretch>
        </p:blipFill>
        <p:spPr>
          <a:xfrm>
            <a:off x="478283" y="746207"/>
            <a:ext cx="9386771" cy="5543684"/>
          </a:xfrm>
          <a:prstGeom prst="rect">
            <a:avLst/>
          </a:prstGeom>
        </p:spPr>
      </p:pic>
    </p:spTree>
    <p:extLst>
      <p:ext uri="{BB962C8B-B14F-4D97-AF65-F5344CB8AC3E}">
        <p14:creationId xmlns:p14="http://schemas.microsoft.com/office/powerpoint/2010/main" val="312915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F4A41F-B17B-4069-AA4C-2B95561AAF4A}"/>
              </a:ext>
            </a:extLst>
          </p:cNvPr>
          <p:cNvSpPr>
            <a:spLocks noGrp="1"/>
          </p:cNvSpPr>
          <p:nvPr>
            <p:ph type="ftr" sz="quarter" idx="11"/>
          </p:nvPr>
        </p:nvSpPr>
        <p:spPr/>
        <p:txBody>
          <a:bodyPr/>
          <a:lstStyle/>
          <a:p>
            <a:r>
              <a:rPr lang="tr-TR"/>
              <a:t>INTRODUCTION</a:t>
            </a:r>
          </a:p>
        </p:txBody>
      </p:sp>
      <p:sp>
        <p:nvSpPr>
          <p:cNvPr id="5" name="Slide Number Placeholder 4">
            <a:extLst>
              <a:ext uri="{FF2B5EF4-FFF2-40B4-BE49-F238E27FC236}">
                <a16:creationId xmlns:a16="http://schemas.microsoft.com/office/drawing/2014/main" id="{C5C68836-E768-4E80-A50D-B41970A6B191}"/>
              </a:ext>
            </a:extLst>
          </p:cNvPr>
          <p:cNvSpPr>
            <a:spLocks noGrp="1"/>
          </p:cNvSpPr>
          <p:nvPr>
            <p:ph type="sldNum" sz="quarter" idx="12"/>
          </p:nvPr>
        </p:nvSpPr>
        <p:spPr/>
        <p:txBody>
          <a:bodyPr/>
          <a:lstStyle/>
          <a:p>
            <a:fld id="{711EB622-B21C-244C-8EBB-55E4427D51C7}" type="slidenum">
              <a:rPr lang="tr-TR" smtClean="0"/>
              <a:t>33</a:t>
            </a:fld>
            <a:endParaRPr lang="tr-TR"/>
          </a:p>
        </p:txBody>
      </p:sp>
      <p:sp>
        <p:nvSpPr>
          <p:cNvPr id="6" name="TextBox 5">
            <a:extLst>
              <a:ext uri="{FF2B5EF4-FFF2-40B4-BE49-F238E27FC236}">
                <a16:creationId xmlns:a16="http://schemas.microsoft.com/office/drawing/2014/main" id="{DCB09C35-F98A-41A5-91A7-B1B3496ADE4A}"/>
              </a:ext>
            </a:extLst>
          </p:cNvPr>
          <p:cNvSpPr txBox="1"/>
          <p:nvPr/>
        </p:nvSpPr>
        <p:spPr>
          <a:xfrm>
            <a:off x="-957532" y="407653"/>
            <a:ext cx="11092642" cy="677108"/>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F6415AC-C8B7-43F4-9126-007BDD5ADA06}"/>
              </a:ext>
            </a:extLst>
          </p:cNvPr>
          <p:cNvSpPr txBox="1"/>
          <p:nvPr/>
        </p:nvSpPr>
        <p:spPr>
          <a:xfrm>
            <a:off x="553240" y="195254"/>
            <a:ext cx="9581870" cy="523220"/>
          </a:xfrm>
          <a:prstGeom prst="rect">
            <a:avLst/>
          </a:prstGeom>
          <a:noFill/>
        </p:spPr>
        <p:txBody>
          <a:bodyPr wrap="square">
            <a:spAutoFit/>
          </a:bodyPr>
          <a:lstStyle/>
          <a:p>
            <a:r>
              <a:rPr lang="en-US" sz="2800" b="1" dirty="0">
                <a:solidFill>
                  <a:schemeClr val="accent2">
                    <a:lumMod val="50000"/>
                  </a:schemeClr>
                </a:solidFill>
                <a:latin typeface="Microsoft YaHei" panose="020B0503020204020204" pitchFamily="34" charset="-122"/>
                <a:ea typeface="Microsoft YaHei" panose="020B0503020204020204" pitchFamily="34" charset="-122"/>
              </a:rPr>
              <a:t>Total Probability and Bayes Theorem</a:t>
            </a:r>
            <a:endParaRPr lang="en-US" sz="2800" dirty="0"/>
          </a:p>
        </p:txBody>
      </p:sp>
      <p:pic>
        <p:nvPicPr>
          <p:cNvPr id="3" name="Picture 2">
            <a:extLst>
              <a:ext uri="{FF2B5EF4-FFF2-40B4-BE49-F238E27FC236}">
                <a16:creationId xmlns:a16="http://schemas.microsoft.com/office/drawing/2014/main" id="{6905AB68-AB89-43A7-922A-D8754F5E8387}"/>
              </a:ext>
            </a:extLst>
          </p:cNvPr>
          <p:cNvPicPr>
            <a:picLocks noChangeAspect="1"/>
          </p:cNvPicPr>
          <p:nvPr/>
        </p:nvPicPr>
        <p:blipFill>
          <a:blip r:embed="rId2"/>
          <a:stretch>
            <a:fillRect/>
          </a:stretch>
        </p:blipFill>
        <p:spPr>
          <a:xfrm>
            <a:off x="553239" y="1084761"/>
            <a:ext cx="10659243" cy="5226278"/>
          </a:xfrm>
          <a:prstGeom prst="rect">
            <a:avLst/>
          </a:prstGeom>
        </p:spPr>
      </p:pic>
    </p:spTree>
    <p:extLst>
      <p:ext uri="{BB962C8B-B14F-4D97-AF65-F5344CB8AC3E}">
        <p14:creationId xmlns:p14="http://schemas.microsoft.com/office/powerpoint/2010/main" val="673622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F4A41F-B17B-4069-AA4C-2B95561AAF4A}"/>
              </a:ext>
            </a:extLst>
          </p:cNvPr>
          <p:cNvSpPr>
            <a:spLocks noGrp="1"/>
          </p:cNvSpPr>
          <p:nvPr>
            <p:ph type="ftr" sz="quarter" idx="11"/>
          </p:nvPr>
        </p:nvSpPr>
        <p:spPr/>
        <p:txBody>
          <a:bodyPr/>
          <a:lstStyle/>
          <a:p>
            <a:r>
              <a:rPr lang="tr-TR"/>
              <a:t>INTRODUCTION</a:t>
            </a:r>
          </a:p>
        </p:txBody>
      </p:sp>
      <p:sp>
        <p:nvSpPr>
          <p:cNvPr id="5" name="Slide Number Placeholder 4">
            <a:extLst>
              <a:ext uri="{FF2B5EF4-FFF2-40B4-BE49-F238E27FC236}">
                <a16:creationId xmlns:a16="http://schemas.microsoft.com/office/drawing/2014/main" id="{C5C68836-E768-4E80-A50D-B41970A6B191}"/>
              </a:ext>
            </a:extLst>
          </p:cNvPr>
          <p:cNvSpPr>
            <a:spLocks noGrp="1"/>
          </p:cNvSpPr>
          <p:nvPr>
            <p:ph type="sldNum" sz="quarter" idx="12"/>
          </p:nvPr>
        </p:nvSpPr>
        <p:spPr/>
        <p:txBody>
          <a:bodyPr/>
          <a:lstStyle/>
          <a:p>
            <a:fld id="{711EB622-B21C-244C-8EBB-55E4427D51C7}" type="slidenum">
              <a:rPr lang="tr-TR" smtClean="0"/>
              <a:t>34</a:t>
            </a:fld>
            <a:endParaRPr lang="tr-TR"/>
          </a:p>
        </p:txBody>
      </p:sp>
      <p:sp>
        <p:nvSpPr>
          <p:cNvPr id="6" name="TextBox 5">
            <a:extLst>
              <a:ext uri="{FF2B5EF4-FFF2-40B4-BE49-F238E27FC236}">
                <a16:creationId xmlns:a16="http://schemas.microsoft.com/office/drawing/2014/main" id="{DCB09C35-F98A-41A5-91A7-B1B3496ADE4A}"/>
              </a:ext>
            </a:extLst>
          </p:cNvPr>
          <p:cNvSpPr txBox="1"/>
          <p:nvPr/>
        </p:nvSpPr>
        <p:spPr>
          <a:xfrm>
            <a:off x="-957532" y="407653"/>
            <a:ext cx="11092642" cy="677108"/>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F6415AC-C8B7-43F4-9126-007BDD5ADA06}"/>
              </a:ext>
            </a:extLst>
          </p:cNvPr>
          <p:cNvSpPr txBox="1"/>
          <p:nvPr/>
        </p:nvSpPr>
        <p:spPr>
          <a:xfrm>
            <a:off x="553240" y="195254"/>
            <a:ext cx="9581870" cy="523220"/>
          </a:xfrm>
          <a:prstGeom prst="rect">
            <a:avLst/>
          </a:prstGeom>
          <a:noFill/>
        </p:spPr>
        <p:txBody>
          <a:bodyPr wrap="square">
            <a:spAutoFit/>
          </a:bodyPr>
          <a:lstStyle/>
          <a:p>
            <a:r>
              <a:rPr lang="en-US" sz="2800" b="1" dirty="0">
                <a:solidFill>
                  <a:schemeClr val="accent2">
                    <a:lumMod val="50000"/>
                  </a:schemeClr>
                </a:solidFill>
                <a:latin typeface="Microsoft YaHei" panose="020B0503020204020204" pitchFamily="34" charset="-122"/>
                <a:ea typeface="Microsoft YaHei" panose="020B0503020204020204" pitchFamily="34" charset="-122"/>
              </a:rPr>
              <a:t>Total Probability and Bayes Theorem</a:t>
            </a:r>
            <a:endParaRPr lang="en-US" sz="2800" dirty="0"/>
          </a:p>
        </p:txBody>
      </p:sp>
      <p:pic>
        <p:nvPicPr>
          <p:cNvPr id="7" name="Picture 6">
            <a:extLst>
              <a:ext uri="{FF2B5EF4-FFF2-40B4-BE49-F238E27FC236}">
                <a16:creationId xmlns:a16="http://schemas.microsoft.com/office/drawing/2014/main" id="{B67E3C96-3739-435D-B44D-D4ED02B87405}"/>
              </a:ext>
            </a:extLst>
          </p:cNvPr>
          <p:cNvPicPr>
            <a:picLocks noChangeAspect="1"/>
          </p:cNvPicPr>
          <p:nvPr/>
        </p:nvPicPr>
        <p:blipFill>
          <a:blip r:embed="rId2"/>
          <a:stretch>
            <a:fillRect/>
          </a:stretch>
        </p:blipFill>
        <p:spPr>
          <a:xfrm>
            <a:off x="553239" y="746206"/>
            <a:ext cx="9581869" cy="5591611"/>
          </a:xfrm>
          <a:prstGeom prst="rect">
            <a:avLst/>
          </a:prstGeom>
        </p:spPr>
      </p:pic>
    </p:spTree>
    <p:extLst>
      <p:ext uri="{BB962C8B-B14F-4D97-AF65-F5344CB8AC3E}">
        <p14:creationId xmlns:p14="http://schemas.microsoft.com/office/powerpoint/2010/main" val="5712990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F4A41F-B17B-4069-AA4C-2B95561AAF4A}"/>
              </a:ext>
            </a:extLst>
          </p:cNvPr>
          <p:cNvSpPr>
            <a:spLocks noGrp="1"/>
          </p:cNvSpPr>
          <p:nvPr>
            <p:ph type="ftr" sz="quarter" idx="11"/>
          </p:nvPr>
        </p:nvSpPr>
        <p:spPr/>
        <p:txBody>
          <a:bodyPr/>
          <a:lstStyle/>
          <a:p>
            <a:r>
              <a:rPr lang="tr-TR"/>
              <a:t>INTRODUCTION</a:t>
            </a:r>
          </a:p>
        </p:txBody>
      </p:sp>
      <p:sp>
        <p:nvSpPr>
          <p:cNvPr id="5" name="Slide Number Placeholder 4">
            <a:extLst>
              <a:ext uri="{FF2B5EF4-FFF2-40B4-BE49-F238E27FC236}">
                <a16:creationId xmlns:a16="http://schemas.microsoft.com/office/drawing/2014/main" id="{C5C68836-E768-4E80-A50D-B41970A6B191}"/>
              </a:ext>
            </a:extLst>
          </p:cNvPr>
          <p:cNvSpPr>
            <a:spLocks noGrp="1"/>
          </p:cNvSpPr>
          <p:nvPr>
            <p:ph type="sldNum" sz="quarter" idx="12"/>
          </p:nvPr>
        </p:nvSpPr>
        <p:spPr/>
        <p:txBody>
          <a:bodyPr/>
          <a:lstStyle/>
          <a:p>
            <a:fld id="{711EB622-B21C-244C-8EBB-55E4427D51C7}" type="slidenum">
              <a:rPr lang="tr-TR" smtClean="0"/>
              <a:t>35</a:t>
            </a:fld>
            <a:endParaRPr lang="tr-TR"/>
          </a:p>
        </p:txBody>
      </p:sp>
      <p:sp>
        <p:nvSpPr>
          <p:cNvPr id="6" name="TextBox 5">
            <a:extLst>
              <a:ext uri="{FF2B5EF4-FFF2-40B4-BE49-F238E27FC236}">
                <a16:creationId xmlns:a16="http://schemas.microsoft.com/office/drawing/2014/main" id="{DCB09C35-F98A-41A5-91A7-B1B3496ADE4A}"/>
              </a:ext>
            </a:extLst>
          </p:cNvPr>
          <p:cNvSpPr txBox="1"/>
          <p:nvPr/>
        </p:nvSpPr>
        <p:spPr>
          <a:xfrm>
            <a:off x="-957532" y="407653"/>
            <a:ext cx="11092642" cy="677108"/>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F6415AC-C8B7-43F4-9126-007BDD5ADA06}"/>
              </a:ext>
            </a:extLst>
          </p:cNvPr>
          <p:cNvSpPr txBox="1"/>
          <p:nvPr/>
        </p:nvSpPr>
        <p:spPr>
          <a:xfrm>
            <a:off x="553240" y="195254"/>
            <a:ext cx="9581870" cy="523220"/>
          </a:xfrm>
          <a:prstGeom prst="rect">
            <a:avLst/>
          </a:prstGeom>
          <a:noFill/>
        </p:spPr>
        <p:txBody>
          <a:bodyPr wrap="square">
            <a:spAutoFit/>
          </a:bodyPr>
          <a:lstStyle/>
          <a:p>
            <a:r>
              <a:rPr lang="en-US" sz="2800" b="1" dirty="0">
                <a:solidFill>
                  <a:schemeClr val="accent2">
                    <a:lumMod val="50000"/>
                  </a:schemeClr>
                </a:solidFill>
                <a:latin typeface="Microsoft YaHei" panose="020B0503020204020204" pitchFamily="34" charset="-122"/>
                <a:ea typeface="Microsoft YaHei" panose="020B0503020204020204" pitchFamily="34" charset="-122"/>
              </a:rPr>
              <a:t>Total Probability and Bayes Theorem</a:t>
            </a:r>
            <a:endParaRPr lang="en-US" sz="2800" dirty="0"/>
          </a:p>
        </p:txBody>
      </p:sp>
      <p:pic>
        <p:nvPicPr>
          <p:cNvPr id="3" name="Picture 2">
            <a:extLst>
              <a:ext uri="{FF2B5EF4-FFF2-40B4-BE49-F238E27FC236}">
                <a16:creationId xmlns:a16="http://schemas.microsoft.com/office/drawing/2014/main" id="{18E43820-D38C-45C4-8C2C-8C5280DE68DC}"/>
              </a:ext>
            </a:extLst>
          </p:cNvPr>
          <p:cNvPicPr>
            <a:picLocks noChangeAspect="1"/>
          </p:cNvPicPr>
          <p:nvPr/>
        </p:nvPicPr>
        <p:blipFill>
          <a:blip r:embed="rId2"/>
          <a:stretch>
            <a:fillRect/>
          </a:stretch>
        </p:blipFill>
        <p:spPr>
          <a:xfrm>
            <a:off x="566834" y="718474"/>
            <a:ext cx="9581869" cy="5539726"/>
          </a:xfrm>
          <a:prstGeom prst="rect">
            <a:avLst/>
          </a:prstGeom>
        </p:spPr>
      </p:pic>
    </p:spTree>
    <p:extLst>
      <p:ext uri="{BB962C8B-B14F-4D97-AF65-F5344CB8AC3E}">
        <p14:creationId xmlns:p14="http://schemas.microsoft.com/office/powerpoint/2010/main" val="39932314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F4A41F-B17B-4069-AA4C-2B95561AAF4A}"/>
              </a:ext>
            </a:extLst>
          </p:cNvPr>
          <p:cNvSpPr>
            <a:spLocks noGrp="1"/>
          </p:cNvSpPr>
          <p:nvPr>
            <p:ph type="ftr" sz="quarter" idx="11"/>
          </p:nvPr>
        </p:nvSpPr>
        <p:spPr/>
        <p:txBody>
          <a:bodyPr/>
          <a:lstStyle/>
          <a:p>
            <a:r>
              <a:rPr lang="tr-TR"/>
              <a:t>INTRODUCTION</a:t>
            </a:r>
          </a:p>
        </p:txBody>
      </p:sp>
      <p:sp>
        <p:nvSpPr>
          <p:cNvPr id="5" name="Slide Number Placeholder 4">
            <a:extLst>
              <a:ext uri="{FF2B5EF4-FFF2-40B4-BE49-F238E27FC236}">
                <a16:creationId xmlns:a16="http://schemas.microsoft.com/office/drawing/2014/main" id="{C5C68836-E768-4E80-A50D-B41970A6B191}"/>
              </a:ext>
            </a:extLst>
          </p:cNvPr>
          <p:cNvSpPr>
            <a:spLocks noGrp="1"/>
          </p:cNvSpPr>
          <p:nvPr>
            <p:ph type="sldNum" sz="quarter" idx="12"/>
          </p:nvPr>
        </p:nvSpPr>
        <p:spPr/>
        <p:txBody>
          <a:bodyPr/>
          <a:lstStyle/>
          <a:p>
            <a:fld id="{711EB622-B21C-244C-8EBB-55E4427D51C7}" type="slidenum">
              <a:rPr lang="tr-TR" smtClean="0"/>
              <a:t>36</a:t>
            </a:fld>
            <a:endParaRPr lang="tr-TR"/>
          </a:p>
        </p:txBody>
      </p:sp>
      <p:sp>
        <p:nvSpPr>
          <p:cNvPr id="6" name="TextBox 5">
            <a:extLst>
              <a:ext uri="{FF2B5EF4-FFF2-40B4-BE49-F238E27FC236}">
                <a16:creationId xmlns:a16="http://schemas.microsoft.com/office/drawing/2014/main" id="{DCB09C35-F98A-41A5-91A7-B1B3496ADE4A}"/>
              </a:ext>
            </a:extLst>
          </p:cNvPr>
          <p:cNvSpPr txBox="1"/>
          <p:nvPr/>
        </p:nvSpPr>
        <p:spPr>
          <a:xfrm>
            <a:off x="-957532" y="407653"/>
            <a:ext cx="11092642" cy="677108"/>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F6415AC-C8B7-43F4-9126-007BDD5ADA06}"/>
              </a:ext>
            </a:extLst>
          </p:cNvPr>
          <p:cNvSpPr txBox="1"/>
          <p:nvPr/>
        </p:nvSpPr>
        <p:spPr>
          <a:xfrm>
            <a:off x="553240" y="195254"/>
            <a:ext cx="9581870" cy="523220"/>
          </a:xfrm>
          <a:prstGeom prst="rect">
            <a:avLst/>
          </a:prstGeom>
          <a:noFill/>
        </p:spPr>
        <p:txBody>
          <a:bodyPr wrap="square">
            <a:spAutoFit/>
          </a:bodyPr>
          <a:lstStyle/>
          <a:p>
            <a:r>
              <a:rPr lang="en-US" sz="2800" b="1" dirty="0">
                <a:solidFill>
                  <a:schemeClr val="accent2">
                    <a:lumMod val="50000"/>
                  </a:schemeClr>
                </a:solidFill>
                <a:latin typeface="Microsoft YaHei" panose="020B0503020204020204" pitchFamily="34" charset="-122"/>
                <a:ea typeface="Microsoft YaHei" panose="020B0503020204020204" pitchFamily="34" charset="-122"/>
              </a:rPr>
              <a:t>Total Probability and Bayes Theorem</a:t>
            </a:r>
            <a:endParaRPr lang="en-US" sz="2800" dirty="0"/>
          </a:p>
        </p:txBody>
      </p:sp>
      <p:pic>
        <p:nvPicPr>
          <p:cNvPr id="7" name="Picture 6">
            <a:extLst>
              <a:ext uri="{FF2B5EF4-FFF2-40B4-BE49-F238E27FC236}">
                <a16:creationId xmlns:a16="http://schemas.microsoft.com/office/drawing/2014/main" id="{85EA007A-FC15-421B-A7FE-D45A4705A6F6}"/>
              </a:ext>
            </a:extLst>
          </p:cNvPr>
          <p:cNvPicPr>
            <a:picLocks noChangeAspect="1"/>
          </p:cNvPicPr>
          <p:nvPr/>
        </p:nvPicPr>
        <p:blipFill>
          <a:blip r:embed="rId2"/>
          <a:stretch>
            <a:fillRect/>
          </a:stretch>
        </p:blipFill>
        <p:spPr>
          <a:xfrm>
            <a:off x="733491" y="930873"/>
            <a:ext cx="10478992" cy="5406175"/>
          </a:xfrm>
          <a:prstGeom prst="rect">
            <a:avLst/>
          </a:prstGeom>
        </p:spPr>
      </p:pic>
    </p:spTree>
    <p:extLst>
      <p:ext uri="{BB962C8B-B14F-4D97-AF65-F5344CB8AC3E}">
        <p14:creationId xmlns:p14="http://schemas.microsoft.com/office/powerpoint/2010/main" val="39483809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F4A41F-B17B-4069-AA4C-2B95561AAF4A}"/>
              </a:ext>
            </a:extLst>
          </p:cNvPr>
          <p:cNvSpPr>
            <a:spLocks noGrp="1"/>
          </p:cNvSpPr>
          <p:nvPr>
            <p:ph type="ftr" sz="quarter" idx="11"/>
          </p:nvPr>
        </p:nvSpPr>
        <p:spPr/>
        <p:txBody>
          <a:bodyPr/>
          <a:lstStyle/>
          <a:p>
            <a:r>
              <a:rPr lang="tr-TR"/>
              <a:t>INTRODUCTION</a:t>
            </a:r>
          </a:p>
        </p:txBody>
      </p:sp>
      <p:sp>
        <p:nvSpPr>
          <p:cNvPr id="5" name="Slide Number Placeholder 4">
            <a:extLst>
              <a:ext uri="{FF2B5EF4-FFF2-40B4-BE49-F238E27FC236}">
                <a16:creationId xmlns:a16="http://schemas.microsoft.com/office/drawing/2014/main" id="{C5C68836-E768-4E80-A50D-B41970A6B191}"/>
              </a:ext>
            </a:extLst>
          </p:cNvPr>
          <p:cNvSpPr>
            <a:spLocks noGrp="1"/>
          </p:cNvSpPr>
          <p:nvPr>
            <p:ph type="sldNum" sz="quarter" idx="12"/>
          </p:nvPr>
        </p:nvSpPr>
        <p:spPr/>
        <p:txBody>
          <a:bodyPr/>
          <a:lstStyle/>
          <a:p>
            <a:fld id="{711EB622-B21C-244C-8EBB-55E4427D51C7}" type="slidenum">
              <a:rPr lang="tr-TR" smtClean="0"/>
              <a:t>37</a:t>
            </a:fld>
            <a:endParaRPr lang="tr-TR"/>
          </a:p>
        </p:txBody>
      </p:sp>
      <p:sp>
        <p:nvSpPr>
          <p:cNvPr id="8" name="TextBox 7">
            <a:extLst>
              <a:ext uri="{FF2B5EF4-FFF2-40B4-BE49-F238E27FC236}">
                <a16:creationId xmlns:a16="http://schemas.microsoft.com/office/drawing/2014/main" id="{DF6415AC-C8B7-43F4-9126-007BDD5ADA06}"/>
              </a:ext>
            </a:extLst>
          </p:cNvPr>
          <p:cNvSpPr txBox="1"/>
          <p:nvPr/>
        </p:nvSpPr>
        <p:spPr>
          <a:xfrm>
            <a:off x="433137" y="318182"/>
            <a:ext cx="9176085" cy="646331"/>
          </a:xfrm>
          <a:prstGeom prst="rect">
            <a:avLst/>
          </a:prstGeom>
          <a:noFill/>
        </p:spPr>
        <p:txBody>
          <a:bodyPr wrap="square">
            <a:spAutoFit/>
          </a:bodyPr>
          <a:lstStyle/>
          <a:p>
            <a:r>
              <a:rPr lang="en-US" sz="3600" b="1">
                <a:solidFill>
                  <a:schemeClr val="accent2">
                    <a:lumMod val="50000"/>
                  </a:schemeClr>
                </a:solidFill>
                <a:latin typeface="Microsoft YaHei" panose="020B0503020204020204" pitchFamily="34" charset="-122"/>
                <a:ea typeface="Microsoft YaHei" panose="020B0503020204020204" pitchFamily="34" charset="-122"/>
              </a:rPr>
              <a:t>Githubdffffdf </a:t>
            </a:r>
            <a:endParaRPr lang="en-US" sz="3600" dirty="0"/>
          </a:p>
        </p:txBody>
      </p:sp>
    </p:spTree>
    <p:extLst>
      <p:ext uri="{BB962C8B-B14F-4D97-AF65-F5344CB8AC3E}">
        <p14:creationId xmlns:p14="http://schemas.microsoft.com/office/powerpoint/2010/main" val="320055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F4A41F-B17B-4069-AA4C-2B95561AAF4A}"/>
              </a:ext>
            </a:extLst>
          </p:cNvPr>
          <p:cNvSpPr>
            <a:spLocks noGrp="1"/>
          </p:cNvSpPr>
          <p:nvPr>
            <p:ph type="ftr" sz="quarter" idx="11"/>
          </p:nvPr>
        </p:nvSpPr>
        <p:spPr/>
        <p:txBody>
          <a:bodyPr/>
          <a:lstStyle/>
          <a:p>
            <a:r>
              <a:rPr lang="tr-TR"/>
              <a:t>INTRODUCTION</a:t>
            </a:r>
          </a:p>
        </p:txBody>
      </p:sp>
      <p:sp>
        <p:nvSpPr>
          <p:cNvPr id="5" name="Slide Number Placeholder 4">
            <a:extLst>
              <a:ext uri="{FF2B5EF4-FFF2-40B4-BE49-F238E27FC236}">
                <a16:creationId xmlns:a16="http://schemas.microsoft.com/office/drawing/2014/main" id="{C5C68836-E768-4E80-A50D-B41970A6B191}"/>
              </a:ext>
            </a:extLst>
          </p:cNvPr>
          <p:cNvSpPr>
            <a:spLocks noGrp="1"/>
          </p:cNvSpPr>
          <p:nvPr>
            <p:ph type="sldNum" sz="quarter" idx="12"/>
          </p:nvPr>
        </p:nvSpPr>
        <p:spPr/>
        <p:txBody>
          <a:bodyPr/>
          <a:lstStyle/>
          <a:p>
            <a:fld id="{711EB622-B21C-244C-8EBB-55E4427D51C7}" type="slidenum">
              <a:rPr lang="tr-TR" smtClean="0"/>
              <a:t>4</a:t>
            </a:fld>
            <a:endParaRPr lang="tr-TR"/>
          </a:p>
        </p:txBody>
      </p:sp>
      <p:sp>
        <p:nvSpPr>
          <p:cNvPr id="6" name="TextBox 5">
            <a:extLst>
              <a:ext uri="{FF2B5EF4-FFF2-40B4-BE49-F238E27FC236}">
                <a16:creationId xmlns:a16="http://schemas.microsoft.com/office/drawing/2014/main" id="{DCB09C35-F98A-41A5-91A7-B1B3496ADE4A}"/>
              </a:ext>
            </a:extLst>
          </p:cNvPr>
          <p:cNvSpPr txBox="1"/>
          <p:nvPr/>
        </p:nvSpPr>
        <p:spPr>
          <a:xfrm>
            <a:off x="156754" y="1307433"/>
            <a:ext cx="11802162" cy="4185761"/>
          </a:xfrm>
          <a:prstGeom prst="rect">
            <a:avLst/>
          </a:prstGeom>
          <a:noFill/>
        </p:spPr>
        <p:txBody>
          <a:bodyPr wrap="square" rtlCol="0">
            <a:spAutoFit/>
          </a:bodyPr>
          <a:lstStyle/>
          <a:p>
            <a:pPr marL="342900" indent="-342900">
              <a:buFont typeface="Arial" panose="020B0604020202020204" pitchFamily="34" charset="0"/>
              <a:buChar char="•"/>
            </a:pPr>
            <a:r>
              <a:rPr lang="en-US" sz="2600" dirty="0">
                <a:solidFill>
                  <a:schemeClr val="tx2"/>
                </a:solidFill>
                <a:latin typeface="Times New Roman" panose="02020603050405020304" pitchFamily="18" charset="0"/>
                <a:cs typeface="Times New Roman" panose="02020603050405020304" pitchFamily="18" charset="0"/>
              </a:rPr>
              <a:t>Elements of </a:t>
            </a:r>
            <a:r>
              <a:rPr lang="en-US" sz="2600" dirty="0">
                <a:solidFill>
                  <a:srgbClr val="FF0000"/>
                </a:solidFill>
                <a:latin typeface="Times New Roman" panose="02020603050405020304" pitchFamily="18" charset="0"/>
                <a:cs typeface="Times New Roman" panose="02020603050405020304" pitchFamily="18" charset="0"/>
              </a:rPr>
              <a:t>a subset </a:t>
            </a:r>
            <a:r>
              <a:rPr lang="en-US" sz="2600" dirty="0">
                <a:solidFill>
                  <a:schemeClr val="tx2"/>
                </a:solidFill>
                <a:latin typeface="Times New Roman" panose="02020603050405020304" pitchFamily="18" charset="0"/>
                <a:cs typeface="Times New Roman" panose="02020603050405020304" pitchFamily="18" charset="0"/>
              </a:rPr>
              <a:t>are also the elements of the set</a:t>
            </a:r>
          </a:p>
          <a:p>
            <a:r>
              <a:rPr lang="en-US" sz="2400" dirty="0">
                <a:solidFill>
                  <a:srgbClr val="FF0000"/>
                </a:solidFill>
                <a:latin typeface="Times New Roman" panose="02020603050405020304" pitchFamily="18" charset="0"/>
                <a:cs typeface="Times New Roman" panose="02020603050405020304" pitchFamily="18" charset="0"/>
              </a:rPr>
              <a:t>For example</a:t>
            </a:r>
            <a:r>
              <a:rPr lang="en-US" sz="2400" dirty="0">
                <a:latin typeface="Times New Roman" panose="02020603050405020304" pitchFamily="18" charset="0"/>
                <a:cs typeface="Times New Roman" panose="02020603050405020304" pitchFamily="18" charset="0"/>
              </a:rPr>
              <a:t>: </a:t>
            </a:r>
            <a:r>
              <a:rPr lang="en-US" sz="2400" dirty="0">
                <a:solidFill>
                  <a:schemeClr val="tx2"/>
                </a:solidFill>
                <a:latin typeface="Times New Roman" panose="02020603050405020304" pitchFamily="18" charset="0"/>
                <a:cs typeface="Times New Roman" panose="02020603050405020304" pitchFamily="18" charset="0"/>
              </a:rPr>
              <a:t>D={1,2,3,4,5,6}</a:t>
            </a:r>
          </a:p>
          <a:p>
            <a:pPr marL="342900" indent="-342900">
              <a:buFont typeface="Arial" panose="020B0604020202020204" pitchFamily="34" charset="0"/>
              <a:buChar char="•"/>
            </a:pPr>
            <a:r>
              <a:rPr lang="en-US" sz="2400" dirty="0">
                <a:solidFill>
                  <a:schemeClr val="tx2"/>
                </a:solidFill>
                <a:latin typeface="Times New Roman" panose="02020603050405020304" pitchFamily="18" charset="0"/>
                <a:cs typeface="Times New Roman" panose="02020603050405020304" pitchFamily="18" charset="0"/>
              </a:rPr>
              <a:t>Set E, which consists of even numbers (when you throw a die), is a subset of D.</a:t>
            </a:r>
          </a:p>
          <a:p>
            <a:pPr marL="342900" indent="-342900">
              <a:buFont typeface="Arial" panose="020B0604020202020204" pitchFamily="34" charset="0"/>
              <a:buChar char="•"/>
            </a:pPr>
            <a:r>
              <a:rPr lang="en-US" sz="2400" dirty="0">
                <a:solidFill>
                  <a:schemeClr val="tx2"/>
                </a:solidFill>
                <a:latin typeface="Times New Roman" panose="02020603050405020304" pitchFamily="18" charset="0"/>
                <a:cs typeface="Times New Roman" panose="02020603050405020304" pitchFamily="18" charset="0"/>
              </a:rPr>
              <a:t>If for example, set X is not a subset of D it is expressed as: X∉D</a:t>
            </a:r>
          </a:p>
          <a:p>
            <a:pPr marL="342900" indent="-342900">
              <a:buFont typeface="Arial" panose="020B0604020202020204" pitchFamily="34" charset="0"/>
              <a:buChar char="•"/>
            </a:pPr>
            <a:r>
              <a:rPr lang="en-US" sz="2400" dirty="0">
                <a:solidFill>
                  <a:schemeClr val="tx2"/>
                </a:solidFill>
                <a:latin typeface="Times New Roman" panose="02020603050405020304" pitchFamily="18" charset="0"/>
                <a:cs typeface="Times New Roman" panose="02020603050405020304" pitchFamily="18" charset="0"/>
              </a:rPr>
              <a:t>If E⊂D, this means that the region corresponding to E is also a part of the region corresponding to D.</a:t>
            </a:r>
          </a:p>
          <a:p>
            <a:pPr marL="342900" indent="-342900">
              <a:buFont typeface="Arial" panose="020B0604020202020204" pitchFamily="34" charset="0"/>
              <a:buChar char="•"/>
            </a:pPr>
            <a:r>
              <a:rPr lang="en-US" sz="2400" dirty="0">
                <a:solidFill>
                  <a:schemeClr val="tx2"/>
                </a:solidFill>
                <a:latin typeface="Times New Roman" panose="02020603050405020304" pitchFamily="18" charset="0"/>
                <a:cs typeface="Times New Roman" panose="02020603050405020304" pitchFamily="18" charset="0"/>
              </a:rPr>
              <a:t>If two sets have no common elements, their intersection is the </a:t>
            </a:r>
            <a:r>
              <a:rPr lang="en-US" sz="2400" dirty="0">
                <a:solidFill>
                  <a:srgbClr val="FF0000"/>
                </a:solidFill>
                <a:latin typeface="Times New Roman" panose="02020603050405020304" pitchFamily="18" charset="0"/>
                <a:cs typeface="Times New Roman" panose="02020603050405020304" pitchFamily="18" charset="0"/>
              </a:rPr>
              <a:t>empty set</a:t>
            </a:r>
            <a:r>
              <a:rPr lang="en-US" sz="2400" dirty="0">
                <a:solidFill>
                  <a:schemeClr val="tx2"/>
                </a:solidFill>
                <a:latin typeface="Times New Roman" panose="02020603050405020304" pitchFamily="18" charset="0"/>
                <a:cs typeface="Times New Roman" panose="02020603050405020304" pitchFamily="18" charset="0"/>
              </a:rPr>
              <a:t>. The set of even numbers E (when throwing a die) and the set of odd numbers O are </a:t>
            </a:r>
            <a:r>
              <a:rPr lang="en-US" sz="2400" dirty="0">
                <a:solidFill>
                  <a:srgbClr val="FF0000"/>
                </a:solidFill>
                <a:latin typeface="Times New Roman" panose="02020603050405020304" pitchFamily="18" charset="0"/>
                <a:cs typeface="Times New Roman" panose="02020603050405020304" pitchFamily="18" charset="0"/>
              </a:rPr>
              <a:t>disjoint sets </a:t>
            </a:r>
            <a:r>
              <a:rPr lang="en-US" sz="2400" dirty="0">
                <a:solidFill>
                  <a:schemeClr val="tx2"/>
                </a:solidFill>
                <a:latin typeface="Times New Roman" panose="02020603050405020304" pitchFamily="18" charset="0"/>
                <a:cs typeface="Times New Roman" panose="02020603050405020304" pitchFamily="18" charset="0"/>
              </a:rPr>
              <a:t>(they do not intersect).</a:t>
            </a:r>
          </a:p>
          <a:p>
            <a:pPr marL="342900" indent="-342900">
              <a:buFont typeface="Arial" panose="020B0604020202020204" pitchFamily="34" charset="0"/>
              <a:buChar char="•"/>
            </a:pPr>
            <a:r>
              <a:rPr lang="en-US" sz="2400" dirty="0">
                <a:solidFill>
                  <a:schemeClr val="tx2"/>
                </a:solidFill>
                <a:latin typeface="Times New Roman" panose="02020603050405020304" pitchFamily="18" charset="0"/>
                <a:cs typeface="Times New Roman" panose="02020603050405020304" pitchFamily="18" charset="0"/>
              </a:rPr>
              <a:t>The </a:t>
            </a:r>
            <a:r>
              <a:rPr lang="en-US" sz="2400" dirty="0">
                <a:solidFill>
                  <a:srgbClr val="FF0000"/>
                </a:solidFill>
                <a:latin typeface="Times New Roman" panose="02020603050405020304" pitchFamily="18" charset="0"/>
                <a:cs typeface="Times New Roman" panose="02020603050405020304" pitchFamily="18" charset="0"/>
              </a:rPr>
              <a:t>set</a:t>
            </a:r>
            <a:r>
              <a:rPr lang="en-US" sz="2400" dirty="0">
                <a:solidFill>
                  <a:schemeClr val="tx2"/>
                </a:solidFill>
                <a:latin typeface="Times New Roman" panose="02020603050405020304" pitchFamily="18" charset="0"/>
                <a:cs typeface="Times New Roman" panose="02020603050405020304" pitchFamily="18" charset="0"/>
              </a:rPr>
              <a:t> consisting of elements of two sets is their union. </a:t>
            </a:r>
          </a:p>
          <a:p>
            <a:r>
              <a:rPr lang="en-US" sz="2400" dirty="0">
                <a:solidFill>
                  <a:srgbClr val="FF0000"/>
                </a:solidFill>
                <a:latin typeface="Times New Roman" panose="02020603050405020304" pitchFamily="18" charset="0"/>
                <a:cs typeface="Times New Roman" panose="02020603050405020304" pitchFamily="18" charset="0"/>
              </a:rPr>
              <a:t>For example</a:t>
            </a:r>
            <a:r>
              <a:rPr lang="en-US" sz="2400" dirty="0">
                <a:solidFill>
                  <a:schemeClr val="tx2"/>
                </a:solidFill>
                <a:latin typeface="Times New Roman" panose="02020603050405020304" pitchFamily="18" charset="0"/>
                <a:cs typeface="Times New Roman" panose="02020603050405020304" pitchFamily="18" charset="0"/>
              </a:rPr>
              <a:t>: when throwing a die, the union of E and O is set D  (</a:t>
            </a:r>
            <a:r>
              <a:rPr lang="en-US" sz="2400" b="1" dirty="0">
                <a:solidFill>
                  <a:srgbClr val="FF0000"/>
                </a:solidFill>
                <a:latin typeface="Times New Roman" panose="02020603050405020304" pitchFamily="18" charset="0"/>
                <a:cs typeface="Times New Roman" panose="02020603050405020304" pitchFamily="18" charset="0"/>
              </a:rPr>
              <a:t>E ∪ O=D)</a:t>
            </a:r>
          </a:p>
        </p:txBody>
      </p:sp>
      <p:sp>
        <p:nvSpPr>
          <p:cNvPr id="8" name="TextBox 7">
            <a:extLst>
              <a:ext uri="{FF2B5EF4-FFF2-40B4-BE49-F238E27FC236}">
                <a16:creationId xmlns:a16="http://schemas.microsoft.com/office/drawing/2014/main" id="{DF6415AC-C8B7-43F4-9126-007BDD5ADA06}"/>
              </a:ext>
            </a:extLst>
          </p:cNvPr>
          <p:cNvSpPr txBox="1"/>
          <p:nvPr/>
        </p:nvSpPr>
        <p:spPr>
          <a:xfrm>
            <a:off x="866274" y="456864"/>
            <a:ext cx="9176085" cy="646331"/>
          </a:xfrm>
          <a:prstGeom prst="rect">
            <a:avLst/>
          </a:prstGeom>
          <a:noFill/>
        </p:spPr>
        <p:txBody>
          <a:bodyPr wrap="square">
            <a:spAutoFit/>
          </a:bodyPr>
          <a:lstStyle/>
          <a:p>
            <a:r>
              <a:rPr lang="en-US" sz="3600" b="1" dirty="0">
                <a:solidFill>
                  <a:schemeClr val="accent2">
                    <a:lumMod val="50000"/>
                  </a:schemeClr>
                </a:solidFill>
                <a:latin typeface="Microsoft YaHei" panose="020B0503020204020204" pitchFamily="34" charset="-122"/>
                <a:ea typeface="Microsoft YaHei" panose="020B0503020204020204" pitchFamily="34" charset="-122"/>
              </a:rPr>
              <a:t>ELEMENTS OF SET THEORY</a:t>
            </a:r>
            <a:endParaRPr lang="en-US" sz="3600" dirty="0"/>
          </a:p>
        </p:txBody>
      </p:sp>
      <p:pic>
        <p:nvPicPr>
          <p:cNvPr id="3" name="Picture 2">
            <a:extLst>
              <a:ext uri="{FF2B5EF4-FFF2-40B4-BE49-F238E27FC236}">
                <a16:creationId xmlns:a16="http://schemas.microsoft.com/office/drawing/2014/main" id="{2D251567-3140-4B66-A740-0F1A94D1EE0F}"/>
              </a:ext>
            </a:extLst>
          </p:cNvPr>
          <p:cNvPicPr>
            <a:picLocks noChangeAspect="1"/>
          </p:cNvPicPr>
          <p:nvPr/>
        </p:nvPicPr>
        <p:blipFill>
          <a:blip r:embed="rId2"/>
          <a:stretch>
            <a:fillRect/>
          </a:stretch>
        </p:blipFill>
        <p:spPr>
          <a:xfrm>
            <a:off x="9575073" y="1037627"/>
            <a:ext cx="2053519" cy="539611"/>
          </a:xfrm>
          <a:prstGeom prst="rect">
            <a:avLst/>
          </a:prstGeom>
        </p:spPr>
      </p:pic>
    </p:spTree>
    <p:extLst>
      <p:ext uri="{BB962C8B-B14F-4D97-AF65-F5344CB8AC3E}">
        <p14:creationId xmlns:p14="http://schemas.microsoft.com/office/powerpoint/2010/main" val="544428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3FE4F-37B0-42E5-97BF-E12A40EF8811}"/>
              </a:ext>
            </a:extLst>
          </p:cNvPr>
          <p:cNvSpPr>
            <a:spLocks noGrp="1"/>
          </p:cNvSpPr>
          <p:nvPr>
            <p:ph type="title"/>
          </p:nvPr>
        </p:nvSpPr>
        <p:spPr>
          <a:xfrm>
            <a:off x="190005" y="-9132"/>
            <a:ext cx="10620515" cy="1149165"/>
          </a:xfrm>
        </p:spPr>
        <p:txBody>
          <a:bodyPr>
            <a:normAutofit fontScale="90000"/>
          </a:bodyPr>
          <a:lstStyle/>
          <a:p>
            <a:r>
              <a:rPr lang="en-US" b="1" dirty="0">
                <a:solidFill>
                  <a:schemeClr val="accent2">
                    <a:lumMod val="50000"/>
                  </a:schemeClr>
                </a:solidFill>
                <a:latin typeface="Microsoft YaHei" panose="020B0503020204020204" pitchFamily="34" charset="-122"/>
                <a:ea typeface="Microsoft YaHei" panose="020B0503020204020204" pitchFamily="34" charset="-122"/>
              </a:rPr>
              <a:t>ELEMENTS OF PROBABILITY THEORY</a:t>
            </a:r>
          </a:p>
        </p:txBody>
      </p:sp>
      <p:sp>
        <p:nvSpPr>
          <p:cNvPr id="3" name="Content Placeholder 2">
            <a:extLst>
              <a:ext uri="{FF2B5EF4-FFF2-40B4-BE49-F238E27FC236}">
                <a16:creationId xmlns:a16="http://schemas.microsoft.com/office/drawing/2014/main" id="{A9A2A478-DF2C-4E2F-A52D-A8CCC82D3755}"/>
              </a:ext>
            </a:extLst>
          </p:cNvPr>
          <p:cNvSpPr>
            <a:spLocks noGrp="1"/>
          </p:cNvSpPr>
          <p:nvPr>
            <p:ph idx="1"/>
          </p:nvPr>
        </p:nvSpPr>
        <p:spPr>
          <a:xfrm>
            <a:off x="190005" y="1341912"/>
            <a:ext cx="12001995" cy="4924776"/>
          </a:xfrm>
        </p:spPr>
        <p:txBody>
          <a:bodyPr>
            <a:normAutofit fontScale="92500" lnSpcReduction="20000"/>
          </a:bodyPr>
          <a:lstStyle/>
          <a:p>
            <a:pPr marL="0" indent="0">
              <a:buNone/>
            </a:pPr>
            <a:r>
              <a:rPr lang="en-US" sz="2600" b="1" dirty="0">
                <a:solidFill>
                  <a:srgbClr val="FF0000"/>
                </a:solidFill>
                <a:latin typeface="Times New Roman" panose="02020603050405020304" pitchFamily="18" charset="0"/>
                <a:cs typeface="Times New Roman" panose="02020603050405020304" pitchFamily="18" charset="0"/>
              </a:rPr>
              <a:t>Venn diagram:</a:t>
            </a:r>
          </a:p>
          <a:p>
            <a:r>
              <a:rPr lang="en-US" sz="2600" dirty="0">
                <a:solidFill>
                  <a:schemeClr val="tx2"/>
                </a:solidFill>
                <a:latin typeface="Times New Roman" panose="02020603050405020304" pitchFamily="18" charset="0"/>
                <a:cs typeface="Times New Roman" panose="02020603050405020304" pitchFamily="18" charset="0"/>
              </a:rPr>
              <a:t>A Venn diagram shows the relations between the sets and subsets. In a Venn diagram, each set is represented by the region inside a closed shape.</a:t>
            </a:r>
            <a:br>
              <a:rPr lang="en-US" sz="2600" dirty="0">
                <a:solidFill>
                  <a:schemeClr val="tx2"/>
                </a:solidFill>
                <a:latin typeface="Times New Roman" panose="02020603050405020304" pitchFamily="18" charset="0"/>
                <a:cs typeface="Times New Roman" panose="02020603050405020304" pitchFamily="18" charset="0"/>
              </a:rPr>
            </a:br>
            <a:r>
              <a:rPr lang="en-US" sz="2600" dirty="0">
                <a:solidFill>
                  <a:schemeClr val="tx2"/>
                </a:solidFill>
                <a:latin typeface="Times New Roman" panose="02020603050405020304" pitchFamily="18" charset="0"/>
                <a:cs typeface="Times New Roman" panose="02020603050405020304" pitchFamily="18" charset="0"/>
              </a:rPr>
              <a:t>- From the Venn diagram above, we can write:</a:t>
            </a:r>
          </a:p>
          <a:p>
            <a:br>
              <a:rPr lang="en-US" sz="2200" b="1" dirty="0">
                <a:solidFill>
                  <a:schemeClr val="tx2"/>
                </a:solidFill>
                <a:latin typeface="Times New Roman" panose="02020603050405020304" pitchFamily="18" charset="0"/>
                <a:cs typeface="Times New Roman" panose="02020603050405020304" pitchFamily="18" charset="0"/>
              </a:rPr>
            </a:br>
            <a:br>
              <a:rPr lang="en-US" sz="2200" b="1" dirty="0">
                <a:solidFill>
                  <a:schemeClr val="tx2"/>
                </a:solidFill>
                <a:latin typeface="Times New Roman" panose="02020603050405020304" pitchFamily="18" charset="0"/>
                <a:cs typeface="Times New Roman" panose="02020603050405020304" pitchFamily="18" charset="0"/>
              </a:rPr>
            </a:br>
            <a:endParaRPr lang="en-US" sz="2200" b="1" dirty="0">
              <a:solidFill>
                <a:schemeClr val="tx2"/>
              </a:solidFill>
              <a:latin typeface="Times New Roman" panose="02020603050405020304" pitchFamily="18" charset="0"/>
              <a:cs typeface="Times New Roman" panose="02020603050405020304" pitchFamily="18" charset="0"/>
            </a:endParaRPr>
          </a:p>
          <a:p>
            <a:r>
              <a:rPr lang="en-US" sz="2600" b="1" dirty="0">
                <a:solidFill>
                  <a:srgbClr val="FF0000"/>
                </a:solidFill>
                <a:latin typeface="Times New Roman" panose="02020603050405020304" pitchFamily="18" charset="0"/>
                <a:cs typeface="Times New Roman" panose="02020603050405020304" pitchFamily="18" charset="0"/>
              </a:rPr>
              <a:t>Random Event:</a:t>
            </a:r>
          </a:p>
          <a:p>
            <a:r>
              <a:rPr lang="en-US" sz="2600" dirty="0">
                <a:solidFill>
                  <a:schemeClr val="tx2"/>
                </a:solidFill>
                <a:latin typeface="Times New Roman" panose="02020603050405020304" pitchFamily="18" charset="0"/>
                <a:cs typeface="Times New Roman" panose="02020603050405020304" pitchFamily="18" charset="0"/>
              </a:rPr>
              <a:t>The set consisting of common elements of two sets is their </a:t>
            </a:r>
            <a:br>
              <a:rPr lang="en-US" sz="2600" dirty="0">
                <a:solidFill>
                  <a:schemeClr val="tx2"/>
                </a:solidFill>
                <a:latin typeface="Times New Roman" panose="02020603050405020304" pitchFamily="18" charset="0"/>
                <a:cs typeface="Times New Roman" panose="02020603050405020304" pitchFamily="18" charset="0"/>
              </a:rPr>
            </a:br>
            <a:r>
              <a:rPr lang="en-US" sz="2600" dirty="0">
                <a:solidFill>
                  <a:schemeClr val="tx2"/>
                </a:solidFill>
                <a:latin typeface="Times New Roman" panose="02020603050405020304" pitchFamily="18" charset="0"/>
                <a:cs typeface="Times New Roman" panose="02020603050405020304" pitchFamily="18" charset="0"/>
              </a:rPr>
              <a:t>intersection. </a:t>
            </a:r>
            <a:br>
              <a:rPr lang="en-US" sz="2600" dirty="0">
                <a:solidFill>
                  <a:schemeClr val="tx2"/>
                </a:solidFill>
                <a:latin typeface="Times New Roman" panose="02020603050405020304" pitchFamily="18" charset="0"/>
                <a:cs typeface="Times New Roman" panose="02020603050405020304" pitchFamily="18" charset="0"/>
              </a:rPr>
            </a:br>
            <a:r>
              <a:rPr lang="en-US" sz="2600" dirty="0">
                <a:solidFill>
                  <a:schemeClr val="tx2"/>
                </a:solidFill>
                <a:latin typeface="Times New Roman" panose="02020603050405020304" pitchFamily="18" charset="0"/>
                <a:cs typeface="Times New Roman" panose="02020603050405020304" pitchFamily="18" charset="0"/>
              </a:rPr>
              <a:t>The shaded region (intersection of A and C) is expressed as:</a:t>
            </a:r>
            <a:br>
              <a:rPr lang="en-US" sz="2600" b="1" dirty="0">
                <a:solidFill>
                  <a:schemeClr val="tx2"/>
                </a:solidFill>
                <a:latin typeface="Times New Roman" panose="02020603050405020304" pitchFamily="18" charset="0"/>
                <a:cs typeface="Times New Roman" panose="02020603050405020304" pitchFamily="18" charset="0"/>
              </a:rPr>
            </a:br>
            <a:r>
              <a:rPr lang="en-US" sz="2600" b="1" dirty="0">
                <a:solidFill>
                  <a:srgbClr val="FF0000"/>
                </a:solidFill>
                <a:latin typeface="Times New Roman" panose="02020603050405020304" pitchFamily="18" charset="0"/>
                <a:cs typeface="Times New Roman" panose="02020603050405020304" pitchFamily="18" charset="0"/>
              </a:rPr>
              <a:t>A </a:t>
            </a:r>
            <a:r>
              <a:rPr lang="en-US" sz="2600" b="0" i="0" dirty="0">
                <a:solidFill>
                  <a:srgbClr val="FF0000"/>
                </a:solidFill>
                <a:effectLst/>
                <a:latin typeface="Times New Roman" panose="02020603050405020304" pitchFamily="18" charset="0"/>
                <a:cs typeface="Times New Roman" panose="02020603050405020304" pitchFamily="18" charset="0"/>
              </a:rPr>
              <a:t>∩</a:t>
            </a:r>
            <a:r>
              <a:rPr lang="en-US" sz="2600" b="1" dirty="0">
                <a:solidFill>
                  <a:srgbClr val="FF0000"/>
                </a:solidFill>
                <a:latin typeface="Times New Roman" panose="02020603050405020304" pitchFamily="18" charset="0"/>
                <a:cs typeface="Times New Roman" panose="02020603050405020304" pitchFamily="18" charset="0"/>
              </a:rPr>
              <a:t> C </a:t>
            </a:r>
            <a:r>
              <a:rPr lang="en-US" sz="2600" b="1" dirty="0">
                <a:solidFill>
                  <a:schemeClr val="tx2"/>
                </a:solidFill>
                <a:latin typeface="Times New Roman" panose="02020603050405020304" pitchFamily="18" charset="0"/>
                <a:cs typeface="Times New Roman" panose="02020603050405020304" pitchFamily="18" charset="0"/>
              </a:rPr>
              <a:t>or </a:t>
            </a:r>
            <a:r>
              <a:rPr lang="en-US" sz="2600" b="1" dirty="0">
                <a:solidFill>
                  <a:srgbClr val="FF0000"/>
                </a:solidFill>
                <a:latin typeface="Times New Roman" panose="02020603050405020304" pitchFamily="18" charset="0"/>
                <a:cs typeface="Times New Roman" panose="02020603050405020304" pitchFamily="18" charset="0"/>
              </a:rPr>
              <a:t>AC</a:t>
            </a:r>
          </a:p>
          <a:p>
            <a:br>
              <a:rPr lang="en-US" sz="2200" b="1" dirty="0">
                <a:solidFill>
                  <a:schemeClr val="tx2"/>
                </a:solidFill>
                <a:latin typeface="Times New Roman" panose="02020603050405020304" pitchFamily="18" charset="0"/>
                <a:cs typeface="Times New Roman" panose="02020603050405020304" pitchFamily="18" charset="0"/>
              </a:rPr>
            </a:br>
            <a:br>
              <a:rPr lang="en-US" sz="2200" b="1" dirty="0">
                <a:solidFill>
                  <a:schemeClr val="tx2"/>
                </a:solidFill>
                <a:latin typeface="Times New Roman" panose="02020603050405020304" pitchFamily="18" charset="0"/>
                <a:cs typeface="Times New Roman" panose="02020603050405020304" pitchFamily="18" charset="0"/>
              </a:rPr>
            </a:br>
            <a:endParaRPr lang="en-US" b="1" i="1" dirty="0">
              <a:solidFill>
                <a:schemeClr val="tx2"/>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9C0C192-5C2C-48DD-BD44-785D274076CC}"/>
              </a:ext>
            </a:extLst>
          </p:cNvPr>
          <p:cNvSpPr>
            <a:spLocks noGrp="1"/>
          </p:cNvSpPr>
          <p:nvPr>
            <p:ph type="sldNum" sz="quarter" idx="12"/>
          </p:nvPr>
        </p:nvSpPr>
        <p:spPr>
          <a:xfrm>
            <a:off x="9849400" y="6449599"/>
            <a:ext cx="1363083" cy="375311"/>
          </a:xfrm>
        </p:spPr>
        <p:txBody>
          <a:bodyPr/>
          <a:lstStyle/>
          <a:p>
            <a:fld id="{711EB622-B21C-244C-8EBB-55E4427D51C7}" type="slidenum">
              <a:rPr lang="tr-TR" smtClean="0"/>
              <a:t>5</a:t>
            </a:fld>
            <a:endParaRPr lang="tr-TR"/>
          </a:p>
        </p:txBody>
      </p:sp>
      <p:sp>
        <p:nvSpPr>
          <p:cNvPr id="6" name="Footer Placeholder 5">
            <a:extLst>
              <a:ext uri="{FF2B5EF4-FFF2-40B4-BE49-F238E27FC236}">
                <a16:creationId xmlns:a16="http://schemas.microsoft.com/office/drawing/2014/main" id="{748EC546-C4E8-4786-ADCA-C3402112F2F9}"/>
              </a:ext>
            </a:extLst>
          </p:cNvPr>
          <p:cNvSpPr>
            <a:spLocks noGrp="1"/>
          </p:cNvSpPr>
          <p:nvPr>
            <p:ph type="ftr" sz="quarter" idx="11"/>
          </p:nvPr>
        </p:nvSpPr>
        <p:spPr>
          <a:xfrm>
            <a:off x="3498503" y="6449599"/>
            <a:ext cx="5010486" cy="375311"/>
          </a:xfrm>
        </p:spPr>
        <p:txBody>
          <a:bodyPr/>
          <a:lstStyle/>
          <a:p>
            <a:r>
              <a:rPr lang="tr-TR" b="1" dirty="0">
                <a:latin typeface="Microsoft YaHei" panose="020B0503020204020204" pitchFamily="34" charset="-122"/>
                <a:ea typeface="Microsoft YaHei" panose="020B0503020204020204" pitchFamily="34" charset="-122"/>
              </a:rPr>
              <a:t>INTRODUCTION</a:t>
            </a:r>
          </a:p>
        </p:txBody>
      </p:sp>
      <p:pic>
        <p:nvPicPr>
          <p:cNvPr id="8" name="Picture 7">
            <a:extLst>
              <a:ext uri="{FF2B5EF4-FFF2-40B4-BE49-F238E27FC236}">
                <a16:creationId xmlns:a16="http://schemas.microsoft.com/office/drawing/2014/main" id="{62BB0474-0D8E-4FE4-A61D-860AFD0EEF90}"/>
              </a:ext>
            </a:extLst>
          </p:cNvPr>
          <p:cNvPicPr>
            <a:picLocks noChangeAspect="1"/>
          </p:cNvPicPr>
          <p:nvPr/>
        </p:nvPicPr>
        <p:blipFill>
          <a:blip r:embed="rId2"/>
          <a:stretch>
            <a:fillRect/>
          </a:stretch>
        </p:blipFill>
        <p:spPr>
          <a:xfrm>
            <a:off x="8401026" y="3429000"/>
            <a:ext cx="3790974" cy="2728769"/>
          </a:xfrm>
          <a:prstGeom prst="rect">
            <a:avLst/>
          </a:prstGeom>
        </p:spPr>
      </p:pic>
      <p:pic>
        <p:nvPicPr>
          <p:cNvPr id="10" name="Picture 9">
            <a:extLst>
              <a:ext uri="{FF2B5EF4-FFF2-40B4-BE49-F238E27FC236}">
                <a16:creationId xmlns:a16="http://schemas.microsoft.com/office/drawing/2014/main" id="{707313C2-BB7C-4D35-A529-1898412ACC70}"/>
              </a:ext>
            </a:extLst>
          </p:cNvPr>
          <p:cNvPicPr>
            <a:picLocks noChangeAspect="1"/>
          </p:cNvPicPr>
          <p:nvPr/>
        </p:nvPicPr>
        <p:blipFill>
          <a:blip r:embed="rId3"/>
          <a:stretch>
            <a:fillRect/>
          </a:stretch>
        </p:blipFill>
        <p:spPr>
          <a:xfrm>
            <a:off x="190005" y="2734549"/>
            <a:ext cx="3846188" cy="694451"/>
          </a:xfrm>
          <a:prstGeom prst="rect">
            <a:avLst/>
          </a:prstGeom>
        </p:spPr>
      </p:pic>
    </p:spTree>
    <p:extLst>
      <p:ext uri="{BB962C8B-B14F-4D97-AF65-F5344CB8AC3E}">
        <p14:creationId xmlns:p14="http://schemas.microsoft.com/office/powerpoint/2010/main" val="2731610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3FE4F-37B0-42E5-97BF-E12A40EF8811}"/>
              </a:ext>
            </a:extLst>
          </p:cNvPr>
          <p:cNvSpPr>
            <a:spLocks noGrp="1"/>
          </p:cNvSpPr>
          <p:nvPr>
            <p:ph type="title"/>
          </p:nvPr>
        </p:nvSpPr>
        <p:spPr>
          <a:xfrm>
            <a:off x="20202" y="-98968"/>
            <a:ext cx="10620515" cy="1149165"/>
          </a:xfrm>
        </p:spPr>
        <p:txBody>
          <a:bodyPr>
            <a:normAutofit fontScale="90000"/>
          </a:bodyPr>
          <a:lstStyle/>
          <a:p>
            <a:r>
              <a:rPr lang="en-US" b="1" dirty="0">
                <a:solidFill>
                  <a:schemeClr val="accent2">
                    <a:lumMod val="50000"/>
                  </a:schemeClr>
                </a:solidFill>
                <a:latin typeface="Microsoft YaHei" panose="020B0503020204020204" pitchFamily="34" charset="-122"/>
                <a:ea typeface="Microsoft YaHei" panose="020B0503020204020204" pitchFamily="34" charset="-122"/>
              </a:rPr>
              <a:t>ELEMENTS OF PROBABILITY THEORY</a:t>
            </a:r>
          </a:p>
        </p:txBody>
      </p:sp>
      <p:sp>
        <p:nvSpPr>
          <p:cNvPr id="3" name="Content Placeholder 2">
            <a:extLst>
              <a:ext uri="{FF2B5EF4-FFF2-40B4-BE49-F238E27FC236}">
                <a16:creationId xmlns:a16="http://schemas.microsoft.com/office/drawing/2014/main" id="{A9A2A478-DF2C-4E2F-A52D-A8CCC82D3755}"/>
              </a:ext>
            </a:extLst>
          </p:cNvPr>
          <p:cNvSpPr>
            <a:spLocks noGrp="1"/>
          </p:cNvSpPr>
          <p:nvPr>
            <p:ph idx="1"/>
          </p:nvPr>
        </p:nvSpPr>
        <p:spPr>
          <a:xfrm>
            <a:off x="190005" y="1341912"/>
            <a:ext cx="12001996" cy="4924776"/>
          </a:xfrm>
        </p:spPr>
        <p:txBody>
          <a:bodyPr>
            <a:normAutofit/>
          </a:bodyPr>
          <a:lstStyle/>
          <a:p>
            <a:pPr marL="0" indent="0">
              <a:buNone/>
            </a:pPr>
            <a:r>
              <a:rPr lang="en-US" sz="2600" b="1" dirty="0">
                <a:solidFill>
                  <a:srgbClr val="FF0000"/>
                </a:solidFill>
                <a:latin typeface="Times New Roman" panose="02020603050405020304" pitchFamily="18" charset="0"/>
                <a:cs typeface="Times New Roman" panose="02020603050405020304" pitchFamily="18" charset="0"/>
              </a:rPr>
              <a:t>Probability Concept :</a:t>
            </a:r>
          </a:p>
          <a:p>
            <a:r>
              <a:rPr lang="en-US" sz="2400" dirty="0">
                <a:solidFill>
                  <a:schemeClr val="tx2"/>
                </a:solidFill>
                <a:latin typeface="Times New Roman" panose="02020603050405020304" pitchFamily="18" charset="0"/>
                <a:cs typeface="Times New Roman" panose="02020603050405020304" pitchFamily="18" charset="0"/>
              </a:rPr>
              <a:t>In probability theory, the chance of the occurrence of a random event is defined as its probability.</a:t>
            </a:r>
          </a:p>
          <a:p>
            <a:r>
              <a:rPr lang="en-US" sz="2400" dirty="0">
                <a:solidFill>
                  <a:schemeClr val="tx2"/>
                </a:solidFill>
                <a:latin typeface="Times New Roman" panose="02020603050405020304" pitchFamily="18" charset="0"/>
                <a:cs typeface="Times New Roman" panose="02020603050405020304" pitchFamily="18" charset="0"/>
              </a:rPr>
              <a:t>Each random event has a certain probability that varies in the range of 0 to 1.</a:t>
            </a:r>
            <a:br>
              <a:rPr lang="en-US" sz="2200" b="1" dirty="0">
                <a:solidFill>
                  <a:schemeClr val="tx2"/>
                </a:solidFill>
                <a:latin typeface="Times New Roman" panose="02020603050405020304" pitchFamily="18" charset="0"/>
                <a:cs typeface="Times New Roman" panose="02020603050405020304" pitchFamily="18" charset="0"/>
              </a:rPr>
            </a:br>
            <a:br>
              <a:rPr lang="en-US" sz="2200" b="1" dirty="0">
                <a:solidFill>
                  <a:schemeClr val="tx2"/>
                </a:solidFill>
                <a:latin typeface="Times New Roman" panose="02020603050405020304" pitchFamily="18" charset="0"/>
                <a:cs typeface="Times New Roman" panose="02020603050405020304" pitchFamily="18" charset="0"/>
              </a:rPr>
            </a:br>
            <a:br>
              <a:rPr lang="en-US" sz="2200" b="1" dirty="0">
                <a:solidFill>
                  <a:schemeClr val="tx2"/>
                </a:solidFill>
                <a:latin typeface="Times New Roman" panose="02020603050405020304" pitchFamily="18" charset="0"/>
                <a:cs typeface="Times New Roman" panose="02020603050405020304" pitchFamily="18" charset="0"/>
              </a:rPr>
            </a:br>
            <a:br>
              <a:rPr lang="en-US" sz="2200" b="1" dirty="0">
                <a:solidFill>
                  <a:schemeClr val="tx2"/>
                </a:solidFill>
                <a:latin typeface="Times New Roman" panose="02020603050405020304" pitchFamily="18" charset="0"/>
                <a:cs typeface="Times New Roman" panose="02020603050405020304" pitchFamily="18" charset="0"/>
              </a:rPr>
            </a:br>
            <a:br>
              <a:rPr lang="en-US" sz="2200" b="1" dirty="0">
                <a:solidFill>
                  <a:schemeClr val="tx2"/>
                </a:solidFill>
                <a:latin typeface="Times New Roman" panose="02020603050405020304" pitchFamily="18" charset="0"/>
                <a:cs typeface="Times New Roman" panose="02020603050405020304" pitchFamily="18" charset="0"/>
              </a:rPr>
            </a:br>
            <a:br>
              <a:rPr lang="en-US" sz="2200" b="1" dirty="0">
                <a:solidFill>
                  <a:schemeClr val="tx2"/>
                </a:solidFill>
                <a:latin typeface="Times New Roman" panose="02020603050405020304" pitchFamily="18" charset="0"/>
                <a:cs typeface="Times New Roman" panose="02020603050405020304" pitchFamily="18" charset="0"/>
              </a:rPr>
            </a:br>
            <a:endParaRPr lang="en-US" b="1" i="1" dirty="0">
              <a:solidFill>
                <a:schemeClr val="tx2"/>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9C0C192-5C2C-48DD-BD44-785D274076CC}"/>
              </a:ext>
            </a:extLst>
          </p:cNvPr>
          <p:cNvSpPr>
            <a:spLocks noGrp="1"/>
          </p:cNvSpPr>
          <p:nvPr>
            <p:ph type="sldNum" sz="quarter" idx="12"/>
          </p:nvPr>
        </p:nvSpPr>
        <p:spPr>
          <a:xfrm>
            <a:off x="9849400" y="6449599"/>
            <a:ext cx="1363083" cy="375311"/>
          </a:xfrm>
        </p:spPr>
        <p:txBody>
          <a:bodyPr/>
          <a:lstStyle/>
          <a:p>
            <a:fld id="{711EB622-B21C-244C-8EBB-55E4427D51C7}" type="slidenum">
              <a:rPr lang="tr-TR" smtClean="0"/>
              <a:t>6</a:t>
            </a:fld>
            <a:endParaRPr lang="tr-TR"/>
          </a:p>
        </p:txBody>
      </p:sp>
      <p:sp>
        <p:nvSpPr>
          <p:cNvPr id="6" name="Footer Placeholder 5">
            <a:extLst>
              <a:ext uri="{FF2B5EF4-FFF2-40B4-BE49-F238E27FC236}">
                <a16:creationId xmlns:a16="http://schemas.microsoft.com/office/drawing/2014/main" id="{748EC546-C4E8-4786-ADCA-C3402112F2F9}"/>
              </a:ext>
            </a:extLst>
          </p:cNvPr>
          <p:cNvSpPr>
            <a:spLocks noGrp="1"/>
          </p:cNvSpPr>
          <p:nvPr>
            <p:ph type="ftr" sz="quarter" idx="11"/>
          </p:nvPr>
        </p:nvSpPr>
        <p:spPr>
          <a:xfrm>
            <a:off x="3498503" y="6449599"/>
            <a:ext cx="5010486" cy="375311"/>
          </a:xfrm>
        </p:spPr>
        <p:txBody>
          <a:bodyPr/>
          <a:lstStyle/>
          <a:p>
            <a:r>
              <a:rPr lang="tr-TR" b="1" dirty="0">
                <a:latin typeface="Microsoft YaHei" panose="020B0503020204020204" pitchFamily="34" charset="-122"/>
                <a:ea typeface="Microsoft YaHei" panose="020B0503020204020204" pitchFamily="34" charset="-122"/>
              </a:rPr>
              <a:t>INTRODUCTION</a:t>
            </a:r>
          </a:p>
        </p:txBody>
      </p:sp>
      <p:pic>
        <p:nvPicPr>
          <p:cNvPr id="9" name="Picture 8">
            <a:extLst>
              <a:ext uri="{FF2B5EF4-FFF2-40B4-BE49-F238E27FC236}">
                <a16:creationId xmlns:a16="http://schemas.microsoft.com/office/drawing/2014/main" id="{CD41ABE4-6636-42E0-B3DE-3FCE4692C4C4}"/>
              </a:ext>
            </a:extLst>
          </p:cNvPr>
          <p:cNvPicPr>
            <a:picLocks noChangeAspect="1"/>
          </p:cNvPicPr>
          <p:nvPr/>
        </p:nvPicPr>
        <p:blipFill>
          <a:blip r:embed="rId2"/>
          <a:stretch>
            <a:fillRect/>
          </a:stretch>
        </p:blipFill>
        <p:spPr>
          <a:xfrm>
            <a:off x="8508988" y="4323807"/>
            <a:ext cx="2357219" cy="677892"/>
          </a:xfrm>
          <a:prstGeom prst="rect">
            <a:avLst/>
          </a:prstGeom>
        </p:spPr>
      </p:pic>
      <p:pic>
        <p:nvPicPr>
          <p:cNvPr id="14" name="Picture 13">
            <a:extLst>
              <a:ext uri="{FF2B5EF4-FFF2-40B4-BE49-F238E27FC236}">
                <a16:creationId xmlns:a16="http://schemas.microsoft.com/office/drawing/2014/main" id="{A632F1B5-1034-476D-A1B1-EEC7E679A451}"/>
              </a:ext>
            </a:extLst>
          </p:cNvPr>
          <p:cNvPicPr>
            <a:picLocks noChangeAspect="1"/>
          </p:cNvPicPr>
          <p:nvPr/>
        </p:nvPicPr>
        <p:blipFill>
          <a:blip r:embed="rId3"/>
          <a:stretch>
            <a:fillRect/>
          </a:stretch>
        </p:blipFill>
        <p:spPr>
          <a:xfrm>
            <a:off x="190005" y="3043647"/>
            <a:ext cx="8096284" cy="3223042"/>
          </a:xfrm>
          <a:prstGeom prst="rect">
            <a:avLst/>
          </a:prstGeom>
        </p:spPr>
      </p:pic>
    </p:spTree>
    <p:extLst>
      <p:ext uri="{BB962C8B-B14F-4D97-AF65-F5344CB8AC3E}">
        <p14:creationId xmlns:p14="http://schemas.microsoft.com/office/powerpoint/2010/main" val="3280338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3FE4F-37B0-42E5-97BF-E12A40EF8811}"/>
              </a:ext>
            </a:extLst>
          </p:cNvPr>
          <p:cNvSpPr>
            <a:spLocks noGrp="1"/>
          </p:cNvSpPr>
          <p:nvPr>
            <p:ph type="title"/>
          </p:nvPr>
        </p:nvSpPr>
        <p:spPr>
          <a:xfrm>
            <a:off x="20202" y="-98968"/>
            <a:ext cx="10620515" cy="1149165"/>
          </a:xfrm>
        </p:spPr>
        <p:txBody>
          <a:bodyPr>
            <a:normAutofit fontScale="90000"/>
          </a:bodyPr>
          <a:lstStyle/>
          <a:p>
            <a:r>
              <a:rPr lang="en-US" b="1" dirty="0">
                <a:solidFill>
                  <a:schemeClr val="accent2">
                    <a:lumMod val="50000"/>
                  </a:schemeClr>
                </a:solidFill>
                <a:latin typeface="Microsoft YaHei" panose="020B0503020204020204" pitchFamily="34" charset="-122"/>
                <a:ea typeface="Microsoft YaHei" panose="020B0503020204020204" pitchFamily="34" charset="-122"/>
              </a:rPr>
              <a:t>ELEMENTS OF PROBABILITY THEORY</a:t>
            </a:r>
          </a:p>
        </p:txBody>
      </p:sp>
      <p:sp>
        <p:nvSpPr>
          <p:cNvPr id="3" name="Content Placeholder 2">
            <a:extLst>
              <a:ext uri="{FF2B5EF4-FFF2-40B4-BE49-F238E27FC236}">
                <a16:creationId xmlns:a16="http://schemas.microsoft.com/office/drawing/2014/main" id="{A9A2A478-DF2C-4E2F-A52D-A8CCC82D3755}"/>
              </a:ext>
            </a:extLst>
          </p:cNvPr>
          <p:cNvSpPr>
            <a:spLocks noGrp="1"/>
          </p:cNvSpPr>
          <p:nvPr>
            <p:ph idx="1"/>
          </p:nvPr>
        </p:nvSpPr>
        <p:spPr>
          <a:xfrm>
            <a:off x="190005" y="1341912"/>
            <a:ext cx="12001996" cy="4924776"/>
          </a:xfrm>
        </p:spPr>
        <p:txBody>
          <a:bodyPr>
            <a:normAutofit/>
          </a:bodyPr>
          <a:lstStyle/>
          <a:p>
            <a:pPr marL="0" indent="0">
              <a:buNone/>
            </a:pPr>
            <a:r>
              <a:rPr lang="en-US" sz="2800" b="1" dirty="0">
                <a:solidFill>
                  <a:srgbClr val="FF0000"/>
                </a:solidFill>
                <a:latin typeface="Times New Roman" panose="02020603050405020304" pitchFamily="18" charset="0"/>
                <a:cs typeface="Times New Roman" panose="02020603050405020304" pitchFamily="18" charset="0"/>
              </a:rPr>
              <a:t>How we can estimate the probabilities of random events?</a:t>
            </a:r>
            <a:br>
              <a:rPr lang="en-US" sz="2400" b="1" dirty="0">
                <a:solidFill>
                  <a:schemeClr val="tx2"/>
                </a:solidFill>
                <a:latin typeface="Times New Roman" panose="02020603050405020304" pitchFamily="18" charset="0"/>
                <a:cs typeface="Times New Roman" panose="02020603050405020304" pitchFamily="18" charset="0"/>
              </a:rPr>
            </a:br>
            <a:r>
              <a:rPr lang="en-US" sz="2400" b="1" dirty="0">
                <a:solidFill>
                  <a:schemeClr val="tx2"/>
                </a:solidFill>
                <a:latin typeface="Times New Roman" panose="02020603050405020304" pitchFamily="18" charset="0"/>
                <a:cs typeface="Times New Roman" panose="02020603050405020304" pitchFamily="18" charset="0"/>
              </a:rPr>
              <a:t>In case of simple variables, the probabilities can be determined by logic. Let’s look at this example:</a:t>
            </a:r>
            <a:br>
              <a:rPr lang="en-US" sz="2200" b="1" dirty="0">
                <a:solidFill>
                  <a:schemeClr val="tx2"/>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200" b="1" i="1" dirty="0">
                <a:solidFill>
                  <a:schemeClr val="tx2"/>
                </a:solidFill>
                <a:latin typeface="Times New Roman" panose="02020603050405020304" pitchFamily="18" charset="0"/>
                <a:cs typeface="Times New Roman" panose="02020603050405020304" pitchFamily="18" charset="0"/>
              </a:rPr>
              <a:t>There are six random events in the throw of die with equal probabilities;.</a:t>
            </a:r>
            <a:br>
              <a:rPr lang="en-US" sz="2200" b="1" dirty="0">
                <a:solidFill>
                  <a:schemeClr val="tx2"/>
                </a:solidFill>
                <a:latin typeface="Times New Roman" panose="02020603050405020304" pitchFamily="18" charset="0"/>
                <a:cs typeface="Times New Roman" panose="02020603050405020304" pitchFamily="18" charset="0"/>
              </a:rPr>
            </a:br>
            <a:br>
              <a:rPr lang="en-US" sz="2200" b="1" dirty="0">
                <a:solidFill>
                  <a:schemeClr val="tx2"/>
                </a:solidFill>
                <a:latin typeface="Times New Roman" panose="02020603050405020304" pitchFamily="18" charset="0"/>
                <a:cs typeface="Times New Roman" panose="02020603050405020304" pitchFamily="18" charset="0"/>
              </a:rPr>
            </a:br>
            <a:br>
              <a:rPr lang="en-US" sz="2200" b="1" dirty="0">
                <a:solidFill>
                  <a:schemeClr val="tx2"/>
                </a:solidFill>
                <a:latin typeface="Times New Roman" panose="02020603050405020304" pitchFamily="18" charset="0"/>
                <a:cs typeface="Times New Roman" panose="02020603050405020304" pitchFamily="18" charset="0"/>
              </a:rPr>
            </a:br>
            <a:br>
              <a:rPr lang="en-US" sz="2200" b="1" dirty="0">
                <a:solidFill>
                  <a:schemeClr val="tx2"/>
                </a:solidFill>
                <a:latin typeface="Times New Roman" panose="02020603050405020304" pitchFamily="18" charset="0"/>
                <a:cs typeface="Times New Roman" panose="02020603050405020304" pitchFamily="18" charset="0"/>
              </a:rPr>
            </a:br>
            <a:br>
              <a:rPr lang="en-US" sz="2200" b="1" dirty="0">
                <a:solidFill>
                  <a:schemeClr val="tx2"/>
                </a:solidFill>
                <a:latin typeface="Times New Roman" panose="02020603050405020304" pitchFamily="18" charset="0"/>
                <a:cs typeface="Times New Roman" panose="02020603050405020304" pitchFamily="18" charset="0"/>
              </a:rPr>
            </a:br>
            <a:endParaRPr lang="en-US" b="1" i="1" dirty="0">
              <a:solidFill>
                <a:schemeClr val="tx2"/>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9C0C192-5C2C-48DD-BD44-785D274076CC}"/>
              </a:ext>
            </a:extLst>
          </p:cNvPr>
          <p:cNvSpPr>
            <a:spLocks noGrp="1"/>
          </p:cNvSpPr>
          <p:nvPr>
            <p:ph type="sldNum" sz="quarter" idx="12"/>
          </p:nvPr>
        </p:nvSpPr>
        <p:spPr>
          <a:xfrm>
            <a:off x="9849400" y="6449599"/>
            <a:ext cx="1363083" cy="375311"/>
          </a:xfrm>
        </p:spPr>
        <p:txBody>
          <a:bodyPr/>
          <a:lstStyle/>
          <a:p>
            <a:fld id="{711EB622-B21C-244C-8EBB-55E4427D51C7}" type="slidenum">
              <a:rPr lang="tr-TR" smtClean="0"/>
              <a:t>7</a:t>
            </a:fld>
            <a:endParaRPr lang="tr-TR"/>
          </a:p>
        </p:txBody>
      </p:sp>
      <p:sp>
        <p:nvSpPr>
          <p:cNvPr id="6" name="Footer Placeholder 5">
            <a:extLst>
              <a:ext uri="{FF2B5EF4-FFF2-40B4-BE49-F238E27FC236}">
                <a16:creationId xmlns:a16="http://schemas.microsoft.com/office/drawing/2014/main" id="{748EC546-C4E8-4786-ADCA-C3402112F2F9}"/>
              </a:ext>
            </a:extLst>
          </p:cNvPr>
          <p:cNvSpPr>
            <a:spLocks noGrp="1"/>
          </p:cNvSpPr>
          <p:nvPr>
            <p:ph type="ftr" sz="quarter" idx="11"/>
          </p:nvPr>
        </p:nvSpPr>
        <p:spPr>
          <a:xfrm>
            <a:off x="3498503" y="6449599"/>
            <a:ext cx="5010486" cy="375311"/>
          </a:xfrm>
        </p:spPr>
        <p:txBody>
          <a:bodyPr/>
          <a:lstStyle/>
          <a:p>
            <a:r>
              <a:rPr lang="tr-TR" b="1" dirty="0">
                <a:latin typeface="Microsoft YaHei" panose="020B0503020204020204" pitchFamily="34" charset="-122"/>
                <a:ea typeface="Microsoft YaHei" panose="020B0503020204020204" pitchFamily="34" charset="-122"/>
              </a:rPr>
              <a:t>INTRODUCTION</a:t>
            </a:r>
          </a:p>
        </p:txBody>
      </p:sp>
      <p:pic>
        <p:nvPicPr>
          <p:cNvPr id="7" name="Picture 6">
            <a:extLst>
              <a:ext uri="{FF2B5EF4-FFF2-40B4-BE49-F238E27FC236}">
                <a16:creationId xmlns:a16="http://schemas.microsoft.com/office/drawing/2014/main" id="{AA04A9A8-0BA9-42E6-BA7F-D7BACA7780EB}"/>
              </a:ext>
            </a:extLst>
          </p:cNvPr>
          <p:cNvPicPr>
            <a:picLocks noChangeAspect="1"/>
          </p:cNvPicPr>
          <p:nvPr/>
        </p:nvPicPr>
        <p:blipFill>
          <a:blip r:embed="rId2"/>
          <a:stretch>
            <a:fillRect/>
          </a:stretch>
        </p:blipFill>
        <p:spPr>
          <a:xfrm>
            <a:off x="190004" y="3429000"/>
            <a:ext cx="5555559" cy="2678573"/>
          </a:xfrm>
          <a:prstGeom prst="rect">
            <a:avLst/>
          </a:prstGeom>
        </p:spPr>
      </p:pic>
      <p:pic>
        <p:nvPicPr>
          <p:cNvPr id="6146" name="Picture 2" descr="Outcome - Tossing a Die">
            <a:extLst>
              <a:ext uri="{FF2B5EF4-FFF2-40B4-BE49-F238E27FC236}">
                <a16:creationId xmlns:a16="http://schemas.microsoft.com/office/drawing/2014/main" id="{AF4F7554-2C1B-4E7E-82A5-2785CAEA0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9847" y="3801291"/>
            <a:ext cx="6111772" cy="1429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704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3FE4F-37B0-42E5-97BF-E12A40EF8811}"/>
              </a:ext>
            </a:extLst>
          </p:cNvPr>
          <p:cNvSpPr>
            <a:spLocks noGrp="1"/>
          </p:cNvSpPr>
          <p:nvPr>
            <p:ph type="title"/>
          </p:nvPr>
        </p:nvSpPr>
        <p:spPr>
          <a:xfrm>
            <a:off x="190005" y="279855"/>
            <a:ext cx="10620515" cy="1149165"/>
          </a:xfrm>
        </p:spPr>
        <p:txBody>
          <a:bodyPr>
            <a:normAutofit fontScale="90000"/>
          </a:bodyPr>
          <a:lstStyle/>
          <a:p>
            <a:r>
              <a:rPr lang="en-US" b="1" dirty="0">
                <a:solidFill>
                  <a:schemeClr val="accent2">
                    <a:lumMod val="50000"/>
                  </a:schemeClr>
                </a:solidFill>
                <a:latin typeface="Microsoft YaHei" panose="020B0503020204020204" pitchFamily="34" charset="-122"/>
                <a:ea typeface="Microsoft YaHei" panose="020B0503020204020204" pitchFamily="34" charset="-122"/>
              </a:rPr>
              <a:t>ELEMENTS OF PROBABILITY THEORY</a:t>
            </a:r>
          </a:p>
        </p:txBody>
      </p:sp>
      <p:sp>
        <p:nvSpPr>
          <p:cNvPr id="3" name="Content Placeholder 2">
            <a:extLst>
              <a:ext uri="{FF2B5EF4-FFF2-40B4-BE49-F238E27FC236}">
                <a16:creationId xmlns:a16="http://schemas.microsoft.com/office/drawing/2014/main" id="{A9A2A478-DF2C-4E2F-A52D-A8CCC82D3755}"/>
              </a:ext>
            </a:extLst>
          </p:cNvPr>
          <p:cNvSpPr>
            <a:spLocks noGrp="1"/>
          </p:cNvSpPr>
          <p:nvPr>
            <p:ph idx="1"/>
          </p:nvPr>
        </p:nvSpPr>
        <p:spPr>
          <a:xfrm>
            <a:off x="190005" y="1933302"/>
            <a:ext cx="11710258" cy="4333385"/>
          </a:xfrm>
        </p:spPr>
        <p:txBody>
          <a:bodyPr>
            <a:normAutofit/>
          </a:bodyPr>
          <a:lstStyle/>
          <a:p>
            <a:pPr marL="0" indent="0">
              <a:buNone/>
            </a:pPr>
            <a:r>
              <a:rPr lang="en-US" sz="3200" b="1" i="1" dirty="0">
                <a:solidFill>
                  <a:srgbClr val="FF0000"/>
                </a:solidFill>
                <a:latin typeface="Times New Roman" panose="02020603050405020304" pitchFamily="18" charset="0"/>
                <a:cs typeface="Times New Roman" panose="02020603050405020304" pitchFamily="18" charset="0"/>
              </a:rPr>
              <a:t>Example:</a:t>
            </a:r>
          </a:p>
          <a:p>
            <a:pPr marL="0" indent="0">
              <a:buNone/>
            </a:pPr>
            <a:r>
              <a:rPr lang="en-US" sz="2800" dirty="0">
                <a:solidFill>
                  <a:schemeClr val="tx2"/>
                </a:solidFill>
                <a:latin typeface="Times New Roman" panose="02020603050405020304" pitchFamily="18" charset="0"/>
                <a:cs typeface="Times New Roman" panose="02020603050405020304" pitchFamily="18" charset="0"/>
              </a:rPr>
              <a:t>If two dice are rolled, what is the probability that the sum of the two will be equal to 7. 6*6=36 possible outcomes.</a:t>
            </a:r>
          </a:p>
          <a:p>
            <a:pPr marL="0" indent="0">
              <a:buNone/>
            </a:pPr>
            <a:r>
              <a:rPr lang="en-US" sz="2800" dirty="0">
                <a:solidFill>
                  <a:schemeClr val="tx2"/>
                </a:solidFill>
                <a:latin typeface="Times New Roman" panose="02020603050405020304" pitchFamily="18" charset="0"/>
                <a:cs typeface="Times New Roman" panose="02020603050405020304" pitchFamily="18" charset="0"/>
              </a:rPr>
              <a:t>Sum of two dice=7</a:t>
            </a:r>
          </a:p>
          <a:p>
            <a:pPr marL="0" indent="0">
              <a:buNone/>
            </a:pPr>
            <a:r>
              <a:rPr lang="fr-FR" sz="2800" dirty="0">
                <a:solidFill>
                  <a:schemeClr val="tx2"/>
                </a:solidFill>
                <a:latin typeface="Times New Roman" panose="02020603050405020304" pitchFamily="18" charset="0"/>
                <a:cs typeface="Times New Roman" panose="02020603050405020304" pitchFamily="18" charset="0"/>
              </a:rPr>
              <a:t>(1,6), (2,5), (3,4), (4,3), (5,2), (6,1) </a:t>
            </a:r>
            <a:br>
              <a:rPr lang="fr-FR" sz="2800" dirty="0">
                <a:solidFill>
                  <a:schemeClr val="tx2"/>
                </a:solidFill>
                <a:latin typeface="Times New Roman" panose="02020603050405020304" pitchFamily="18" charset="0"/>
                <a:cs typeface="Times New Roman" panose="02020603050405020304" pitchFamily="18" charset="0"/>
              </a:rPr>
            </a:br>
            <a:br>
              <a:rPr lang="fr-FR" sz="2800" dirty="0">
                <a:solidFill>
                  <a:schemeClr val="tx2"/>
                </a:solidFill>
                <a:latin typeface="Times New Roman" panose="02020603050405020304" pitchFamily="18" charset="0"/>
                <a:cs typeface="Times New Roman" panose="02020603050405020304" pitchFamily="18" charset="0"/>
              </a:rPr>
            </a:br>
            <a:r>
              <a:rPr lang="en-US" sz="2800" dirty="0">
                <a:solidFill>
                  <a:schemeClr val="tx2"/>
                </a:solidFill>
                <a:latin typeface="Times New Roman" panose="02020603050405020304" pitchFamily="18" charset="0"/>
                <a:cs typeface="Times New Roman" panose="02020603050405020304" pitchFamily="18" charset="0"/>
              </a:rPr>
              <a:t>P(sum of two dice=7)=6/36=1/6</a:t>
            </a:r>
          </a:p>
          <a:p>
            <a:pPr marL="0" indent="0">
              <a:buNone/>
            </a:pPr>
            <a:endParaRPr lang="en-US" sz="2800" dirty="0">
              <a:solidFill>
                <a:schemeClr val="tx2"/>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9C0C192-5C2C-48DD-BD44-785D274076CC}"/>
              </a:ext>
            </a:extLst>
          </p:cNvPr>
          <p:cNvSpPr>
            <a:spLocks noGrp="1"/>
          </p:cNvSpPr>
          <p:nvPr>
            <p:ph type="sldNum" sz="quarter" idx="12"/>
          </p:nvPr>
        </p:nvSpPr>
        <p:spPr>
          <a:xfrm>
            <a:off x="9849400" y="6449599"/>
            <a:ext cx="1363083" cy="375311"/>
          </a:xfrm>
        </p:spPr>
        <p:txBody>
          <a:bodyPr/>
          <a:lstStyle/>
          <a:p>
            <a:fld id="{711EB622-B21C-244C-8EBB-55E4427D51C7}" type="slidenum">
              <a:rPr lang="tr-TR" smtClean="0"/>
              <a:t>8</a:t>
            </a:fld>
            <a:endParaRPr lang="tr-TR"/>
          </a:p>
        </p:txBody>
      </p:sp>
      <p:sp>
        <p:nvSpPr>
          <p:cNvPr id="6" name="Footer Placeholder 5">
            <a:extLst>
              <a:ext uri="{FF2B5EF4-FFF2-40B4-BE49-F238E27FC236}">
                <a16:creationId xmlns:a16="http://schemas.microsoft.com/office/drawing/2014/main" id="{748EC546-C4E8-4786-ADCA-C3402112F2F9}"/>
              </a:ext>
            </a:extLst>
          </p:cNvPr>
          <p:cNvSpPr>
            <a:spLocks noGrp="1"/>
          </p:cNvSpPr>
          <p:nvPr>
            <p:ph type="ftr" sz="quarter" idx="11"/>
          </p:nvPr>
        </p:nvSpPr>
        <p:spPr>
          <a:xfrm>
            <a:off x="3498503" y="6449599"/>
            <a:ext cx="5010486" cy="375311"/>
          </a:xfrm>
        </p:spPr>
        <p:txBody>
          <a:bodyPr/>
          <a:lstStyle/>
          <a:p>
            <a:r>
              <a:rPr lang="tr-TR" b="1" dirty="0">
                <a:latin typeface="Microsoft YaHei" panose="020B0503020204020204" pitchFamily="34" charset="-122"/>
                <a:ea typeface="Microsoft YaHei" panose="020B0503020204020204" pitchFamily="34" charset="-122"/>
              </a:rPr>
              <a:t>INTRODUCTION</a:t>
            </a:r>
          </a:p>
        </p:txBody>
      </p:sp>
      <p:pic>
        <p:nvPicPr>
          <p:cNvPr id="7170" name="Picture 2" descr="1.1) Basic Probability – Introduction to Engineering Statistics">
            <a:extLst>
              <a:ext uri="{FF2B5EF4-FFF2-40B4-BE49-F238E27FC236}">
                <a16:creationId xmlns:a16="http://schemas.microsoft.com/office/drawing/2014/main" id="{D8D895B8-D0E8-43DD-BE33-D3B3204915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6684" y="3298372"/>
            <a:ext cx="5747215" cy="2837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49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3FE4F-37B0-42E5-97BF-E12A40EF8811}"/>
              </a:ext>
            </a:extLst>
          </p:cNvPr>
          <p:cNvSpPr>
            <a:spLocks noGrp="1"/>
          </p:cNvSpPr>
          <p:nvPr>
            <p:ph type="title"/>
          </p:nvPr>
        </p:nvSpPr>
        <p:spPr>
          <a:xfrm>
            <a:off x="399016" y="-23225"/>
            <a:ext cx="10620515" cy="1149165"/>
          </a:xfrm>
        </p:spPr>
        <p:txBody>
          <a:bodyPr>
            <a:normAutofit fontScale="90000"/>
          </a:bodyPr>
          <a:lstStyle/>
          <a:p>
            <a:r>
              <a:rPr lang="en-US" b="1" dirty="0">
                <a:solidFill>
                  <a:schemeClr val="accent2">
                    <a:lumMod val="50000"/>
                  </a:schemeClr>
                </a:solidFill>
                <a:latin typeface="Microsoft YaHei" panose="020B0503020204020204" pitchFamily="34" charset="-122"/>
                <a:ea typeface="Microsoft YaHei" panose="020B0503020204020204" pitchFamily="34" charset="-122"/>
              </a:rPr>
              <a:t>ELEMENTS OF PROBABILITY THEORY</a:t>
            </a:r>
          </a:p>
        </p:txBody>
      </p:sp>
      <p:pic>
        <p:nvPicPr>
          <p:cNvPr id="7" name="Content Placeholder 6">
            <a:extLst>
              <a:ext uri="{FF2B5EF4-FFF2-40B4-BE49-F238E27FC236}">
                <a16:creationId xmlns:a16="http://schemas.microsoft.com/office/drawing/2014/main" id="{27D884E2-BB8C-40DB-AC66-D584ADDFDD00}"/>
              </a:ext>
            </a:extLst>
          </p:cNvPr>
          <p:cNvPicPr>
            <a:picLocks noGrp="1" noChangeAspect="1"/>
          </p:cNvPicPr>
          <p:nvPr>
            <p:ph idx="1"/>
          </p:nvPr>
        </p:nvPicPr>
        <p:blipFill>
          <a:blip r:embed="rId2"/>
          <a:stretch>
            <a:fillRect/>
          </a:stretch>
        </p:blipFill>
        <p:spPr>
          <a:xfrm>
            <a:off x="399016" y="1253934"/>
            <a:ext cx="9450384" cy="4939677"/>
          </a:xfrm>
        </p:spPr>
      </p:pic>
      <p:sp>
        <p:nvSpPr>
          <p:cNvPr id="5" name="Slide Number Placeholder 4">
            <a:extLst>
              <a:ext uri="{FF2B5EF4-FFF2-40B4-BE49-F238E27FC236}">
                <a16:creationId xmlns:a16="http://schemas.microsoft.com/office/drawing/2014/main" id="{39C0C192-5C2C-48DD-BD44-785D274076CC}"/>
              </a:ext>
            </a:extLst>
          </p:cNvPr>
          <p:cNvSpPr>
            <a:spLocks noGrp="1"/>
          </p:cNvSpPr>
          <p:nvPr>
            <p:ph type="sldNum" sz="quarter" idx="12"/>
          </p:nvPr>
        </p:nvSpPr>
        <p:spPr>
          <a:xfrm>
            <a:off x="9849400" y="6449599"/>
            <a:ext cx="1363083" cy="375311"/>
          </a:xfrm>
        </p:spPr>
        <p:txBody>
          <a:bodyPr/>
          <a:lstStyle/>
          <a:p>
            <a:fld id="{711EB622-B21C-244C-8EBB-55E4427D51C7}" type="slidenum">
              <a:rPr lang="tr-TR" smtClean="0"/>
              <a:t>9</a:t>
            </a:fld>
            <a:endParaRPr lang="tr-TR"/>
          </a:p>
        </p:txBody>
      </p:sp>
      <p:sp>
        <p:nvSpPr>
          <p:cNvPr id="6" name="Footer Placeholder 5">
            <a:extLst>
              <a:ext uri="{FF2B5EF4-FFF2-40B4-BE49-F238E27FC236}">
                <a16:creationId xmlns:a16="http://schemas.microsoft.com/office/drawing/2014/main" id="{748EC546-C4E8-4786-ADCA-C3402112F2F9}"/>
              </a:ext>
            </a:extLst>
          </p:cNvPr>
          <p:cNvSpPr>
            <a:spLocks noGrp="1"/>
          </p:cNvSpPr>
          <p:nvPr>
            <p:ph type="ftr" sz="quarter" idx="11"/>
          </p:nvPr>
        </p:nvSpPr>
        <p:spPr>
          <a:xfrm>
            <a:off x="3498503" y="6449599"/>
            <a:ext cx="5010486" cy="375311"/>
          </a:xfrm>
        </p:spPr>
        <p:txBody>
          <a:bodyPr/>
          <a:lstStyle/>
          <a:p>
            <a:r>
              <a:rPr lang="tr-TR" b="1" dirty="0">
                <a:latin typeface="Microsoft YaHei" panose="020B0503020204020204" pitchFamily="34" charset="-122"/>
                <a:ea typeface="Microsoft YaHei" panose="020B0503020204020204" pitchFamily="34" charset="-122"/>
              </a:rPr>
              <a:t>INTRODUCTION</a:t>
            </a:r>
          </a:p>
        </p:txBody>
      </p:sp>
    </p:spTree>
    <p:extLst>
      <p:ext uri="{BB962C8B-B14F-4D97-AF65-F5344CB8AC3E}">
        <p14:creationId xmlns:p14="http://schemas.microsoft.com/office/powerpoint/2010/main" val="339035956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370</TotalTime>
  <Words>1530</Words>
  <Application>Microsoft Office PowerPoint</Application>
  <PresentationFormat>Widescreen</PresentationFormat>
  <Paragraphs>280</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Microsoft YaHei</vt:lpstr>
      <vt:lpstr>Arial</vt:lpstr>
      <vt:lpstr>Calibri</vt:lpstr>
      <vt:lpstr>Calibri Light</vt:lpstr>
      <vt:lpstr>Times New Roman</vt:lpstr>
      <vt:lpstr>Retrospect</vt:lpstr>
      <vt:lpstr>PowerPoint Presentation</vt:lpstr>
      <vt:lpstr>ELEMENTS OF PROBABILITY THEORY</vt:lpstr>
      <vt:lpstr>ELEMENTS OF SET THEORY</vt:lpstr>
      <vt:lpstr>PowerPoint Presentation</vt:lpstr>
      <vt:lpstr>ELEMENTS OF PROBABILITY THEORY</vt:lpstr>
      <vt:lpstr>ELEMENTS OF PROBABILITY THEORY</vt:lpstr>
      <vt:lpstr>ELEMENTS OF PROBABILITY THEORY</vt:lpstr>
      <vt:lpstr>ELEMENTS OF PROBABILITY THEORY</vt:lpstr>
      <vt:lpstr>ELEMENTS OF PROBABILITY THEORY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Microsoft Office Kullanıcısı</dc:creator>
  <cp:lastModifiedBy>Javad</cp:lastModifiedBy>
  <cp:revision>65</cp:revision>
  <dcterms:created xsi:type="dcterms:W3CDTF">2019-12-04T11:18:45Z</dcterms:created>
  <dcterms:modified xsi:type="dcterms:W3CDTF">2022-12-20T01:59:04Z</dcterms:modified>
</cp:coreProperties>
</file>