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94" r:id="rId3"/>
    <p:sldId id="295" r:id="rId4"/>
    <p:sldId id="277" r:id="rId5"/>
    <p:sldId id="485" r:id="rId6"/>
    <p:sldId id="484" r:id="rId7"/>
    <p:sldId id="261" r:id="rId8"/>
    <p:sldId id="487" r:id="rId9"/>
    <p:sldId id="495" r:id="rId10"/>
    <p:sldId id="262" r:id="rId11"/>
    <p:sldId id="264" r:id="rId12"/>
    <p:sldId id="267" r:id="rId13"/>
    <p:sldId id="268" r:id="rId14"/>
    <p:sldId id="269" r:id="rId15"/>
    <p:sldId id="270" r:id="rId16"/>
    <p:sldId id="271" r:id="rId17"/>
    <p:sldId id="259" r:id="rId18"/>
    <p:sldId id="273" r:id="rId19"/>
    <p:sldId id="274" r:id="rId20"/>
    <p:sldId id="276" r:id="rId21"/>
    <p:sldId id="283" r:id="rId22"/>
    <p:sldId id="285" r:id="rId23"/>
    <p:sldId id="488" r:id="rId24"/>
    <p:sldId id="286" r:id="rId25"/>
    <p:sldId id="290" r:id="rId26"/>
    <p:sldId id="292" r:id="rId27"/>
    <p:sldId id="293" r:id="rId28"/>
    <p:sldId id="489" r:id="rId29"/>
    <p:sldId id="490" r:id="rId30"/>
    <p:sldId id="491" r:id="rId31"/>
    <p:sldId id="384" r:id="rId32"/>
    <p:sldId id="296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81" r:id="rId49"/>
    <p:sldId id="314" r:id="rId50"/>
    <p:sldId id="315" r:id="rId51"/>
    <p:sldId id="316" r:id="rId52"/>
    <p:sldId id="318" r:id="rId53"/>
    <p:sldId id="319" r:id="rId54"/>
    <p:sldId id="321" r:id="rId55"/>
    <p:sldId id="302" r:id="rId56"/>
    <p:sldId id="322" r:id="rId57"/>
    <p:sldId id="323" r:id="rId58"/>
    <p:sldId id="279" r:id="rId59"/>
    <p:sldId id="280" r:id="rId60"/>
    <p:sldId id="281" r:id="rId61"/>
    <p:sldId id="28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82" r:id="rId72"/>
    <p:sldId id="334" r:id="rId73"/>
    <p:sldId id="263" r:id="rId74"/>
    <p:sldId id="266" r:id="rId75"/>
    <p:sldId id="338" r:id="rId76"/>
    <p:sldId id="340" r:id="rId77"/>
    <p:sldId id="492" r:id="rId78"/>
    <p:sldId id="493" r:id="rId79"/>
    <p:sldId id="494" r:id="rId80"/>
    <p:sldId id="278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9A"/>
    <a:srgbClr val="FFEAD9"/>
    <a:srgbClr val="FFE6D3"/>
    <a:srgbClr val="FFE0C7"/>
    <a:srgbClr val="FFD7B6"/>
    <a:srgbClr val="FFCC66"/>
    <a:srgbClr val="FFD748"/>
    <a:srgbClr val="007DC4"/>
    <a:srgbClr val="FFCC00"/>
    <a:srgbClr val="FF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87437" autoAdjust="0"/>
  </p:normalViewPr>
  <p:slideViewPr>
    <p:cSldViewPr>
      <p:cViewPr varScale="1">
        <p:scale>
          <a:sx n="75" d="100"/>
          <a:sy n="75" d="100"/>
        </p:scale>
        <p:origin x="9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1.xml"/><Relationship Id="rId2" Type="http://schemas.openxmlformats.org/officeDocument/2006/relationships/slide" Target="slides/slide23.xml"/><Relationship Id="rId1" Type="http://schemas.openxmlformats.org/officeDocument/2006/relationships/slide" Target="slides/slide1.xml"/><Relationship Id="rId5" Type="http://schemas.openxmlformats.org/officeDocument/2006/relationships/slide" Target="slides/slide71.xml"/><Relationship Id="rId4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2C4244-D272-4F22-B29B-F7C29FD16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9A86C-E263-41F0-9893-A3989F5473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09B30-C6B4-4312-ABF5-4B1CC4E88EAA}" type="datetimeFigureOut">
              <a:rPr lang="en-US"/>
              <a:pPr>
                <a:defRPr/>
              </a:pPr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69512-2277-4B64-BE37-FBC5AFF4EA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510C9-E219-4983-988C-01C1728DC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F202E0A-B634-45B7-8328-8372133D3E3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>
            <a:extLst>
              <a:ext uri="{FF2B5EF4-FFF2-40B4-BE49-F238E27FC236}">
                <a16:creationId xmlns:a16="http://schemas.microsoft.com/office/drawing/2014/main" id="{1C8DDC0A-C916-45A4-A62C-8EDB74D77B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585B32D-6391-45CC-A55A-E082AF3C57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BCA074-16D9-49C6-B8C2-B786059A122C}" type="datetimeFigureOut">
              <a:rPr lang="tr-TR"/>
              <a:pPr>
                <a:defRPr/>
              </a:pPr>
              <a:t>6.10.2023</a:t>
            </a:fld>
            <a:endParaRPr lang="tr-TR"/>
          </a:p>
        </p:txBody>
      </p:sp>
      <p:sp>
        <p:nvSpPr>
          <p:cNvPr id="4" name="Slayt Görüntüsü Yer Tutucusu 3">
            <a:extLst>
              <a:ext uri="{FF2B5EF4-FFF2-40B4-BE49-F238E27FC236}">
                <a16:creationId xmlns:a16="http://schemas.microsoft.com/office/drawing/2014/main" id="{B2B72FCC-1A36-4A79-ABB8-EDAFC7BBD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 Yer Tutucusu 4">
            <a:extLst>
              <a:ext uri="{FF2B5EF4-FFF2-40B4-BE49-F238E27FC236}">
                <a16:creationId xmlns:a16="http://schemas.microsoft.com/office/drawing/2014/main" id="{E772CE82-1CD4-4E28-A87A-0072555A6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Altbilgi Yer Tutucusu 5">
            <a:extLst>
              <a:ext uri="{FF2B5EF4-FFF2-40B4-BE49-F238E27FC236}">
                <a16:creationId xmlns:a16="http://schemas.microsoft.com/office/drawing/2014/main" id="{78013AFE-85B6-4961-9CD7-D751B8664B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D7F0C2-DC0A-4A91-96D7-3ABE38EB8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64B81F-4B96-4A5D-AD11-FD4867930E4F}" type="slidenum">
              <a:rPr lang="tr-TR" altLang="en-US"/>
              <a:pPr/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28F61D-224D-4FA8-9BD0-DEA9E55D3AE7}" type="slidenum">
              <a:rPr lang="en-GB" altLang="en-US" sz="1200" smtClean="0">
                <a:solidFill>
                  <a:schemeClr val="tx1"/>
                </a:solidFill>
              </a:rPr>
              <a:pPr/>
              <a:t>2</a:t>
            </a:fld>
            <a:endParaRPr lang="en-GB" altLang="en-US" sz="1200">
              <a:solidFill>
                <a:schemeClr val="tx1"/>
              </a:solidFill>
            </a:endParaRPr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990600" y="768350"/>
            <a:ext cx="5118100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0550" cy="459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6FEF869-12C7-4A1D-B508-AD69E87C7DE2}" type="slidenum">
              <a:rPr lang="en-GB" altLang="en-US" sz="1200" smtClean="0">
                <a:solidFill>
                  <a:schemeClr val="tx1"/>
                </a:solidFill>
              </a:rPr>
              <a:pPr/>
              <a:t>3</a:t>
            </a:fld>
            <a:endParaRPr lang="en-GB" altLang="en-US" sz="1200">
              <a:solidFill>
                <a:schemeClr val="tx1"/>
              </a:solidFill>
            </a:endParaRPr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srgbClr val="FFFFFF"/>
              </a:solidFill>
              <a:latin typeface="Arial" charset="0"/>
              <a:cs typeface="+mn-cs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0550" cy="4595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BA9797D-BE33-40A7-9792-F1271AE4B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49A7E4-8A6D-496A-AB2C-B34534F6C0E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8EA2A2E-52BB-4182-BCD1-83E303C5F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EE790B9-083F-460A-9A43-853C1655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B81F-4B96-4A5D-AD11-FD4867930E4F}" type="slidenum">
              <a:rPr lang="tr-TR" altLang="en-US" smtClean="0"/>
              <a:pPr/>
              <a:t>30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1476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B81F-4B96-4A5D-AD11-FD4867930E4F}" type="slidenum">
              <a:rPr lang="tr-TR" altLang="en-US" smtClean="0"/>
              <a:pPr/>
              <a:t>39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1842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4B81F-4B96-4A5D-AD11-FD4867930E4F}" type="slidenum">
              <a:rPr lang="tr-TR" altLang="en-US" smtClean="0"/>
              <a:pPr/>
              <a:t>40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7257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55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59FF3F-31F0-4F5B-9F46-5363C653AA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5C110E-7828-45D9-9DE9-2DE567E550C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2706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7688" y="-8805"/>
            <a:ext cx="2948622" cy="656591"/>
          </a:xfr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2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A3DDF6-5D2F-4BA7-9295-F4030D0EF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220C8F-CBBB-4B13-9AB4-C85E869BC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14ACA60-C146-4327-9A49-D92E5BF660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3A5566C-ADF1-4BF4-834D-5F8404CC5D3F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conda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okenb@itu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yder-ide.org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3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4.jpg"/><Relationship Id="rId4" Type="http://schemas.openxmlformats.org/officeDocument/2006/relationships/image" Target="../media/image15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15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image" Target="../media/image176.emf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019800" cy="2610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009650" y="1371600"/>
            <a:ext cx="71247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Numerical Analysis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>
            <a:extLst>
              <a:ext uri="{FF2B5EF4-FFF2-40B4-BE49-F238E27FC236}">
                <a16:creationId xmlns:a16="http://schemas.microsoft.com/office/drawing/2014/main" id="{B816264B-1115-452E-8E13-AB19008FD27F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" y="2422354"/>
            <a:ext cx="6481879" cy="41115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109" y="300668"/>
            <a:ext cx="868616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Spyder</a:t>
            </a:r>
            <a:r>
              <a:rPr dirty="0"/>
              <a:t> </a:t>
            </a:r>
            <a:r>
              <a:rPr spc="-10" dirty="0"/>
              <a:t>(Anaconda</a:t>
            </a:r>
            <a:r>
              <a:rPr dirty="0"/>
              <a:t> </a:t>
            </a:r>
            <a:r>
              <a:rPr spc="-10" dirty="0"/>
              <a:t>distribution)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2443369"/>
            <a:ext cx="9130665" cy="4103370"/>
            <a:chOff x="-12700" y="929194"/>
            <a:chExt cx="9130665" cy="41033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6658" y="929194"/>
              <a:ext cx="2550744" cy="6064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41680" y="3070929"/>
              <a:ext cx="3720465" cy="1948814"/>
            </a:xfrm>
            <a:custGeom>
              <a:avLst/>
              <a:gdLst/>
              <a:ahLst/>
              <a:cxnLst/>
              <a:rect l="l" t="t" r="r" b="b"/>
              <a:pathLst>
                <a:path w="3720465" h="1948814">
                  <a:moveTo>
                    <a:pt x="17739" y="19111"/>
                  </a:moveTo>
                  <a:lnTo>
                    <a:pt x="74950" y="20441"/>
                  </a:lnTo>
                  <a:lnTo>
                    <a:pt x="127350" y="24174"/>
                  </a:lnTo>
                  <a:lnTo>
                    <a:pt x="175818" y="29139"/>
                  </a:lnTo>
                  <a:lnTo>
                    <a:pt x="221239" y="34162"/>
                  </a:lnTo>
                  <a:lnTo>
                    <a:pt x="264494" y="38070"/>
                  </a:lnTo>
                  <a:lnTo>
                    <a:pt x="306464" y="39692"/>
                  </a:lnTo>
                  <a:lnTo>
                    <a:pt x="348033" y="37855"/>
                  </a:lnTo>
                  <a:lnTo>
                    <a:pt x="390081" y="31385"/>
                  </a:lnTo>
                  <a:lnTo>
                    <a:pt x="433491" y="19111"/>
                  </a:lnTo>
                  <a:lnTo>
                    <a:pt x="479810" y="7055"/>
                  </a:lnTo>
                  <a:lnTo>
                    <a:pt x="529356" y="1129"/>
                  </a:lnTo>
                  <a:lnTo>
                    <a:pt x="581171" y="0"/>
                  </a:lnTo>
                  <a:lnTo>
                    <a:pt x="634299" y="2329"/>
                  </a:lnTo>
                  <a:lnTo>
                    <a:pt x="687780" y="6782"/>
                  </a:lnTo>
                  <a:lnTo>
                    <a:pt x="740656" y="12023"/>
                  </a:lnTo>
                  <a:lnTo>
                    <a:pt x="791971" y="16715"/>
                  </a:lnTo>
                  <a:lnTo>
                    <a:pt x="840765" y="19523"/>
                  </a:lnTo>
                  <a:lnTo>
                    <a:pt x="886081" y="19111"/>
                  </a:lnTo>
                  <a:lnTo>
                    <a:pt x="921625" y="18193"/>
                  </a:lnTo>
                  <a:lnTo>
                    <a:pt x="962774" y="18856"/>
                  </a:lnTo>
                  <a:lnTo>
                    <a:pt x="1008636" y="20677"/>
                  </a:lnTo>
                  <a:lnTo>
                    <a:pt x="1058316" y="23230"/>
                  </a:lnTo>
                  <a:lnTo>
                    <a:pt x="1110921" y="26092"/>
                  </a:lnTo>
                  <a:lnTo>
                    <a:pt x="1165559" y="28838"/>
                  </a:lnTo>
                  <a:lnTo>
                    <a:pt x="1221335" y="31044"/>
                  </a:lnTo>
                  <a:lnTo>
                    <a:pt x="1277357" y="32284"/>
                  </a:lnTo>
                  <a:lnTo>
                    <a:pt x="1332730" y="32136"/>
                  </a:lnTo>
                  <a:lnTo>
                    <a:pt x="1386562" y="30174"/>
                  </a:lnTo>
                  <a:lnTo>
                    <a:pt x="1437959" y="25974"/>
                  </a:lnTo>
                  <a:lnTo>
                    <a:pt x="1486027" y="19111"/>
                  </a:lnTo>
                  <a:lnTo>
                    <a:pt x="1533961" y="12401"/>
                  </a:lnTo>
                  <a:lnTo>
                    <a:pt x="1578022" y="9835"/>
                  </a:lnTo>
                  <a:lnTo>
                    <a:pt x="1619495" y="10478"/>
                  </a:lnTo>
                  <a:lnTo>
                    <a:pt x="1659666" y="13397"/>
                  </a:lnTo>
                  <a:lnTo>
                    <a:pt x="1699817" y="17659"/>
                  </a:lnTo>
                  <a:lnTo>
                    <a:pt x="1741236" y="22328"/>
                  </a:lnTo>
                  <a:lnTo>
                    <a:pt x="1785206" y="26471"/>
                  </a:lnTo>
                  <a:lnTo>
                    <a:pt x="1833012" y="29155"/>
                  </a:lnTo>
                  <a:lnTo>
                    <a:pt x="1885939" y="29446"/>
                  </a:lnTo>
                  <a:lnTo>
                    <a:pt x="1945272" y="26409"/>
                  </a:lnTo>
                  <a:lnTo>
                    <a:pt x="2012295" y="19111"/>
                  </a:lnTo>
                  <a:lnTo>
                    <a:pt x="2080841" y="11111"/>
                  </a:lnTo>
                  <a:lnTo>
                    <a:pt x="2144131" y="6250"/>
                  </a:lnTo>
                  <a:lnTo>
                    <a:pt x="2202538" y="4014"/>
                  </a:lnTo>
                  <a:lnTo>
                    <a:pt x="2256433" y="3891"/>
                  </a:lnTo>
                  <a:lnTo>
                    <a:pt x="2306187" y="5368"/>
                  </a:lnTo>
                  <a:lnTo>
                    <a:pt x="2352172" y="7932"/>
                  </a:lnTo>
                  <a:lnTo>
                    <a:pt x="2394759" y="11071"/>
                  </a:lnTo>
                  <a:lnTo>
                    <a:pt x="2434321" y="14271"/>
                  </a:lnTo>
                  <a:lnTo>
                    <a:pt x="2471227" y="17019"/>
                  </a:lnTo>
                  <a:lnTo>
                    <a:pt x="2505851" y="18804"/>
                  </a:lnTo>
                  <a:lnTo>
                    <a:pt x="2538563" y="19111"/>
                  </a:lnTo>
                  <a:lnTo>
                    <a:pt x="2580319" y="18683"/>
                  </a:lnTo>
                  <a:lnTo>
                    <a:pt x="2626891" y="18756"/>
                  </a:lnTo>
                  <a:lnTo>
                    <a:pt x="2677129" y="19162"/>
                  </a:lnTo>
                  <a:lnTo>
                    <a:pt x="2729884" y="19731"/>
                  </a:lnTo>
                  <a:lnTo>
                    <a:pt x="2784005" y="20295"/>
                  </a:lnTo>
                  <a:lnTo>
                    <a:pt x="2838342" y="20684"/>
                  </a:lnTo>
                  <a:lnTo>
                    <a:pt x="2891746" y="20729"/>
                  </a:lnTo>
                  <a:lnTo>
                    <a:pt x="2943067" y="20261"/>
                  </a:lnTo>
                  <a:lnTo>
                    <a:pt x="2991154" y="19111"/>
                  </a:lnTo>
                  <a:lnTo>
                    <a:pt x="3024549" y="19174"/>
                  </a:lnTo>
                  <a:lnTo>
                    <a:pt x="3064782" y="21049"/>
                  </a:lnTo>
                  <a:lnTo>
                    <a:pt x="3110813" y="24280"/>
                  </a:lnTo>
                  <a:lnTo>
                    <a:pt x="3161597" y="28412"/>
                  </a:lnTo>
                  <a:lnTo>
                    <a:pt x="3216093" y="32990"/>
                  </a:lnTo>
                  <a:lnTo>
                    <a:pt x="3273259" y="37558"/>
                  </a:lnTo>
                  <a:lnTo>
                    <a:pt x="3332052" y="41661"/>
                  </a:lnTo>
                  <a:lnTo>
                    <a:pt x="3391431" y="44844"/>
                  </a:lnTo>
                  <a:lnTo>
                    <a:pt x="3450352" y="46651"/>
                  </a:lnTo>
                  <a:lnTo>
                    <a:pt x="3507773" y="46627"/>
                  </a:lnTo>
                  <a:lnTo>
                    <a:pt x="3562653" y="44316"/>
                  </a:lnTo>
                  <a:lnTo>
                    <a:pt x="3613948" y="39263"/>
                  </a:lnTo>
                  <a:lnTo>
                    <a:pt x="3660616" y="31014"/>
                  </a:lnTo>
                  <a:lnTo>
                    <a:pt x="3701616" y="19111"/>
                  </a:lnTo>
                  <a:lnTo>
                    <a:pt x="3712613" y="77369"/>
                  </a:lnTo>
                  <a:lnTo>
                    <a:pt x="3718380" y="126833"/>
                  </a:lnTo>
                  <a:lnTo>
                    <a:pt x="3719981" y="170267"/>
                  </a:lnTo>
                  <a:lnTo>
                    <a:pt x="3718479" y="210436"/>
                  </a:lnTo>
                  <a:lnTo>
                    <a:pt x="3714936" y="250105"/>
                  </a:lnTo>
                  <a:lnTo>
                    <a:pt x="3710415" y="292038"/>
                  </a:lnTo>
                  <a:lnTo>
                    <a:pt x="3705980" y="339001"/>
                  </a:lnTo>
                  <a:lnTo>
                    <a:pt x="3702693" y="393758"/>
                  </a:lnTo>
                  <a:lnTo>
                    <a:pt x="3701616" y="459074"/>
                  </a:lnTo>
                  <a:lnTo>
                    <a:pt x="3701651" y="519793"/>
                  </a:lnTo>
                  <a:lnTo>
                    <a:pt x="3701189" y="574191"/>
                  </a:lnTo>
                  <a:lnTo>
                    <a:pt x="3700413" y="623722"/>
                  </a:lnTo>
                  <a:lnTo>
                    <a:pt x="3699507" y="669842"/>
                  </a:lnTo>
                  <a:lnTo>
                    <a:pt x="3698655" y="714006"/>
                  </a:lnTo>
                  <a:lnTo>
                    <a:pt x="3698039" y="757669"/>
                  </a:lnTo>
                  <a:lnTo>
                    <a:pt x="3697843" y="802287"/>
                  </a:lnTo>
                  <a:lnTo>
                    <a:pt x="3698252" y="849316"/>
                  </a:lnTo>
                  <a:lnTo>
                    <a:pt x="3699449" y="900209"/>
                  </a:lnTo>
                  <a:lnTo>
                    <a:pt x="3701616" y="956423"/>
                  </a:lnTo>
                  <a:lnTo>
                    <a:pt x="3703124" y="1012070"/>
                  </a:lnTo>
                  <a:lnTo>
                    <a:pt x="3702632" y="1061428"/>
                  </a:lnTo>
                  <a:lnTo>
                    <a:pt x="3700767" y="1106205"/>
                  </a:lnTo>
                  <a:lnTo>
                    <a:pt x="3698150" y="1148105"/>
                  </a:lnTo>
                  <a:lnTo>
                    <a:pt x="3695407" y="1188835"/>
                  </a:lnTo>
                  <a:lnTo>
                    <a:pt x="3693160" y="1230101"/>
                  </a:lnTo>
                  <a:lnTo>
                    <a:pt x="3692034" y="1273609"/>
                  </a:lnTo>
                  <a:lnTo>
                    <a:pt x="3692652" y="1321065"/>
                  </a:lnTo>
                  <a:lnTo>
                    <a:pt x="3695638" y="1374174"/>
                  </a:lnTo>
                  <a:lnTo>
                    <a:pt x="3701616" y="1434644"/>
                  </a:lnTo>
                  <a:lnTo>
                    <a:pt x="3707519" y="1498151"/>
                  </a:lnTo>
                  <a:lnTo>
                    <a:pt x="3710311" y="1559107"/>
                  </a:lnTo>
                  <a:lnTo>
                    <a:pt x="3710668" y="1617321"/>
                  </a:lnTo>
                  <a:lnTo>
                    <a:pt x="3709264" y="1672602"/>
                  </a:lnTo>
                  <a:lnTo>
                    <a:pt x="3706773" y="1724759"/>
                  </a:lnTo>
                  <a:lnTo>
                    <a:pt x="3703869" y="1773601"/>
                  </a:lnTo>
                  <a:lnTo>
                    <a:pt x="3701227" y="1818937"/>
                  </a:lnTo>
                  <a:lnTo>
                    <a:pt x="3699521" y="1860575"/>
                  </a:lnTo>
                  <a:lnTo>
                    <a:pt x="3699426" y="1898324"/>
                  </a:lnTo>
                  <a:lnTo>
                    <a:pt x="3701616" y="1931993"/>
                  </a:lnTo>
                  <a:lnTo>
                    <a:pt x="3666074" y="1941288"/>
                  </a:lnTo>
                  <a:lnTo>
                    <a:pt x="3626861" y="1943597"/>
                  </a:lnTo>
                  <a:lnTo>
                    <a:pt x="3584409" y="1940920"/>
                  </a:lnTo>
                  <a:lnTo>
                    <a:pt x="3539149" y="1935253"/>
                  </a:lnTo>
                  <a:lnTo>
                    <a:pt x="3491514" y="1928594"/>
                  </a:lnTo>
                  <a:lnTo>
                    <a:pt x="3441936" y="1922942"/>
                  </a:lnTo>
                  <a:lnTo>
                    <a:pt x="3390847" y="1920292"/>
                  </a:lnTo>
                  <a:lnTo>
                    <a:pt x="3338679" y="1922643"/>
                  </a:lnTo>
                  <a:lnTo>
                    <a:pt x="3285864" y="1931993"/>
                  </a:lnTo>
                  <a:lnTo>
                    <a:pt x="3243276" y="1940402"/>
                  </a:lnTo>
                  <a:lnTo>
                    <a:pt x="3195727" y="1945678"/>
                  </a:lnTo>
                  <a:lnTo>
                    <a:pt x="3144300" y="1948301"/>
                  </a:lnTo>
                  <a:lnTo>
                    <a:pt x="3090080" y="1948754"/>
                  </a:lnTo>
                  <a:lnTo>
                    <a:pt x="3034152" y="1947517"/>
                  </a:lnTo>
                  <a:lnTo>
                    <a:pt x="2977601" y="1945072"/>
                  </a:lnTo>
                  <a:lnTo>
                    <a:pt x="2921510" y="1941901"/>
                  </a:lnTo>
                  <a:lnTo>
                    <a:pt x="2866964" y="1938484"/>
                  </a:lnTo>
                  <a:lnTo>
                    <a:pt x="2815047" y="1935304"/>
                  </a:lnTo>
                  <a:lnTo>
                    <a:pt x="2766844" y="1932841"/>
                  </a:lnTo>
                  <a:lnTo>
                    <a:pt x="2723440" y="1931577"/>
                  </a:lnTo>
                  <a:lnTo>
                    <a:pt x="2685918" y="1931993"/>
                  </a:lnTo>
                  <a:lnTo>
                    <a:pt x="2644437" y="1932500"/>
                  </a:lnTo>
                  <a:lnTo>
                    <a:pt x="2601955" y="1931076"/>
                  </a:lnTo>
                  <a:lnTo>
                    <a:pt x="2558225" y="1928402"/>
                  </a:lnTo>
                  <a:lnTo>
                    <a:pt x="2513001" y="1925161"/>
                  </a:lnTo>
                  <a:lnTo>
                    <a:pt x="2466036" y="1922034"/>
                  </a:lnTo>
                  <a:lnTo>
                    <a:pt x="2417085" y="1919704"/>
                  </a:lnTo>
                  <a:lnTo>
                    <a:pt x="2365901" y="1918853"/>
                  </a:lnTo>
                  <a:lnTo>
                    <a:pt x="2312238" y="1920162"/>
                  </a:lnTo>
                  <a:lnTo>
                    <a:pt x="2255850" y="1924315"/>
                  </a:lnTo>
                  <a:lnTo>
                    <a:pt x="2196489" y="1931993"/>
                  </a:lnTo>
                  <a:lnTo>
                    <a:pt x="2138603" y="1938932"/>
                  </a:lnTo>
                  <a:lnTo>
                    <a:pt x="2085981" y="1941198"/>
                  </a:lnTo>
                  <a:lnTo>
                    <a:pt x="2037395" y="1939963"/>
                  </a:lnTo>
                  <a:lnTo>
                    <a:pt x="1991616" y="1936404"/>
                  </a:lnTo>
                  <a:lnTo>
                    <a:pt x="1947414" y="1931694"/>
                  </a:lnTo>
                  <a:lnTo>
                    <a:pt x="1903562" y="1927008"/>
                  </a:lnTo>
                  <a:lnTo>
                    <a:pt x="1858829" y="1923520"/>
                  </a:lnTo>
                  <a:lnTo>
                    <a:pt x="1811987" y="1922406"/>
                  </a:lnTo>
                  <a:lnTo>
                    <a:pt x="1761807" y="1924838"/>
                  </a:lnTo>
                  <a:lnTo>
                    <a:pt x="1707060" y="1931993"/>
                  </a:lnTo>
                  <a:lnTo>
                    <a:pt x="1656651" y="1939114"/>
                  </a:lnTo>
                  <a:lnTo>
                    <a:pt x="1609174" y="1942889"/>
                  </a:lnTo>
                  <a:lnTo>
                    <a:pt x="1563599" y="1943960"/>
                  </a:lnTo>
                  <a:lnTo>
                    <a:pt x="1518897" y="1942966"/>
                  </a:lnTo>
                  <a:lnTo>
                    <a:pt x="1474038" y="1940549"/>
                  </a:lnTo>
                  <a:lnTo>
                    <a:pt x="1427994" y="1937347"/>
                  </a:lnTo>
                  <a:lnTo>
                    <a:pt x="1379734" y="1934002"/>
                  </a:lnTo>
                  <a:lnTo>
                    <a:pt x="1328229" y="1931154"/>
                  </a:lnTo>
                  <a:lnTo>
                    <a:pt x="1272451" y="1929443"/>
                  </a:lnTo>
                  <a:lnTo>
                    <a:pt x="1211369" y="1929509"/>
                  </a:lnTo>
                  <a:lnTo>
                    <a:pt x="1143953" y="1931993"/>
                  </a:lnTo>
                  <a:lnTo>
                    <a:pt x="1070607" y="1935091"/>
                  </a:lnTo>
                  <a:lnTo>
                    <a:pt x="1005656" y="1936133"/>
                  </a:lnTo>
                  <a:lnTo>
                    <a:pt x="947679" y="1935632"/>
                  </a:lnTo>
                  <a:lnTo>
                    <a:pt x="895253" y="1934100"/>
                  </a:lnTo>
                  <a:lnTo>
                    <a:pt x="846958" y="1932051"/>
                  </a:lnTo>
                  <a:lnTo>
                    <a:pt x="801372" y="1929998"/>
                  </a:lnTo>
                  <a:lnTo>
                    <a:pt x="757073" y="1928452"/>
                  </a:lnTo>
                  <a:lnTo>
                    <a:pt x="712640" y="1927928"/>
                  </a:lnTo>
                  <a:lnTo>
                    <a:pt x="666651" y="1928937"/>
                  </a:lnTo>
                  <a:lnTo>
                    <a:pt x="617685" y="1931993"/>
                  </a:lnTo>
                  <a:lnTo>
                    <a:pt x="573554" y="1934316"/>
                  </a:lnTo>
                  <a:lnTo>
                    <a:pt x="526427" y="1934538"/>
                  </a:lnTo>
                  <a:lnTo>
                    <a:pt x="476884" y="1933162"/>
                  </a:lnTo>
                  <a:lnTo>
                    <a:pt x="425502" y="1930692"/>
                  </a:lnTo>
                  <a:lnTo>
                    <a:pt x="372861" y="1927632"/>
                  </a:lnTo>
                  <a:lnTo>
                    <a:pt x="319540" y="1924485"/>
                  </a:lnTo>
                  <a:lnTo>
                    <a:pt x="266117" y="1921755"/>
                  </a:lnTo>
                  <a:lnTo>
                    <a:pt x="213171" y="1919946"/>
                  </a:lnTo>
                  <a:lnTo>
                    <a:pt x="161282" y="1919562"/>
                  </a:lnTo>
                  <a:lnTo>
                    <a:pt x="111028" y="1921106"/>
                  </a:lnTo>
                  <a:lnTo>
                    <a:pt x="62987" y="1925082"/>
                  </a:lnTo>
                  <a:lnTo>
                    <a:pt x="17739" y="1931993"/>
                  </a:lnTo>
                  <a:lnTo>
                    <a:pt x="14622" y="1866256"/>
                  </a:lnTo>
                  <a:lnTo>
                    <a:pt x="13053" y="1807921"/>
                  </a:lnTo>
                  <a:lnTo>
                    <a:pt x="12702" y="1755393"/>
                  </a:lnTo>
                  <a:lnTo>
                    <a:pt x="13240" y="1707079"/>
                  </a:lnTo>
                  <a:lnTo>
                    <a:pt x="14338" y="1661384"/>
                  </a:lnTo>
                  <a:lnTo>
                    <a:pt x="15666" y="1616713"/>
                  </a:lnTo>
                  <a:lnTo>
                    <a:pt x="16895" y="1571472"/>
                  </a:lnTo>
                  <a:lnTo>
                    <a:pt x="17696" y="1524066"/>
                  </a:lnTo>
                  <a:lnTo>
                    <a:pt x="17739" y="1472901"/>
                  </a:lnTo>
                  <a:lnTo>
                    <a:pt x="18281" y="1425850"/>
                  </a:lnTo>
                  <a:lnTo>
                    <a:pt x="20306" y="1380633"/>
                  </a:lnTo>
                  <a:lnTo>
                    <a:pt x="23213" y="1336498"/>
                  </a:lnTo>
                  <a:lnTo>
                    <a:pt x="26401" y="1292692"/>
                  </a:lnTo>
                  <a:lnTo>
                    <a:pt x="29268" y="1248465"/>
                  </a:lnTo>
                  <a:lnTo>
                    <a:pt x="31213" y="1203063"/>
                  </a:lnTo>
                  <a:lnTo>
                    <a:pt x="31634" y="1155736"/>
                  </a:lnTo>
                  <a:lnTo>
                    <a:pt x="29930" y="1105731"/>
                  </a:lnTo>
                  <a:lnTo>
                    <a:pt x="25499" y="1052297"/>
                  </a:lnTo>
                  <a:lnTo>
                    <a:pt x="17739" y="994681"/>
                  </a:lnTo>
                  <a:lnTo>
                    <a:pt x="10847" y="931572"/>
                  </a:lnTo>
                  <a:lnTo>
                    <a:pt x="10251" y="874711"/>
                  </a:lnTo>
                  <a:lnTo>
                    <a:pt x="13991" y="822946"/>
                  </a:lnTo>
                  <a:lnTo>
                    <a:pt x="20107" y="775122"/>
                  </a:lnTo>
                  <a:lnTo>
                    <a:pt x="26640" y="730085"/>
                  </a:lnTo>
                  <a:lnTo>
                    <a:pt x="31629" y="686680"/>
                  </a:lnTo>
                  <a:lnTo>
                    <a:pt x="33115" y="643753"/>
                  </a:lnTo>
                  <a:lnTo>
                    <a:pt x="29139" y="600151"/>
                  </a:lnTo>
                  <a:lnTo>
                    <a:pt x="17739" y="554718"/>
                  </a:lnTo>
                  <a:lnTo>
                    <a:pt x="7459" y="513590"/>
                  </a:lnTo>
                  <a:lnTo>
                    <a:pt x="1834" y="467455"/>
                  </a:lnTo>
                  <a:lnTo>
                    <a:pt x="0" y="417477"/>
                  </a:lnTo>
                  <a:lnTo>
                    <a:pt x="1088" y="364822"/>
                  </a:lnTo>
                  <a:lnTo>
                    <a:pt x="4232" y="310654"/>
                  </a:lnTo>
                  <a:lnTo>
                    <a:pt x="8566" y="256138"/>
                  </a:lnTo>
                  <a:lnTo>
                    <a:pt x="13222" y="202439"/>
                  </a:lnTo>
                  <a:lnTo>
                    <a:pt x="17334" y="150722"/>
                  </a:lnTo>
                  <a:lnTo>
                    <a:pt x="20036" y="102151"/>
                  </a:lnTo>
                  <a:lnTo>
                    <a:pt x="20460" y="57893"/>
                  </a:lnTo>
                  <a:lnTo>
                    <a:pt x="17739" y="19111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387003"/>
              <a:ext cx="1953260" cy="1354455"/>
            </a:xfrm>
            <a:custGeom>
              <a:avLst/>
              <a:gdLst/>
              <a:ahLst/>
              <a:cxnLst/>
              <a:rect l="l" t="t" r="r" b="b"/>
              <a:pathLst>
                <a:path w="1953260" h="1354455">
                  <a:moveTo>
                    <a:pt x="1" y="10872"/>
                  </a:moveTo>
                  <a:lnTo>
                    <a:pt x="62288" y="3542"/>
                  </a:lnTo>
                  <a:lnTo>
                    <a:pt x="120307" y="230"/>
                  </a:lnTo>
                  <a:lnTo>
                    <a:pt x="174291" y="0"/>
                  </a:lnTo>
                  <a:lnTo>
                    <a:pt x="224475" y="1913"/>
                  </a:lnTo>
                  <a:lnTo>
                    <a:pt x="271094" y="5035"/>
                  </a:lnTo>
                  <a:lnTo>
                    <a:pt x="314383" y="8429"/>
                  </a:lnTo>
                  <a:lnTo>
                    <a:pt x="354576" y="11157"/>
                  </a:lnTo>
                  <a:lnTo>
                    <a:pt x="391909" y="12284"/>
                  </a:lnTo>
                  <a:lnTo>
                    <a:pt x="426616" y="10872"/>
                  </a:lnTo>
                  <a:lnTo>
                    <a:pt x="463171" y="8651"/>
                  </a:lnTo>
                  <a:lnTo>
                    <a:pt x="505246" y="7751"/>
                  </a:lnTo>
                  <a:lnTo>
                    <a:pt x="551867" y="7846"/>
                  </a:lnTo>
                  <a:lnTo>
                    <a:pt x="602062" y="8606"/>
                  </a:lnTo>
                  <a:lnTo>
                    <a:pt x="654859" y="9701"/>
                  </a:lnTo>
                  <a:lnTo>
                    <a:pt x="709286" y="10805"/>
                  </a:lnTo>
                  <a:lnTo>
                    <a:pt x="764371" y="11587"/>
                  </a:lnTo>
                  <a:lnTo>
                    <a:pt x="819140" y="11719"/>
                  </a:lnTo>
                  <a:lnTo>
                    <a:pt x="872622" y="10872"/>
                  </a:lnTo>
                  <a:lnTo>
                    <a:pt x="920189" y="9989"/>
                  </a:lnTo>
                  <a:lnTo>
                    <a:pt x="968458" y="9814"/>
                  </a:lnTo>
                  <a:lnTo>
                    <a:pt x="1017563" y="10155"/>
                  </a:lnTo>
                  <a:lnTo>
                    <a:pt x="1067643" y="10820"/>
                  </a:lnTo>
                  <a:lnTo>
                    <a:pt x="1118832" y="11618"/>
                  </a:lnTo>
                  <a:lnTo>
                    <a:pt x="1171267" y="12356"/>
                  </a:lnTo>
                  <a:lnTo>
                    <a:pt x="1225084" y="12842"/>
                  </a:lnTo>
                  <a:lnTo>
                    <a:pt x="1280421" y="12885"/>
                  </a:lnTo>
                  <a:lnTo>
                    <a:pt x="1337412" y="12292"/>
                  </a:lnTo>
                  <a:lnTo>
                    <a:pt x="1396195" y="10872"/>
                  </a:lnTo>
                  <a:lnTo>
                    <a:pt x="1447807" y="10558"/>
                  </a:lnTo>
                  <a:lnTo>
                    <a:pt x="1494951" y="12564"/>
                  </a:lnTo>
                  <a:lnTo>
                    <a:pt x="1538964" y="16137"/>
                  </a:lnTo>
                  <a:lnTo>
                    <a:pt x="1581188" y="20525"/>
                  </a:lnTo>
                  <a:lnTo>
                    <a:pt x="1622960" y="24977"/>
                  </a:lnTo>
                  <a:lnTo>
                    <a:pt x="1665622" y="28738"/>
                  </a:lnTo>
                  <a:lnTo>
                    <a:pt x="1710513" y="31058"/>
                  </a:lnTo>
                  <a:lnTo>
                    <a:pt x="1758973" y="31184"/>
                  </a:lnTo>
                  <a:lnTo>
                    <a:pt x="1812340" y="28363"/>
                  </a:lnTo>
                  <a:lnTo>
                    <a:pt x="1871956" y="21843"/>
                  </a:lnTo>
                  <a:lnTo>
                    <a:pt x="1939159" y="10872"/>
                  </a:lnTo>
                  <a:lnTo>
                    <a:pt x="1948487" y="64391"/>
                  </a:lnTo>
                  <a:lnTo>
                    <a:pt x="1952686" y="110300"/>
                  </a:lnTo>
                  <a:lnTo>
                    <a:pt x="1952900" y="150672"/>
                  </a:lnTo>
                  <a:lnTo>
                    <a:pt x="1950277" y="187580"/>
                  </a:lnTo>
                  <a:lnTo>
                    <a:pt x="1945964" y="223094"/>
                  </a:lnTo>
                  <a:lnTo>
                    <a:pt x="1941105" y="259289"/>
                  </a:lnTo>
                  <a:lnTo>
                    <a:pt x="1936849" y="298235"/>
                  </a:lnTo>
                  <a:lnTo>
                    <a:pt x="1934342" y="342005"/>
                  </a:lnTo>
                  <a:lnTo>
                    <a:pt x="1934729" y="392672"/>
                  </a:lnTo>
                  <a:lnTo>
                    <a:pt x="1939159" y="452307"/>
                  </a:lnTo>
                  <a:lnTo>
                    <a:pt x="1943760" y="512476"/>
                  </a:lnTo>
                  <a:lnTo>
                    <a:pt x="1944588" y="564624"/>
                  </a:lnTo>
                  <a:lnTo>
                    <a:pt x="1942675" y="610645"/>
                  </a:lnTo>
                  <a:lnTo>
                    <a:pt x="1939051" y="652430"/>
                  </a:lnTo>
                  <a:lnTo>
                    <a:pt x="1934749" y="691874"/>
                  </a:lnTo>
                  <a:lnTo>
                    <a:pt x="1930799" y="730869"/>
                  </a:lnTo>
                  <a:lnTo>
                    <a:pt x="1928233" y="771309"/>
                  </a:lnTo>
                  <a:lnTo>
                    <a:pt x="1928084" y="815087"/>
                  </a:lnTo>
                  <a:lnTo>
                    <a:pt x="1931382" y="864095"/>
                  </a:lnTo>
                  <a:lnTo>
                    <a:pt x="1939159" y="920227"/>
                  </a:lnTo>
                  <a:lnTo>
                    <a:pt x="1948709" y="990478"/>
                  </a:lnTo>
                  <a:lnTo>
                    <a:pt x="1952477" y="1051681"/>
                  </a:lnTo>
                  <a:lnTo>
                    <a:pt x="1951990" y="1105734"/>
                  </a:lnTo>
                  <a:lnTo>
                    <a:pt x="1948774" y="1154536"/>
                  </a:lnTo>
                  <a:lnTo>
                    <a:pt x="1944356" y="1199983"/>
                  </a:lnTo>
                  <a:lnTo>
                    <a:pt x="1940263" y="1243974"/>
                  </a:lnTo>
                  <a:lnTo>
                    <a:pt x="1938021" y="1288406"/>
                  </a:lnTo>
                  <a:lnTo>
                    <a:pt x="1939159" y="1335176"/>
                  </a:lnTo>
                  <a:lnTo>
                    <a:pt x="1889571" y="1340103"/>
                  </a:lnTo>
                  <a:lnTo>
                    <a:pt x="1843030" y="1339650"/>
                  </a:lnTo>
                  <a:lnTo>
                    <a:pt x="1798465" y="1335594"/>
                  </a:lnTo>
                  <a:lnTo>
                    <a:pt x="1754803" y="1329713"/>
                  </a:lnTo>
                  <a:lnTo>
                    <a:pt x="1710973" y="1323786"/>
                  </a:lnTo>
                  <a:lnTo>
                    <a:pt x="1665904" y="1319591"/>
                  </a:lnTo>
                  <a:lnTo>
                    <a:pt x="1618524" y="1318905"/>
                  </a:lnTo>
                  <a:lnTo>
                    <a:pt x="1567761" y="1323508"/>
                  </a:lnTo>
                  <a:lnTo>
                    <a:pt x="1512544" y="1335176"/>
                  </a:lnTo>
                  <a:lnTo>
                    <a:pt x="1463851" y="1344567"/>
                  </a:lnTo>
                  <a:lnTo>
                    <a:pt x="1412907" y="1347835"/>
                  </a:lnTo>
                  <a:lnTo>
                    <a:pt x="1360534" y="1346397"/>
                  </a:lnTo>
                  <a:lnTo>
                    <a:pt x="1307557" y="1341665"/>
                  </a:lnTo>
                  <a:lnTo>
                    <a:pt x="1254799" y="1335056"/>
                  </a:lnTo>
                  <a:lnTo>
                    <a:pt x="1203083" y="1327984"/>
                  </a:lnTo>
                  <a:lnTo>
                    <a:pt x="1153234" y="1321862"/>
                  </a:lnTo>
                  <a:lnTo>
                    <a:pt x="1106074" y="1318106"/>
                  </a:lnTo>
                  <a:lnTo>
                    <a:pt x="1062428" y="1318130"/>
                  </a:lnTo>
                  <a:lnTo>
                    <a:pt x="1023119" y="1323348"/>
                  </a:lnTo>
                  <a:lnTo>
                    <a:pt x="988972" y="1335176"/>
                  </a:lnTo>
                  <a:lnTo>
                    <a:pt x="952072" y="1348166"/>
                  </a:lnTo>
                  <a:lnTo>
                    <a:pt x="910694" y="1353899"/>
                  </a:lnTo>
                  <a:lnTo>
                    <a:pt x="865553" y="1354014"/>
                  </a:lnTo>
                  <a:lnTo>
                    <a:pt x="817362" y="1350150"/>
                  </a:lnTo>
                  <a:lnTo>
                    <a:pt x="766836" y="1343945"/>
                  </a:lnTo>
                  <a:lnTo>
                    <a:pt x="714689" y="1337039"/>
                  </a:lnTo>
                  <a:lnTo>
                    <a:pt x="661636" y="1331071"/>
                  </a:lnTo>
                  <a:lnTo>
                    <a:pt x="608391" y="1327678"/>
                  </a:lnTo>
                  <a:lnTo>
                    <a:pt x="555668" y="1328500"/>
                  </a:lnTo>
                  <a:lnTo>
                    <a:pt x="504182" y="1335176"/>
                  </a:lnTo>
                  <a:lnTo>
                    <a:pt x="451794" y="1342952"/>
                  </a:lnTo>
                  <a:lnTo>
                    <a:pt x="396680" y="1346586"/>
                  </a:lnTo>
                  <a:lnTo>
                    <a:pt x="340028" y="1346981"/>
                  </a:lnTo>
                  <a:lnTo>
                    <a:pt x="283022" y="1345045"/>
                  </a:lnTo>
                  <a:lnTo>
                    <a:pt x="226849" y="1341683"/>
                  </a:lnTo>
                  <a:lnTo>
                    <a:pt x="172696" y="1337801"/>
                  </a:lnTo>
                  <a:lnTo>
                    <a:pt x="121748" y="1334303"/>
                  </a:lnTo>
                  <a:lnTo>
                    <a:pt x="75193" y="1332096"/>
                  </a:lnTo>
                  <a:lnTo>
                    <a:pt x="34214" y="1332085"/>
                  </a:lnTo>
                  <a:lnTo>
                    <a:pt x="1" y="1335176"/>
                  </a:lnTo>
                </a:path>
                <a:path w="1953260" h="1354455">
                  <a:moveTo>
                    <a:pt x="0" y="1203321"/>
                  </a:moveTo>
                  <a:lnTo>
                    <a:pt x="3923" y="1151823"/>
                  </a:lnTo>
                  <a:lnTo>
                    <a:pt x="8887" y="1099208"/>
                  </a:lnTo>
                  <a:lnTo>
                    <a:pt x="12740" y="1050154"/>
                  </a:lnTo>
                  <a:lnTo>
                    <a:pt x="13718" y="1004249"/>
                  </a:lnTo>
                  <a:lnTo>
                    <a:pt x="10060" y="961078"/>
                  </a:lnTo>
                  <a:lnTo>
                    <a:pt x="1" y="920227"/>
                  </a:lnTo>
                </a:path>
                <a:path w="1953260" h="1354455">
                  <a:moveTo>
                    <a:pt x="0" y="627767"/>
                  </a:moveTo>
                  <a:lnTo>
                    <a:pt x="3194" y="574970"/>
                  </a:lnTo>
                  <a:lnTo>
                    <a:pt x="3649" y="524855"/>
                  </a:lnTo>
                  <a:lnTo>
                    <a:pt x="1" y="478793"/>
                  </a:lnTo>
                </a:path>
                <a:path w="1953260" h="1354455">
                  <a:moveTo>
                    <a:pt x="0" y="330107"/>
                  </a:moveTo>
                  <a:lnTo>
                    <a:pt x="3446" y="288746"/>
                  </a:lnTo>
                  <a:lnTo>
                    <a:pt x="7728" y="236551"/>
                  </a:lnTo>
                  <a:lnTo>
                    <a:pt x="10809" y="182606"/>
                  </a:lnTo>
                  <a:lnTo>
                    <a:pt x="11404" y="126970"/>
                  </a:lnTo>
                  <a:lnTo>
                    <a:pt x="8229" y="69705"/>
                  </a:lnTo>
                  <a:lnTo>
                    <a:pt x="1" y="10872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4286" y="1284044"/>
              <a:ext cx="1961514" cy="1438275"/>
            </a:xfrm>
            <a:custGeom>
              <a:avLst/>
              <a:gdLst/>
              <a:ahLst/>
              <a:cxnLst/>
              <a:rect l="l" t="t" r="r" b="b"/>
              <a:pathLst>
                <a:path w="1961514" h="1438275">
                  <a:moveTo>
                    <a:pt x="9976" y="10872"/>
                  </a:moveTo>
                  <a:lnTo>
                    <a:pt x="72264" y="3542"/>
                  </a:lnTo>
                  <a:lnTo>
                    <a:pt x="130283" y="230"/>
                  </a:lnTo>
                  <a:lnTo>
                    <a:pt x="184267" y="0"/>
                  </a:lnTo>
                  <a:lnTo>
                    <a:pt x="234451" y="1913"/>
                  </a:lnTo>
                  <a:lnTo>
                    <a:pt x="281070" y="5035"/>
                  </a:lnTo>
                  <a:lnTo>
                    <a:pt x="324359" y="8429"/>
                  </a:lnTo>
                  <a:lnTo>
                    <a:pt x="364552" y="11157"/>
                  </a:lnTo>
                  <a:lnTo>
                    <a:pt x="401885" y="12284"/>
                  </a:lnTo>
                  <a:lnTo>
                    <a:pt x="436591" y="10872"/>
                  </a:lnTo>
                  <a:lnTo>
                    <a:pt x="473147" y="8651"/>
                  </a:lnTo>
                  <a:lnTo>
                    <a:pt x="515221" y="7751"/>
                  </a:lnTo>
                  <a:lnTo>
                    <a:pt x="561843" y="7846"/>
                  </a:lnTo>
                  <a:lnTo>
                    <a:pt x="612038" y="8606"/>
                  </a:lnTo>
                  <a:lnTo>
                    <a:pt x="664835" y="9701"/>
                  </a:lnTo>
                  <a:lnTo>
                    <a:pt x="719262" y="10805"/>
                  </a:lnTo>
                  <a:lnTo>
                    <a:pt x="774346" y="11587"/>
                  </a:lnTo>
                  <a:lnTo>
                    <a:pt x="829116" y="11719"/>
                  </a:lnTo>
                  <a:lnTo>
                    <a:pt x="882597" y="10872"/>
                  </a:lnTo>
                  <a:lnTo>
                    <a:pt x="930165" y="9989"/>
                  </a:lnTo>
                  <a:lnTo>
                    <a:pt x="978434" y="9814"/>
                  </a:lnTo>
                  <a:lnTo>
                    <a:pt x="1027539" y="10155"/>
                  </a:lnTo>
                  <a:lnTo>
                    <a:pt x="1077618" y="10820"/>
                  </a:lnTo>
                  <a:lnTo>
                    <a:pt x="1128808" y="11618"/>
                  </a:lnTo>
                  <a:lnTo>
                    <a:pt x="1181243" y="12356"/>
                  </a:lnTo>
                  <a:lnTo>
                    <a:pt x="1235060" y="12842"/>
                  </a:lnTo>
                  <a:lnTo>
                    <a:pt x="1290397" y="12885"/>
                  </a:lnTo>
                  <a:lnTo>
                    <a:pt x="1347388" y="12292"/>
                  </a:lnTo>
                  <a:lnTo>
                    <a:pt x="1406170" y="10872"/>
                  </a:lnTo>
                  <a:lnTo>
                    <a:pt x="1457783" y="10558"/>
                  </a:lnTo>
                  <a:lnTo>
                    <a:pt x="1504927" y="12564"/>
                  </a:lnTo>
                  <a:lnTo>
                    <a:pt x="1548940" y="16137"/>
                  </a:lnTo>
                  <a:lnTo>
                    <a:pt x="1591164" y="20525"/>
                  </a:lnTo>
                  <a:lnTo>
                    <a:pt x="1632936" y="24977"/>
                  </a:lnTo>
                  <a:lnTo>
                    <a:pt x="1675598" y="28738"/>
                  </a:lnTo>
                  <a:lnTo>
                    <a:pt x="1720489" y="31058"/>
                  </a:lnTo>
                  <a:lnTo>
                    <a:pt x="1768948" y="31184"/>
                  </a:lnTo>
                  <a:lnTo>
                    <a:pt x="1822316" y="28363"/>
                  </a:lnTo>
                  <a:lnTo>
                    <a:pt x="1881931" y="21843"/>
                  </a:lnTo>
                  <a:lnTo>
                    <a:pt x="1949134" y="10872"/>
                  </a:lnTo>
                  <a:lnTo>
                    <a:pt x="1950446" y="49043"/>
                  </a:lnTo>
                  <a:lnTo>
                    <a:pt x="1948940" y="91860"/>
                  </a:lnTo>
                  <a:lnTo>
                    <a:pt x="1945683" y="138830"/>
                  </a:lnTo>
                  <a:lnTo>
                    <a:pt x="1941743" y="189463"/>
                  </a:lnTo>
                  <a:lnTo>
                    <a:pt x="1938186" y="243265"/>
                  </a:lnTo>
                  <a:lnTo>
                    <a:pt x="1936080" y="299745"/>
                  </a:lnTo>
                  <a:lnTo>
                    <a:pt x="1936491" y="358412"/>
                  </a:lnTo>
                  <a:lnTo>
                    <a:pt x="1940487" y="418772"/>
                  </a:lnTo>
                  <a:lnTo>
                    <a:pt x="1949134" y="480334"/>
                  </a:lnTo>
                  <a:lnTo>
                    <a:pt x="1956999" y="536415"/>
                  </a:lnTo>
                  <a:lnTo>
                    <a:pt x="1960785" y="592664"/>
                  </a:lnTo>
                  <a:lnTo>
                    <a:pt x="1961364" y="648493"/>
                  </a:lnTo>
                  <a:lnTo>
                    <a:pt x="1959613" y="703311"/>
                  </a:lnTo>
                  <a:lnTo>
                    <a:pt x="1956406" y="756529"/>
                  </a:lnTo>
                  <a:lnTo>
                    <a:pt x="1952617" y="807556"/>
                  </a:lnTo>
                  <a:lnTo>
                    <a:pt x="1949121" y="855803"/>
                  </a:lnTo>
                  <a:lnTo>
                    <a:pt x="1946792" y="900680"/>
                  </a:lnTo>
                  <a:lnTo>
                    <a:pt x="1946505" y="941597"/>
                  </a:lnTo>
                  <a:lnTo>
                    <a:pt x="1949134" y="977964"/>
                  </a:lnTo>
                  <a:lnTo>
                    <a:pt x="1951355" y="1017916"/>
                  </a:lnTo>
                  <a:lnTo>
                    <a:pt x="1949336" y="1061933"/>
                  </a:lnTo>
                  <a:lnTo>
                    <a:pt x="1944658" y="1109245"/>
                  </a:lnTo>
                  <a:lnTo>
                    <a:pt x="1938899" y="1159085"/>
                  </a:lnTo>
                  <a:lnTo>
                    <a:pt x="1933637" y="1210682"/>
                  </a:lnTo>
                  <a:lnTo>
                    <a:pt x="1930451" y="1263267"/>
                  </a:lnTo>
                  <a:lnTo>
                    <a:pt x="1930919" y="1316071"/>
                  </a:lnTo>
                  <a:lnTo>
                    <a:pt x="1936621" y="1368324"/>
                  </a:lnTo>
                  <a:lnTo>
                    <a:pt x="1949134" y="1419258"/>
                  </a:lnTo>
                  <a:lnTo>
                    <a:pt x="1899547" y="1424185"/>
                  </a:lnTo>
                  <a:lnTo>
                    <a:pt x="1853006" y="1423732"/>
                  </a:lnTo>
                  <a:lnTo>
                    <a:pt x="1808441" y="1419676"/>
                  </a:lnTo>
                  <a:lnTo>
                    <a:pt x="1764779" y="1413795"/>
                  </a:lnTo>
                  <a:lnTo>
                    <a:pt x="1720949" y="1407868"/>
                  </a:lnTo>
                  <a:lnTo>
                    <a:pt x="1675880" y="1403673"/>
                  </a:lnTo>
                  <a:lnTo>
                    <a:pt x="1628499" y="1402987"/>
                  </a:lnTo>
                  <a:lnTo>
                    <a:pt x="1577736" y="1407590"/>
                  </a:lnTo>
                  <a:lnTo>
                    <a:pt x="1522519" y="1419258"/>
                  </a:lnTo>
                  <a:lnTo>
                    <a:pt x="1473827" y="1428649"/>
                  </a:lnTo>
                  <a:lnTo>
                    <a:pt x="1422883" y="1431917"/>
                  </a:lnTo>
                  <a:lnTo>
                    <a:pt x="1370510" y="1430479"/>
                  </a:lnTo>
                  <a:lnTo>
                    <a:pt x="1317533" y="1425747"/>
                  </a:lnTo>
                  <a:lnTo>
                    <a:pt x="1264775" y="1419138"/>
                  </a:lnTo>
                  <a:lnTo>
                    <a:pt x="1213059" y="1412066"/>
                  </a:lnTo>
                  <a:lnTo>
                    <a:pt x="1163210" y="1405944"/>
                  </a:lnTo>
                  <a:lnTo>
                    <a:pt x="1116050" y="1402188"/>
                  </a:lnTo>
                  <a:lnTo>
                    <a:pt x="1072404" y="1402212"/>
                  </a:lnTo>
                  <a:lnTo>
                    <a:pt x="1033095" y="1407430"/>
                  </a:lnTo>
                  <a:lnTo>
                    <a:pt x="998947" y="1419258"/>
                  </a:lnTo>
                  <a:lnTo>
                    <a:pt x="962048" y="1432248"/>
                  </a:lnTo>
                  <a:lnTo>
                    <a:pt x="920670" y="1437981"/>
                  </a:lnTo>
                  <a:lnTo>
                    <a:pt x="875529" y="1438096"/>
                  </a:lnTo>
                  <a:lnTo>
                    <a:pt x="827338" y="1434232"/>
                  </a:lnTo>
                  <a:lnTo>
                    <a:pt x="776812" y="1428027"/>
                  </a:lnTo>
                  <a:lnTo>
                    <a:pt x="724665" y="1421121"/>
                  </a:lnTo>
                  <a:lnTo>
                    <a:pt x="671612" y="1415153"/>
                  </a:lnTo>
                  <a:lnTo>
                    <a:pt x="618367" y="1411760"/>
                  </a:lnTo>
                  <a:lnTo>
                    <a:pt x="565644" y="1412582"/>
                  </a:lnTo>
                  <a:lnTo>
                    <a:pt x="514157" y="1419258"/>
                  </a:lnTo>
                  <a:lnTo>
                    <a:pt x="461769" y="1427034"/>
                  </a:lnTo>
                  <a:lnTo>
                    <a:pt x="406656" y="1430668"/>
                  </a:lnTo>
                  <a:lnTo>
                    <a:pt x="350003" y="1431063"/>
                  </a:lnTo>
                  <a:lnTo>
                    <a:pt x="292998" y="1429127"/>
                  </a:lnTo>
                  <a:lnTo>
                    <a:pt x="236825" y="1425765"/>
                  </a:lnTo>
                  <a:lnTo>
                    <a:pt x="182672" y="1421883"/>
                  </a:lnTo>
                  <a:lnTo>
                    <a:pt x="131724" y="1418385"/>
                  </a:lnTo>
                  <a:lnTo>
                    <a:pt x="85168" y="1416178"/>
                  </a:lnTo>
                  <a:lnTo>
                    <a:pt x="44190" y="1416167"/>
                  </a:lnTo>
                  <a:lnTo>
                    <a:pt x="9976" y="1419258"/>
                  </a:lnTo>
                  <a:lnTo>
                    <a:pt x="9078" y="1360035"/>
                  </a:lnTo>
                  <a:lnTo>
                    <a:pt x="10645" y="1304680"/>
                  </a:lnTo>
                  <a:lnTo>
                    <a:pt x="13716" y="1252627"/>
                  </a:lnTo>
                  <a:lnTo>
                    <a:pt x="17331" y="1203310"/>
                  </a:lnTo>
                  <a:lnTo>
                    <a:pt x="20531" y="1156164"/>
                  </a:lnTo>
                  <a:lnTo>
                    <a:pt x="22355" y="1110622"/>
                  </a:lnTo>
                  <a:lnTo>
                    <a:pt x="21844" y="1066119"/>
                  </a:lnTo>
                  <a:lnTo>
                    <a:pt x="18038" y="1022088"/>
                  </a:lnTo>
                  <a:lnTo>
                    <a:pt x="9976" y="977964"/>
                  </a:lnTo>
                  <a:lnTo>
                    <a:pt x="2914" y="937200"/>
                  </a:lnTo>
                  <a:lnTo>
                    <a:pt x="0" y="894815"/>
                  </a:lnTo>
                  <a:lnTo>
                    <a:pt x="266" y="850903"/>
                  </a:lnTo>
                  <a:lnTo>
                    <a:pt x="2746" y="805555"/>
                  </a:lnTo>
                  <a:lnTo>
                    <a:pt x="6473" y="758864"/>
                  </a:lnTo>
                  <a:lnTo>
                    <a:pt x="10481" y="710922"/>
                  </a:lnTo>
                  <a:lnTo>
                    <a:pt x="13802" y="661823"/>
                  </a:lnTo>
                  <a:lnTo>
                    <a:pt x="15469" y="611658"/>
                  </a:lnTo>
                  <a:lnTo>
                    <a:pt x="14516" y="560521"/>
                  </a:lnTo>
                  <a:lnTo>
                    <a:pt x="9976" y="508502"/>
                  </a:lnTo>
                  <a:lnTo>
                    <a:pt x="4710" y="454945"/>
                  </a:lnTo>
                  <a:lnTo>
                    <a:pt x="1899" y="399747"/>
                  </a:lnTo>
                  <a:lnTo>
                    <a:pt x="1063" y="343841"/>
                  </a:lnTo>
                  <a:lnTo>
                    <a:pt x="1719" y="288158"/>
                  </a:lnTo>
                  <a:lnTo>
                    <a:pt x="3384" y="233629"/>
                  </a:lnTo>
                  <a:lnTo>
                    <a:pt x="5577" y="181184"/>
                  </a:lnTo>
                  <a:lnTo>
                    <a:pt x="7814" y="131755"/>
                  </a:lnTo>
                  <a:lnTo>
                    <a:pt x="9615" y="86272"/>
                  </a:lnTo>
                  <a:lnTo>
                    <a:pt x="10497" y="45668"/>
                  </a:lnTo>
                  <a:lnTo>
                    <a:pt x="9976" y="1087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5116" y="974351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282"/>
                  </a:moveTo>
                  <a:lnTo>
                    <a:pt x="8171" y="109620"/>
                  </a:lnTo>
                  <a:lnTo>
                    <a:pt x="30925" y="65621"/>
                  </a:lnTo>
                  <a:lnTo>
                    <a:pt x="65621" y="30925"/>
                  </a:lnTo>
                  <a:lnTo>
                    <a:pt x="109621" y="8171"/>
                  </a:lnTo>
                  <a:lnTo>
                    <a:pt x="160283" y="0"/>
                  </a:lnTo>
                  <a:lnTo>
                    <a:pt x="210944" y="8171"/>
                  </a:lnTo>
                  <a:lnTo>
                    <a:pt x="254944" y="30925"/>
                  </a:lnTo>
                  <a:lnTo>
                    <a:pt x="289640" y="65621"/>
                  </a:lnTo>
                  <a:lnTo>
                    <a:pt x="312394" y="109620"/>
                  </a:lnTo>
                  <a:lnTo>
                    <a:pt x="320566" y="160282"/>
                  </a:lnTo>
                  <a:lnTo>
                    <a:pt x="312394" y="210944"/>
                  </a:lnTo>
                  <a:lnTo>
                    <a:pt x="289640" y="254943"/>
                  </a:lnTo>
                  <a:lnTo>
                    <a:pt x="254944" y="289639"/>
                  </a:lnTo>
                  <a:lnTo>
                    <a:pt x="210944" y="312393"/>
                  </a:lnTo>
                  <a:lnTo>
                    <a:pt x="160283" y="320565"/>
                  </a:lnTo>
                  <a:lnTo>
                    <a:pt x="109621" y="312393"/>
                  </a:lnTo>
                  <a:lnTo>
                    <a:pt x="65621" y="289639"/>
                  </a:lnTo>
                  <a:lnTo>
                    <a:pt x="30925" y="254943"/>
                  </a:lnTo>
                  <a:lnTo>
                    <a:pt x="8171" y="210944"/>
                  </a:lnTo>
                  <a:lnTo>
                    <a:pt x="0" y="160282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27" y="4360498"/>
            <a:ext cx="1903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Code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Editor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window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437" y="6003371"/>
            <a:ext cx="155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Console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window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9049" y="3350999"/>
            <a:ext cx="239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Variable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Explorer</a:t>
            </a:r>
            <a:r>
              <a:rPr spc="-5" dirty="0">
                <a:latin typeface="Calibri"/>
                <a:cs typeface="Calibri"/>
              </a:rPr>
              <a:t> window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445" y="2242138"/>
            <a:ext cx="191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Run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Program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button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0070" y="5704666"/>
            <a:ext cx="349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heavy" spc="-15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</a:t>
            </a:r>
            <a:r>
              <a:rPr sz="2400" u="heavy" spc="-15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  <a:hlinkClick r:id="rId4"/>
              </a:rPr>
              <a:t>www.anaconda.com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1925A-73B0-425B-8254-2DC2042579E2}"/>
              </a:ext>
            </a:extLst>
          </p:cNvPr>
          <p:cNvSpPr txBox="1"/>
          <p:nvPr/>
        </p:nvSpPr>
        <p:spPr>
          <a:xfrm>
            <a:off x="218111" y="1287525"/>
            <a:ext cx="8397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23232"/>
                </a:solidFill>
                <a:effectLst/>
                <a:latin typeface="Inter"/>
              </a:rPr>
              <a:t>Spyder, the Scientific Python Development Environment, is a free integrated development environment (IDE) that is included with Anaconda. It includes editing, interactive testing, debugging, and introspection features.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65402" y="2816352"/>
            <a:ext cx="8942070" cy="2567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spcBef>
                <a:spcPts val="100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implement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formula</a:t>
            </a:r>
            <a:endParaRPr dirty="0">
              <a:latin typeface="Calibri"/>
              <a:cs typeface="Calibri"/>
            </a:endParaRPr>
          </a:p>
          <a:p>
            <a:pPr marR="5866765" algn="ctr">
              <a:spcBef>
                <a:spcPts val="45"/>
              </a:spcBef>
            </a:pPr>
            <a:r>
              <a:rPr spc="20" dirty="0">
                <a:latin typeface="Cambria Math"/>
                <a:cs typeface="Cambria Math"/>
              </a:rPr>
              <a:t>𝑦(𝑥)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490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r>
              <a:rPr spc="4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 𝑏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950" dirty="0">
              <a:latin typeface="Calibri"/>
              <a:cs typeface="Calibri"/>
            </a:endParaRPr>
          </a:p>
          <a:p>
            <a:pPr marR="5822315" algn="ctr"/>
            <a:r>
              <a:rPr spc="20" dirty="0">
                <a:latin typeface="Cambria Math"/>
                <a:cs typeface="Cambria Math"/>
              </a:rPr>
              <a:t>𝑦(𝑥)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2𝑥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4</a:t>
            </a:r>
          </a:p>
          <a:p>
            <a:pPr>
              <a:spcBef>
                <a:spcPts val="25"/>
              </a:spcBef>
            </a:pPr>
            <a:endParaRPr sz="2250" dirty="0">
              <a:latin typeface="Cambria Math"/>
              <a:cs typeface="Cambria Math"/>
            </a:endParaRPr>
          </a:p>
          <a:p>
            <a:pPr marL="4201160" indent="-3921760">
              <a:buChar char="&gt;"/>
              <a:tabLst>
                <a:tab pos="4201795" algn="l"/>
              </a:tabLst>
            </a:pPr>
            <a:r>
              <a:rPr spc="-10" dirty="0">
                <a:latin typeface="Courier New"/>
                <a:cs typeface="Courier New"/>
              </a:rPr>
              <a:t>print(y)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700" dirty="0">
              <a:latin typeface="Courier New"/>
              <a:cs typeface="Courier New"/>
            </a:endParaRPr>
          </a:p>
          <a:p>
            <a:pPr marL="12700" marR="5080">
              <a:lnSpc>
                <a:spcPts val="2110"/>
              </a:lnSpc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(like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descriptive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(sum,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etc).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6266" y="304800"/>
            <a:ext cx="53721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Variables</a:t>
            </a:r>
            <a:r>
              <a:rPr spc="-4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10" dirty="0"/>
              <a:t>Python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658" y="1795747"/>
            <a:ext cx="3324860" cy="85151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3855" indent="-273685">
              <a:spcBef>
                <a:spcPts val="165"/>
              </a:spcBef>
              <a:buChar char="&gt;"/>
              <a:tabLst>
                <a:tab pos="364490" algn="l"/>
              </a:tabLst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</a:t>
            </a:r>
          </a:p>
          <a:p>
            <a:pPr marL="90805" marR="2814955">
              <a:lnSpc>
                <a:spcPts val="2110"/>
              </a:lnSpc>
              <a:spcBef>
                <a:spcPts val="140"/>
              </a:spcBef>
              <a:buChar char="&gt;"/>
              <a:tabLst>
                <a:tab pos="364490" algn="l"/>
              </a:tabLst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x  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1818" y="1447800"/>
            <a:ext cx="773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11550" algn="l"/>
              </a:tabLst>
            </a:pPr>
            <a:r>
              <a:rPr spc="-10" dirty="0">
                <a:latin typeface="Calibri"/>
                <a:cs typeface="Calibri"/>
              </a:rPr>
              <a:t>Creating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variables:	</a:t>
            </a: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 </a:t>
            </a:r>
            <a:r>
              <a:rPr spc="-5" dirty="0">
                <a:latin typeface="Calibri"/>
                <a:cs typeface="Calibri"/>
              </a:rPr>
              <a:t>variables in</a:t>
            </a:r>
            <a:r>
              <a:rPr dirty="0">
                <a:latin typeface="Calibri"/>
                <a:cs typeface="Calibri"/>
              </a:rPr>
              <a:t> a </a:t>
            </a:r>
            <a:r>
              <a:rPr spc="-5" dirty="0">
                <a:latin typeface="Calibri"/>
                <a:cs typeface="Calibri"/>
              </a:rPr>
              <a:t>calculation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2611" y="1795746"/>
            <a:ext cx="3324860" cy="838691"/>
          </a:xfrm>
          <a:prstGeom prst="rect">
            <a:avLst/>
          </a:prstGeom>
          <a:solidFill>
            <a:schemeClr val="accent1"/>
          </a:solidFill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>
            <a:defPPr>
              <a:defRPr lang="en-US"/>
            </a:defPPr>
            <a:lvl1pPr marL="363855" indent="-273685">
              <a:spcBef>
                <a:spcPts val="165"/>
              </a:spcBef>
              <a:buChar char="&gt;"/>
              <a:tabLst>
                <a:tab pos="364490" algn="l"/>
              </a:tabLst>
              <a:defRPr>
                <a:latin typeface="Courier New"/>
                <a:cs typeface="Courier New"/>
              </a:defRPr>
            </a:lvl1pPr>
          </a:lstStyle>
          <a:p>
            <a:r>
              <a:rPr dirty="0"/>
              <a:t>x = 3</a:t>
            </a:r>
          </a:p>
          <a:p>
            <a:r>
              <a:rPr dirty="0"/>
              <a:t>y = 3*x</a:t>
            </a:r>
          </a:p>
          <a:p>
            <a:r>
              <a:rPr dirty="0"/>
              <a:t>print(y)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3813048" y="2868675"/>
            <a:ext cx="3459479" cy="1929764"/>
            <a:chOff x="3813047" y="2462783"/>
            <a:chExt cx="3459479" cy="1929764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719" y="2481071"/>
              <a:ext cx="3416808" cy="1871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3047" y="2462783"/>
              <a:ext cx="2136648" cy="19293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2609" y="2507839"/>
              <a:ext cx="3324665" cy="1779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02609" y="2507839"/>
              <a:ext cx="3324860" cy="1779270"/>
            </a:xfrm>
            <a:custGeom>
              <a:avLst/>
              <a:gdLst/>
              <a:ahLst/>
              <a:cxnLst/>
              <a:rect l="l" t="t" r="r" b="b"/>
              <a:pathLst>
                <a:path w="3324859" h="1779270">
                  <a:moveTo>
                    <a:pt x="0" y="0"/>
                  </a:moveTo>
                  <a:lnTo>
                    <a:pt x="3324665" y="0"/>
                  </a:lnTo>
                  <a:lnTo>
                    <a:pt x="3324665" y="1779024"/>
                  </a:lnTo>
                  <a:lnTo>
                    <a:pt x="0" y="17790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3">
            <a:extLst>
              <a:ext uri="{FF2B5EF4-FFF2-40B4-BE49-F238E27FC236}">
                <a16:creationId xmlns:a16="http://schemas.microsoft.com/office/drawing/2014/main" id="{65C648CB-85F9-407E-9D9E-8402654D57B3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1B5E266E-324B-43AF-956E-4D4F6F502595}"/>
              </a:ext>
            </a:extLst>
          </p:cNvPr>
          <p:cNvSpPr txBox="1"/>
          <p:nvPr/>
        </p:nvSpPr>
        <p:spPr>
          <a:xfrm>
            <a:off x="3886200" y="3199909"/>
            <a:ext cx="3324860" cy="838691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363855" indent="-273050">
              <a:spcBef>
                <a:spcPts val="165"/>
              </a:spcBef>
              <a:buChar char="&gt;"/>
              <a:tabLst>
                <a:tab pos="364490" algn="l"/>
              </a:tabLst>
            </a:pPr>
            <a:r>
              <a:rPr lang="en-US" spc="-55" dirty="0">
                <a:latin typeface="Courier New"/>
                <a:cs typeface="Courier New"/>
              </a:rPr>
              <a:t>a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lang="en-US" spc="-55" dirty="0">
                <a:latin typeface="Courier New"/>
                <a:cs typeface="Courier New"/>
              </a:rPr>
              <a:t>2</a:t>
            </a:r>
            <a:endParaRPr dirty="0">
              <a:latin typeface="Courier New"/>
              <a:cs typeface="Courier New"/>
            </a:endParaRPr>
          </a:p>
          <a:p>
            <a:pPr marL="363855" indent="-273050">
              <a:lnSpc>
                <a:spcPts val="2135"/>
              </a:lnSpc>
              <a:spcBef>
                <a:spcPts val="25"/>
              </a:spcBef>
              <a:buChar char="&gt;"/>
              <a:tabLst>
                <a:tab pos="364490" algn="l"/>
              </a:tabLst>
            </a:pPr>
            <a:r>
              <a:rPr lang="en-US" spc="-55" dirty="0">
                <a:latin typeface="Courier New"/>
                <a:cs typeface="Courier New"/>
              </a:rPr>
              <a:t>b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lang="en-US" spc="-55" dirty="0">
                <a:latin typeface="Courier New"/>
                <a:cs typeface="Courier New"/>
              </a:rPr>
              <a:t>4; x=4</a:t>
            </a:r>
          </a:p>
          <a:p>
            <a:pPr marL="363855" indent="-273050">
              <a:lnSpc>
                <a:spcPts val="2135"/>
              </a:lnSpc>
              <a:buChar char="&gt;"/>
              <a:tabLst>
                <a:tab pos="364490" algn="l"/>
              </a:tabLst>
            </a:pPr>
            <a:r>
              <a:rPr lang="en-US" spc="-55" dirty="0">
                <a:latin typeface="Courier New"/>
                <a:cs typeface="Courier New"/>
              </a:rPr>
              <a:t>y=a*</a:t>
            </a:r>
            <a:r>
              <a:rPr lang="en-US" spc="-55" dirty="0" err="1">
                <a:latin typeface="Courier New"/>
                <a:cs typeface="Courier New"/>
              </a:rPr>
              <a:t>x+b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570" y="1746503"/>
            <a:ext cx="4076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-15" dirty="0">
                <a:latin typeface="Calibri"/>
                <a:cs typeface="Calibri"/>
              </a:rPr>
              <a:t> are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569" y="2036062"/>
            <a:ext cx="1408430" cy="161646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2400" dirty="0">
                <a:latin typeface="Calibri"/>
                <a:cs typeface="Calibri"/>
              </a:rPr>
              <a:t>Python:</a:t>
            </a: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int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float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complex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4855" y="304800"/>
            <a:ext cx="257619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</a:t>
            </a:r>
            <a:r>
              <a:rPr spc="5" dirty="0"/>
              <a:t>u</a:t>
            </a:r>
            <a:r>
              <a:rPr spc="-5" dirty="0"/>
              <a:t>m</a:t>
            </a:r>
            <a:r>
              <a:rPr spc="5" dirty="0"/>
              <a:t>b</a:t>
            </a:r>
            <a:r>
              <a:rPr dirty="0"/>
              <a:t>e</a:t>
            </a:r>
            <a:r>
              <a:rPr spc="-90" dirty="0"/>
              <a:t>r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54828" y="2447667"/>
            <a:ext cx="4076065" cy="83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63855" indent="-273685">
              <a:spcBef>
                <a:spcPts val="170"/>
              </a:spcBef>
              <a:buChar char="&gt;"/>
              <a:tabLst>
                <a:tab pos="364490" algn="l"/>
              </a:tabLst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#int</a:t>
            </a:r>
            <a:endParaRPr>
              <a:latin typeface="Courier New"/>
              <a:cs typeface="Courier New"/>
            </a:endParaRPr>
          </a:p>
          <a:p>
            <a:pPr marL="363855" indent="-273685">
              <a:lnSpc>
                <a:spcPts val="2135"/>
              </a:lnSpc>
              <a:spcBef>
                <a:spcPts val="25"/>
              </a:spcBef>
              <a:buChar char="&gt;"/>
              <a:tabLst>
                <a:tab pos="364490" algn="l"/>
              </a:tabLst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2.8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#float</a:t>
            </a:r>
            <a:endParaRPr>
              <a:latin typeface="Courier New"/>
              <a:cs typeface="Courier New"/>
            </a:endParaRPr>
          </a:p>
          <a:p>
            <a:pPr marL="363855" indent="-273685">
              <a:lnSpc>
                <a:spcPts val="2135"/>
              </a:lnSpc>
              <a:buChar char="&gt;"/>
              <a:tabLst>
                <a:tab pos="364490" algn="l"/>
              </a:tabLst>
            </a:pPr>
            <a:r>
              <a:rPr dirty="0">
                <a:latin typeface="Courier New"/>
                <a:cs typeface="Courier New"/>
              </a:rPr>
              <a:t>z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2j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#complex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number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0007" y="1524000"/>
            <a:ext cx="3635375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1376045">
              <a:lnSpc>
                <a:spcPts val="2110"/>
              </a:lnSpc>
              <a:spcBef>
                <a:spcPts val="210"/>
              </a:spcBef>
            </a:pP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symbol </a:t>
            </a:r>
            <a:r>
              <a:rPr dirty="0">
                <a:latin typeface="Calibri"/>
                <a:cs typeface="Calibri"/>
              </a:rPr>
              <a:t># </a:t>
            </a:r>
            <a:r>
              <a:rPr spc="-5" dirty="0">
                <a:latin typeface="Calibri"/>
                <a:cs typeface="Calibri"/>
              </a:rPr>
              <a:t>is used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commenting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code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2314" y="3544824"/>
            <a:ext cx="4591685" cy="9282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Spyder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Editor,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 that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variable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Variable 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Explorer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963" y="4605486"/>
            <a:ext cx="3360173" cy="132282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5386" y="4157471"/>
            <a:ext cx="3360420" cy="15504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000" spc="-15" dirty="0">
                <a:latin typeface="Calibri"/>
                <a:cs typeface="Calibri"/>
              </a:rPr>
              <a:t>Variables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10" dirty="0">
                <a:latin typeface="Calibri"/>
                <a:cs typeface="Calibri"/>
              </a:rPr>
              <a:t> automatically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 assign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don't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bother.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31341" y="1915287"/>
            <a:ext cx="1403350" cy="608965"/>
          </a:xfrm>
          <a:custGeom>
            <a:avLst/>
            <a:gdLst/>
            <a:ahLst/>
            <a:cxnLst/>
            <a:rect l="l" t="t" r="r" b="b"/>
            <a:pathLst>
              <a:path w="1403350" h="608964">
                <a:moveTo>
                  <a:pt x="55092" y="538306"/>
                </a:moveTo>
                <a:lnTo>
                  <a:pt x="0" y="603289"/>
                </a:lnTo>
                <a:lnTo>
                  <a:pt x="85043" y="608373"/>
                </a:lnTo>
                <a:lnTo>
                  <a:pt x="74073" y="582710"/>
                </a:lnTo>
                <a:lnTo>
                  <a:pt x="60260" y="582710"/>
                </a:lnTo>
                <a:lnTo>
                  <a:pt x="56517" y="573952"/>
                </a:lnTo>
                <a:lnTo>
                  <a:pt x="68195" y="568960"/>
                </a:lnTo>
                <a:lnTo>
                  <a:pt x="55092" y="538306"/>
                </a:lnTo>
                <a:close/>
              </a:path>
              <a:path w="1403350" h="608964">
                <a:moveTo>
                  <a:pt x="68195" y="568960"/>
                </a:moveTo>
                <a:lnTo>
                  <a:pt x="56517" y="573952"/>
                </a:lnTo>
                <a:lnTo>
                  <a:pt x="60260" y="582710"/>
                </a:lnTo>
                <a:lnTo>
                  <a:pt x="71939" y="577717"/>
                </a:lnTo>
                <a:lnTo>
                  <a:pt x="68195" y="568960"/>
                </a:lnTo>
                <a:close/>
              </a:path>
              <a:path w="1403350" h="608964">
                <a:moveTo>
                  <a:pt x="71939" y="577717"/>
                </a:moveTo>
                <a:lnTo>
                  <a:pt x="60260" y="582710"/>
                </a:lnTo>
                <a:lnTo>
                  <a:pt x="74073" y="582710"/>
                </a:lnTo>
                <a:lnTo>
                  <a:pt x="71939" y="577717"/>
                </a:lnTo>
                <a:close/>
              </a:path>
              <a:path w="1403350" h="608964">
                <a:moveTo>
                  <a:pt x="1399226" y="0"/>
                </a:moveTo>
                <a:lnTo>
                  <a:pt x="68195" y="568960"/>
                </a:lnTo>
                <a:lnTo>
                  <a:pt x="71939" y="577717"/>
                </a:lnTo>
                <a:lnTo>
                  <a:pt x="1402970" y="8757"/>
                </a:lnTo>
                <a:lnTo>
                  <a:pt x="1399226" y="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B4C45DE-9E89-450F-A9E7-68C78F93545D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1075" y="304800"/>
            <a:ext cx="210185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2" y="1676400"/>
            <a:ext cx="6287770" cy="27885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Strings </a:t>
            </a:r>
            <a:r>
              <a:rPr sz="2400" dirty="0">
                <a:latin typeface="Calibri"/>
                <a:cs typeface="Calibri"/>
              </a:rPr>
              <a:t>in Python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surrounded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quotation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double</a:t>
            </a:r>
            <a:r>
              <a:rPr sz="2400" spc="-10" dirty="0">
                <a:latin typeface="Calibri"/>
                <a:cs typeface="Calibri"/>
              </a:rPr>
              <a:t> quotation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'Hello'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"Hello".</a:t>
            </a:r>
          </a:p>
          <a:p>
            <a:pPr marL="355600" marR="787400" indent="-342900">
              <a:lnSpc>
                <a:spcPct val="100299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Strings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screen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print("Hello").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48400" y="2421594"/>
            <a:ext cx="2755900" cy="1320165"/>
            <a:chOff x="6361176" y="2307335"/>
            <a:chExt cx="2755900" cy="13201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3848" y="2325623"/>
              <a:ext cx="2712720" cy="13014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176" y="2307335"/>
              <a:ext cx="2545079" cy="838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9961" y="2353378"/>
              <a:ext cx="2620294" cy="12061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49961" y="2353378"/>
              <a:ext cx="2620645" cy="1206500"/>
            </a:xfrm>
            <a:custGeom>
              <a:avLst/>
              <a:gdLst/>
              <a:ahLst/>
              <a:cxnLst/>
              <a:rect l="l" t="t" r="r" b="b"/>
              <a:pathLst>
                <a:path w="2620645" h="1206500">
                  <a:moveTo>
                    <a:pt x="0" y="0"/>
                  </a:moveTo>
                  <a:lnTo>
                    <a:pt x="2620295" y="0"/>
                  </a:lnTo>
                  <a:lnTo>
                    <a:pt x="2620295" y="1206111"/>
                  </a:lnTo>
                  <a:lnTo>
                    <a:pt x="0" y="120611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B91045-BBC1-4FBC-B16F-E93B510D03DA}"/>
              </a:ext>
            </a:extLst>
          </p:cNvPr>
          <p:cNvSpPr txBox="1"/>
          <p:nvPr/>
        </p:nvSpPr>
        <p:spPr>
          <a:xfrm>
            <a:off x="6565665" y="2737871"/>
            <a:ext cx="20423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&gt; text = ”Hello“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&gt; print(text)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CB71F4F-99E8-4E65-AE0C-563937316DF3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4337" y="304800"/>
            <a:ext cx="57740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Manipulating</a:t>
            </a:r>
            <a:r>
              <a:rPr spc="-60" dirty="0"/>
              <a:t> </a:t>
            </a:r>
            <a:r>
              <a:rPr spc="-5" dirty="0"/>
              <a:t>Strings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6409" y="2057400"/>
            <a:ext cx="5474335" cy="2758440"/>
            <a:chOff x="216408" y="2258567"/>
            <a:chExt cx="5474335" cy="2758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" y="2279903"/>
              <a:ext cx="5431536" cy="2657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2258567"/>
              <a:ext cx="3910584" cy="27584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1" y="2304760"/>
              <a:ext cx="5338916" cy="256621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4801" y="2103593"/>
            <a:ext cx="5339080" cy="256667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 marR="2782570">
              <a:lnSpc>
                <a:spcPct val="99400"/>
              </a:lnSpc>
              <a:spcBef>
                <a:spcPts val="175"/>
              </a:spcBef>
            </a:pPr>
            <a:r>
              <a:rPr dirty="0">
                <a:latin typeface="Courier New"/>
                <a:cs typeface="Courier New"/>
              </a:rPr>
              <a:t>a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"Hello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World!"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print(a)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</a:t>
            </a:r>
            <a:r>
              <a:rPr b="1" spc="-10" dirty="0">
                <a:latin typeface="Courier New"/>
                <a:cs typeface="Courier New"/>
              </a:rPr>
              <a:t>a[1]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90805">
              <a:spcBef>
                <a:spcPts val="50"/>
              </a:spcBef>
            </a:pPr>
            <a:r>
              <a:rPr spc="-10" dirty="0">
                <a:latin typeface="Courier New"/>
                <a:cs typeface="Courier New"/>
              </a:rPr>
              <a:t>print(</a:t>
            </a:r>
            <a:r>
              <a:rPr b="1" spc="-10" dirty="0">
                <a:latin typeface="Courier New"/>
                <a:cs typeface="Courier New"/>
              </a:rPr>
              <a:t>a[2:5])</a:t>
            </a:r>
            <a:endParaRPr dirty="0"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  <a:spcBef>
                <a:spcPts val="25"/>
              </a:spcBef>
            </a:pPr>
            <a:r>
              <a:rPr spc="-10" dirty="0">
                <a:latin typeface="Courier New"/>
                <a:cs typeface="Courier New"/>
              </a:rPr>
              <a:t>print(</a:t>
            </a:r>
            <a:r>
              <a:rPr b="1" spc="-10" dirty="0">
                <a:latin typeface="Courier New"/>
                <a:cs typeface="Courier New"/>
              </a:rPr>
              <a:t>len</a:t>
            </a:r>
            <a:r>
              <a:rPr spc="-10" dirty="0">
                <a:latin typeface="Courier New"/>
                <a:cs typeface="Courier New"/>
              </a:rPr>
              <a:t>(a))</a:t>
            </a:r>
            <a:endParaRPr dirty="0"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</a:pPr>
            <a:r>
              <a:rPr spc="-10" dirty="0">
                <a:latin typeface="Courier New"/>
                <a:cs typeface="Courier New"/>
              </a:rPr>
              <a:t>print(a.</a:t>
            </a:r>
            <a:r>
              <a:rPr b="1" spc="-10" dirty="0">
                <a:latin typeface="Courier New"/>
                <a:cs typeface="Courier New"/>
              </a:rPr>
              <a:t>lower</a:t>
            </a:r>
            <a:r>
              <a:rPr spc="-10" dirty="0">
                <a:latin typeface="Courier New"/>
                <a:cs typeface="Courier New"/>
              </a:rPr>
              <a:t>())</a:t>
            </a:r>
            <a:endParaRPr dirty="0">
              <a:latin typeface="Courier New"/>
              <a:cs typeface="Courier New"/>
            </a:endParaRPr>
          </a:p>
          <a:p>
            <a:pPr marL="90805" marR="1690370">
              <a:spcBef>
                <a:spcPts val="20"/>
              </a:spcBef>
            </a:pPr>
            <a:r>
              <a:rPr spc="-10" dirty="0">
                <a:latin typeface="Courier New"/>
                <a:cs typeface="Courier New"/>
              </a:rPr>
              <a:t>print(a.</a:t>
            </a:r>
            <a:r>
              <a:rPr b="1" spc="-10" dirty="0">
                <a:latin typeface="Courier New"/>
                <a:cs typeface="Courier New"/>
              </a:rPr>
              <a:t>upper</a:t>
            </a:r>
            <a:r>
              <a:rPr spc="-10" dirty="0">
                <a:latin typeface="Courier New"/>
                <a:cs typeface="Courier New"/>
              </a:rPr>
              <a:t>()) 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print(a.</a:t>
            </a:r>
            <a:r>
              <a:rPr b="1" spc="-10" dirty="0">
                <a:latin typeface="Courier New"/>
                <a:cs typeface="Courier New"/>
              </a:rPr>
              <a:t>replace</a:t>
            </a:r>
            <a:r>
              <a:rPr spc="-10" dirty="0">
                <a:latin typeface="Courier New"/>
                <a:cs typeface="Courier New"/>
              </a:rPr>
              <a:t>("H", "J")) </a:t>
            </a:r>
            <a:r>
              <a:rPr spc="-10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print(a.</a:t>
            </a:r>
            <a:r>
              <a:rPr b="1" spc="-10" dirty="0">
                <a:latin typeface="Courier New"/>
                <a:cs typeface="Courier New"/>
              </a:rPr>
              <a:t>split</a:t>
            </a:r>
            <a:r>
              <a:rPr spc="-10" dirty="0">
                <a:latin typeface="Courier New"/>
                <a:cs typeface="Courier New"/>
              </a:rPr>
              <a:t>("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"))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387" y="1295400"/>
            <a:ext cx="7573213" cy="57836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built-in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functions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manipulating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strings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Python.</a:t>
            </a:r>
          </a:p>
          <a:p>
            <a:pPr marL="12700">
              <a:lnSpc>
                <a:spcPts val="215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few</a:t>
            </a:r>
            <a:r>
              <a:rPr sz="2000" dirty="0">
                <a:latin typeface="Calibri"/>
                <a:cs typeface="Calibri"/>
              </a:rPr>
              <a:t> of </a:t>
            </a:r>
            <a:r>
              <a:rPr sz="2000" spc="-5" dirty="0">
                <a:latin typeface="Calibri"/>
                <a:cs typeface="Calibri"/>
              </a:rPr>
              <a:t>them: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8667" y="2639188"/>
            <a:ext cx="321945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Strings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bytes,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specific </a:t>
            </a:r>
            <a:r>
              <a:rPr sz="2000" spc="-10" dirty="0">
                <a:latin typeface="Calibri"/>
                <a:cs typeface="Calibri"/>
              </a:rPr>
              <a:t>character</a:t>
            </a:r>
            <a:r>
              <a:rPr sz="2000" spc="-5" dirty="0">
                <a:latin typeface="Calibri"/>
                <a:cs typeface="Calibri"/>
              </a:rPr>
              <a:t> 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code.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5FFB2D6-58A3-4957-A87E-B8AF391600AA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047" y="304800"/>
            <a:ext cx="585787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String</a:t>
            </a:r>
            <a:r>
              <a:rPr spc="-35" dirty="0"/>
              <a:t> </a:t>
            </a:r>
            <a:r>
              <a:rPr spc="-20" dirty="0"/>
              <a:t>Concatenation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056892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7351" y="3050541"/>
            <a:ext cx="3288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400" spc="-5" dirty="0">
                <a:solidFill>
                  <a:srgbClr val="1F497D"/>
                </a:solidFill>
                <a:latin typeface="Calibri"/>
                <a:cs typeface="Calibri"/>
              </a:rPr>
              <a:t>String</a:t>
            </a:r>
            <a:r>
              <a:rPr sz="5400" spc="-7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1F497D"/>
                </a:solidFill>
                <a:latin typeface="Calibri"/>
                <a:cs typeface="Calibri"/>
              </a:rPr>
              <a:t>Input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3511" y="4659080"/>
            <a:ext cx="4279489" cy="5604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rgbClr val="F6924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ts val="2125"/>
              </a:lnSpc>
              <a:spcBef>
                <a:spcPts val="50"/>
              </a:spcBef>
              <a:tabLst>
                <a:tab pos="364490" algn="l"/>
              </a:tabLst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input(</a:t>
            </a:r>
            <a:r>
              <a:rPr lang="en-GB" spc="-10" dirty="0">
                <a:latin typeface="Courier New"/>
                <a:cs typeface="Courier New"/>
              </a:rPr>
              <a:t>"Enter</a:t>
            </a:r>
            <a:r>
              <a:rPr lang="en-GB" spc="-50" dirty="0">
                <a:latin typeface="Courier New"/>
                <a:cs typeface="Courier New"/>
              </a:rPr>
              <a:t> </a:t>
            </a:r>
            <a:r>
              <a:rPr lang="en-GB" spc="-10" dirty="0">
                <a:latin typeface="Courier New"/>
                <a:cs typeface="Courier New"/>
              </a:rPr>
              <a:t>your</a:t>
            </a:r>
            <a:r>
              <a:rPr lang="en-GB" spc="-45" dirty="0">
                <a:latin typeface="Courier New"/>
                <a:cs typeface="Courier New"/>
              </a:rPr>
              <a:t> </a:t>
            </a:r>
            <a:r>
              <a:rPr lang="en-GB" spc="-10" dirty="0">
                <a:latin typeface="Courier New"/>
                <a:cs typeface="Courier New"/>
              </a:rPr>
              <a:t>name:"</a:t>
            </a:r>
            <a:r>
              <a:rPr spc="-10" dirty="0">
                <a:latin typeface="Courier New"/>
                <a:cs typeface="Courier New"/>
              </a:rPr>
              <a:t>)</a:t>
            </a:r>
            <a:endParaRPr dirty="0">
              <a:latin typeface="Courier New"/>
              <a:cs typeface="Courier New"/>
            </a:endParaRPr>
          </a:p>
          <a:p>
            <a:pPr marL="90170">
              <a:lnSpc>
                <a:spcPts val="2125"/>
              </a:lnSpc>
              <a:tabLst>
                <a:tab pos="364490" algn="l"/>
              </a:tabLst>
            </a:pPr>
            <a:r>
              <a:rPr spc="-10" dirty="0">
                <a:latin typeface="Courier New"/>
                <a:cs typeface="Courier New"/>
              </a:rPr>
              <a:t>print("Hello,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"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x)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0" y="3986277"/>
            <a:ext cx="86842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user's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input()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636" y="4379738"/>
            <a:ext cx="452256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-5" dirty="0">
                <a:latin typeface="Calibri"/>
                <a:cs typeface="Calibri"/>
              </a:rPr>
              <a:t> prints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screen: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564" y="1630172"/>
            <a:ext cx="28422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 </a:t>
            </a:r>
            <a:r>
              <a:rPr sz="2000" spc="-10" dirty="0">
                <a:latin typeface="Calibri"/>
                <a:cs typeface="Calibri"/>
              </a:rPr>
              <a:t>merge</a:t>
            </a:r>
            <a:r>
              <a:rPr sz="2000" spc="-5" dirty="0">
                <a:latin typeface="Calibri"/>
                <a:cs typeface="Calibri"/>
              </a:rPr>
              <a:t> strings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-5" dirty="0">
                <a:latin typeface="Calibri"/>
                <a:cs typeface="Calibri"/>
              </a:rPr>
              <a:t> this: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85488" y="1600200"/>
            <a:ext cx="3365500" cy="1386840"/>
            <a:chOff x="4285488" y="1112519"/>
            <a:chExt cx="3365500" cy="13868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1208" y="1133855"/>
              <a:ext cx="3319272" cy="12771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488" y="1112519"/>
              <a:ext cx="2139695" cy="1386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583" y="1158973"/>
              <a:ext cx="3227438" cy="11853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76583" y="1158974"/>
              <a:ext cx="3227705" cy="1185545"/>
            </a:xfrm>
            <a:custGeom>
              <a:avLst/>
              <a:gdLst/>
              <a:ahLst/>
              <a:cxnLst/>
              <a:rect l="l" t="t" r="r" b="b"/>
              <a:pathLst>
                <a:path w="3227704" h="1185545">
                  <a:moveTo>
                    <a:pt x="0" y="0"/>
                  </a:moveTo>
                  <a:lnTo>
                    <a:pt x="3227438" y="0"/>
                  </a:lnTo>
                  <a:lnTo>
                    <a:pt x="3227438" y="1185390"/>
                  </a:lnTo>
                  <a:lnTo>
                    <a:pt x="0" y="11853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8024" y="1654558"/>
            <a:ext cx="178752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indent="-273050">
              <a:spcBef>
                <a:spcPts val="100"/>
              </a:spcBef>
              <a:buChar char="&gt;"/>
              <a:tabLst>
                <a:tab pos="273050" algn="l"/>
              </a:tabLst>
            </a:pPr>
            <a:r>
              <a:rPr dirty="0">
                <a:latin typeface="Courier New"/>
                <a:cs typeface="Courier New"/>
              </a:rPr>
              <a:t>a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"Hello"</a:t>
            </a:r>
            <a:endParaRPr dirty="0">
              <a:latin typeface="Courier New"/>
              <a:cs typeface="Courier New"/>
            </a:endParaRPr>
          </a:p>
          <a:p>
            <a:pPr marL="272415" indent="-273050">
              <a:lnSpc>
                <a:spcPts val="2125"/>
              </a:lnSpc>
              <a:spcBef>
                <a:spcPts val="45"/>
              </a:spcBef>
              <a:buChar char="&gt;"/>
              <a:tabLst>
                <a:tab pos="273050" algn="l"/>
              </a:tabLst>
            </a:pPr>
            <a:r>
              <a:rPr dirty="0">
                <a:latin typeface="Courier New"/>
                <a:cs typeface="Courier New"/>
              </a:rPr>
              <a:t>b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"World"</a:t>
            </a:r>
            <a:endParaRPr dirty="0">
              <a:latin typeface="Courier New"/>
              <a:cs typeface="Courier New"/>
            </a:endParaRPr>
          </a:p>
          <a:p>
            <a:pPr marL="272415" indent="-273050">
              <a:lnSpc>
                <a:spcPts val="2125"/>
              </a:lnSpc>
              <a:buChar char="&gt;"/>
              <a:tabLst>
                <a:tab pos="273050" algn="l"/>
              </a:tabLst>
            </a:pPr>
            <a:r>
              <a:rPr dirty="0">
                <a:latin typeface="Courier New"/>
                <a:cs typeface="Courier New"/>
              </a:rPr>
              <a:t>c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</a:p>
          <a:p>
            <a:pPr marL="272415" indent="-273050">
              <a:spcBef>
                <a:spcPts val="50"/>
              </a:spcBef>
              <a:buChar char="&gt;"/>
              <a:tabLst>
                <a:tab pos="273050" algn="l"/>
              </a:tabLst>
            </a:pPr>
            <a:r>
              <a:rPr spc="-10" dirty="0">
                <a:latin typeface="Courier New"/>
                <a:cs typeface="Courier New"/>
              </a:rPr>
              <a:t>print(c)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37E16507-73D6-43C3-A5AE-E19A7E0D7755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933" y="1524000"/>
            <a:ext cx="8428355" cy="276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200"/>
              </a:spcBef>
            </a:pP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built-in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 dirty="0">
              <a:latin typeface="Calibri"/>
              <a:cs typeface="Calibri"/>
            </a:endParaRPr>
          </a:p>
          <a:p>
            <a:pPr marL="355600" marR="313055" indent="-342900" algn="just">
              <a:lnSpc>
                <a:spcPct val="804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20" dirty="0">
                <a:latin typeface="Calibri"/>
                <a:cs typeface="Calibri"/>
              </a:rPr>
              <a:t>examples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b="1" spc="-10" dirty="0">
                <a:latin typeface="Calibri"/>
                <a:cs typeface="Calibri"/>
              </a:rPr>
              <a:t>print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already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(perhaps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noticing 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built-in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for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manipulating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strings.</a:t>
            </a:r>
            <a:endParaRPr sz="2400" b="1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4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Libraries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Packages.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Libraries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Packages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predefined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topics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areas,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mathematics,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plotting,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20" dirty="0">
                <a:latin typeface="Calibri"/>
                <a:cs typeface="Calibri"/>
              </a:rPr>
              <a:t>systems,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lang="en-GB" sz="2400" spc="-1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7791" y="304800"/>
            <a:ext cx="486664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Built-in</a:t>
            </a:r>
            <a:r>
              <a:rPr spc="-8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F548E4-3063-42DD-9968-D6BF140FAFB0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569" y="1524000"/>
            <a:ext cx="8514831" cy="2464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>
              <a:lnSpc>
                <a:spcPts val="3820"/>
              </a:lnSpc>
              <a:spcBef>
                <a:spcPts val="240"/>
              </a:spcBef>
              <a:tabLst>
                <a:tab pos="354965" algn="l"/>
                <a:tab pos="355600" algn="l"/>
              </a:tabLst>
            </a:pPr>
            <a:r>
              <a:rPr sz="2800" spc="5" dirty="0">
                <a:latin typeface="Calibri"/>
                <a:cs typeface="Calibri"/>
              </a:rPr>
              <a:t>Python</a:t>
            </a:r>
            <a:r>
              <a:rPr sz="2800" dirty="0">
                <a:latin typeface="Calibri"/>
                <a:cs typeface="Calibri"/>
              </a:rPr>
              <a:t> is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powerful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 </a:t>
            </a:r>
            <a:r>
              <a:rPr sz="2800" spc="-7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calculations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5" dirty="0">
                <a:latin typeface="Calibri"/>
                <a:cs typeface="Calibri"/>
              </a:rPr>
              <a:t>Python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Standard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Library</a:t>
            </a:r>
            <a:endParaRPr sz="2800" b="1" dirty="0">
              <a:latin typeface="Calibri"/>
              <a:cs typeface="Calibri"/>
            </a:endParaRPr>
          </a:p>
          <a:p>
            <a:pPr marL="755650" lvl="1" indent="-286385">
              <a:spcBef>
                <a:spcPts val="76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math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</a:t>
            </a:r>
            <a:endParaRPr sz="2400" dirty="0">
              <a:latin typeface="Calibri"/>
              <a:cs typeface="Calibri"/>
            </a:endParaRPr>
          </a:p>
          <a:p>
            <a:pPr marL="755650" lvl="1" indent="-286385">
              <a:spcBef>
                <a:spcPts val="64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statistics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NumPy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Library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4261" y="304800"/>
            <a:ext cx="649541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Mathematics</a:t>
            </a:r>
            <a:r>
              <a:rPr spc="-10" dirty="0"/>
              <a:t> </a:t>
            </a:r>
            <a:r>
              <a:rPr spc="-5" dirty="0"/>
              <a:t>in </a:t>
            </a:r>
            <a:r>
              <a:rPr spc="5" dirty="0"/>
              <a:t>Python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38C4F60-FEE7-4DFC-B090-498DDB02725C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D67A6-CD3B-4844-884A-36D48DACBB44}"/>
              </a:ext>
            </a:extLst>
          </p:cNvPr>
          <p:cNvSpPr txBox="1"/>
          <p:nvPr/>
        </p:nvSpPr>
        <p:spPr>
          <a:xfrm>
            <a:off x="304800" y="4369777"/>
            <a:ext cx="8001000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algn="just" defTabSz="914400" rtl="0" eaLnBrk="0" fontAlgn="base" latinLnBrk="0" hangingPunct="0">
              <a:lnSpc>
                <a:spcPct val="80200"/>
              </a:lnSpc>
              <a:spcBef>
                <a:spcPts val="710"/>
              </a:spcBef>
              <a:spcAft>
                <a:spcPct val="0"/>
              </a:spcAft>
              <a:buClrTx/>
              <a:buSzTx/>
              <a:tabLst>
                <a:tab pos="354965" algn="l"/>
                <a:tab pos="355600" algn="l"/>
              </a:tabLst>
              <a:defRPr/>
            </a:pPr>
            <a:r>
              <a:rPr kumimoji="0" lang="en-US" sz="2000" b="0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don't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modules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Python 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Standard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Library </a:t>
            </a:r>
            <a:r>
              <a:rPr kumimoji="0" lang="en-US" sz="20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separately,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6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use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some 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 modules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lang="en-US" sz="2000" b="0" i="0" u="none" strike="noStrike" kern="1200" cap="none" spc="-6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functions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within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 modules.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568" y="1702218"/>
            <a:ext cx="8442960" cy="282577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808355">
              <a:lnSpc>
                <a:spcPts val="3979"/>
              </a:lnSpc>
              <a:spcBef>
                <a:spcPts val="615"/>
              </a:spcBef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math </a:t>
            </a: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dirty="0">
                <a:latin typeface="Calibri"/>
                <a:cs typeface="Calibri"/>
              </a:rPr>
              <a:t>has all the basic </a:t>
            </a:r>
            <a:r>
              <a:rPr sz="2400" spc="-15" dirty="0">
                <a:latin typeface="Calibri"/>
                <a:cs typeface="Calibri"/>
              </a:rPr>
              <a:t>math </a:t>
            </a:r>
            <a:r>
              <a:rPr sz="2400" spc="-8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20" dirty="0">
                <a:latin typeface="Calibri"/>
                <a:cs typeface="Calibri"/>
              </a:rPr>
              <a:t>you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as:</a:t>
            </a:r>
          </a:p>
          <a:p>
            <a:pPr marL="355600" indent="-342900"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Trigonometric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sin(x),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cos(x),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Logarithmic </a:t>
            </a:r>
            <a:r>
              <a:rPr sz="2400" spc="-5" dirty="0">
                <a:latin typeface="Calibri"/>
                <a:cs typeface="Calibri"/>
              </a:rPr>
              <a:t>functions: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log(), log10(),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Statistics: </a:t>
            </a:r>
            <a:r>
              <a:rPr sz="2400" spc="-5" dirty="0">
                <a:latin typeface="Calibri"/>
                <a:cs typeface="Calibri"/>
              </a:rPr>
              <a:t>mean(),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stdev(),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Constants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pi,</a:t>
            </a:r>
            <a:r>
              <a:rPr sz="2400" spc="-5" dirty="0">
                <a:latin typeface="Calibri"/>
                <a:cs typeface="Calibri"/>
              </a:rPr>
              <a:t> 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inf,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67318" y="304800"/>
            <a:ext cx="380936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math</a:t>
            </a:r>
            <a:r>
              <a:rPr spc="-65" dirty="0"/>
              <a:t> </a:t>
            </a:r>
            <a:r>
              <a:rPr spc="-5" dirty="0"/>
              <a:t>Module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" y="1371600"/>
            <a:ext cx="39694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Python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Standard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Library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BF657AD-4C0F-43D0-99C3-778F36FD819D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794" y="304800"/>
            <a:ext cx="380936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math</a:t>
            </a:r>
            <a:r>
              <a:rPr spc="-65" dirty="0"/>
              <a:t> </a:t>
            </a:r>
            <a:r>
              <a:rPr spc="-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930" y="1422907"/>
            <a:ext cx="4975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If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only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sin()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2270" y="2632963"/>
            <a:ext cx="435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If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few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functions,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30" y="2066035"/>
            <a:ext cx="4362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If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many</a:t>
            </a:r>
            <a:r>
              <a:rPr spc="-5" dirty="0">
                <a:latin typeface="Calibri"/>
                <a:cs typeface="Calibri"/>
              </a:rPr>
              <a:t> functions,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0983" y="1415830"/>
            <a:ext cx="3510279" cy="11483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>
              <a:spcBef>
                <a:spcPts val="155"/>
              </a:spcBef>
            </a:pP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math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import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sin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90805"/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3.14</a:t>
            </a:r>
            <a:endParaRPr dirty="0">
              <a:latin typeface="Courier New"/>
              <a:cs typeface="Courier New"/>
            </a:endParaRPr>
          </a:p>
          <a:p>
            <a:pPr marL="90805">
              <a:spcBef>
                <a:spcPts val="50"/>
              </a:spcBef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sin</a:t>
            </a:r>
            <a:r>
              <a:rPr spc="-10" dirty="0">
                <a:latin typeface="Courier New"/>
                <a:cs typeface="Courier New"/>
              </a:rPr>
              <a:t>(x)</a:t>
            </a:r>
            <a:endParaRPr dirty="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3928" y="2956560"/>
            <a:ext cx="3950335" cy="2478405"/>
            <a:chOff x="3233927" y="2535935"/>
            <a:chExt cx="3950335" cy="247840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599" y="2554223"/>
              <a:ext cx="3907536" cy="24140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927" y="2535935"/>
              <a:ext cx="3776472" cy="2478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3303" y="2581800"/>
              <a:ext cx="3814916" cy="23198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23302" y="2581800"/>
              <a:ext cx="3815079" cy="2320290"/>
            </a:xfrm>
            <a:custGeom>
              <a:avLst/>
              <a:gdLst/>
              <a:ahLst/>
              <a:cxnLst/>
              <a:rect l="l" t="t" r="r" b="b"/>
              <a:pathLst>
                <a:path w="3815079" h="2320290">
                  <a:moveTo>
                    <a:pt x="0" y="0"/>
                  </a:moveTo>
                  <a:lnTo>
                    <a:pt x="3814916" y="0"/>
                  </a:lnTo>
                  <a:lnTo>
                    <a:pt x="3814916" y="2319801"/>
                  </a:lnTo>
                  <a:lnTo>
                    <a:pt x="0" y="231980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02044" y="3010917"/>
            <a:ext cx="343852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math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import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sin,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cos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3.14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5"/>
              </a:spcBef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sin</a:t>
            </a:r>
            <a:r>
              <a:rPr spc="-10" dirty="0">
                <a:latin typeface="Courier New"/>
                <a:cs typeface="Courier New"/>
              </a:rPr>
              <a:t>(x)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2043" y="4114291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print(y)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02043" y="4659884"/>
            <a:ext cx="139065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cos</a:t>
            </a:r>
            <a:r>
              <a:rPr spc="-10" dirty="0">
                <a:latin typeface="Courier New"/>
                <a:cs typeface="Courier New"/>
              </a:rPr>
              <a:t>(x)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print(y)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065" y="2466041"/>
            <a:ext cx="2979420" cy="282744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90805">
              <a:spcBef>
                <a:spcPts val="155"/>
              </a:spcBef>
              <a:defRPr b="1" spc="-10">
                <a:latin typeface="Courier New"/>
                <a:cs typeface="Courier New"/>
              </a:defRPr>
            </a:lvl1pPr>
          </a:lstStyle>
          <a:p>
            <a:r>
              <a:rPr dirty="0"/>
              <a:t>from math import *</a:t>
            </a:r>
          </a:p>
          <a:p>
            <a:endParaRPr dirty="0"/>
          </a:p>
          <a:p>
            <a:r>
              <a:rPr dirty="0"/>
              <a:t>x = pi</a:t>
            </a:r>
          </a:p>
          <a:p>
            <a:r>
              <a:rPr dirty="0"/>
              <a:t>y = sin(x)  print(y)</a:t>
            </a:r>
          </a:p>
          <a:p>
            <a:endParaRPr dirty="0"/>
          </a:p>
          <a:p>
            <a:r>
              <a:rPr dirty="0"/>
              <a:t>y = cos(x)  print(y)</a:t>
            </a:r>
          </a:p>
          <a:p>
            <a:endParaRPr dirty="0"/>
          </a:p>
          <a:p>
            <a:r>
              <a:rPr dirty="0"/>
              <a:t>…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6611112" y="4117848"/>
            <a:ext cx="2456815" cy="1396365"/>
            <a:chOff x="6611111" y="3697223"/>
            <a:chExt cx="2456815" cy="139636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3783" y="3715511"/>
              <a:ext cx="2414016" cy="13776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1111" y="3697223"/>
              <a:ext cx="2410968" cy="13837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0685" y="3741700"/>
              <a:ext cx="2320411" cy="12867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00685" y="3741700"/>
              <a:ext cx="2320925" cy="1287145"/>
            </a:xfrm>
            <a:custGeom>
              <a:avLst/>
              <a:gdLst/>
              <a:ahLst/>
              <a:cxnLst/>
              <a:rect l="l" t="t" r="r" b="b"/>
              <a:pathLst>
                <a:path w="2320925" h="1287145">
                  <a:moveTo>
                    <a:pt x="0" y="0"/>
                  </a:moveTo>
                  <a:lnTo>
                    <a:pt x="2320411" y="0"/>
                  </a:lnTo>
                  <a:lnTo>
                    <a:pt x="2320411" y="1286743"/>
                  </a:lnTo>
                  <a:lnTo>
                    <a:pt x="0" y="12867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79425" y="4169157"/>
            <a:ext cx="207327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import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math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3.14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math.sin(x)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0"/>
              </a:spcBef>
            </a:pPr>
            <a:r>
              <a:rPr spc="-10" dirty="0">
                <a:latin typeface="Courier New"/>
                <a:cs typeface="Courier New"/>
              </a:rPr>
              <a:t>print(y)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07363" y="3843020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also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-5" dirty="0">
                <a:latin typeface="Calibri"/>
                <a:cs typeface="Calibri"/>
              </a:rPr>
              <a:t> this: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6A1DFBE1-391D-4FF7-9EC0-63E0357B406F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119FE0-4CF6-4C76-B4FB-073A23DDFA4C}"/>
              </a:ext>
            </a:extLst>
          </p:cNvPr>
          <p:cNvSpPr txBox="1"/>
          <p:nvPr/>
        </p:nvSpPr>
        <p:spPr>
          <a:xfrm>
            <a:off x="533400" y="5874481"/>
            <a:ext cx="7600431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algn="l" defTabSz="914400" rtl="0" eaLnBrk="0" fontAlgn="base" latinLnBrk="0" hangingPunct="0">
              <a:lnSpc>
                <a:spcPct val="80200"/>
              </a:lnSpc>
              <a:spcBef>
                <a:spcPts val="710"/>
              </a:spcBef>
              <a:spcAft>
                <a:spcPct val="0"/>
              </a:spcAft>
              <a:buClrTx/>
              <a:buSzTx/>
              <a:tabLst>
                <a:tab pos="354965" algn="l"/>
                <a:tab pos="355600" algn="l"/>
              </a:tabLst>
              <a:defRPr/>
            </a:pPr>
            <a:r>
              <a:rPr kumimoji="0" lang="en-US" sz="2000" b="0" i="0" u="none" strike="noStrike" kern="1200" cap="none" spc="-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don't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install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modules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Python 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Standard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Library </a:t>
            </a:r>
            <a:r>
              <a:rPr kumimoji="0" lang="en-US" sz="2000" b="1" i="0" u="none" strike="noStrike" kern="1200" cap="none" spc="-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separately,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import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6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them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use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some 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 modules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lang="en-US" sz="2000" b="0" i="0" u="none" strike="noStrike" kern="1200" cap="none" spc="-6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functions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within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these modules.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20688" y="274638"/>
            <a:ext cx="9891256" cy="1143000"/>
          </a:xfrm>
        </p:spPr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CONTACT INFORMATION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20688" y="1600201"/>
            <a:ext cx="4989512" cy="1828800"/>
          </a:xfrm>
        </p:spPr>
        <p:txBody>
          <a:bodyPr/>
          <a:lstStyle/>
          <a:p>
            <a:pPr marL="6350" indent="0" eaLnBrk="1" hangingPunct="1">
              <a:buFont typeface="Arial" panose="020B0604020202020204" pitchFamily="34" charset="0"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altLang="en-US" dirty="0">
                <a:latin typeface="Comic Sans MS" panose="030F0702030302020204" pitchFamily="66" charset="0"/>
              </a:rPr>
              <a:t>Instructor: </a:t>
            </a:r>
            <a:r>
              <a:rPr lang="en-US" altLang="en-US" dirty="0">
                <a:latin typeface="Comic Sans MS" panose="030F0702030302020204" pitchFamily="66" charset="0"/>
              </a:rPr>
              <a:t>Bora Döken</a:t>
            </a:r>
            <a:endParaRPr lang="en-GB" altLang="en-US" dirty="0">
              <a:latin typeface="Comic Sans MS" panose="030F0702030302020204" pitchFamily="66" charset="0"/>
            </a:endParaRPr>
          </a:p>
          <a:p>
            <a:pPr marL="0" lvl="1" indent="-2746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tr-TR" altLang="en-US" sz="2000" dirty="0">
              <a:latin typeface="Comic Sans MS" panose="030F0702030302020204" pitchFamily="66" charset="0"/>
            </a:endParaRPr>
          </a:p>
          <a:p>
            <a:pPr marL="0" lvl="1" indent="-2746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altLang="en-US" dirty="0">
                <a:latin typeface="Comic Sans MS" panose="030F0702030302020204" pitchFamily="66" charset="0"/>
              </a:rPr>
              <a:t>E-mail: </a:t>
            </a:r>
            <a:r>
              <a:rPr lang="en-US" altLang="en-US" dirty="0" err="1">
                <a:solidFill>
                  <a:srgbClr val="FF0000"/>
                </a:solidFill>
                <a:latin typeface="Comic Sans MS" panose="030F0702030302020204" pitchFamily="66" charset="0"/>
                <a:hlinkClick r:id="rId3"/>
              </a:rPr>
              <a:t>dokenb</a:t>
            </a:r>
            <a:r>
              <a:rPr lang="tr-TR" altLang="en-US" dirty="0">
                <a:solidFill>
                  <a:srgbClr val="FF0000"/>
                </a:solidFill>
                <a:latin typeface="Comic Sans MS" panose="030F0702030302020204" pitchFamily="66" charset="0"/>
                <a:hlinkClick r:id="rId3"/>
              </a:rPr>
              <a:t>@itu.edu.tr</a:t>
            </a:r>
            <a:endParaRPr lang="tr-TR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lvl="1" indent="-2746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568" y="1524000"/>
            <a:ext cx="8256270" cy="265931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Some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important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packages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are:</a:t>
            </a:r>
            <a:endParaRPr sz="2500" dirty="0">
              <a:latin typeface="Calibri"/>
              <a:cs typeface="Calibri"/>
            </a:endParaRPr>
          </a:p>
          <a:p>
            <a:pPr marL="755015" marR="669925" lvl="1" indent="-285750">
              <a:lnSpc>
                <a:spcPts val="2210"/>
              </a:lnSpc>
              <a:spcBef>
                <a:spcPts val="540"/>
              </a:spcBef>
              <a:buFont typeface="Arial MT"/>
              <a:buChar char="–"/>
              <a:tabLst>
                <a:tab pos="755650" algn="l"/>
              </a:tabLst>
            </a:pPr>
            <a:r>
              <a:rPr sz="2300" b="1" dirty="0">
                <a:latin typeface="Calibri"/>
                <a:cs typeface="Calibri"/>
              </a:rPr>
              <a:t>NumPy</a:t>
            </a:r>
            <a:r>
              <a:rPr sz="2300" b="1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NumPy</a:t>
            </a:r>
            <a:r>
              <a:rPr sz="2300" spc="-5" dirty="0">
                <a:latin typeface="Calibri"/>
                <a:cs typeface="Calibri"/>
              </a:rPr>
              <a:t> 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fundamental </a:t>
            </a:r>
            <a:r>
              <a:rPr sz="2300" spc="-10" dirty="0">
                <a:latin typeface="Calibri"/>
                <a:cs typeface="Calibri"/>
              </a:rPr>
              <a:t>package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for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scientific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computing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Python</a:t>
            </a:r>
            <a:endParaRPr lang="en-US" sz="2300" dirty="0">
              <a:latin typeface="Calibri"/>
              <a:cs typeface="Calibri"/>
            </a:endParaRPr>
          </a:p>
          <a:p>
            <a:pPr marL="755015" marR="669925" lvl="1" indent="-285750">
              <a:lnSpc>
                <a:spcPts val="2210"/>
              </a:lnSpc>
              <a:spcBef>
                <a:spcPts val="540"/>
              </a:spcBef>
              <a:buFont typeface="Arial MT"/>
              <a:buChar char="–"/>
              <a:tabLst>
                <a:tab pos="755650" algn="l"/>
              </a:tabLst>
            </a:pPr>
            <a:r>
              <a:rPr lang="en-US" sz="2300" b="1" dirty="0">
                <a:latin typeface="Calibri"/>
                <a:cs typeface="Calibri"/>
              </a:rPr>
              <a:t>SciPy</a:t>
            </a:r>
            <a:r>
              <a:rPr lang="en-US" sz="2300" dirty="0">
                <a:latin typeface="Calibri"/>
                <a:cs typeface="Calibri"/>
              </a:rPr>
              <a:t> -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 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an open-source library used for solving mathematical, scientific, engineering, and technical problems</a:t>
            </a:r>
            <a:endParaRPr sz="2300" dirty="0">
              <a:latin typeface="Calibri"/>
              <a:cs typeface="Calibri"/>
            </a:endParaRPr>
          </a:p>
          <a:p>
            <a:pPr marL="755015" marR="654685" lvl="1" indent="-285750">
              <a:lnSpc>
                <a:spcPts val="2210"/>
              </a:lnSpc>
              <a:spcBef>
                <a:spcPts val="570"/>
              </a:spcBef>
              <a:buFont typeface="Arial MT"/>
              <a:buChar char="–"/>
              <a:tabLst>
                <a:tab pos="755650" algn="l"/>
              </a:tabLst>
            </a:pPr>
            <a:r>
              <a:rPr sz="2300" b="1" spc="-5" dirty="0">
                <a:latin typeface="Calibri"/>
                <a:cs typeface="Calibri"/>
              </a:rPr>
              <a:t>Matplotlib</a:t>
            </a:r>
            <a:r>
              <a:rPr sz="2300" b="1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this </a:t>
            </a:r>
            <a:r>
              <a:rPr sz="2300" spc="-10" dirty="0">
                <a:latin typeface="Calibri"/>
                <a:cs typeface="Calibri"/>
              </a:rPr>
              <a:t>library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you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can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easily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make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plots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368" y="304800"/>
            <a:ext cx="731202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  <a:r>
              <a:rPr spc="-15" dirty="0"/>
              <a:t> </a:t>
            </a:r>
            <a:r>
              <a:rPr spc="-25" dirty="0"/>
              <a:t>Packages/Libraries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D55BFE4-2B09-4563-808C-A69A2E5C8C0E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B7B71DD-6CBD-42C8-BF2B-99EF6D70D37A}"/>
              </a:ext>
            </a:extLst>
          </p:cNvPr>
          <p:cNvSpPr txBox="1"/>
          <p:nvPr/>
        </p:nvSpPr>
        <p:spPr>
          <a:xfrm>
            <a:off x="708511" y="4465493"/>
            <a:ext cx="794832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3995" indent="-342900" algn="just">
              <a:lnSpc>
                <a:spcPct val="998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installed</a:t>
            </a:r>
            <a:r>
              <a:rPr sz="2400" dirty="0">
                <a:latin typeface="Calibri"/>
                <a:cs typeface="Calibri"/>
              </a:rPr>
              <a:t> Python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Anaconda </a:t>
            </a:r>
            <a:r>
              <a:rPr sz="2400" b="1" spc="-10" dirty="0">
                <a:latin typeface="Calibri"/>
                <a:cs typeface="Calibri"/>
              </a:rPr>
              <a:t>distribution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Python </a:t>
            </a:r>
            <a:r>
              <a:rPr sz="2400" spc="-15" dirty="0">
                <a:latin typeface="Calibri"/>
                <a:cs typeface="Calibri"/>
              </a:rPr>
              <a:t>Packages/Libraries are </a:t>
            </a:r>
            <a:r>
              <a:rPr sz="2400" dirty="0">
                <a:latin typeface="Calibri"/>
                <a:cs typeface="Calibri"/>
              </a:rPr>
              <a:t>included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(NumPy,</a:t>
            </a:r>
            <a:r>
              <a:rPr sz="2400" spc="-5" dirty="0">
                <a:latin typeface="Calibri"/>
                <a:cs typeface="Calibri"/>
              </a:rPr>
              <a:t> Matplotlib,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+++)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880" y="304800"/>
            <a:ext cx="396557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Using</a:t>
            </a:r>
            <a:r>
              <a:rPr spc="-70" dirty="0"/>
              <a:t> </a:t>
            </a:r>
            <a:r>
              <a:rPr spc="-15" dirty="0"/>
              <a:t>libraries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455920" y="2966211"/>
            <a:ext cx="3639820" cy="2444750"/>
            <a:chOff x="5455920" y="2657855"/>
            <a:chExt cx="3639820" cy="2444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0784" y="2682239"/>
              <a:ext cx="3584448" cy="23987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20" y="2657855"/>
              <a:ext cx="3130296" cy="2444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8589" y="2709511"/>
              <a:ext cx="3489158" cy="23052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58590" y="3017868"/>
            <a:ext cx="3489325" cy="230568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spcBef>
                <a:spcPts val="160"/>
              </a:spcBef>
            </a:pPr>
            <a:r>
              <a:rPr sz="2000" b="1" spc="-5" dirty="0">
                <a:latin typeface="Courier New"/>
                <a:cs typeface="Courier New"/>
              </a:rPr>
              <a:t>import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numpy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as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/>
            <a:r>
              <a:rPr sz="2000" dirty="0">
                <a:latin typeface="Courier New"/>
                <a:cs typeface="Courier New"/>
              </a:rPr>
              <a:t>x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/>
            <a:r>
              <a:rPr sz="2000" dirty="0">
                <a:latin typeface="Courier New"/>
                <a:cs typeface="Courier New"/>
              </a:rPr>
              <a:t>y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np.sin(x)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1440"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print(y)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66" y="1824756"/>
            <a:ext cx="3973195" cy="85856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rgbClr val="F6924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>
              <a:spcBef>
                <a:spcPts val="155"/>
              </a:spcBef>
            </a:pPr>
            <a:r>
              <a:rPr b="1" spc="-10" dirty="0">
                <a:latin typeface="Courier New"/>
                <a:cs typeface="Courier New"/>
              </a:rPr>
              <a:t>import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packagename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as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alias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90805"/>
            <a:r>
              <a:rPr spc="-5" dirty="0">
                <a:latin typeface="Courier New"/>
                <a:cs typeface="Courier New"/>
              </a:rPr>
              <a:t>..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Your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Python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code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1371600"/>
            <a:ext cx="803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6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import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keyword</a:t>
            </a:r>
            <a:r>
              <a:rPr sz="2400" spc="-5" dirty="0">
                <a:latin typeface="Calibri"/>
                <a:cs typeface="Calibri"/>
              </a:rPr>
              <a:t> on </a:t>
            </a:r>
            <a:r>
              <a:rPr sz="2400" spc="-15" dirty="0">
                <a:latin typeface="Calibri"/>
                <a:cs typeface="Calibri"/>
              </a:rPr>
              <a:t>top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script: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1812" y="3334511"/>
            <a:ext cx="291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numpy: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57BC8E38-8344-43A2-A3E2-C87B3F986B22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>
            <a:extLst>
              <a:ext uri="{FF2B5EF4-FFF2-40B4-BE49-F238E27FC236}">
                <a16:creationId xmlns:a16="http://schemas.microsoft.com/office/drawing/2014/main" id="{EE2DFE39-63D1-4DA9-BC70-81FF29611A87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9015" y="304800"/>
            <a:ext cx="204597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</a:t>
            </a:r>
            <a:r>
              <a:rPr spc="5" dirty="0"/>
              <a:t>u</a:t>
            </a:r>
            <a:r>
              <a:rPr spc="-5" dirty="0"/>
              <a:t>m</a:t>
            </a:r>
            <a:r>
              <a:rPr spc="25" dirty="0"/>
              <a:t>P</a:t>
            </a:r>
            <a:r>
              <a:rPr dirty="0"/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400" y="1447800"/>
            <a:ext cx="8109051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math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module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3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Python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Library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NumPy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library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0531" y="2214906"/>
            <a:ext cx="2752725" cy="290449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0805" marR="195580">
              <a:lnSpc>
                <a:spcPct val="102200"/>
              </a:lnSpc>
              <a:spcBef>
                <a:spcPts val="105"/>
              </a:spcBef>
            </a:pPr>
            <a:r>
              <a:rPr spc="-10" dirty="0">
                <a:latin typeface="Courier New"/>
                <a:cs typeface="Courier New"/>
              </a:rPr>
              <a:t>import math </a:t>
            </a:r>
            <a:r>
              <a:rPr spc="-5" dirty="0">
                <a:latin typeface="Courier New"/>
                <a:cs typeface="Courier New"/>
              </a:rPr>
              <a:t>as </a:t>
            </a:r>
            <a:r>
              <a:rPr spc="-10" dirty="0">
                <a:latin typeface="Courier New"/>
                <a:cs typeface="Courier New"/>
              </a:rPr>
              <a:t>mt </a:t>
            </a:r>
            <a:r>
              <a:rPr spc="-10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import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numpy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as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np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90805"/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</a:t>
            </a:r>
          </a:p>
          <a:p>
            <a:pPr>
              <a:spcBef>
                <a:spcPts val="50"/>
              </a:spcBef>
            </a:pPr>
            <a:endParaRPr dirty="0">
              <a:latin typeface="Courier New"/>
              <a:cs typeface="Courier New"/>
            </a:endParaRPr>
          </a:p>
          <a:p>
            <a:pPr marL="90805" marR="878205">
              <a:lnSpc>
                <a:spcPct val="102200"/>
              </a:lnSpc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mt.sin(x)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print(y)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dirty="0">
              <a:latin typeface="Courier New"/>
              <a:cs typeface="Courier New"/>
            </a:endParaRPr>
          </a:p>
          <a:p>
            <a:pPr marL="90805" marR="878205">
              <a:lnSpc>
                <a:spcPct val="102200"/>
              </a:lnSpc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np.sin(x)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print(y)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944" y="2807035"/>
            <a:ext cx="510078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NumPy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 </a:t>
            </a:r>
            <a:r>
              <a:rPr sz="2000" spc="-5" dirty="0">
                <a:latin typeface="Calibri"/>
                <a:cs typeface="Calibri"/>
              </a:rPr>
              <a:t>sim(),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cos(),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those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library,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" dirty="0">
                <a:latin typeface="Calibri"/>
                <a:cs typeface="Calibri"/>
              </a:rPr>
              <a:t> 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powerful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1B948-1A78-42B6-AD7B-8E36F04FE19C}"/>
              </a:ext>
            </a:extLst>
          </p:cNvPr>
          <p:cNvSpPr txBox="1"/>
          <p:nvPr/>
        </p:nvSpPr>
        <p:spPr>
          <a:xfrm>
            <a:off x="385618" y="5765453"/>
            <a:ext cx="597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1800" spc="-10" dirty="0">
                <a:latin typeface="Calibri"/>
                <a:cs typeface="Calibri"/>
              </a:rPr>
              <a:t>NumPy </a:t>
            </a:r>
            <a:r>
              <a:rPr lang="en-US" sz="1800" spc="-5" dirty="0">
                <a:latin typeface="Calibri"/>
                <a:cs typeface="Calibri"/>
              </a:rPr>
              <a:t>is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included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with Anaconda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Distribution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38725"/>
            <a:ext cx="3657600" cy="1585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914400" y="1905000"/>
            <a:ext cx="7124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Matplotlib in Python</a:t>
            </a:r>
          </a:p>
        </p:txBody>
      </p:sp>
    </p:spTree>
    <p:extLst>
      <p:ext uri="{BB962C8B-B14F-4D97-AF65-F5344CB8AC3E}">
        <p14:creationId xmlns:p14="http://schemas.microsoft.com/office/powerpoint/2010/main" val="218684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559" y="1930212"/>
            <a:ext cx="8376920" cy="252992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163830" indent="-342900">
              <a:lnSpc>
                <a:spcPts val="23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Typically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charts.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plots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Python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will </a:t>
            </a:r>
            <a:r>
              <a:rPr sz="2400" dirty="0">
                <a:latin typeface="Calibri"/>
                <a:cs typeface="Calibri"/>
              </a:rPr>
              <a:t>need an </a:t>
            </a:r>
            <a:r>
              <a:rPr sz="2400" spc="-10" dirty="0">
                <a:latin typeface="Calibri"/>
                <a:cs typeface="Calibri"/>
              </a:rPr>
              <a:t>external </a:t>
            </a:r>
            <a:r>
              <a:rPr sz="2400" spc="-30" dirty="0">
                <a:latin typeface="Calibri"/>
                <a:cs typeface="Calibri"/>
              </a:rPr>
              <a:t>library.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library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Matplotlib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Matplotlib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2D</a:t>
            </a:r>
            <a:r>
              <a:rPr sz="2400" spc="-10" dirty="0">
                <a:latin typeface="Calibri"/>
                <a:cs typeface="Calibri"/>
              </a:rPr>
              <a:t> plotting library</a:t>
            </a:r>
            <a:endParaRPr sz="2400" dirty="0">
              <a:latin typeface="Calibri"/>
              <a:cs typeface="Calibri"/>
            </a:endParaRPr>
          </a:p>
          <a:p>
            <a:pPr marL="354965" marR="1652905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overview of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Matplotlib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library: </a:t>
            </a:r>
            <a:r>
              <a:rPr sz="2400" spc="-525" dirty="0">
                <a:solidFill>
                  <a:srgbClr val="F4511D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https://matplotlib.org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Matplotlib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included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Anaconda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85151A7-F241-482A-93C7-35D5993BFE63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8229600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GB" kern="0" spc="-10" dirty="0"/>
              <a:t>Matplotlib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F71FD96-3730-46FC-82CA-D4A0E1F991FC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B08A-E2FA-4C96-B227-0A563D71EDA7}"/>
              </a:ext>
            </a:extLst>
          </p:cNvPr>
          <p:cNvGrpSpPr/>
          <p:nvPr/>
        </p:nvGrpSpPr>
        <p:grpSpPr>
          <a:xfrm>
            <a:off x="312695" y="1337299"/>
            <a:ext cx="4712577" cy="383973"/>
            <a:chOff x="312695" y="1337299"/>
            <a:chExt cx="4712577" cy="383973"/>
          </a:xfrm>
        </p:grpSpPr>
        <p:grpSp>
          <p:nvGrpSpPr>
            <p:cNvPr id="14" name="object 5">
              <a:extLst>
                <a:ext uri="{FF2B5EF4-FFF2-40B4-BE49-F238E27FC236}">
                  <a16:creationId xmlns:a16="http://schemas.microsoft.com/office/drawing/2014/main" id="{4C19FBD6-BAE4-4D65-BAA8-A0550F7A7DC2}"/>
                </a:ext>
              </a:extLst>
            </p:cNvPr>
            <p:cNvGrpSpPr/>
            <p:nvPr/>
          </p:nvGrpSpPr>
          <p:grpSpPr>
            <a:xfrm>
              <a:off x="312695" y="1337299"/>
              <a:ext cx="4572001" cy="325629"/>
              <a:chOff x="0" y="1844039"/>
              <a:chExt cx="6312535" cy="3298190"/>
            </a:xfrm>
          </p:grpSpPr>
          <p:pic>
            <p:nvPicPr>
              <p:cNvPr id="15" name="object 6">
                <a:extLst>
                  <a:ext uri="{FF2B5EF4-FFF2-40B4-BE49-F238E27FC236}">
                    <a16:creationId xmlns:a16="http://schemas.microsoft.com/office/drawing/2014/main" id="{1781BA41-2544-4C37-AA3F-DB93D2793C92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240" y="1874519"/>
                <a:ext cx="6297168" cy="3243072"/>
              </a:xfrm>
              <a:prstGeom prst="rect">
                <a:avLst/>
              </a:prstGeom>
            </p:spPr>
          </p:pic>
          <p:pic>
            <p:nvPicPr>
              <p:cNvPr id="16" name="object 7">
                <a:extLst>
                  <a:ext uri="{FF2B5EF4-FFF2-40B4-BE49-F238E27FC236}">
                    <a16:creationId xmlns:a16="http://schemas.microsoft.com/office/drawing/2014/main" id="{0BF5F27D-968E-4C8C-A82A-1D9658B96A0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0" y="1844039"/>
                <a:ext cx="6248399" cy="3297936"/>
              </a:xfrm>
              <a:prstGeom prst="rect">
                <a:avLst/>
              </a:prstGeom>
            </p:spPr>
          </p:pic>
          <p:pic>
            <p:nvPicPr>
              <p:cNvPr id="17" name="object 8">
                <a:extLst>
                  <a:ext uri="{FF2B5EF4-FFF2-40B4-BE49-F238E27FC236}">
                    <a16:creationId xmlns:a16="http://schemas.microsoft.com/office/drawing/2014/main" id="{801632CF-1AD6-4782-8247-1F2C67A96D8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516" y="1901355"/>
                <a:ext cx="6204529" cy="3149941"/>
              </a:xfrm>
              <a:prstGeom prst="rect">
                <a:avLst/>
              </a:prstGeom>
            </p:spPr>
          </p:pic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2FC44D30-7234-42C5-BD99-269E173DF040}"/>
                  </a:ext>
                </a:extLst>
              </p:cNvPr>
              <p:cNvSpPr/>
              <p:nvPr/>
            </p:nvSpPr>
            <p:spPr>
              <a:xfrm>
                <a:off x="61516" y="1901355"/>
                <a:ext cx="6204585" cy="3150235"/>
              </a:xfrm>
              <a:custGeom>
                <a:avLst/>
                <a:gdLst/>
                <a:ahLst/>
                <a:cxnLst/>
                <a:rect l="l" t="t" r="r" b="b"/>
                <a:pathLst>
                  <a:path w="6204585" h="3150235">
                    <a:moveTo>
                      <a:pt x="0" y="0"/>
                    </a:moveTo>
                    <a:lnTo>
                      <a:pt x="6204530" y="0"/>
                    </a:lnTo>
                    <a:lnTo>
                      <a:pt x="6204530" y="3149942"/>
                    </a:lnTo>
                    <a:lnTo>
                      <a:pt x="0" y="3149942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F6924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FA1CB-3468-437F-B383-3E348E3431B1}"/>
                </a:ext>
              </a:extLst>
            </p:cNvPr>
            <p:cNvSpPr txBox="1"/>
            <p:nvPr/>
          </p:nvSpPr>
          <p:spPr>
            <a:xfrm>
              <a:off x="453272" y="1351940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/>
              <a:r>
                <a:rPr lang="en-US" sz="1800" dirty="0">
                  <a:latin typeface="Courier New"/>
                  <a:cs typeface="Courier New"/>
                </a:rPr>
                <a:t>import</a:t>
              </a:r>
              <a:r>
                <a:rPr lang="en-US" sz="1800" spc="-20" dirty="0">
                  <a:latin typeface="Courier New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cs typeface="Courier New"/>
                </a:rPr>
                <a:t>matplotlib.pyplot</a:t>
              </a:r>
              <a:r>
                <a:rPr lang="en-US" sz="1800" spc="-25" dirty="0">
                  <a:latin typeface="Courier New"/>
                  <a:cs typeface="Courier New"/>
                </a:rPr>
                <a:t> </a:t>
              </a:r>
              <a:r>
                <a:rPr lang="en-US" sz="1800" dirty="0">
                  <a:latin typeface="Courier New"/>
                  <a:cs typeface="Courier New"/>
                </a:rPr>
                <a:t>as</a:t>
              </a:r>
              <a:r>
                <a:rPr lang="en-US" sz="1800" spc="-20" dirty="0">
                  <a:latin typeface="Courier New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cs typeface="Courier New"/>
                </a:rPr>
                <a:t>plt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83C35B3-F61E-4463-A995-D7E96C2CF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864" y="1200675"/>
            <a:ext cx="2771441" cy="6641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153E4B-2010-4867-A722-1F0D086FB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672" y="4534133"/>
            <a:ext cx="3859566" cy="2188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155" y="2459477"/>
            <a:ext cx="3538218" cy="26763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Matplotlib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" y="2036571"/>
            <a:ext cx="5410201" cy="3298190"/>
            <a:chOff x="0" y="1844039"/>
            <a:chExt cx="6312535" cy="32981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" y="1874519"/>
              <a:ext cx="6297168" cy="3243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44039"/>
              <a:ext cx="6248399" cy="32979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16" y="1901355"/>
              <a:ext cx="6204529" cy="31499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516" y="1901355"/>
              <a:ext cx="6204585" cy="3150235"/>
            </a:xfrm>
            <a:custGeom>
              <a:avLst/>
              <a:gdLst/>
              <a:ahLst/>
              <a:cxnLst/>
              <a:rect l="l" t="t" r="r" b="b"/>
              <a:pathLst>
                <a:path w="6204585" h="3150235">
                  <a:moveTo>
                    <a:pt x="0" y="0"/>
                  </a:moveTo>
                  <a:lnTo>
                    <a:pt x="6204530" y="0"/>
                  </a:lnTo>
                  <a:lnTo>
                    <a:pt x="6204530" y="3149942"/>
                  </a:lnTo>
                  <a:lnTo>
                    <a:pt x="0" y="314994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063" y="1346940"/>
            <a:ext cx="8430260" cy="56553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43510" marR="5080">
              <a:lnSpc>
                <a:spcPts val="2110"/>
              </a:lnSpc>
              <a:spcBef>
                <a:spcPts val="210"/>
              </a:spcBef>
            </a:pP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have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two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arrays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want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plot</a:t>
            </a:r>
            <a:r>
              <a:rPr dirty="0">
                <a:latin typeface="Calibri"/>
                <a:cs typeface="Calibri"/>
              </a:rPr>
              <a:t> x </a:t>
            </a:r>
            <a:r>
              <a:rPr spc="-5" dirty="0">
                <a:latin typeface="Calibri"/>
                <a:cs typeface="Calibri"/>
              </a:rPr>
              <a:t>vs.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60" dirty="0">
                <a:latin typeface="Calibri"/>
                <a:cs typeface="Calibri"/>
              </a:rPr>
              <a:t>y.</a:t>
            </a:r>
            <a:r>
              <a:rPr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assume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time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series</a:t>
            </a:r>
            <a:r>
              <a:rPr dirty="0">
                <a:latin typeface="Calibri"/>
                <a:cs typeface="Calibri"/>
              </a:rPr>
              <a:t> 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corresponding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temperature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degrees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Celsius.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4EDFE0FA-C136-4F28-8DE2-240D8A12F56A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8581A-B775-4139-AB99-28EC39FDD6ED}"/>
              </a:ext>
            </a:extLst>
          </p:cNvPr>
          <p:cNvSpPr txBox="1"/>
          <p:nvPr/>
        </p:nvSpPr>
        <p:spPr>
          <a:xfrm>
            <a:off x="176393" y="2376195"/>
            <a:ext cx="5410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ourier"/>
              </a:rPr>
              <a:t>import </a:t>
            </a:r>
            <a:r>
              <a:rPr lang="en-US" sz="1800" b="1" i="0" u="none" strike="noStrike" baseline="0" dirty="0" err="1">
                <a:latin typeface="Courier"/>
              </a:rPr>
              <a:t>matplotlib.pyplot</a:t>
            </a:r>
            <a:r>
              <a:rPr lang="en-US" sz="1800" b="1" i="0" u="none" strike="noStrike" baseline="0" dirty="0">
                <a:latin typeface="Courier"/>
              </a:rPr>
              <a:t> as </a:t>
            </a:r>
            <a:r>
              <a:rPr lang="en-US" sz="1800" b="1" i="0" u="none" strike="noStrike" baseline="0" dirty="0" err="1">
                <a:latin typeface="Courier"/>
              </a:rPr>
              <a:t>plt</a:t>
            </a:r>
            <a:endParaRPr lang="en-US" sz="1800" b="1" i="0" u="none" strike="noStrike" baseline="0" dirty="0">
              <a:latin typeface="Courier"/>
            </a:endParaRPr>
          </a:p>
          <a:p>
            <a:pPr algn="l"/>
            <a:endParaRPr lang="en-GB" sz="1800" b="1" i="0" u="none" strike="noStrike" baseline="0" dirty="0">
              <a:latin typeface="Courier"/>
            </a:endParaRPr>
          </a:p>
          <a:p>
            <a:pPr algn="l"/>
            <a:r>
              <a:rPr lang="en-GB" sz="1800" b="1" i="0" u="none" strike="noStrike" baseline="0" dirty="0">
                <a:latin typeface="Courier"/>
              </a:rPr>
              <a:t>x = [1, 2, 3, 4, 5, 6, 7, 8, 9, 10]</a:t>
            </a:r>
          </a:p>
          <a:p>
            <a:pPr algn="l"/>
            <a:r>
              <a:rPr lang="es-ES" sz="1800" b="1" i="0" u="none" strike="noStrike" baseline="0" dirty="0">
                <a:latin typeface="Courier"/>
              </a:rPr>
              <a:t>y = [5, 2,4, 4, 8, 7, 4, 8, 10, 9]</a:t>
            </a:r>
          </a:p>
          <a:p>
            <a:pPr algn="l"/>
            <a:endParaRPr lang="en-GB" sz="1800" b="1" i="0" u="none" strike="noStrike" baseline="0" dirty="0">
              <a:latin typeface="Courier"/>
            </a:endParaRP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plt.plot</a:t>
            </a:r>
            <a:r>
              <a:rPr lang="en-GB" sz="1800" b="1" i="0" u="none" strike="noStrike" baseline="0" dirty="0">
                <a:latin typeface="Courier"/>
              </a:rPr>
              <a:t>(</a:t>
            </a:r>
            <a:r>
              <a:rPr lang="en-GB" sz="1800" b="1" i="0" u="none" strike="noStrike" baseline="0" dirty="0" err="1">
                <a:latin typeface="Courier"/>
              </a:rPr>
              <a:t>x,y</a:t>
            </a:r>
            <a:r>
              <a:rPr lang="en-GB" sz="1800" b="1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plt.xlabel</a:t>
            </a:r>
            <a:r>
              <a:rPr lang="en-GB" sz="1800" b="1" i="0" u="none" strike="noStrike" baseline="0" dirty="0">
                <a:latin typeface="Courier"/>
              </a:rPr>
              <a:t>('Time (s)')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plt.ylabel</a:t>
            </a:r>
            <a:r>
              <a:rPr lang="en-GB" sz="1800" b="1" i="0" u="none" strike="noStrike" baseline="0" dirty="0">
                <a:latin typeface="Courier"/>
              </a:rPr>
              <a:t>('Temperature (</a:t>
            </a:r>
            <a:r>
              <a:rPr lang="en-GB" sz="1800" b="1" i="0" u="none" strike="noStrike" baseline="0" dirty="0" err="1">
                <a:latin typeface="Courier"/>
              </a:rPr>
              <a:t>degC</a:t>
            </a:r>
            <a:r>
              <a:rPr lang="en-GB" sz="1800" b="1" i="0" u="none" strike="noStrike" baseline="0" dirty="0">
                <a:latin typeface="Courier"/>
              </a:rPr>
              <a:t>)')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plt.show</a:t>
            </a:r>
            <a:r>
              <a:rPr lang="en-GB" sz="1800" b="1" i="0" u="none" strike="noStrike" baseline="0" dirty="0">
                <a:latin typeface="Courier"/>
              </a:rPr>
              <a:t>()</a:t>
            </a:r>
            <a:endParaRPr lang="en-GB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3974" y="1578453"/>
            <a:ext cx="5550535" cy="30989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spcBef>
                <a:spcPts val="150"/>
              </a:spcBef>
            </a:pPr>
            <a:r>
              <a:rPr spc="-10" dirty="0">
                <a:latin typeface="Courier New"/>
                <a:cs typeface="Courier New"/>
              </a:rPr>
              <a:t>import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numpy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as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np</a:t>
            </a:r>
            <a:endParaRPr dirty="0">
              <a:latin typeface="Courier New"/>
              <a:cs typeface="Courier New"/>
            </a:endParaRPr>
          </a:p>
          <a:p>
            <a:pPr marL="91440">
              <a:spcBef>
                <a:spcPts val="50"/>
              </a:spcBef>
            </a:pPr>
            <a:r>
              <a:rPr spc="-10" dirty="0">
                <a:latin typeface="Courier New"/>
                <a:cs typeface="Courier New"/>
              </a:rPr>
              <a:t>import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matplotlib.pyplot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as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plt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850" dirty="0">
              <a:latin typeface="Courier New"/>
              <a:cs typeface="Courier New"/>
            </a:endParaRPr>
          </a:p>
          <a:p>
            <a:pPr marL="91440"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[0,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1,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2,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3,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4,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5,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6,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7]</a:t>
            </a:r>
            <a:endParaRPr dirty="0">
              <a:latin typeface="Courier New"/>
              <a:cs typeface="Courier New"/>
            </a:endParaRPr>
          </a:p>
          <a:p>
            <a:pPr marL="91440" marR="3539490">
              <a:lnSpc>
                <a:spcPts val="4320"/>
              </a:lnSpc>
              <a:spcBef>
                <a:spcPts val="480"/>
              </a:spcBef>
            </a:pPr>
            <a:r>
              <a:rPr dirty="0">
                <a:latin typeface="Courier New"/>
                <a:cs typeface="Courier New"/>
              </a:rPr>
              <a:t>y = </a:t>
            </a:r>
            <a:r>
              <a:rPr spc="-10" dirty="0">
                <a:latin typeface="Courier New"/>
                <a:cs typeface="Courier New"/>
              </a:rPr>
              <a:t>np.</a:t>
            </a:r>
            <a:r>
              <a:rPr b="1" spc="-10" dirty="0">
                <a:latin typeface="Courier New"/>
                <a:cs typeface="Courier New"/>
              </a:rPr>
              <a:t>sin</a:t>
            </a:r>
            <a:r>
              <a:rPr spc="-10" dirty="0">
                <a:latin typeface="Courier New"/>
                <a:cs typeface="Courier New"/>
              </a:rPr>
              <a:t>(x) </a:t>
            </a:r>
            <a:r>
              <a:rPr spc="-10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plt.</a:t>
            </a:r>
            <a:r>
              <a:rPr b="1" spc="-10" dirty="0">
                <a:latin typeface="Courier New"/>
                <a:cs typeface="Courier New"/>
              </a:rPr>
              <a:t>plot</a:t>
            </a:r>
            <a:r>
              <a:rPr spc="-10" dirty="0">
                <a:latin typeface="Courier New"/>
                <a:cs typeface="Courier New"/>
              </a:rPr>
              <a:t>(x,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y)</a:t>
            </a:r>
            <a:endParaRPr dirty="0">
              <a:latin typeface="Courier New"/>
              <a:cs typeface="Courier New"/>
            </a:endParaRPr>
          </a:p>
          <a:p>
            <a:pPr marL="91440">
              <a:lnSpc>
                <a:spcPts val="1680"/>
              </a:lnSpc>
            </a:pPr>
            <a:r>
              <a:rPr spc="-10" dirty="0">
                <a:latin typeface="Courier New"/>
                <a:cs typeface="Courier New"/>
              </a:rPr>
              <a:t>plt.</a:t>
            </a:r>
            <a:r>
              <a:rPr b="1" spc="-10" dirty="0">
                <a:latin typeface="Courier New"/>
                <a:cs typeface="Courier New"/>
              </a:rPr>
              <a:t>xlabel</a:t>
            </a:r>
            <a:r>
              <a:rPr spc="-10" dirty="0">
                <a:latin typeface="Courier New"/>
                <a:cs typeface="Courier New"/>
              </a:rPr>
              <a:t>('x')</a:t>
            </a:r>
            <a:endParaRPr dirty="0">
              <a:latin typeface="Courier New"/>
              <a:cs typeface="Courier New"/>
            </a:endParaRPr>
          </a:p>
          <a:p>
            <a:pPr marL="91440" marR="3402965">
              <a:lnSpc>
                <a:spcPts val="2090"/>
              </a:lnSpc>
              <a:spcBef>
                <a:spcPts val="175"/>
              </a:spcBef>
            </a:pPr>
            <a:r>
              <a:rPr spc="-10" dirty="0">
                <a:latin typeface="Courier New"/>
                <a:cs typeface="Courier New"/>
              </a:rPr>
              <a:t>plt.</a:t>
            </a:r>
            <a:r>
              <a:rPr b="1" spc="-10" dirty="0">
                <a:latin typeface="Courier New"/>
                <a:cs typeface="Courier New"/>
              </a:rPr>
              <a:t>ylabe</a:t>
            </a:r>
            <a:r>
              <a:rPr b="1" spc="-5" dirty="0">
                <a:latin typeface="Courier New"/>
                <a:cs typeface="Courier New"/>
              </a:rPr>
              <a:t>l</a:t>
            </a:r>
            <a:r>
              <a:rPr spc="-10" dirty="0">
                <a:latin typeface="Courier New"/>
                <a:cs typeface="Courier New"/>
              </a:rPr>
              <a:t>('y')  plt.</a:t>
            </a:r>
            <a:r>
              <a:rPr b="1" spc="-10" dirty="0">
                <a:latin typeface="Courier New"/>
                <a:cs typeface="Courier New"/>
              </a:rPr>
              <a:t>show</a:t>
            </a:r>
            <a:r>
              <a:rPr spc="-10" dirty="0">
                <a:latin typeface="Courier New"/>
                <a:cs typeface="Courier New"/>
              </a:rPr>
              <a:t>()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30" y="1295400"/>
            <a:ext cx="284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Example: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Plotting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Sine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Curve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" y="4943856"/>
            <a:ext cx="446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If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you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want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grids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you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grid()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7359" y="2680434"/>
            <a:ext cx="284607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pc="-5" dirty="0">
                <a:latin typeface="Calibri"/>
                <a:cs typeface="Calibri"/>
              </a:rPr>
              <a:t>Note! The curve is </a:t>
            </a:r>
            <a:r>
              <a:rPr dirty="0">
                <a:latin typeface="Calibri"/>
                <a:cs typeface="Calibri"/>
              </a:rPr>
              <a:t>not </a:t>
            </a:r>
            <a:r>
              <a:rPr spc="-5" dirty="0">
                <a:latin typeface="Calibri"/>
                <a:cs typeface="Calibri"/>
              </a:rPr>
              <a:t>smooth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due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few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-5" dirty="0">
                <a:latin typeface="Calibri"/>
                <a:cs typeface="Calibri"/>
              </a:rPr>
              <a:t> points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94925" y="3349872"/>
            <a:ext cx="309880" cy="523875"/>
            <a:chOff x="7220684" y="2037481"/>
            <a:chExt cx="309880" cy="523875"/>
          </a:xfrm>
        </p:grpSpPr>
        <p:sp>
          <p:nvSpPr>
            <p:cNvPr id="12" name="object 12"/>
            <p:cNvSpPr/>
            <p:nvPr/>
          </p:nvSpPr>
          <p:spPr>
            <a:xfrm>
              <a:off x="7233384" y="2050181"/>
              <a:ext cx="284480" cy="498475"/>
            </a:xfrm>
            <a:custGeom>
              <a:avLst/>
              <a:gdLst/>
              <a:ahLst/>
              <a:cxnLst/>
              <a:rect l="l" t="t" r="r" b="b"/>
              <a:pathLst>
                <a:path w="284479" h="498475">
                  <a:moveTo>
                    <a:pt x="212959" y="0"/>
                  </a:moveTo>
                  <a:lnTo>
                    <a:pt x="70986" y="0"/>
                  </a:lnTo>
                  <a:lnTo>
                    <a:pt x="70986" y="356335"/>
                  </a:lnTo>
                  <a:lnTo>
                    <a:pt x="0" y="356335"/>
                  </a:lnTo>
                  <a:lnTo>
                    <a:pt x="141973" y="498307"/>
                  </a:lnTo>
                  <a:lnTo>
                    <a:pt x="283946" y="356335"/>
                  </a:lnTo>
                  <a:lnTo>
                    <a:pt x="212959" y="356335"/>
                  </a:lnTo>
                  <a:lnTo>
                    <a:pt x="21295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3384" y="2050181"/>
              <a:ext cx="284480" cy="498475"/>
            </a:xfrm>
            <a:custGeom>
              <a:avLst/>
              <a:gdLst/>
              <a:ahLst/>
              <a:cxnLst/>
              <a:rect l="l" t="t" r="r" b="b"/>
              <a:pathLst>
                <a:path w="284479" h="498475">
                  <a:moveTo>
                    <a:pt x="0" y="356335"/>
                  </a:moveTo>
                  <a:lnTo>
                    <a:pt x="70986" y="356335"/>
                  </a:lnTo>
                  <a:lnTo>
                    <a:pt x="70986" y="0"/>
                  </a:lnTo>
                  <a:lnTo>
                    <a:pt x="212959" y="0"/>
                  </a:lnTo>
                  <a:lnTo>
                    <a:pt x="212959" y="356335"/>
                  </a:lnTo>
                  <a:lnTo>
                    <a:pt x="283946" y="356335"/>
                  </a:lnTo>
                  <a:lnTo>
                    <a:pt x="141973" y="498308"/>
                  </a:lnTo>
                  <a:lnTo>
                    <a:pt x="0" y="35633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4">
            <a:extLst>
              <a:ext uri="{FF2B5EF4-FFF2-40B4-BE49-F238E27FC236}">
                <a16:creationId xmlns:a16="http://schemas.microsoft.com/office/drawing/2014/main" id="{DEF3E35F-A83E-4465-8163-A8B0FE9D1C2A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8229600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GB" sz="4400" b="1" spc="-10" dirty="0">
                <a:solidFill>
                  <a:srgbClr val="007DC4"/>
                </a:solidFill>
                <a:latin typeface="+mj-lt"/>
                <a:cs typeface="+mj-cs"/>
              </a:rPr>
              <a:t>Matplotlib</a:t>
            </a:r>
          </a:p>
        </p:txBody>
      </p:sp>
      <p:pic>
        <p:nvPicPr>
          <p:cNvPr id="22" name="object 9">
            <a:extLst>
              <a:ext uri="{FF2B5EF4-FFF2-40B4-BE49-F238E27FC236}">
                <a16:creationId xmlns:a16="http://schemas.microsoft.com/office/drawing/2014/main" id="{933B03E0-1731-45F0-B48E-EFDC8C32C8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3933593"/>
            <a:ext cx="3805669" cy="2710412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F35ECC7A-F1C9-4465-9698-285E09291264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648DACD5-6FE9-4244-925D-031F1A7D2AA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Matplotlib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0276" y="1733454"/>
            <a:ext cx="5373559" cy="4133946"/>
            <a:chOff x="42671" y="1136903"/>
            <a:chExt cx="5416550" cy="40119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" y="1158239"/>
              <a:ext cx="5352288" cy="39837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" y="1136903"/>
              <a:ext cx="5416296" cy="400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74" y="1183906"/>
              <a:ext cx="5260985" cy="39595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3974" y="1183906"/>
              <a:ext cx="5261610" cy="3959860"/>
            </a:xfrm>
            <a:custGeom>
              <a:avLst/>
              <a:gdLst/>
              <a:ahLst/>
              <a:cxnLst/>
              <a:rect l="l" t="t" r="r" b="b"/>
              <a:pathLst>
                <a:path w="5261610" h="3959860">
                  <a:moveTo>
                    <a:pt x="0" y="0"/>
                  </a:moveTo>
                  <a:lnTo>
                    <a:pt x="5260985" y="0"/>
                  </a:lnTo>
                  <a:lnTo>
                    <a:pt x="5260985" y="3959593"/>
                  </a:lnTo>
                  <a:lnTo>
                    <a:pt x="0" y="395959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424" y="1295400"/>
            <a:ext cx="458142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Improved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Plotting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Curve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4846" y="2131044"/>
            <a:ext cx="3709739" cy="278230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15359" y="1883790"/>
            <a:ext cx="1038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Better!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52E02-EAC0-4068-9CD2-A9445A95286C}"/>
              </a:ext>
            </a:extLst>
          </p:cNvPr>
          <p:cNvSpPr txBox="1"/>
          <p:nvPr/>
        </p:nvSpPr>
        <p:spPr>
          <a:xfrm>
            <a:off x="186500" y="1822728"/>
            <a:ext cx="52280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ourier"/>
              </a:rPr>
              <a:t>import </a:t>
            </a:r>
            <a:r>
              <a:rPr lang="en-US" sz="1800" b="1" i="0" u="none" strike="noStrike" baseline="0" dirty="0" err="1">
                <a:latin typeface="Courier"/>
              </a:rPr>
              <a:t>matplotlib.pyplot</a:t>
            </a:r>
            <a:r>
              <a:rPr lang="en-US" sz="1800" b="1" i="0" u="none" strike="noStrike" baseline="0" dirty="0">
                <a:latin typeface="Courier"/>
              </a:rPr>
              <a:t> as </a:t>
            </a:r>
            <a:r>
              <a:rPr lang="en-US" sz="1800" b="1" i="0" u="none" strike="noStrike" baseline="0" dirty="0" err="1">
                <a:latin typeface="Courier"/>
              </a:rPr>
              <a:t>plt</a:t>
            </a:r>
            <a:endParaRPr lang="en-US" sz="1800" b="1" i="0" u="none" strike="noStrike" baseline="0" dirty="0">
              <a:latin typeface="Courier"/>
            </a:endParaRPr>
          </a:p>
          <a:p>
            <a:pPr algn="l"/>
            <a:r>
              <a:rPr lang="en-GB" sz="1800" b="1" i="0" u="none" strike="noStrike" baseline="0" dirty="0">
                <a:latin typeface="Courier"/>
              </a:rPr>
              <a:t>import </a:t>
            </a:r>
            <a:r>
              <a:rPr lang="en-GB" sz="1800" b="1" i="0" u="none" strike="noStrike" baseline="0" dirty="0" err="1">
                <a:latin typeface="Courier"/>
              </a:rPr>
              <a:t>numpy</a:t>
            </a:r>
            <a:r>
              <a:rPr lang="en-GB" sz="1800" b="1" i="0" u="none" strike="noStrike" baseline="0" dirty="0">
                <a:latin typeface="Courier"/>
              </a:rPr>
              <a:t> as np</a:t>
            </a:r>
          </a:p>
          <a:p>
            <a:pPr algn="l"/>
            <a:endParaRPr lang="en-GB" sz="1800" b="1" i="0" u="none" strike="noStrike" baseline="0" dirty="0">
              <a:latin typeface="Courier"/>
            </a:endParaRP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xstart</a:t>
            </a:r>
            <a:r>
              <a:rPr lang="en-GB" sz="1800" b="1" i="0" u="none" strike="noStrike" baseline="0" dirty="0">
                <a:latin typeface="Courier"/>
              </a:rPr>
              <a:t> = 0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xstop</a:t>
            </a:r>
            <a:r>
              <a:rPr lang="en-GB" sz="1800" b="1" i="0" u="none" strike="noStrike" baseline="0" dirty="0">
                <a:latin typeface="Courier"/>
              </a:rPr>
              <a:t> = 2*</a:t>
            </a:r>
            <a:r>
              <a:rPr lang="en-GB" sz="1800" b="1" i="0" u="none" strike="noStrike" baseline="0" dirty="0" err="1">
                <a:latin typeface="Courier-Bold"/>
              </a:rPr>
              <a:t>np.pi</a:t>
            </a:r>
            <a:endParaRPr lang="en-GB" sz="1800" b="1" i="0" u="none" strike="noStrike" baseline="0" dirty="0">
              <a:latin typeface="Courier-Bold"/>
            </a:endParaRPr>
          </a:p>
          <a:p>
            <a:pPr algn="l"/>
            <a:r>
              <a:rPr lang="en-GB" sz="1800" b="1" i="0" u="none" strike="noStrike" baseline="0" dirty="0">
                <a:latin typeface="Courier"/>
              </a:rPr>
              <a:t>increment = 0.1</a:t>
            </a:r>
          </a:p>
          <a:p>
            <a:pPr algn="l"/>
            <a:endParaRPr lang="en-GB" sz="1800" b="1" i="0" u="none" strike="noStrike" baseline="0" dirty="0">
              <a:latin typeface="Courier"/>
            </a:endParaRPr>
          </a:p>
          <a:p>
            <a:pPr algn="l"/>
            <a:r>
              <a:rPr lang="en-US" sz="1800" b="1" i="0" u="none" strike="noStrike" baseline="0" dirty="0">
                <a:latin typeface="Courier"/>
              </a:rPr>
              <a:t>x =</a:t>
            </a:r>
            <a:r>
              <a:rPr lang="en-US" sz="1800" b="1" i="0" u="none" strike="noStrike" baseline="0" dirty="0" err="1">
                <a:latin typeface="Courier"/>
              </a:rPr>
              <a:t>np.</a:t>
            </a:r>
            <a:r>
              <a:rPr lang="en-US" sz="1800" b="1" i="0" u="none" strike="noStrike" baseline="0" dirty="0" err="1">
                <a:highlight>
                  <a:srgbClr val="FFFF00"/>
                </a:highlight>
                <a:latin typeface="Courier-Bold"/>
              </a:rPr>
              <a:t>arange</a:t>
            </a:r>
            <a:r>
              <a:rPr lang="en-US" sz="1800" b="1" i="0" u="none" strike="noStrike" baseline="0" dirty="0">
                <a:latin typeface="Courier"/>
              </a:rPr>
              <a:t>(</a:t>
            </a:r>
            <a:r>
              <a:rPr lang="en-US" sz="1800" b="1" i="0" u="none" strike="noStrike" baseline="0" dirty="0" err="1">
                <a:latin typeface="Courier"/>
              </a:rPr>
              <a:t>xstart,xstop,increment</a:t>
            </a:r>
            <a:r>
              <a:rPr lang="en-US" sz="1800" b="1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GB" sz="1800" b="1" i="0" u="none" strike="noStrike" baseline="0" dirty="0">
                <a:latin typeface="Courier"/>
              </a:rPr>
              <a:t>y = </a:t>
            </a:r>
            <a:r>
              <a:rPr lang="en-GB" sz="1800" b="1" i="0" u="none" strike="noStrike" baseline="0" dirty="0" err="1">
                <a:latin typeface="Courier"/>
              </a:rPr>
              <a:t>np.sin</a:t>
            </a:r>
            <a:r>
              <a:rPr lang="en-GB" sz="1800" b="1" i="0" u="none" strike="noStrike" baseline="0" dirty="0">
                <a:latin typeface="Courier"/>
              </a:rPr>
              <a:t>(x)</a:t>
            </a:r>
          </a:p>
          <a:p>
            <a:pPr algn="l"/>
            <a:endParaRPr lang="en-GB" sz="1800" b="1" i="0" u="none" strike="noStrike" baseline="0" dirty="0">
              <a:latin typeface="Courier"/>
            </a:endParaRP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plt.plot</a:t>
            </a:r>
            <a:r>
              <a:rPr lang="en-GB" sz="1800" b="1" i="0" u="none" strike="noStrike" baseline="0" dirty="0">
                <a:latin typeface="Courier"/>
              </a:rPr>
              <a:t>(x, y)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plt.xlabel</a:t>
            </a:r>
            <a:r>
              <a:rPr lang="en-GB" sz="1800" b="1" i="0" u="none" strike="noStrike" baseline="0" dirty="0">
                <a:latin typeface="Courier"/>
              </a:rPr>
              <a:t>('x')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plt.ylabel</a:t>
            </a:r>
            <a:r>
              <a:rPr lang="en-GB" sz="1800" b="1" i="0" u="none" strike="noStrike" baseline="0" dirty="0">
                <a:latin typeface="Courier"/>
              </a:rPr>
              <a:t>('y')</a:t>
            </a:r>
          </a:p>
          <a:p>
            <a:pPr algn="l"/>
            <a:r>
              <a:rPr lang="en-GB" sz="1800" b="1" i="0" u="none" strike="noStrike" baseline="0" dirty="0" err="1">
                <a:latin typeface="Courier"/>
              </a:rPr>
              <a:t>plt.show</a:t>
            </a:r>
            <a:r>
              <a:rPr lang="en-GB" sz="1800" b="1" i="0" u="none" strike="noStrike" baseline="0" dirty="0">
                <a:latin typeface="Courier"/>
              </a:rPr>
              <a:t>()</a:t>
            </a:r>
            <a:endParaRPr lang="en-GB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spc="-10" dirty="0"/>
              <a:t>Sub-Plot</a:t>
            </a:r>
            <a:r>
              <a:rPr lang="en-GB" spc="-10" dirty="0"/>
              <a:t>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1178134"/>
            <a:ext cx="7818755" cy="182421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4965" marR="5080" indent="-342265">
              <a:lnSpc>
                <a:spcPts val="3790"/>
              </a:lnSpc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subplot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plots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 window </a:t>
            </a:r>
            <a:r>
              <a:rPr sz="2400" spc="-10" dirty="0">
                <a:latin typeface="Calibri"/>
                <a:cs typeface="Calibri"/>
              </a:rPr>
              <a:t>(Figure)</a:t>
            </a:r>
            <a:endParaRPr sz="2400" dirty="0">
              <a:latin typeface="Calibri"/>
              <a:cs typeface="Calibri"/>
            </a:endParaRPr>
          </a:p>
          <a:p>
            <a:pPr marL="354965" marR="53340" indent="-342265">
              <a:lnSpc>
                <a:spcPct val="100299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Typing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"subplot(m,n,p)"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Figure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m-</a:t>
            </a:r>
            <a:r>
              <a:rPr sz="2400" spc="-35" dirty="0">
                <a:latin typeface="Calibri"/>
                <a:cs typeface="Calibri"/>
              </a:rPr>
              <a:t>by-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small subplots</a:t>
            </a:r>
            <a:r>
              <a:rPr lang="en-US"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73" y="3333096"/>
            <a:ext cx="2056575" cy="15685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60188" y="4105737"/>
            <a:ext cx="1807845" cy="460375"/>
            <a:chOff x="5291328" y="4136135"/>
            <a:chExt cx="1807845" cy="4603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3520" y="4139183"/>
              <a:ext cx="1795272" cy="3779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328" y="4136135"/>
              <a:ext cx="1789176" cy="460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0662" y="4166374"/>
              <a:ext cx="1702482" cy="28574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119521" y="4135974"/>
            <a:ext cx="1703070" cy="248144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spcBef>
                <a:spcPts val="254"/>
              </a:spcBef>
            </a:pPr>
            <a:r>
              <a:rPr sz="1400" spc="-10" dirty="0">
                <a:latin typeface="Courier New"/>
                <a:cs typeface="Courier New"/>
              </a:rPr>
              <a:t>subplot(2,2,1)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DC74955-0F3D-4DEA-965C-15F378A1BB54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571999" y="1366688"/>
            <a:ext cx="4278630" cy="5153025"/>
            <a:chOff x="4870703" y="-4762"/>
            <a:chExt cx="4278630" cy="5153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3" y="0"/>
              <a:ext cx="58134" cy="514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837" y="0"/>
              <a:ext cx="4215160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8838" y="0"/>
              <a:ext cx="4215765" cy="5143500"/>
            </a:xfrm>
            <a:custGeom>
              <a:avLst/>
              <a:gdLst/>
              <a:ahLst/>
              <a:cxnLst/>
              <a:rect l="l" t="t" r="r" b="b"/>
              <a:pathLst>
                <a:path w="4215765" h="5143500">
                  <a:moveTo>
                    <a:pt x="0" y="0"/>
                  </a:moveTo>
                  <a:lnTo>
                    <a:pt x="4215161" y="0"/>
                  </a:lnTo>
                  <a:lnTo>
                    <a:pt x="4215161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08874" y="1391260"/>
            <a:ext cx="3322954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b="1" dirty="0">
                <a:latin typeface="Courier New"/>
                <a:cs typeface="Courier New"/>
              </a:rPr>
              <a:t>import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matplotlib.pyplot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as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plt </a:t>
            </a:r>
            <a:r>
              <a:rPr sz="1400" b="1" dirty="0">
                <a:latin typeface="Courier New"/>
                <a:cs typeface="Courier New"/>
              </a:rPr>
              <a:t>import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numpy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as</a:t>
            </a:r>
            <a:r>
              <a:rPr sz="1400" b="1" spc="-25" dirty="0">
                <a:latin typeface="Courier New"/>
                <a:cs typeface="Courier New"/>
              </a:rPr>
              <a:t> np</a:t>
            </a:r>
            <a:endParaRPr sz="1400" b="1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8875" y="2025244"/>
            <a:ext cx="3961765" cy="4505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345055">
              <a:lnSpc>
                <a:spcPct val="101400"/>
              </a:lnSpc>
              <a:spcBef>
                <a:spcPts val="75"/>
              </a:spcBef>
            </a:pPr>
            <a:r>
              <a:rPr sz="1400" b="1" dirty="0">
                <a:latin typeface="Courier New"/>
                <a:cs typeface="Courier New"/>
              </a:rPr>
              <a:t>xstart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0" dirty="0">
                <a:latin typeface="Courier New"/>
                <a:cs typeface="Courier New"/>
              </a:rPr>
              <a:t>0 </a:t>
            </a:r>
            <a:r>
              <a:rPr sz="1400" b="1" dirty="0">
                <a:latin typeface="Courier New"/>
                <a:cs typeface="Courier New"/>
              </a:rPr>
              <a:t>xstop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2*np.pi </a:t>
            </a:r>
            <a:r>
              <a:rPr sz="1400" b="1" dirty="0">
                <a:latin typeface="Courier New"/>
                <a:cs typeface="Courier New"/>
              </a:rPr>
              <a:t>increment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0.1</a:t>
            </a:r>
            <a:endParaRPr sz="1400" b="1" dirty="0">
              <a:latin typeface="Courier New"/>
              <a:cs typeface="Courier New"/>
            </a:endParaRPr>
          </a:p>
          <a:p>
            <a:pPr marL="12700" marR="5080">
              <a:lnSpc>
                <a:spcPts val="3379"/>
              </a:lnSpc>
              <a:spcBef>
                <a:spcPts val="330"/>
              </a:spcBef>
            </a:pPr>
            <a:r>
              <a:rPr sz="1400" b="1" dirty="0">
                <a:latin typeface="Courier New"/>
                <a:cs typeface="Courier New"/>
              </a:rPr>
              <a:t>x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np.arange(xstart,xstop,increment) </a:t>
            </a:r>
            <a:r>
              <a:rPr sz="1400" b="1" dirty="0">
                <a:latin typeface="Courier New"/>
                <a:cs typeface="Courier New"/>
              </a:rPr>
              <a:t>y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np.sin(x)</a:t>
            </a:r>
            <a:endParaRPr sz="1400" b="1" dirty="0">
              <a:latin typeface="Courier New"/>
              <a:cs typeface="Courier New"/>
            </a:endParaRPr>
          </a:p>
          <a:p>
            <a:pPr marL="12700" marR="962660">
              <a:lnSpc>
                <a:spcPct val="101000"/>
              </a:lnSpc>
              <a:spcBef>
                <a:spcPts val="1220"/>
              </a:spcBef>
            </a:pPr>
            <a:r>
              <a:rPr sz="1400" b="1" spc="-10" dirty="0">
                <a:latin typeface="Courier New"/>
                <a:cs typeface="Courier New"/>
              </a:rPr>
              <a:t>plt.subplot(2,1,1) </a:t>
            </a:r>
            <a:r>
              <a:rPr sz="1400" b="1" dirty="0">
                <a:latin typeface="Courier New"/>
                <a:cs typeface="Courier New"/>
              </a:rPr>
              <a:t>plt.plot(x,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y) </a:t>
            </a:r>
            <a:r>
              <a:rPr sz="1400" b="1" dirty="0">
                <a:latin typeface="Courier New"/>
                <a:cs typeface="Courier New"/>
              </a:rPr>
              <a:t>plt.title("Subplot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Example") plt.xlabel('x')</a:t>
            </a:r>
            <a:endParaRPr sz="1400" b="1" dirty="0">
              <a:latin typeface="Courier New"/>
              <a:cs typeface="Courier New"/>
            </a:endParaRPr>
          </a:p>
          <a:p>
            <a:pPr marL="12700">
              <a:spcBef>
                <a:spcPts val="25"/>
              </a:spcBef>
            </a:pPr>
            <a:r>
              <a:rPr sz="1400" b="1" spc="-10" dirty="0">
                <a:latin typeface="Courier New"/>
                <a:cs typeface="Courier New"/>
              </a:rPr>
              <a:t>plt.ylabel('sin(x)')</a:t>
            </a:r>
            <a:endParaRPr sz="1400" b="1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00" b="1" dirty="0">
              <a:latin typeface="Courier New"/>
              <a:cs typeface="Courier New"/>
            </a:endParaRPr>
          </a:p>
          <a:p>
            <a:pPr marL="12700"/>
            <a:r>
              <a:rPr sz="1400" b="1" dirty="0">
                <a:latin typeface="Courier New"/>
                <a:cs typeface="Courier New"/>
              </a:rPr>
              <a:t>z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10" dirty="0">
                <a:latin typeface="Courier New"/>
                <a:cs typeface="Courier New"/>
              </a:rPr>
              <a:t> np.cos(x)</a:t>
            </a:r>
            <a:endParaRPr sz="1400" b="1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50" b="1" dirty="0">
              <a:latin typeface="Courier New"/>
              <a:cs typeface="Courier New"/>
            </a:endParaRPr>
          </a:p>
          <a:p>
            <a:pPr marL="12700" marR="2026285">
              <a:lnSpc>
                <a:spcPct val="101400"/>
              </a:lnSpc>
            </a:pPr>
            <a:r>
              <a:rPr sz="1400" b="1" spc="-10" dirty="0">
                <a:latin typeface="Courier New"/>
                <a:cs typeface="Courier New"/>
              </a:rPr>
              <a:t>plt.subplot(2,1,2) </a:t>
            </a:r>
            <a:r>
              <a:rPr sz="1400" b="1" dirty="0">
                <a:latin typeface="Courier New"/>
                <a:cs typeface="Courier New"/>
              </a:rPr>
              <a:t>plt.plot(x,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25" dirty="0">
                <a:latin typeface="Courier New"/>
                <a:cs typeface="Courier New"/>
              </a:rPr>
              <a:t>z)</a:t>
            </a:r>
            <a:endParaRPr sz="1400" b="1" dirty="0">
              <a:latin typeface="Courier New"/>
              <a:cs typeface="Courier New"/>
            </a:endParaRPr>
          </a:p>
          <a:p>
            <a:pPr marL="12700">
              <a:lnSpc>
                <a:spcPts val="1610"/>
              </a:lnSpc>
            </a:pPr>
            <a:r>
              <a:rPr sz="1400" b="1" spc="-10" dirty="0">
                <a:latin typeface="Courier New"/>
                <a:cs typeface="Courier New"/>
              </a:rPr>
              <a:t>plt.xlabel('x')</a:t>
            </a:r>
            <a:endParaRPr sz="1400" b="1" dirty="0">
              <a:latin typeface="Courier New"/>
              <a:cs typeface="Courier New"/>
            </a:endParaRPr>
          </a:p>
          <a:p>
            <a:pPr marL="12700" marR="1813560">
              <a:spcBef>
                <a:spcPts val="25"/>
              </a:spcBef>
            </a:pPr>
            <a:r>
              <a:rPr sz="1400" b="1" spc="-10" dirty="0">
                <a:latin typeface="Courier New"/>
                <a:cs typeface="Courier New"/>
              </a:rPr>
              <a:t>plt.ylabel('cos(x)') plt.show()</a:t>
            </a:r>
            <a:endParaRPr sz="1400" b="1" dirty="0">
              <a:latin typeface="Courier New"/>
              <a:cs typeface="Courier New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19CCA7B6-49F9-4562-9427-F977409AB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spc="-10" dirty="0"/>
              <a:t>Sub-Plot</a:t>
            </a:r>
            <a:r>
              <a:rPr lang="en-GB" spc="-10" dirty="0"/>
              <a:t>s</a:t>
            </a:r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C35457C3-85F2-4F70-95C8-D3705C26C72E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EB6AE8-F71A-4B7C-A83C-ADBF47E7C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9" y="2294434"/>
            <a:ext cx="4468689" cy="3296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COURSE INFORMATION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504825" y="1417638"/>
            <a:ext cx="7743825" cy="1706562"/>
          </a:xfrm>
        </p:spPr>
        <p:txBody>
          <a:bodyPr/>
          <a:lstStyle/>
          <a:p>
            <a:pPr marL="36000" lvl="1" indent="-450850">
              <a:lnSpc>
                <a:spcPct val="110000"/>
              </a:lnSpc>
              <a:spcBef>
                <a:spcPts val="500"/>
              </a:spcBef>
              <a:buSzPct val="35000"/>
              <a:buFontTx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200" b="1" dirty="0">
                <a:latin typeface="Comic Sans MS" panose="030F0702030302020204" pitchFamily="66" charset="0"/>
              </a:rPr>
              <a:t>Text Books</a:t>
            </a:r>
            <a:r>
              <a:rPr lang="en-GB" altLang="en-US" sz="2200" dirty="0">
                <a:latin typeface="Comic Sans MS" panose="030F0702030302020204" pitchFamily="66" charset="0"/>
              </a:rPr>
              <a:t>:</a:t>
            </a:r>
          </a:p>
          <a:p>
            <a:pPr marL="378900" lvl="1" indent="-342900" eaLnBrk="1" hangingPunct="1">
              <a:buSzPct val="45000"/>
              <a:buFont typeface="Wingdings" panose="05000000000000000000" pitchFamily="2" charset="2"/>
              <a:buChar char="v"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Python_Programming_and_Numerical_Methods_A_Guide_for_Engineers_and_Scientists</a:t>
            </a:r>
          </a:p>
          <a:p>
            <a:pPr marL="378900" lvl="1" indent="-342900" eaLnBrk="1" hangingPunct="1">
              <a:buSzPct val="45000"/>
              <a:buFont typeface="Wingdings" panose="05000000000000000000" pitchFamily="2" charset="2"/>
              <a:buChar char="v"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US" altLang="en-US" sz="2000" dirty="0">
                <a:latin typeface="Comic Sans MS" panose="030F0702030302020204" pitchFamily="66" charset="0"/>
              </a:rPr>
              <a:t>Numerical Methods in Engineering with Python 3</a:t>
            </a:r>
          </a:p>
          <a:p>
            <a:pPr marL="36000" lvl="1" indent="0" eaLnBrk="1" hangingPunct="1">
              <a:buSzPct val="4500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endParaRPr lang="en-US" altLang="en-US" sz="800" b="1" dirty="0">
              <a:latin typeface="Comic Sans MS" panose="030F0702030302020204" pitchFamily="66" charset="0"/>
            </a:endParaRPr>
          </a:p>
          <a:p>
            <a:pPr marL="36000" lvl="1" indent="0" eaLnBrk="1" hangingPunct="1">
              <a:buSzPct val="4500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endParaRPr lang="tr-TR" altLang="en-US" sz="800" b="1" dirty="0">
              <a:latin typeface="Comic Sans MS" panose="030F0702030302020204" pitchFamily="66" charset="0"/>
            </a:endParaRPr>
          </a:p>
          <a:p>
            <a:pPr marL="36000" lvl="1" indent="0" eaLnBrk="1" hangingPunct="1">
              <a:buSzPct val="4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tr-TR" altLang="en-US" sz="2200" b="1" dirty="0">
                <a:latin typeface="Comic Sans MS" panose="030F0702030302020204" pitchFamily="66" charset="0"/>
              </a:rPr>
              <a:t>Web </a:t>
            </a:r>
            <a:r>
              <a:rPr lang="tr-TR" altLang="en-US" sz="2200" b="1" dirty="0" err="1">
                <a:latin typeface="Comic Sans MS" panose="030F0702030302020204" pitchFamily="66" charset="0"/>
              </a:rPr>
              <a:t>Pages</a:t>
            </a:r>
            <a:r>
              <a:rPr lang="tr-TR" altLang="en-US" sz="2200" b="1" dirty="0">
                <a:latin typeface="Comic Sans MS" panose="030F0702030302020204" pitchFamily="66" charset="0"/>
              </a:rPr>
              <a:t>:</a:t>
            </a:r>
          </a:p>
          <a:p>
            <a:pPr marL="36000" lvl="1" indent="0" eaLnBrk="1" hangingPunct="1">
              <a:buSzPct val="4500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lang="en-GB" altLang="en-US" sz="2000" dirty="0">
                <a:latin typeface="Comic Sans MS" panose="030F0702030302020204" pitchFamily="66" charset="0"/>
                <a:hlinkClick r:id="rId3"/>
              </a:rPr>
              <a:t>https://www.python.org/</a:t>
            </a:r>
            <a:endParaRPr lang="en-GB" altLang="en-US" sz="2000" dirty="0">
              <a:latin typeface="Comic Sans MS" panose="030F0702030302020204" pitchFamily="66" charset="0"/>
            </a:endParaRPr>
          </a:p>
          <a:p>
            <a:pPr marL="360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45000"/>
              <a:buFontTx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  <a:hlinkClick r:id="rId4"/>
              </a:rPr>
              <a:t>https://www.spyder-ide.org/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cs typeface="Arial"/>
            </a:endParaRPr>
          </a:p>
          <a:p>
            <a:pPr marL="360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45000"/>
              <a:buFontTx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cs typeface="Arial"/>
              </a:rPr>
              <a:t>https://www.anaconda.com/</a:t>
            </a:r>
          </a:p>
          <a:p>
            <a:pPr marL="36000" lvl="1" indent="-450850">
              <a:spcBef>
                <a:spcPts val="0"/>
              </a:spcBef>
              <a:buSzPct val="35000"/>
              <a:buFont typeface="Arial" panose="020B0604020202020204" pitchFamily="34" charset="0"/>
              <a:buNone/>
              <a:tabLst>
                <a:tab pos="914400" algn="l"/>
                <a:tab pos="1084263" algn="l"/>
                <a:tab pos="1541463" algn="l"/>
                <a:tab pos="1998663" algn="l"/>
                <a:tab pos="2455863" algn="l"/>
                <a:tab pos="2913063" algn="l"/>
                <a:tab pos="3370263" algn="l"/>
                <a:tab pos="3827463" algn="l"/>
                <a:tab pos="4284663" algn="l"/>
                <a:tab pos="4741863" algn="l"/>
                <a:tab pos="5199063" algn="l"/>
                <a:tab pos="5656263" algn="l"/>
                <a:tab pos="6113463" algn="l"/>
                <a:tab pos="6570663" algn="l"/>
                <a:tab pos="7027863" algn="l"/>
                <a:tab pos="7485063" algn="l"/>
                <a:tab pos="7942263" algn="l"/>
                <a:tab pos="8399463" algn="l"/>
                <a:tab pos="8856663" algn="l"/>
                <a:tab pos="9313863" algn="l"/>
                <a:tab pos="9771063" algn="l"/>
              </a:tabLst>
              <a:defRPr/>
            </a:pPr>
            <a:br>
              <a:rPr lang="en-US" altLang="en-US" sz="2200" b="1" dirty="0">
                <a:latin typeface="Comic Sans MS" panose="030F0702030302020204" pitchFamily="66" charset="0"/>
              </a:rPr>
            </a:b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219200"/>
            <a:ext cx="3564890" cy="3901440"/>
            <a:chOff x="-4762" y="880871"/>
            <a:chExt cx="3564890" cy="390144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80871"/>
              <a:ext cx="3560063" cy="3852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90015"/>
              <a:ext cx="3328415" cy="3892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08179"/>
              <a:ext cx="3512635" cy="37586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908179"/>
              <a:ext cx="3512820" cy="3759200"/>
            </a:xfrm>
            <a:custGeom>
              <a:avLst/>
              <a:gdLst/>
              <a:ahLst/>
              <a:cxnLst/>
              <a:rect l="l" t="t" r="r" b="b"/>
              <a:pathLst>
                <a:path w="3512820" h="3759200">
                  <a:moveTo>
                    <a:pt x="0" y="0"/>
                  </a:moveTo>
                  <a:lnTo>
                    <a:pt x="3512636" y="0"/>
                  </a:lnTo>
                  <a:lnTo>
                    <a:pt x="3512636" y="3758605"/>
                  </a:lnTo>
                  <a:lnTo>
                    <a:pt x="0" y="375860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40" y="1267969"/>
            <a:ext cx="3138805" cy="13608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927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matplotlib.pyplot as </a:t>
            </a:r>
            <a:r>
              <a:rPr sz="1100" b="1" spc="-25" dirty="0">
                <a:latin typeface="Courier New"/>
                <a:cs typeface="Courier New"/>
              </a:rPr>
              <a:t>plt </a:t>
            </a:r>
            <a:r>
              <a:rPr sz="1100" b="1" dirty="0">
                <a:latin typeface="Courier New"/>
                <a:cs typeface="Courier New"/>
              </a:rPr>
              <a:t>import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numpy as </a:t>
            </a:r>
            <a:r>
              <a:rPr sz="1100" b="1" spc="-25" dirty="0">
                <a:latin typeface="Courier New"/>
                <a:cs typeface="Courier New"/>
              </a:rPr>
              <a:t>np</a:t>
            </a:r>
            <a:endParaRPr sz="1100" b="1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150" b="1" dirty="0">
              <a:latin typeface="Courier New"/>
              <a:cs typeface="Courier New"/>
            </a:endParaRPr>
          </a:p>
          <a:p>
            <a:pPr marL="12700" marR="1855470">
              <a:lnSpc>
                <a:spcPct val="99100"/>
              </a:lnSpc>
            </a:pPr>
            <a:r>
              <a:rPr sz="1100" b="1" dirty="0">
                <a:latin typeface="Courier New"/>
                <a:cs typeface="Courier New"/>
              </a:rPr>
              <a:t>xstart = </a:t>
            </a:r>
            <a:r>
              <a:rPr sz="1100" b="1" spc="-50" dirty="0">
                <a:latin typeface="Courier New"/>
                <a:cs typeface="Courier New"/>
              </a:rPr>
              <a:t>0 </a:t>
            </a:r>
            <a:r>
              <a:rPr sz="1100" b="1" dirty="0">
                <a:latin typeface="Courier New"/>
                <a:cs typeface="Courier New"/>
              </a:rPr>
              <a:t>xstop = </a:t>
            </a:r>
            <a:r>
              <a:rPr sz="1100" b="1" spc="-10" dirty="0">
                <a:latin typeface="Courier New"/>
                <a:cs typeface="Courier New"/>
              </a:rPr>
              <a:t>2*np.pi </a:t>
            </a:r>
            <a:r>
              <a:rPr sz="1100" b="1" dirty="0">
                <a:latin typeface="Courier New"/>
                <a:cs typeface="Courier New"/>
              </a:rPr>
              <a:t>increment = </a:t>
            </a:r>
            <a:r>
              <a:rPr sz="1100" b="1" spc="-25" dirty="0">
                <a:latin typeface="Courier New"/>
                <a:cs typeface="Courier New"/>
              </a:rPr>
              <a:t>0.1</a:t>
            </a:r>
            <a:endParaRPr sz="1100" b="1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100" b="1"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z="1100" b="1" dirty="0">
                <a:latin typeface="Courier New"/>
                <a:cs typeface="Courier New"/>
              </a:rPr>
              <a:t>x = </a:t>
            </a:r>
            <a:r>
              <a:rPr sz="1100" b="1" spc="-10" dirty="0">
                <a:latin typeface="Courier New"/>
                <a:cs typeface="Courier New"/>
              </a:rPr>
              <a:t>np.arange(xstart,xstop,increment)</a:t>
            </a:r>
            <a:endParaRPr sz="1100" b="1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776729"/>
            <a:ext cx="1791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y1 = 2*x**2 + 2*x + </a:t>
            </a:r>
            <a:r>
              <a:rPr sz="1100" b="1" spc="-50" dirty="0">
                <a:latin typeface="Courier New"/>
                <a:cs typeface="Courier New"/>
              </a:rPr>
              <a:t>4 </a:t>
            </a:r>
            <a:r>
              <a:rPr sz="1100" b="1" spc="-10" dirty="0">
                <a:latin typeface="Courier New"/>
                <a:cs typeface="Courier New"/>
              </a:rPr>
              <a:t>plt.subplot(2,2,1)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108962"/>
            <a:ext cx="1960880" cy="6991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5"/>
              </a:spcBef>
            </a:pPr>
            <a:r>
              <a:rPr sz="1100" b="1" dirty="0">
                <a:latin typeface="Courier New"/>
                <a:cs typeface="Courier New"/>
              </a:rPr>
              <a:t>plt.plot(x, </a:t>
            </a:r>
            <a:r>
              <a:rPr sz="1100" b="1" spc="-25" dirty="0">
                <a:latin typeface="Courier New"/>
                <a:cs typeface="Courier New"/>
              </a:rPr>
              <a:t>y1) </a:t>
            </a:r>
            <a:r>
              <a:rPr sz="1100" b="1" spc="-10" dirty="0">
                <a:latin typeface="Courier New"/>
                <a:cs typeface="Courier New"/>
              </a:rPr>
              <a:t>plt.title("Subplot1x1") plt.xlabel('x')</a:t>
            </a:r>
            <a:endParaRPr sz="1100" b="1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b="1" spc="-10" dirty="0">
                <a:latin typeface="Courier New"/>
                <a:cs typeface="Courier New"/>
              </a:rPr>
              <a:t>plt.ylabel('y1’)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947161"/>
            <a:ext cx="1960880" cy="1031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1100" b="1" dirty="0">
                <a:latin typeface="Courier New"/>
                <a:cs typeface="Courier New"/>
              </a:rPr>
              <a:t>y2 = 4*x**2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- 4*x + </a:t>
            </a:r>
            <a:r>
              <a:rPr sz="1100" b="1" spc="-50" dirty="0">
                <a:latin typeface="Courier New"/>
                <a:cs typeface="Courier New"/>
              </a:rPr>
              <a:t>6 </a:t>
            </a:r>
            <a:r>
              <a:rPr sz="1100" b="1" spc="-10" dirty="0">
                <a:latin typeface="Courier New"/>
                <a:cs typeface="Courier New"/>
              </a:rPr>
              <a:t>plt.subplot(2,2,2) </a:t>
            </a:r>
            <a:r>
              <a:rPr sz="1100" b="1" dirty="0">
                <a:latin typeface="Courier New"/>
                <a:cs typeface="Courier New"/>
              </a:rPr>
              <a:t>plt.plot(x, </a:t>
            </a:r>
            <a:r>
              <a:rPr sz="1100" b="1" spc="-25" dirty="0">
                <a:latin typeface="Courier New"/>
                <a:cs typeface="Courier New"/>
              </a:rPr>
              <a:t>y2) </a:t>
            </a:r>
            <a:r>
              <a:rPr sz="1100" b="1" spc="-10" dirty="0">
                <a:latin typeface="Courier New"/>
                <a:cs typeface="Courier New"/>
              </a:rPr>
              <a:t>plt.title("Subplot1x2") plt.xlabel('x')</a:t>
            </a:r>
            <a:endParaRPr sz="1100" b="1" dirty="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100" b="1" spc="-10" dirty="0">
                <a:latin typeface="Courier New"/>
                <a:cs typeface="Courier New"/>
              </a:rPr>
              <a:t>plt.ylabel('y2')</a:t>
            </a:r>
            <a:endParaRPr sz="1100" b="1" dirty="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8719" y="1246508"/>
            <a:ext cx="4704636" cy="321741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971968" y="3841814"/>
            <a:ext cx="2329180" cy="2508885"/>
            <a:chOff x="1990344" y="2633471"/>
            <a:chExt cx="2329180" cy="25088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0344" y="2633471"/>
              <a:ext cx="2328672" cy="25085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5584" y="2642615"/>
              <a:ext cx="2182368" cy="24993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7886" y="2658921"/>
              <a:ext cx="2235821" cy="242603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37886" y="2658921"/>
              <a:ext cx="2235835" cy="2426335"/>
            </a:xfrm>
            <a:custGeom>
              <a:avLst/>
              <a:gdLst/>
              <a:ahLst/>
              <a:cxnLst/>
              <a:rect l="l" t="t" r="r" b="b"/>
              <a:pathLst>
                <a:path w="2235835" h="2426335">
                  <a:moveTo>
                    <a:pt x="0" y="0"/>
                  </a:moveTo>
                  <a:lnTo>
                    <a:pt x="2235821" y="0"/>
                  </a:lnTo>
                  <a:lnTo>
                    <a:pt x="2235821" y="2426035"/>
                  </a:lnTo>
                  <a:lnTo>
                    <a:pt x="0" y="242603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98251" y="3887534"/>
            <a:ext cx="1876425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Courier New"/>
                <a:cs typeface="Courier New"/>
              </a:rPr>
              <a:t>y3 = -5*x**3 + 3*x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- </a:t>
            </a:r>
            <a:r>
              <a:rPr sz="1100" b="1" spc="-50" dirty="0">
                <a:latin typeface="Courier New"/>
                <a:cs typeface="Courier New"/>
              </a:rPr>
              <a:t>8 </a:t>
            </a:r>
            <a:r>
              <a:rPr sz="1100" b="1" spc="-10" dirty="0">
                <a:latin typeface="Courier New"/>
                <a:cs typeface="Courier New"/>
              </a:rPr>
              <a:t>plt.subplot(2,2,3)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8250" y="4216719"/>
            <a:ext cx="12877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plt.plot(x, </a:t>
            </a:r>
            <a:r>
              <a:rPr sz="1100" b="1" spc="-25" dirty="0">
                <a:latin typeface="Courier New"/>
                <a:cs typeface="Courier New"/>
              </a:rPr>
              <a:t>y3)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8250" y="4396550"/>
            <a:ext cx="1960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spc="-10" dirty="0">
                <a:latin typeface="Courier New"/>
                <a:cs typeface="Courier New"/>
              </a:rPr>
              <a:t>plt.title("Subplot2x1")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8251" y="4561142"/>
            <a:ext cx="137223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spc="-10" dirty="0">
                <a:latin typeface="Courier New"/>
                <a:cs typeface="Courier New"/>
              </a:rPr>
              <a:t>plt.xlabel('x')</a:t>
            </a:r>
            <a:endParaRPr sz="1100" b="1">
              <a:latin typeface="Courier New"/>
              <a:cs typeface="Courier New"/>
            </a:endParaRPr>
          </a:p>
          <a:p>
            <a:pPr marL="12700">
              <a:lnSpc>
                <a:spcPts val="1310"/>
              </a:lnSpc>
            </a:pPr>
            <a:r>
              <a:rPr sz="1100" b="1" spc="-10" dirty="0">
                <a:latin typeface="Courier New"/>
                <a:cs typeface="Courier New"/>
              </a:rPr>
              <a:t>plt.ylabel('y3')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8251" y="5042726"/>
            <a:ext cx="187642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y4 = -2*x**2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- 5*x + </a:t>
            </a:r>
            <a:r>
              <a:rPr sz="1100" b="1" spc="-50" dirty="0">
                <a:latin typeface="Courier New"/>
                <a:cs typeface="Courier New"/>
              </a:rPr>
              <a:t>4 </a:t>
            </a:r>
            <a:r>
              <a:rPr sz="1100" b="1" spc="-10" dirty="0">
                <a:latin typeface="Courier New"/>
                <a:cs typeface="Courier New"/>
              </a:rPr>
              <a:t>plt.subplot(2,2,4)</a:t>
            </a:r>
            <a:endParaRPr sz="1100" b="1"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98250" y="5399343"/>
            <a:ext cx="12877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latin typeface="Courier New"/>
                <a:cs typeface="Courier New"/>
              </a:rPr>
              <a:t>plt.plot(x, </a:t>
            </a:r>
            <a:r>
              <a:rPr sz="1100" b="1" spc="-25" dirty="0">
                <a:latin typeface="Courier New"/>
                <a:cs typeface="Courier New"/>
              </a:rPr>
              <a:t>y4)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8250" y="5563934"/>
            <a:ext cx="1960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spc="-10" dirty="0">
                <a:latin typeface="Courier New"/>
                <a:cs typeface="Courier New"/>
              </a:rPr>
              <a:t>plt.title("Subplot2x2")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8250" y="5728527"/>
            <a:ext cx="12877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spc="-10" dirty="0">
                <a:latin typeface="Courier New"/>
                <a:cs typeface="Courier New"/>
              </a:rPr>
              <a:t>plt.xlabel('x')</a:t>
            </a:r>
            <a:endParaRPr sz="1100" b="1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8251" y="5880927"/>
            <a:ext cx="13722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1100" b="1" spc="-10" dirty="0">
                <a:latin typeface="Courier New"/>
                <a:cs typeface="Courier New"/>
              </a:rPr>
              <a:t>plt.ylabel('y4') plt.show()</a:t>
            </a:r>
            <a:endParaRPr sz="1100" b="1" dirty="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8A486674-DCB0-4BFC-BF39-F4A996E7B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spc="-10" dirty="0"/>
              <a:t>Sub-Plot</a:t>
            </a:r>
            <a:r>
              <a:rPr lang="en-GB" spc="-10" dirty="0"/>
              <a:t>s</a:t>
            </a:r>
            <a:endParaRPr dirty="0"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A40F7867-83EE-410A-9A99-65ECCCE4C33B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019800" cy="2610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009650" y="1371600"/>
            <a:ext cx="71247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Loops and Conditions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02211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844" y="304800"/>
            <a:ext cx="300799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Conditions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3486" y="2766839"/>
            <a:ext cx="6696709" cy="2557780"/>
            <a:chOff x="1335024" y="1917191"/>
            <a:chExt cx="6696709" cy="2557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416" y="1959863"/>
              <a:ext cx="6608064" cy="24597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4" y="1917191"/>
              <a:ext cx="6473952" cy="2557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8404" y="1985205"/>
              <a:ext cx="6518003" cy="236792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68404" y="1985205"/>
              <a:ext cx="6518275" cy="2368550"/>
            </a:xfrm>
            <a:custGeom>
              <a:avLst/>
              <a:gdLst/>
              <a:ahLst/>
              <a:cxnLst/>
              <a:rect l="l" t="t" r="r" b="b"/>
              <a:pathLst>
                <a:path w="6518275" h="2368550">
                  <a:moveTo>
                    <a:pt x="0" y="0"/>
                  </a:moveTo>
                  <a:lnTo>
                    <a:pt x="6518004" y="0"/>
                  </a:lnTo>
                  <a:lnTo>
                    <a:pt x="6518004" y="2367922"/>
                  </a:lnTo>
                  <a:lnTo>
                    <a:pt x="0" y="236792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77386" y="3218943"/>
            <a:ext cx="276415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5445" eaLnBrk="1" fontAlgn="auto" hangingPunct="1">
              <a:lnSpc>
                <a:spcPts val="283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Equals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400"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2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Less</a:t>
            </a:r>
            <a:r>
              <a:rPr sz="24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5081" y="3941317"/>
            <a:ext cx="422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2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Less</a:t>
            </a:r>
            <a:r>
              <a:rPr sz="2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z="2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or</a:t>
            </a:r>
            <a:r>
              <a:rPr sz="2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equal</a:t>
            </a:r>
            <a:r>
              <a:rPr sz="24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7641" y="4310126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7145" y="2850133"/>
            <a:ext cx="276415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4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24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400" b="1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2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Equals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2830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4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!=</a:t>
            </a:r>
            <a:r>
              <a:rPr sz="2400" b="1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400" b="1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2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Not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400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1464945" eaLnBrk="1" fontAlgn="auto" hangingPunct="1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&lt;=</a:t>
            </a:r>
            <a:r>
              <a:rPr sz="2400" b="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b </a:t>
            </a:r>
            <a:r>
              <a:rPr sz="2400" b="1" spc="-14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4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24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400"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# </a:t>
            </a:r>
            <a:r>
              <a:rPr sz="2400" spc="-14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4966" y="4678933"/>
            <a:ext cx="256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&gt;=</a:t>
            </a:r>
            <a:r>
              <a:rPr sz="24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400"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z="24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8033" y="4310127"/>
            <a:ext cx="31292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4945" eaLnBrk="1" fontAlgn="auto" hangingPunct="1">
              <a:spcBef>
                <a:spcPts val="25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z="24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or</a:t>
            </a:r>
            <a:r>
              <a:rPr sz="2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equal</a:t>
            </a:r>
            <a:r>
              <a:rPr sz="24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662" y="2036317"/>
            <a:ext cx="64739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following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Conditions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Python: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9A27AA97-92DC-410F-8DEB-0262076BDA12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007" y="304800"/>
            <a:ext cx="40830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4160" y="2003298"/>
            <a:ext cx="5699760" cy="3438525"/>
            <a:chOff x="2804160" y="1146047"/>
            <a:chExt cx="5699760" cy="3438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6832" y="1164335"/>
              <a:ext cx="5657088" cy="3419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160" y="1146047"/>
              <a:ext cx="4730495" cy="3300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3979" y="1191638"/>
              <a:ext cx="5564220" cy="3326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93979" y="1191638"/>
              <a:ext cx="5564505" cy="3327400"/>
            </a:xfrm>
            <a:custGeom>
              <a:avLst/>
              <a:gdLst/>
              <a:ahLst/>
              <a:cxnLst/>
              <a:rect l="l" t="t" r="r" b="b"/>
              <a:pathLst>
                <a:path w="5564505" h="3327400">
                  <a:moveTo>
                    <a:pt x="0" y="0"/>
                  </a:moveTo>
                  <a:lnTo>
                    <a:pt x="5564220" y="0"/>
                  </a:lnTo>
                  <a:lnTo>
                    <a:pt x="5564220" y="3326859"/>
                  </a:lnTo>
                  <a:lnTo>
                    <a:pt x="0" y="33268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72719" y="2057654"/>
            <a:ext cx="70866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2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8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2719" y="2880614"/>
            <a:ext cx="43942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print("a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b")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719" y="3706623"/>
            <a:ext cx="439420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2135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print("b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a")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2719" y="4532630"/>
            <a:ext cx="384810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2135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print("a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equal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b")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1" y="3279902"/>
            <a:ext cx="1913889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eaLnBrk="1" fontAlgn="auto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Note!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Python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indentation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(spaces)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3453" y="3329691"/>
            <a:ext cx="1052195" cy="158750"/>
          </a:xfrm>
          <a:custGeom>
            <a:avLst/>
            <a:gdLst/>
            <a:ahLst/>
            <a:cxnLst/>
            <a:rect l="l" t="t" r="r" b="b"/>
            <a:pathLst>
              <a:path w="1052195" h="158750">
                <a:moveTo>
                  <a:pt x="965334" y="28418"/>
                </a:moveTo>
                <a:lnTo>
                  <a:pt x="0" y="130089"/>
                </a:lnTo>
                <a:lnTo>
                  <a:pt x="2993" y="158507"/>
                </a:lnTo>
                <a:lnTo>
                  <a:pt x="968327" y="56835"/>
                </a:lnTo>
                <a:lnTo>
                  <a:pt x="965334" y="28418"/>
                </a:lnTo>
                <a:close/>
              </a:path>
              <a:path w="1052195" h="158750">
                <a:moveTo>
                  <a:pt x="1034145" y="26921"/>
                </a:moveTo>
                <a:lnTo>
                  <a:pt x="979543" y="26921"/>
                </a:lnTo>
                <a:lnTo>
                  <a:pt x="982535" y="55338"/>
                </a:lnTo>
                <a:lnTo>
                  <a:pt x="968327" y="56835"/>
                </a:lnTo>
                <a:lnTo>
                  <a:pt x="971320" y="85253"/>
                </a:lnTo>
                <a:lnTo>
                  <a:pt x="1052084" y="33647"/>
                </a:lnTo>
                <a:lnTo>
                  <a:pt x="1034145" y="26921"/>
                </a:lnTo>
                <a:close/>
              </a:path>
              <a:path w="1052195" h="158750">
                <a:moveTo>
                  <a:pt x="979543" y="26921"/>
                </a:moveTo>
                <a:lnTo>
                  <a:pt x="965334" y="28418"/>
                </a:lnTo>
                <a:lnTo>
                  <a:pt x="968327" y="56835"/>
                </a:lnTo>
                <a:lnTo>
                  <a:pt x="982535" y="55338"/>
                </a:lnTo>
                <a:lnTo>
                  <a:pt x="979543" y="26921"/>
                </a:lnTo>
                <a:close/>
              </a:path>
              <a:path w="1052195" h="158750">
                <a:moveTo>
                  <a:pt x="962341" y="0"/>
                </a:moveTo>
                <a:lnTo>
                  <a:pt x="965334" y="28418"/>
                </a:lnTo>
                <a:lnTo>
                  <a:pt x="979543" y="26921"/>
                </a:lnTo>
                <a:lnTo>
                  <a:pt x="1034145" y="26921"/>
                </a:lnTo>
                <a:lnTo>
                  <a:pt x="962341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881" y="4069334"/>
            <a:ext cx="239077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eaLnBrk="1" fontAlgn="auto" hangingPunct="1">
              <a:lnSpc>
                <a:spcPct val="99400"/>
              </a:lnSpc>
              <a:spcBef>
                <a:spcPts val="11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Other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Programming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Languages uses curly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brackets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{}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Begin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.. End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303" y="2199765"/>
            <a:ext cx="208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Note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also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colon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(:)</a:t>
            </a:r>
          </a:p>
        </p:txBody>
      </p:sp>
      <p:sp>
        <p:nvSpPr>
          <p:cNvPr id="16" name="object 16"/>
          <p:cNvSpPr/>
          <p:nvPr/>
        </p:nvSpPr>
        <p:spPr>
          <a:xfrm>
            <a:off x="4241261" y="2446148"/>
            <a:ext cx="1186606" cy="580390"/>
          </a:xfrm>
          <a:custGeom>
            <a:avLst/>
            <a:gdLst/>
            <a:ahLst/>
            <a:cxnLst/>
            <a:rect l="l" t="t" r="r" b="b"/>
            <a:pathLst>
              <a:path w="1137285" h="866139">
                <a:moveTo>
                  <a:pt x="42453" y="780191"/>
                </a:moveTo>
                <a:lnTo>
                  <a:pt x="0" y="866119"/>
                </a:lnTo>
                <a:lnTo>
                  <a:pt x="94214" y="848526"/>
                </a:lnTo>
                <a:lnTo>
                  <a:pt x="83494" y="834373"/>
                </a:lnTo>
                <a:lnTo>
                  <a:pt x="65573" y="834373"/>
                </a:lnTo>
                <a:lnTo>
                  <a:pt x="48319" y="811594"/>
                </a:lnTo>
                <a:lnTo>
                  <a:pt x="59706" y="802969"/>
                </a:lnTo>
                <a:lnTo>
                  <a:pt x="42453" y="780191"/>
                </a:lnTo>
                <a:close/>
              </a:path>
              <a:path w="1137285" h="866139">
                <a:moveTo>
                  <a:pt x="59706" y="802969"/>
                </a:moveTo>
                <a:lnTo>
                  <a:pt x="48319" y="811594"/>
                </a:lnTo>
                <a:lnTo>
                  <a:pt x="65573" y="834373"/>
                </a:lnTo>
                <a:lnTo>
                  <a:pt x="76961" y="825748"/>
                </a:lnTo>
                <a:lnTo>
                  <a:pt x="59706" y="802969"/>
                </a:lnTo>
                <a:close/>
              </a:path>
              <a:path w="1137285" h="866139">
                <a:moveTo>
                  <a:pt x="76961" y="825748"/>
                </a:moveTo>
                <a:lnTo>
                  <a:pt x="65573" y="834373"/>
                </a:lnTo>
                <a:lnTo>
                  <a:pt x="83494" y="834373"/>
                </a:lnTo>
                <a:lnTo>
                  <a:pt x="76961" y="825748"/>
                </a:lnTo>
                <a:close/>
              </a:path>
              <a:path w="1137285" h="866139">
                <a:moveTo>
                  <a:pt x="1119781" y="0"/>
                </a:moveTo>
                <a:lnTo>
                  <a:pt x="59706" y="802969"/>
                </a:lnTo>
                <a:lnTo>
                  <a:pt x="76961" y="825748"/>
                </a:lnTo>
                <a:lnTo>
                  <a:pt x="1137034" y="22777"/>
                </a:lnTo>
                <a:lnTo>
                  <a:pt x="1119781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4510" y="5556758"/>
            <a:ext cx="457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0" dirty="0">
                <a:solidFill>
                  <a:prstClr val="black"/>
                </a:solidFill>
                <a:latin typeface="Calibri"/>
                <a:cs typeface="Calibri"/>
              </a:rPr>
              <a:t>Try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change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values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variables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 and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b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563A0E65-E3DA-41D0-919E-0E88476A8917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793" y="304800"/>
            <a:ext cx="203073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If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Else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832" y="2887217"/>
            <a:ext cx="8833485" cy="2444750"/>
            <a:chOff x="179831" y="2029967"/>
            <a:chExt cx="8833485" cy="244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6" y="2054351"/>
              <a:ext cx="8778240" cy="23225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" y="2029967"/>
              <a:ext cx="8464296" cy="24444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427" y="2081400"/>
              <a:ext cx="8684773" cy="223006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1428" y="2938650"/>
            <a:ext cx="8684895" cy="223012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 eaLnBrk="1" fontAlgn="auto" hangingPunct="1">
              <a:spcBef>
                <a:spcPts val="160"/>
              </a:spcBef>
              <a:spcAft>
                <a:spcPts val="0"/>
              </a:spcAft>
              <a:defRPr/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0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0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8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0"/>
              </a:spcBef>
              <a:spcAft>
                <a:spcPts val="0"/>
              </a:spcAft>
              <a:defRPr/>
            </a:pPr>
            <a:endParaRPr sz="21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 eaLnBrk="1" fontAlgn="auto" hangingPunct="1">
              <a:spcBef>
                <a:spcPts val="5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sz="20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000" b="1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20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10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print("a</a:t>
            </a:r>
            <a:r>
              <a:rPr sz="20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20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r>
              <a:rPr sz="20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z="2000"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b")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010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print("b</a:t>
            </a:r>
            <a:r>
              <a:rPr sz="20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or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and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z="20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are</a:t>
            </a:r>
            <a:r>
              <a:rPr sz="20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ourier New"/>
                <a:cs typeface="Courier New"/>
              </a:rPr>
              <a:t>equal")</a:t>
            </a:r>
            <a:endParaRPr sz="20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896" y="2410205"/>
            <a:ext cx="7138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2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conditions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need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check, </a:t>
            </a:r>
            <a:r>
              <a:rPr sz="2000" spc="-15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can use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– Else: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9F389BC-05B9-4CAC-99B5-8905BAB4229E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9881" y="304800"/>
            <a:ext cx="88519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Elif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1480" y="2344673"/>
            <a:ext cx="5455920" cy="2865120"/>
            <a:chOff x="411480" y="1487423"/>
            <a:chExt cx="5455920" cy="2865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2" y="1505711"/>
              <a:ext cx="5413248" cy="28468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1487423"/>
              <a:ext cx="4730496" cy="2755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976" y="1532107"/>
              <a:ext cx="5321027" cy="27529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0976" y="1532107"/>
              <a:ext cx="5321300" cy="2753360"/>
            </a:xfrm>
            <a:custGeom>
              <a:avLst/>
              <a:gdLst/>
              <a:ahLst/>
              <a:cxnLst/>
              <a:rect l="l" t="t" r="r" b="b"/>
              <a:pathLst>
                <a:path w="5321300" h="2753360">
                  <a:moveTo>
                    <a:pt x="0" y="0"/>
                  </a:moveTo>
                  <a:lnTo>
                    <a:pt x="5321028" y="0"/>
                  </a:lnTo>
                  <a:lnTo>
                    <a:pt x="5321028" y="2752927"/>
                  </a:lnTo>
                  <a:lnTo>
                    <a:pt x="0" y="275292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54317" y="3502405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b")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4317" y="4047998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greater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than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a")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716" y="3221989"/>
            <a:ext cx="16649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if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25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print("a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2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elif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R="5715" algn="r" eaLnBrk="1" fontAlgn="auto" hangingPunct="1">
              <a:lnSpc>
                <a:spcPts val="2125"/>
              </a:lnSpc>
              <a:spcBef>
                <a:spcPts val="5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print("b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R="5080" algn="r" eaLnBrk="1" fontAlgn="auto" hangingPunct="1">
              <a:lnSpc>
                <a:spcPts val="2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elif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R="5715" algn="r"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print("a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317" y="4593590"/>
            <a:ext cx="207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is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equal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to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b")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565" y="1914397"/>
            <a:ext cx="790448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more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than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different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conditions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need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check,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typically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Elif: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45415" eaLnBrk="1" fontAlgn="auto" hangingPunct="1">
              <a:spcBef>
                <a:spcPts val="163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a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5415" eaLnBrk="1" fontAlgn="auto" hangingPunct="1">
              <a:spcBef>
                <a:spcPts val="5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b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8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528" y="3252471"/>
            <a:ext cx="263906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eaLnBrk="1" fontAlgn="auto" hangingPunct="1">
              <a:lnSpc>
                <a:spcPct val="99400"/>
              </a:lnSpc>
              <a:spcBef>
                <a:spcPts val="11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Note!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Python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uses "elif"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not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"elseif"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many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other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programming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languages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do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358" y="5456173"/>
            <a:ext cx="725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need,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also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Else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end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handling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“all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other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conditions”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6E89C60-C806-454C-B852-6E52290763D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">
            <a:extLst>
              <a:ext uri="{FF2B5EF4-FFF2-40B4-BE49-F238E27FC236}">
                <a16:creationId xmlns:a16="http://schemas.microsoft.com/office/drawing/2014/main" id="{966C6B1D-B0A3-4E69-9B6F-CFD8908FD4F0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666" y="304800"/>
            <a:ext cx="177673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/>
              <a:t>Lists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63545" y="2146301"/>
            <a:ext cx="4121150" cy="558165"/>
            <a:chOff x="362711" y="1789176"/>
            <a:chExt cx="4121150" cy="558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3" y="1807464"/>
              <a:ext cx="4078224" cy="463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" y="1789176"/>
              <a:ext cx="4047744" cy="5577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224" y="1833826"/>
              <a:ext cx="3983588" cy="36933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3057" y="2190951"/>
            <a:ext cx="3983990" cy="29623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 eaLnBrk="1" fontAlgn="auto" hangingPunct="1">
              <a:spcBef>
                <a:spcPts val="15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data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[1.6,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3.4,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5.5,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9.4]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545" y="5107659"/>
            <a:ext cx="868807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more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advanced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use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Arrays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Python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 you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import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prstClr val="black"/>
                </a:solidFill>
                <a:latin typeface="Calibri"/>
                <a:cs typeface="Calibri"/>
              </a:rPr>
              <a:t>library,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like</a:t>
            </a:r>
            <a:r>
              <a:rPr sz="20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prstClr val="black"/>
                </a:solidFill>
                <a:latin typeface="Calibri"/>
                <a:cs typeface="Calibri"/>
              </a:rPr>
              <a:t>NumPy </a:t>
            </a:r>
            <a:r>
              <a:rPr sz="2000" spc="-25" dirty="0">
                <a:solidFill>
                  <a:prstClr val="black"/>
                </a:solidFill>
                <a:latin typeface="Calibri"/>
                <a:cs typeface="Calibri"/>
              </a:rPr>
              <a:t>library.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3546" y="3432556"/>
            <a:ext cx="2136775" cy="561340"/>
            <a:chOff x="362711" y="3075432"/>
            <a:chExt cx="2136775" cy="56134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83" y="3093720"/>
              <a:ext cx="2063495" cy="46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711" y="3075432"/>
              <a:ext cx="2136648" cy="560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225" y="3121176"/>
              <a:ext cx="1969130" cy="3693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3060" y="3478301"/>
            <a:ext cx="1969135" cy="298159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 eaLnBrk="1" fontAlgn="auto" hangingPunct="1">
              <a:spcBef>
                <a:spcPts val="165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len(data)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61611" y="3432556"/>
            <a:ext cx="1862455" cy="561340"/>
            <a:chOff x="3160776" y="3075432"/>
            <a:chExt cx="1862455" cy="56134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3448" y="3093720"/>
              <a:ext cx="1786127" cy="4632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0776" y="3075432"/>
              <a:ext cx="1862327" cy="5608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9994" y="3121176"/>
              <a:ext cx="1691797" cy="3693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50829" y="3478301"/>
            <a:ext cx="1692275" cy="298159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 eaLnBrk="1" fontAlgn="auto" hangingPunct="1">
              <a:spcBef>
                <a:spcPts val="165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data[2]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770" y="2682241"/>
            <a:ext cx="8352352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Python</a:t>
            </a:r>
            <a:r>
              <a:rPr b="1" spc="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does</a:t>
            </a:r>
            <a:r>
              <a:rPr b="1" spc="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not </a:t>
            </a:r>
            <a:r>
              <a:rPr b="1" spc="-1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have</a:t>
            </a:r>
            <a:r>
              <a:rPr b="1" spc="1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built-in</a:t>
            </a:r>
            <a:r>
              <a:rPr b="1" spc="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support</a:t>
            </a:r>
            <a:r>
              <a:rPr b="1" spc="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1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for</a:t>
            </a: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2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Arrays,</a:t>
            </a:r>
            <a:r>
              <a:rPr b="1" spc="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but Python</a:t>
            </a:r>
            <a:r>
              <a:rPr b="1" spc="1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Lists</a:t>
            </a: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can</a:t>
            </a:r>
            <a:r>
              <a:rPr b="1" spc="1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be</a:t>
            </a:r>
            <a:r>
              <a:rPr b="1" spc="1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5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used</a:t>
            </a:r>
            <a:r>
              <a:rPr b="1" spc="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b="1" spc="-1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cs typeface="Calibri"/>
              </a:rPr>
              <a:t>instead.</a:t>
            </a:r>
            <a:endParaRPr b="1" dirty="0">
              <a:solidFill>
                <a:prstClr val="black"/>
              </a:solidFill>
              <a:highlight>
                <a:srgbClr val="FFFF00"/>
              </a:highlight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1465"/>
              </a:spcBef>
              <a:spcAft>
                <a:spcPts val="0"/>
              </a:spcAft>
              <a:tabLst>
                <a:tab pos="2809875" algn="l"/>
              </a:tabLs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Length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(List):	Get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specific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element (Indexing):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71282" y="3874515"/>
            <a:ext cx="2136775" cy="561340"/>
            <a:chOff x="5870447" y="3517391"/>
            <a:chExt cx="2136775" cy="56134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3119" y="3538727"/>
              <a:ext cx="2063496" cy="4602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0447" y="3517391"/>
              <a:ext cx="2136648" cy="5608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0505" y="3563501"/>
              <a:ext cx="1969129" cy="36933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61341" y="3920626"/>
            <a:ext cx="1969135" cy="298159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 eaLnBrk="1" fontAlgn="auto" hangingPunct="1">
              <a:spcBef>
                <a:spcPts val="16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data[2]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7.3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4014" y="3605784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Change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specific element: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3545" y="4285995"/>
            <a:ext cx="2682240" cy="561340"/>
            <a:chOff x="362711" y="3928871"/>
            <a:chExt cx="2682240" cy="56134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5383" y="3947159"/>
              <a:ext cx="2624328" cy="4632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711" y="3928871"/>
              <a:ext cx="2682240" cy="5608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224" y="3974671"/>
              <a:ext cx="2532691" cy="36933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53058" y="4331796"/>
            <a:ext cx="2533015" cy="298159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 eaLnBrk="1" fontAlgn="auto" hangingPunct="1">
              <a:spcBef>
                <a:spcPts val="16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data.append(11.4)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371" y="3983735"/>
            <a:ext cx="429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 a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new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end of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(List):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200" y="1447800"/>
            <a:ext cx="7022465" cy="7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 eaLnBrk="1" fontAlgn="auto" hangingPunct="1">
              <a:lnSpc>
                <a:spcPct val="13440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special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variable,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which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hold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more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than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one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time </a:t>
            </a:r>
            <a:r>
              <a:rPr spc="-3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6192" y="304800"/>
            <a:ext cx="455231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Arrays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Strings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8225" y="1561467"/>
            <a:ext cx="5257800" cy="558165"/>
            <a:chOff x="396240" y="1469136"/>
            <a:chExt cx="5257800" cy="558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912" y="1487424"/>
              <a:ext cx="5215128" cy="4632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" y="1469136"/>
              <a:ext cx="5004816" cy="557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269" y="1514180"/>
              <a:ext cx="5121725" cy="369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6269" y="1514180"/>
              <a:ext cx="5121910" cy="369570"/>
            </a:xfrm>
            <a:custGeom>
              <a:avLst/>
              <a:gdLst/>
              <a:ahLst/>
              <a:cxnLst/>
              <a:rect l="l" t="t" r="r" b="b"/>
              <a:pathLst>
                <a:path w="5121910" h="369569">
                  <a:moveTo>
                    <a:pt x="0" y="0"/>
                  </a:moveTo>
                  <a:lnTo>
                    <a:pt x="5121725" y="0"/>
                  </a:lnTo>
                  <a:lnTo>
                    <a:pt x="5121725" y="369333"/>
                  </a:lnTo>
                  <a:lnTo>
                    <a:pt x="0" y="36933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8565" y="1243965"/>
            <a:ext cx="411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also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create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(List)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Strings: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86400" y="2317369"/>
            <a:ext cx="3511550" cy="2895600"/>
            <a:chOff x="5614415" y="2225039"/>
            <a:chExt cx="3511550" cy="28956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0135" y="2246375"/>
              <a:ext cx="3465575" cy="28742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4415" y="2225039"/>
              <a:ext cx="3230880" cy="27584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5159" y="2271773"/>
              <a:ext cx="3375610" cy="278174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77144" y="2364104"/>
            <a:ext cx="3375660" cy="2457211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eaLnBrk="1" fontAlgn="auto" hangingPunct="1">
              <a:spcBef>
                <a:spcPts val="16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cars[1]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defRPr/>
            </a:pPr>
            <a:endParaRPr sz="185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len(cars)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1440" marR="408940" eaLnBrk="1" fontAlgn="auto" hangingPunct="1">
              <a:lnSpc>
                <a:spcPct val="199400"/>
              </a:lnSpc>
              <a:spcBef>
                <a:spcPts val="8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cars.appen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d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(”Porch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e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")  cars.remove(”Tesla")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cars.sort()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564" y="2301622"/>
            <a:ext cx="518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Some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useful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Functions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manipulating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(List):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40359-6802-4B13-AE27-1C9EE1D522F2}"/>
              </a:ext>
            </a:extLst>
          </p:cNvPr>
          <p:cNvSpPr txBox="1"/>
          <p:nvPr/>
        </p:nvSpPr>
        <p:spPr>
          <a:xfrm>
            <a:off x="365139" y="16247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cars = ["Ford", ”Toyota", ”Tesla"]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9FC76144-E28F-430C-A738-F25E93CB85DD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163" y="304800"/>
            <a:ext cx="272542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For</a:t>
            </a:r>
            <a:r>
              <a:rPr spc="-85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445189" cy="29815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eaLnBrk="1" fontAlgn="auto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loop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used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iterating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over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sequence. 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535859" y="2345184"/>
            <a:ext cx="5081270" cy="1396365"/>
            <a:chOff x="2624327" y="2039111"/>
            <a:chExt cx="5081270" cy="13963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9" y="2057399"/>
              <a:ext cx="5038344" cy="1377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327" y="2039111"/>
              <a:ext cx="5004816" cy="1383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3902" y="2083248"/>
              <a:ext cx="4946628" cy="12859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13902" y="2083248"/>
              <a:ext cx="4946650" cy="1286510"/>
            </a:xfrm>
            <a:custGeom>
              <a:avLst/>
              <a:gdLst/>
              <a:ahLst/>
              <a:cxnLst/>
              <a:rect l="l" t="t" r="r" b="b"/>
              <a:pathLst>
                <a:path w="4946650" h="1286510">
                  <a:moveTo>
                    <a:pt x="0" y="0"/>
                  </a:moveTo>
                  <a:lnTo>
                    <a:pt x="4946629" y="0"/>
                  </a:lnTo>
                  <a:lnTo>
                    <a:pt x="4946629" y="1285948"/>
                  </a:lnTo>
                  <a:lnTo>
                    <a:pt x="0" y="12859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04175" y="2396493"/>
            <a:ext cx="466661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cars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["Ford",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"Toyota",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"Tesla"]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defRPr/>
            </a:pPr>
            <a:endParaRPr sz="185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car</a:t>
            </a:r>
            <a:r>
              <a:rPr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cars: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85750"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print(car)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048764"/>
            <a:ext cx="2390775" cy="15798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481965" eaLnBrk="1" fontAlgn="auto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Note!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Python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indentation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(spaces)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5080" eaLnBrk="1" fontAlgn="auto" hangingPunct="1">
              <a:lnSpc>
                <a:spcPct val="99400"/>
              </a:lnSpc>
              <a:spcBef>
                <a:spcPts val="1465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Other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Programming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Languages uses curly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brackets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{}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Begin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.. End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5088" y="3381158"/>
            <a:ext cx="648970" cy="89535"/>
          </a:xfrm>
          <a:custGeom>
            <a:avLst/>
            <a:gdLst/>
            <a:ahLst/>
            <a:cxnLst/>
            <a:rect l="l" t="t" r="r" b="b"/>
            <a:pathLst>
              <a:path w="648969" h="89535">
                <a:moveTo>
                  <a:pt x="562337" y="28529"/>
                </a:moveTo>
                <a:lnTo>
                  <a:pt x="0" y="60431"/>
                </a:lnTo>
                <a:lnTo>
                  <a:pt x="1619" y="88960"/>
                </a:lnTo>
                <a:lnTo>
                  <a:pt x="563956" y="57058"/>
                </a:lnTo>
                <a:lnTo>
                  <a:pt x="562337" y="28529"/>
                </a:lnTo>
                <a:close/>
              </a:path>
              <a:path w="648969" h="89535">
                <a:moveTo>
                  <a:pt x="625028" y="27720"/>
                </a:moveTo>
                <a:lnTo>
                  <a:pt x="576602" y="27720"/>
                </a:lnTo>
                <a:lnTo>
                  <a:pt x="578220" y="56249"/>
                </a:lnTo>
                <a:lnTo>
                  <a:pt x="563956" y="57058"/>
                </a:lnTo>
                <a:lnTo>
                  <a:pt x="565575" y="85587"/>
                </a:lnTo>
                <a:lnTo>
                  <a:pt x="648735" y="37938"/>
                </a:lnTo>
                <a:lnTo>
                  <a:pt x="625028" y="27720"/>
                </a:lnTo>
                <a:close/>
              </a:path>
              <a:path w="648969" h="89535">
                <a:moveTo>
                  <a:pt x="576602" y="27720"/>
                </a:moveTo>
                <a:lnTo>
                  <a:pt x="562337" y="28529"/>
                </a:lnTo>
                <a:lnTo>
                  <a:pt x="563956" y="57058"/>
                </a:lnTo>
                <a:lnTo>
                  <a:pt x="578220" y="56249"/>
                </a:lnTo>
                <a:lnTo>
                  <a:pt x="576602" y="27720"/>
                </a:lnTo>
                <a:close/>
              </a:path>
              <a:path w="648969" h="89535">
                <a:moveTo>
                  <a:pt x="560718" y="0"/>
                </a:moveTo>
                <a:lnTo>
                  <a:pt x="562337" y="28529"/>
                </a:lnTo>
                <a:lnTo>
                  <a:pt x="576602" y="27720"/>
                </a:lnTo>
                <a:lnTo>
                  <a:pt x="625028" y="27720"/>
                </a:lnTo>
                <a:lnTo>
                  <a:pt x="560718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1299" y="2277620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87421" y="3966719"/>
            <a:ext cx="4048125" cy="1384300"/>
            <a:chOff x="3675888" y="3660647"/>
            <a:chExt cx="4048125" cy="13843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8560" y="3678935"/>
              <a:ext cx="3992880" cy="13411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888" y="3660647"/>
              <a:ext cx="4047744" cy="13837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5650" y="3706685"/>
              <a:ext cx="3899283" cy="124685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77183" y="4012757"/>
            <a:ext cx="3899535" cy="113685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 eaLnBrk="1" fontAlgn="auto" hangingPunct="1">
              <a:spcBef>
                <a:spcPts val="16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data</a:t>
            </a:r>
            <a:r>
              <a:rPr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[1.6,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3.4,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5.5,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9.4]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defRPr/>
            </a:pPr>
            <a:endParaRPr sz="185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9080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data: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36905"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</a:t>
            </a:r>
            <a:r>
              <a:rPr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(x)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1007" y="3957068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0804" y="2390395"/>
            <a:ext cx="102298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eaLnBrk="1" fontAlgn="auto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defRPr/>
            </a:pP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</a:t>
            </a:r>
            <a:r>
              <a:rPr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(List)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Strings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50803" y="3957069"/>
            <a:ext cx="111887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eaLnBrk="1" fontAlgn="auto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Array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(List)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of</a:t>
            </a:r>
            <a:r>
              <a:rPr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Numbers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44DE1FC0-040D-4B3C-A468-AC7A74C4417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163" y="304800"/>
            <a:ext cx="272542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For</a:t>
            </a:r>
            <a:r>
              <a:rPr spc="-85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04" y="1374139"/>
            <a:ext cx="461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b="1" spc="-15" dirty="0">
                <a:solidFill>
                  <a:prstClr val="black"/>
                </a:solidFill>
                <a:latin typeface="Calibri"/>
                <a:cs typeface="Calibri"/>
              </a:rPr>
              <a:t>range()</a:t>
            </a:r>
            <a:r>
              <a:rPr b="1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is handy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Loops: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87" y="1727123"/>
            <a:ext cx="2689225" cy="1151084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 eaLnBrk="1" fontAlgn="auto" hangingPunct="1">
              <a:spcBef>
                <a:spcPts val="15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10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5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64490" marR="132080" indent="-273050" eaLnBrk="1" fontAlgn="auto" hangingPunct="1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range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(N): </a:t>
            </a:r>
            <a:r>
              <a:rPr spc="-10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print(x)</a:t>
            </a:r>
            <a:endParaRPr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804" y="2995677"/>
            <a:ext cx="3181985" cy="1391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eaLnBrk="1" fontAlgn="auto" hangingPunct="1">
              <a:lnSpc>
                <a:spcPct val="99400"/>
              </a:lnSpc>
              <a:spcBef>
                <a:spcPts val="11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range()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returns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 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sequence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numbers,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starting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from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0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default,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increments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1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(by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default),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ends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specified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latin typeface="Calibri"/>
                <a:cs typeface="Calibri"/>
              </a:rPr>
              <a:t>number.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509" y="1773428"/>
            <a:ext cx="426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also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range()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7369" y="4657114"/>
            <a:ext cx="107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0064" y="3778027"/>
            <a:ext cx="5374132" cy="1481175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dirty="0"/>
              <a:t>start = 4</a:t>
            </a:r>
            <a:endParaRPr/>
          </a:p>
          <a:p>
            <a:r>
              <a:rPr dirty="0"/>
              <a:t>stop = 12 #but not including  step = 2</a:t>
            </a:r>
            <a:endParaRPr/>
          </a:p>
          <a:p>
            <a:endParaRPr/>
          </a:p>
          <a:p>
            <a:r>
              <a:rPr dirty="0"/>
              <a:t>for x in range(start, stop, step):  print(x)</a:t>
            </a: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92C51-15F7-4D3E-B60F-367A959EBC70}"/>
              </a:ext>
            </a:extLst>
          </p:cNvPr>
          <p:cNvSpPr txBox="1"/>
          <p:nvPr/>
        </p:nvSpPr>
        <p:spPr>
          <a:xfrm>
            <a:off x="3560064" y="2172717"/>
            <a:ext cx="4600280" cy="1200329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lang="en-GB" dirty="0"/>
              <a:t>start = 4</a:t>
            </a:r>
          </a:p>
          <a:p>
            <a:r>
              <a:rPr lang="en-US" dirty="0"/>
              <a:t>stop= 12 #but not including</a:t>
            </a:r>
          </a:p>
          <a:p>
            <a:r>
              <a:rPr lang="en-US" dirty="0"/>
              <a:t>for x in range(start, stop):</a:t>
            </a:r>
          </a:p>
          <a:p>
            <a:r>
              <a:rPr lang="en-GB" dirty="0"/>
              <a:t>print(x)</a:t>
            </a: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3C39AE66-9CDE-4074-84ED-09066BC5CD37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FCAE7E8B-9737-48DA-9C6B-D77EC5897A0E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FAD17FF0-C3FD-41AD-9B7D-5AE2A7D8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altLang="en-US" spc="5" dirty="0"/>
              <a:t>Compilers and Interpreters</a:t>
            </a:r>
            <a:endParaRPr lang="he-IL" altLang="en-US" spc="5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24C537B-4B89-4857-98F6-6CC529F7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" y="1244535"/>
            <a:ext cx="8229600" cy="195586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b="0" dirty="0"/>
              <a:t>Programs written in high-level languages must be translated into machine language to be executed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u="sng" dirty="0"/>
              <a:t>Compiler</a:t>
            </a:r>
            <a:r>
              <a:rPr lang="en-US" altLang="en-US" sz="2000" dirty="0"/>
              <a:t>: translates high-level language program into separate machine language program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/>
              <a:t>Machine language program can be executed at any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4E3F7-3143-471B-93A7-8E1AC8E7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4" y="3236536"/>
            <a:ext cx="7543800" cy="352735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523" y="304800"/>
            <a:ext cx="56007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/>
              <a:t>For</a:t>
            </a:r>
            <a:r>
              <a:rPr spc="-20" dirty="0"/>
              <a:t> </a:t>
            </a:r>
            <a:r>
              <a:rPr spc="-5" dirty="0"/>
              <a:t>Loops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37" y="1374139"/>
            <a:ext cx="595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Find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Sum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and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Average/Mean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some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given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Data: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10" y="2219960"/>
            <a:ext cx="5526699" cy="3102131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dirty="0"/>
              <a:t>data = [1, 5, 6, 3, 12, 3]</a:t>
            </a:r>
          </a:p>
          <a:p>
            <a:endParaRPr dirty="0"/>
          </a:p>
          <a:p>
            <a:r>
              <a:rPr dirty="0"/>
              <a:t>sum = 0</a:t>
            </a:r>
          </a:p>
          <a:p>
            <a:endParaRPr dirty="0"/>
          </a:p>
          <a:p>
            <a:r>
              <a:rPr dirty="0"/>
              <a:t>for x in data:</a:t>
            </a:r>
          </a:p>
          <a:p>
            <a:r>
              <a:rPr dirty="0"/>
              <a:t>sum = </a:t>
            </a:r>
            <a:r>
              <a:t>sum +</a:t>
            </a:r>
            <a:r>
              <a:rPr lang="en-US" dirty="0"/>
              <a:t>= x</a:t>
            </a:r>
            <a:r>
              <a:rPr dirty="0"/>
              <a:t>  print(sum)</a:t>
            </a:r>
          </a:p>
          <a:p>
            <a:endParaRPr dirty="0"/>
          </a:p>
          <a:p>
            <a:r>
              <a:rPr dirty="0"/>
              <a:t>N = len(data</a:t>
            </a:r>
            <a:r>
              <a:t>) </a:t>
            </a:r>
            <a:endParaRPr lang="en-US" dirty="0"/>
          </a:p>
          <a:p>
            <a:r>
              <a:rPr dirty="0"/>
              <a:t> mean = sum/</a:t>
            </a:r>
            <a:r>
              <a:t>N </a:t>
            </a:r>
            <a:endParaRPr lang="en-US" dirty="0"/>
          </a:p>
          <a:p>
            <a:r>
              <a:rPr dirty="0"/>
              <a:t> print(mean)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9BE42B5-941A-49B4-A471-B6752D131499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335">
              <a:spcBef>
                <a:spcPts val="100"/>
              </a:spcBef>
            </a:pPr>
            <a:r>
              <a:rPr spc="-5" dirty="0"/>
              <a:t>While</a:t>
            </a:r>
            <a:r>
              <a:rPr spc="-75" dirty="0"/>
              <a:t> </a:t>
            </a:r>
            <a:r>
              <a:rPr spc="-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2748" y="4911217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minimum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5284" y="1639238"/>
            <a:ext cx="4283796" cy="3190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58586" y="40242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5,</a:t>
            </a:r>
            <a:r>
              <a:rPr spc="-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72)</a:t>
            </a:r>
            <a:endParaRPr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473" y="1918683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4" h="329564">
                <a:moveTo>
                  <a:pt x="327313" y="0"/>
                </a:moveTo>
                <a:lnTo>
                  <a:pt x="322625" y="13369"/>
                </a:lnTo>
                <a:lnTo>
                  <a:pt x="341692" y="21643"/>
                </a:lnTo>
                <a:lnTo>
                  <a:pt x="358090" y="33098"/>
                </a:lnTo>
                <a:lnTo>
                  <a:pt x="382876" y="65545"/>
                </a:lnTo>
                <a:lnTo>
                  <a:pt x="397461" y="109323"/>
                </a:lnTo>
                <a:lnTo>
                  <a:pt x="402322" y="163041"/>
                </a:lnTo>
                <a:lnTo>
                  <a:pt x="401102" y="192092"/>
                </a:lnTo>
                <a:lnTo>
                  <a:pt x="391335" y="242184"/>
                </a:lnTo>
                <a:lnTo>
                  <a:pt x="371736" y="281306"/>
                </a:lnTo>
                <a:lnTo>
                  <a:pt x="341915" y="307698"/>
                </a:lnTo>
                <a:lnTo>
                  <a:pt x="323146" y="316011"/>
                </a:lnTo>
                <a:lnTo>
                  <a:pt x="327313" y="329380"/>
                </a:lnTo>
                <a:lnTo>
                  <a:pt x="372241" y="308306"/>
                </a:lnTo>
                <a:lnTo>
                  <a:pt x="405274" y="271821"/>
                </a:lnTo>
                <a:lnTo>
                  <a:pt x="425589" y="222965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8"/>
                </a:lnTo>
                <a:lnTo>
                  <a:pt x="390130" y="37488"/>
                </a:lnTo>
                <a:lnTo>
                  <a:pt x="351193" y="8621"/>
                </a:lnTo>
                <a:lnTo>
                  <a:pt x="327313" y="0"/>
                </a:lnTo>
                <a:close/>
              </a:path>
              <a:path w="432434" h="329564">
                <a:moveTo>
                  <a:pt x="105047" y="0"/>
                </a:moveTo>
                <a:lnTo>
                  <a:pt x="60228" y="21117"/>
                </a:lnTo>
                <a:lnTo>
                  <a:pt x="27173" y="57732"/>
                </a:lnTo>
                <a:lnTo>
                  <a:pt x="6793" y="106675"/>
                </a:lnTo>
                <a:lnTo>
                  <a:pt x="0" y="164777"/>
                </a:lnTo>
                <a:lnTo>
                  <a:pt x="1692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69"/>
                </a:lnTo>
                <a:lnTo>
                  <a:pt x="105047" y="329380"/>
                </a:lnTo>
                <a:lnTo>
                  <a:pt x="109214" y="316011"/>
                </a:lnTo>
                <a:lnTo>
                  <a:pt x="90446" y="307698"/>
                </a:lnTo>
                <a:lnTo>
                  <a:pt x="74249" y="296130"/>
                </a:lnTo>
                <a:lnTo>
                  <a:pt x="49572" y="263226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9" y="134939"/>
                </a:lnTo>
                <a:lnTo>
                  <a:pt x="41026" y="86191"/>
                </a:lnTo>
                <a:lnTo>
                  <a:pt x="60657" y="47732"/>
                </a:lnTo>
                <a:lnTo>
                  <a:pt x="90739" y="21643"/>
                </a:lnTo>
                <a:lnTo>
                  <a:pt x="109735" y="13369"/>
                </a:lnTo>
                <a:lnTo>
                  <a:pt x="105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14527" y="4403865"/>
            <a:ext cx="438150" cy="601345"/>
            <a:chOff x="6304586" y="4228731"/>
            <a:chExt cx="438150" cy="601345"/>
          </a:xfrm>
        </p:grpSpPr>
        <p:sp>
          <p:nvSpPr>
            <p:cNvPr id="8" name="object 8"/>
            <p:cNvSpPr/>
            <p:nvPr/>
          </p:nvSpPr>
          <p:spPr>
            <a:xfrm>
              <a:off x="6304586" y="4335246"/>
              <a:ext cx="353695" cy="494665"/>
            </a:xfrm>
            <a:custGeom>
              <a:avLst/>
              <a:gdLst/>
              <a:ahLst/>
              <a:cxnLst/>
              <a:rect l="l" t="t" r="r" b="b"/>
              <a:pathLst>
                <a:path w="353695" h="494664">
                  <a:moveTo>
                    <a:pt x="292232" y="61938"/>
                  </a:moveTo>
                  <a:lnTo>
                    <a:pt x="0" y="477998"/>
                  </a:lnTo>
                  <a:lnTo>
                    <a:pt x="23383" y="494422"/>
                  </a:lnTo>
                  <a:lnTo>
                    <a:pt x="315615" y="78362"/>
                  </a:lnTo>
                  <a:lnTo>
                    <a:pt x="292232" y="61938"/>
                  </a:lnTo>
                  <a:close/>
                </a:path>
                <a:path w="353695" h="494664">
                  <a:moveTo>
                    <a:pt x="345669" y="50246"/>
                  </a:moveTo>
                  <a:lnTo>
                    <a:pt x="300443" y="50246"/>
                  </a:lnTo>
                  <a:lnTo>
                    <a:pt x="323827" y="66670"/>
                  </a:lnTo>
                  <a:lnTo>
                    <a:pt x="315615" y="78362"/>
                  </a:lnTo>
                  <a:lnTo>
                    <a:pt x="338998" y="94786"/>
                  </a:lnTo>
                  <a:lnTo>
                    <a:pt x="345669" y="50246"/>
                  </a:lnTo>
                  <a:close/>
                </a:path>
                <a:path w="353695" h="494664">
                  <a:moveTo>
                    <a:pt x="300443" y="50246"/>
                  </a:moveTo>
                  <a:lnTo>
                    <a:pt x="292232" y="61938"/>
                  </a:lnTo>
                  <a:lnTo>
                    <a:pt x="315615" y="78362"/>
                  </a:lnTo>
                  <a:lnTo>
                    <a:pt x="323827" y="66670"/>
                  </a:lnTo>
                  <a:lnTo>
                    <a:pt x="300443" y="50246"/>
                  </a:lnTo>
                  <a:close/>
                </a:path>
                <a:path w="353695" h="494664">
                  <a:moveTo>
                    <a:pt x="353195" y="0"/>
                  </a:moveTo>
                  <a:lnTo>
                    <a:pt x="268848" y="45514"/>
                  </a:lnTo>
                  <a:lnTo>
                    <a:pt x="292232" y="61938"/>
                  </a:lnTo>
                  <a:lnTo>
                    <a:pt x="300443" y="50246"/>
                  </a:lnTo>
                  <a:lnTo>
                    <a:pt x="345669" y="50246"/>
                  </a:lnTo>
                  <a:lnTo>
                    <a:pt x="353195" y="0"/>
                  </a:lnTo>
                  <a:close/>
                </a:path>
              </a:pathLst>
            </a:custGeom>
            <a:solidFill>
              <a:srgbClr val="632523"/>
            </a:solidFill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5081" y="4228731"/>
              <a:ext cx="97400" cy="974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6962" y="1249045"/>
            <a:ext cx="7577455" cy="20021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r>
              <a:rPr b="1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want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find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what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x the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has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its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minimum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9554" eaLnBrk="1" fontAlgn="auto" hangingPunct="1">
              <a:spcBef>
                <a:spcPts val="1400"/>
              </a:spcBef>
              <a:spcAft>
                <a:spcPts val="0"/>
              </a:spcAft>
              <a:tabLst>
                <a:tab pos="601345" algn="l"/>
                <a:tab pos="1047750" algn="l"/>
              </a:tabLst>
              <a:defRPr/>
            </a:pP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𝑦	𝑥	=</a:t>
            </a:r>
            <a:r>
              <a:rPr sz="2800" spc="1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60" dirty="0">
                <a:solidFill>
                  <a:prstClr val="black"/>
                </a:solidFill>
                <a:latin typeface="Cambria Math"/>
                <a:cs typeface="Cambria Math"/>
              </a:rPr>
              <a:t>2𝑥</a:t>
            </a:r>
            <a:r>
              <a:rPr sz="3000" spc="89" baseline="27777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3000" spc="465" baseline="27777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8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20𝑥</a:t>
            </a:r>
            <a:r>
              <a:rPr sz="2800" spc="7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8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22</a:t>
            </a:r>
            <a:endParaRPr sz="2800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38100" marR="3194050" eaLnBrk="1" fontAlgn="auto" hangingPunct="1">
              <a:spcBef>
                <a:spcPts val="1260"/>
              </a:spcBef>
              <a:spcAft>
                <a:spcPts val="0"/>
              </a:spcAft>
              <a:defRPr/>
            </a:pP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course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find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 the 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find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where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derivative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equal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zero: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0028" y="3656779"/>
            <a:ext cx="355600" cy="25400"/>
          </a:xfrm>
          <a:custGeom>
            <a:avLst/>
            <a:gdLst/>
            <a:ahLst/>
            <a:cxnLst/>
            <a:rect l="l" t="t" r="r" b="b"/>
            <a:pathLst>
              <a:path w="355600" h="25400">
                <a:moveTo>
                  <a:pt x="355600" y="0"/>
                </a:moveTo>
                <a:lnTo>
                  <a:pt x="0" y="0"/>
                </a:lnTo>
                <a:lnTo>
                  <a:pt x="0" y="25400"/>
                </a:lnTo>
                <a:lnTo>
                  <a:pt x="355600" y="25400"/>
                </a:lnTo>
                <a:lnTo>
                  <a:pt x="355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596" y="3442080"/>
            <a:ext cx="242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00" spc="-7" baseline="41666" dirty="0">
                <a:solidFill>
                  <a:prstClr val="black"/>
                </a:solidFill>
                <a:latin typeface="Cambria Math"/>
                <a:cs typeface="Cambria Math"/>
              </a:rPr>
              <a:t>𝑑𝑦</a:t>
            </a:r>
            <a:r>
              <a:rPr sz="3600" spc="232" baseline="416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400" spc="114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4𝑥</a:t>
            </a:r>
            <a:r>
              <a:rPr sz="2400" spc="6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20</a:t>
            </a:r>
            <a:r>
              <a:rPr sz="2400" spc="12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400" spc="114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0</a:t>
            </a:r>
            <a:endParaRPr sz="24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50" y="3499993"/>
            <a:ext cx="1150620" cy="92201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R="5080" algn="r" eaLnBrk="1" fontAlgn="auto" hangingPunct="1">
              <a:spcBef>
                <a:spcPts val="125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𝑑𝑥</a:t>
            </a:r>
            <a:endParaRPr sz="240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12700" eaLnBrk="1" fontAlgn="auto" hangingPunct="1">
              <a:spcBef>
                <a:spcPts val="865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</a:t>
            </a: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gives: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4065" y="4319904"/>
            <a:ext cx="147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35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sz="2700" spc="487" baseline="-15432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400" spc="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mbria Math"/>
                <a:cs typeface="Cambria Math"/>
              </a:rPr>
              <a:t>−5</a:t>
            </a:r>
            <a:endParaRPr sz="2400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8060" y="4893357"/>
            <a:ext cx="498475" cy="235585"/>
          </a:xfrm>
          <a:custGeom>
            <a:avLst/>
            <a:gdLst/>
            <a:ahLst/>
            <a:cxnLst/>
            <a:rect l="l" t="t" r="r" b="b"/>
            <a:pathLst>
              <a:path w="498475" h="235585">
                <a:moveTo>
                  <a:pt x="422934" y="0"/>
                </a:moveTo>
                <a:lnTo>
                  <a:pt x="419586" y="9549"/>
                </a:lnTo>
                <a:lnTo>
                  <a:pt x="433205" y="15460"/>
                </a:lnTo>
                <a:lnTo>
                  <a:pt x="444917" y="23642"/>
                </a:lnTo>
                <a:lnTo>
                  <a:pt x="468699" y="61566"/>
                </a:lnTo>
                <a:lnTo>
                  <a:pt x="476512" y="116457"/>
                </a:lnTo>
                <a:lnTo>
                  <a:pt x="475640" y="137208"/>
                </a:lnTo>
                <a:lnTo>
                  <a:pt x="462560" y="188019"/>
                </a:lnTo>
                <a:lnTo>
                  <a:pt x="433364" y="219785"/>
                </a:lnTo>
                <a:lnTo>
                  <a:pt x="419958" y="225722"/>
                </a:lnTo>
                <a:lnTo>
                  <a:pt x="422934" y="235272"/>
                </a:lnTo>
                <a:lnTo>
                  <a:pt x="467885" y="208564"/>
                </a:lnTo>
                <a:lnTo>
                  <a:pt x="493131" y="159261"/>
                </a:lnTo>
                <a:lnTo>
                  <a:pt x="497968" y="117698"/>
                </a:lnTo>
                <a:lnTo>
                  <a:pt x="496755" y="96129"/>
                </a:lnTo>
                <a:lnTo>
                  <a:pt x="487050" y="57899"/>
                </a:lnTo>
                <a:lnTo>
                  <a:pt x="454948" y="15084"/>
                </a:lnTo>
                <a:lnTo>
                  <a:pt x="439991" y="6158"/>
                </a:lnTo>
                <a:lnTo>
                  <a:pt x="422934" y="0"/>
                </a:lnTo>
                <a:close/>
              </a:path>
              <a:path w="498475" h="235585">
                <a:moveTo>
                  <a:pt x="75034" y="0"/>
                </a:moveTo>
                <a:lnTo>
                  <a:pt x="30164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0" y="225722"/>
                </a:lnTo>
                <a:lnTo>
                  <a:pt x="64604" y="219785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3" y="15460"/>
                </a:lnTo>
                <a:lnTo>
                  <a:pt x="78382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842" y="4815712"/>
            <a:ext cx="60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z="2000" spc="3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−5</a:t>
            </a:r>
            <a:endParaRPr sz="20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6191" y="4815712"/>
            <a:ext cx="2687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50</a:t>
            </a:r>
            <a:r>
              <a:rPr sz="20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100</a:t>
            </a:r>
            <a:r>
              <a:rPr sz="20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22</a:t>
            </a:r>
            <a:r>
              <a:rPr sz="2000" spc="1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prstClr val="black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prstClr val="black"/>
                </a:solidFill>
                <a:latin typeface="Cambria Math"/>
                <a:cs typeface="Cambria Math"/>
              </a:rPr>
              <a:t>−72</a:t>
            </a:r>
            <a:endParaRPr sz="200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BDA8DB0D-0BF4-4238-8434-A83408134345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4276344" y="1371600"/>
            <a:ext cx="4872990" cy="4271010"/>
            <a:chOff x="4276344" y="877823"/>
            <a:chExt cx="4872990" cy="4271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8536" y="880871"/>
              <a:ext cx="4855464" cy="4261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6344" y="877823"/>
              <a:ext cx="4233672" cy="4264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3673" y="908179"/>
              <a:ext cx="4810327" cy="423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33673" y="908179"/>
              <a:ext cx="4810760" cy="4235450"/>
            </a:xfrm>
            <a:custGeom>
              <a:avLst/>
              <a:gdLst/>
              <a:ahLst/>
              <a:cxnLst/>
              <a:rect l="l" t="t" r="r" b="b"/>
              <a:pathLst>
                <a:path w="4810759" h="4235450">
                  <a:moveTo>
                    <a:pt x="0" y="0"/>
                  </a:moveTo>
                  <a:lnTo>
                    <a:pt x="4810328" y="0"/>
                  </a:lnTo>
                  <a:lnTo>
                    <a:pt x="4810328" y="4235320"/>
                  </a:lnTo>
                  <a:lnTo>
                    <a:pt x="0" y="42353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12414" y="1421892"/>
            <a:ext cx="3961765" cy="258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lnSpc>
                <a:spcPts val="1645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numpy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np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pc="-5" dirty="0">
                <a:solidFill>
                  <a:prstClr val="black"/>
                </a:solidFill>
                <a:latin typeface="Courier New"/>
                <a:cs typeface="Courier New"/>
              </a:rPr>
              <a:t>import</a:t>
            </a:r>
            <a:r>
              <a:rPr lang="en-US"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400" spc="-5" dirty="0" err="1">
                <a:solidFill>
                  <a:prstClr val="black"/>
                </a:solidFill>
                <a:latin typeface="Courier New"/>
                <a:cs typeface="Courier New"/>
              </a:rPr>
              <a:t>matplotlib.pyplot</a:t>
            </a:r>
            <a:r>
              <a:rPr lang="en-US" sz="1400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400" spc="-5" dirty="0">
                <a:solidFill>
                  <a:prstClr val="black"/>
                </a:solidFill>
                <a:latin typeface="Courier New"/>
                <a:cs typeface="Courier New"/>
              </a:rPr>
              <a:t>as</a:t>
            </a:r>
            <a:r>
              <a:rPr lang="en-US"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400" spc="-5" dirty="0" err="1">
                <a:solidFill>
                  <a:prstClr val="black"/>
                </a:solidFill>
                <a:latin typeface="Courier New"/>
                <a:cs typeface="Courier New"/>
              </a:rPr>
              <a:t>plt</a:t>
            </a:r>
            <a:endParaRPr lang="en-US"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5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5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xstart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-20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2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xstop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20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645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increment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0.1</a:t>
            </a:r>
            <a:endParaRPr lang="en-US" sz="1400" spc="-5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lnSpc>
                <a:spcPts val="1645"/>
              </a:lnSpc>
              <a:spcBef>
                <a:spcPts val="25"/>
              </a:spcBef>
              <a:spcAft>
                <a:spcPts val="0"/>
              </a:spcAft>
              <a:defRPr/>
            </a:pP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5080" eaLnBrk="1" fontAlgn="auto" hangingPunct="1">
              <a:lnSpc>
                <a:spcPts val="1700"/>
              </a:lnSpc>
              <a:spcBef>
                <a:spcPts val="5"/>
              </a:spcBef>
              <a:spcAft>
                <a:spcPts val="0"/>
              </a:spcAft>
              <a:defRPr/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4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np.arange(xstart,xstop,increment) </a:t>
            </a:r>
            <a:r>
              <a:rPr sz="1400" spc="-8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x*x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20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*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-</a:t>
            </a:r>
            <a:r>
              <a:rPr sz="1400" spc="-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22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defRPr/>
            </a:pP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marR="2558415" eaLnBrk="1" fontAlgn="auto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plt.plot(x,y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plt.grid()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2413" y="3976117"/>
            <a:ext cx="557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00" spc="-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12413" y="4405886"/>
            <a:ext cx="2152650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4195" marR="5080" indent="-532130" eaLnBrk="1" fontAlgn="auto" hangingPunct="1">
              <a:lnSpc>
                <a:spcPct val="101400"/>
              </a:lnSpc>
              <a:spcBef>
                <a:spcPts val="75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prstClr val="black"/>
                </a:solidFill>
                <a:latin typeface="Courier New"/>
                <a:cs typeface="Courier New"/>
              </a:rPr>
              <a:t>while</a:t>
            </a:r>
            <a:r>
              <a:rPr sz="1400"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y[i]</a:t>
            </a:r>
            <a:r>
              <a:rPr sz="14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&gt;</a:t>
            </a:r>
            <a:r>
              <a:rPr sz="1400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y[i+1]: </a:t>
            </a:r>
            <a:r>
              <a:rPr sz="1400" spc="-8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14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i+1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2414" y="5042917"/>
            <a:ext cx="1195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print(x[i])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print(y[i])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403" y="1432052"/>
            <a:ext cx="3879215" cy="41508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2705" marR="43180" eaLnBrk="1" fontAlgn="auto" hangingPunct="1">
              <a:lnSpc>
                <a:spcPts val="2090"/>
              </a:lnSpc>
              <a:spcBef>
                <a:spcPts val="22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Example: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want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find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what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 x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has its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minimum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11125" eaLnBrk="1" fontAlgn="auto" hangingPunct="1">
              <a:spcBef>
                <a:spcPts val="1340"/>
              </a:spcBef>
              <a:spcAft>
                <a:spcPts val="0"/>
              </a:spcAft>
              <a:tabLst>
                <a:tab pos="462915" algn="l"/>
                <a:tab pos="909319" algn="l"/>
              </a:tabLst>
              <a:defRPr/>
            </a:pP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lang="en-US" sz="2800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𝑥</a:t>
            </a:r>
            <a:r>
              <a:rPr lang="en-US" sz="28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	=</a:t>
            </a:r>
            <a:r>
              <a:rPr sz="2800" spc="14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60" dirty="0">
                <a:solidFill>
                  <a:prstClr val="black"/>
                </a:solidFill>
                <a:latin typeface="Cambria Math"/>
                <a:cs typeface="Cambria Math"/>
              </a:rPr>
              <a:t>2𝑥</a:t>
            </a:r>
            <a:r>
              <a:rPr sz="3000" spc="89" baseline="29166" dirty="0">
                <a:solidFill>
                  <a:prstClr val="black"/>
                </a:solidFill>
                <a:latin typeface="Cambria Math"/>
                <a:cs typeface="Cambria Math"/>
              </a:rPr>
              <a:t>2</a:t>
            </a:r>
            <a:r>
              <a:rPr sz="3000" spc="465" baseline="29166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z="28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20𝑥</a:t>
            </a:r>
            <a:r>
              <a:rPr sz="2800" spc="7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sz="2800" spc="-1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Cambria Math"/>
                <a:cs typeface="Cambria Math"/>
              </a:rPr>
              <a:t>22</a:t>
            </a:r>
            <a:endParaRPr sz="2800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50800" marR="448309" eaLnBrk="1" fontAlgn="auto" hangingPunct="1">
              <a:lnSpc>
                <a:spcPct val="101099"/>
              </a:lnSpc>
              <a:spcBef>
                <a:spcPts val="1195"/>
              </a:spcBef>
              <a:spcAft>
                <a:spcPts val="0"/>
              </a:spcAft>
              <a:defRPr/>
            </a:pP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use Python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iterate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through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values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20" dirty="0">
                <a:solidFill>
                  <a:prstClr val="black"/>
                </a:solidFill>
                <a:latin typeface="Cambria Math"/>
                <a:cs typeface="Cambria Math"/>
              </a:rPr>
              <a:t>𝑦(𝑥)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using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While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Loop.</a:t>
            </a:r>
          </a:p>
          <a:p>
            <a:pPr marL="50800" eaLnBrk="1" fontAlgn="auto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pc="-5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50800" eaLnBrk="1" fontAlgn="auto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Inside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While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Loop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compare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20" dirty="0">
                <a:solidFill>
                  <a:prstClr val="black"/>
                </a:solidFill>
                <a:latin typeface="Cambria Math"/>
                <a:cs typeface="Cambria Math"/>
              </a:rPr>
              <a:t>𝑦(𝑖)</a:t>
            </a:r>
            <a:endParaRPr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50800" eaLnBrk="1" fontAlgn="auto" hangingPunct="1">
              <a:lnSpc>
                <a:spcPts val="2125"/>
              </a:lnSpc>
              <a:spcBef>
                <a:spcPts val="45"/>
              </a:spcBef>
              <a:spcAft>
                <a:spcPts val="0"/>
              </a:spcAft>
              <a:tabLst>
                <a:tab pos="2391410" algn="l"/>
              </a:tabLs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10" dirty="0">
                <a:solidFill>
                  <a:prstClr val="black"/>
                </a:solidFill>
                <a:latin typeface="Cambria Math"/>
                <a:cs typeface="Cambria Math"/>
              </a:rPr>
              <a:t>𝑦(𝑖</a:t>
            </a:r>
            <a:r>
              <a:rPr spc="6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1).</a:t>
            </a:r>
            <a:r>
              <a:rPr spc="2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𝑦</a:t>
            </a:r>
            <a:r>
              <a:rPr spc="39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pc="390"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𝑖</a:t>
            </a:r>
            <a:r>
              <a:rPr spc="6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+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1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larger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than</a:t>
            </a:r>
          </a:p>
          <a:p>
            <a:pPr marL="50800" eaLnBrk="1" fontAlgn="auto" hangingPunct="1">
              <a:lnSpc>
                <a:spcPts val="2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20" dirty="0">
                <a:solidFill>
                  <a:prstClr val="black"/>
                </a:solidFill>
                <a:latin typeface="Cambria Math"/>
                <a:cs typeface="Cambria Math"/>
              </a:rPr>
              <a:t>𝑦(𝑖)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found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minimum.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eaLnBrk="1" fontAlgn="auto" hangingPunct="1">
              <a:spcBef>
                <a:spcPts val="3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81280" marR="807085" eaLnBrk="1" fontAlgn="auto" hangingPunct="1">
              <a:lnSpc>
                <a:spcPts val="2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Python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results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becomes the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same as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analytical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solution: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346325" eaLnBrk="1" fontAlgn="auto" hangingPunct="1">
              <a:spcBef>
                <a:spcPts val="755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(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5,</a:t>
            </a:r>
            <a:r>
              <a:rPr spc="-95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spc="5" dirty="0">
                <a:solidFill>
                  <a:prstClr val="black"/>
                </a:solidFill>
                <a:latin typeface="Cambria Math"/>
                <a:cs typeface="Cambria Math"/>
              </a:rPr>
              <a:t>−</a:t>
            </a:r>
            <a:r>
              <a:rPr dirty="0">
                <a:solidFill>
                  <a:prstClr val="black"/>
                </a:solidFill>
                <a:latin typeface="Cambria Math"/>
                <a:cs typeface="Cambria Math"/>
              </a:rPr>
              <a:t>72)</a:t>
            </a: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011E6530-A346-4696-9E18-A05DAF47F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spc="-35" dirty="0">
                <a:solidFill>
                  <a:srgbClr val="007DC4"/>
                </a:solidFill>
                <a:latin typeface="+mj-lt"/>
                <a:cs typeface="+mj-cs"/>
              </a:rPr>
              <a:t>While Loops</a:t>
            </a: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D6A1975A-4DE5-4096-92BB-18C056DBB61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AF71B7-46B2-43A1-8AB0-62F5AC4BD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873" y="3741854"/>
            <a:ext cx="2261637" cy="168255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92" y="304800"/>
            <a:ext cx="47072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Create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7936865" cy="276184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8450" marR="5080" indent="-285750" eaLnBrk="1" fontAlgn="auto" hangingPunct="1">
              <a:lnSpc>
                <a:spcPct val="101400"/>
              </a:lnSpc>
              <a:spcBef>
                <a:spcPts val="50"/>
              </a:spcBef>
              <a:spcAft>
                <a:spcPts val="0"/>
              </a:spcAft>
              <a:buFont typeface="Arial MT"/>
              <a:buChar char="•"/>
              <a:tabLst>
                <a:tab pos="297815" algn="l"/>
                <a:tab pos="298450" algn="l"/>
              </a:tabLst>
              <a:defRPr/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So </a:t>
            </a:r>
            <a:r>
              <a:rPr sz="2400" spc="-80" dirty="0">
                <a:solidFill>
                  <a:prstClr val="black"/>
                </a:solidFill>
                <a:latin typeface="Calibri"/>
                <a:cs typeface="Calibri"/>
              </a:rPr>
              <a:t>far,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used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many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built-in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functions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2400" spc="-6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Python, 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like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print(),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plot(), len(),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etc.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98450" indent="-285750" eaLnBrk="1" fontAlgn="auto" hangingPunct="1">
              <a:lnSpc>
                <a:spcPts val="3310"/>
              </a:lnSpc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297815" algn="l"/>
                <a:tab pos="298450" algn="l"/>
              </a:tabLst>
              <a:defRPr/>
            </a:pP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There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many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built-in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functions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Python</a:t>
            </a:r>
          </a:p>
          <a:p>
            <a:pPr marL="298450" marR="95250" indent="-285750" eaLnBrk="1" fontAlgn="auto" hangingPunct="1">
              <a:lnSpc>
                <a:spcPct val="99600"/>
              </a:lnSpc>
              <a:spcBef>
                <a:spcPts val="40"/>
              </a:spcBef>
              <a:spcAft>
                <a:spcPts val="0"/>
              </a:spcAft>
              <a:buFont typeface="Arial MT"/>
              <a:buChar char="•"/>
              <a:tabLst>
                <a:tab pos="297815" algn="l"/>
                <a:tab pos="298450" algn="l"/>
              </a:tabLst>
              <a:defRPr/>
            </a:pPr>
            <a:r>
              <a:rPr sz="2400" spc="-5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can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also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functions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which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part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many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of </a:t>
            </a:r>
            <a:r>
              <a:rPr sz="2400" spc="-6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the additional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Python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Libraries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like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NumPy, 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Matplotlib,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etc.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98450" marR="183515" indent="-285750" eaLnBrk="1" fontAlgn="auto" hangingPunct="1">
              <a:lnSpc>
                <a:spcPts val="3310"/>
              </a:lnSpc>
              <a:spcBef>
                <a:spcPts val="200"/>
              </a:spcBef>
              <a:spcAft>
                <a:spcPts val="0"/>
              </a:spcAft>
              <a:buFont typeface="Arial MT"/>
              <a:buChar char="•"/>
              <a:tabLst>
                <a:tab pos="297815" algn="l"/>
                <a:tab pos="298450" algn="l"/>
              </a:tabLst>
              <a:defRPr/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Still,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very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often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need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Calibri"/>
                <a:cs typeface="Calibri"/>
              </a:rPr>
              <a:t>make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 our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own</a:t>
            </a:r>
            <a:r>
              <a:rPr sz="2400"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functions </a:t>
            </a:r>
            <a:r>
              <a:rPr sz="2400" spc="-6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scratch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9041E97-930A-4604-891E-38C07E85117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172" y="304800"/>
            <a:ext cx="53676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spc="-10" dirty="0"/>
              <a:t>Definition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9765" y="2454148"/>
            <a:ext cx="3121660" cy="1932939"/>
            <a:chOff x="3224783" y="2240279"/>
            <a:chExt cx="3121660" cy="19329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2261615"/>
              <a:ext cx="3078479" cy="18653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4783" y="2240279"/>
              <a:ext cx="2682240" cy="1932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3314" y="2286793"/>
              <a:ext cx="2985345" cy="17736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13314" y="2286793"/>
              <a:ext cx="2985770" cy="1774189"/>
            </a:xfrm>
            <a:custGeom>
              <a:avLst/>
              <a:gdLst/>
              <a:ahLst/>
              <a:cxnLst/>
              <a:rect l="l" t="t" r="r" b="b"/>
              <a:pathLst>
                <a:path w="2985770" h="1774189">
                  <a:moveTo>
                    <a:pt x="0" y="0"/>
                  </a:moveTo>
                  <a:lnTo>
                    <a:pt x="2985346" y="0"/>
                  </a:lnTo>
                  <a:lnTo>
                    <a:pt x="2985346" y="1773666"/>
                  </a:lnTo>
                  <a:lnTo>
                    <a:pt x="0" y="177366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97037" y="2508503"/>
            <a:ext cx="23475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def</a:t>
            </a:r>
            <a:r>
              <a:rPr b="1" spc="-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FunctionName: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25"/>
              </a:lnSpc>
              <a:spcBef>
                <a:spcPts val="4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&lt;statement-1&gt;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spcBef>
                <a:spcPts val="5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.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35"/>
              </a:lnSpc>
              <a:spcBef>
                <a:spcPts val="25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&lt;statement-N&gt;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58800" eaLnBrk="1" fontAlgn="auto" hangingPunct="1">
              <a:lnSpc>
                <a:spcPts val="21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prstClr val="black"/>
                </a:solidFill>
                <a:latin typeface="Courier New"/>
                <a:cs typeface="Courier New"/>
              </a:rPr>
              <a:t>...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781" y="2895600"/>
            <a:ext cx="2390775" cy="15468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481965" eaLnBrk="1" fontAlgn="auto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Note!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Python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indentation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(spaces)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5080" eaLnBrk="1" fontAlgn="auto" hangingPunct="1">
              <a:lnSpc>
                <a:spcPct val="994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Other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Programming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Languages uses curly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brackets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{}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Begin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.. End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3395" y="3143040"/>
            <a:ext cx="648970" cy="89535"/>
          </a:xfrm>
          <a:custGeom>
            <a:avLst/>
            <a:gdLst/>
            <a:ahLst/>
            <a:cxnLst/>
            <a:rect l="l" t="t" r="r" b="b"/>
            <a:pathLst>
              <a:path w="648969" h="89535">
                <a:moveTo>
                  <a:pt x="562337" y="28528"/>
                </a:moveTo>
                <a:lnTo>
                  <a:pt x="0" y="60431"/>
                </a:lnTo>
                <a:lnTo>
                  <a:pt x="1617" y="88960"/>
                </a:lnTo>
                <a:lnTo>
                  <a:pt x="563955" y="57057"/>
                </a:lnTo>
                <a:lnTo>
                  <a:pt x="562337" y="28528"/>
                </a:lnTo>
                <a:close/>
              </a:path>
              <a:path w="648969" h="89535">
                <a:moveTo>
                  <a:pt x="625027" y="27719"/>
                </a:moveTo>
                <a:lnTo>
                  <a:pt x="576601" y="27719"/>
                </a:lnTo>
                <a:lnTo>
                  <a:pt x="578220" y="56248"/>
                </a:lnTo>
                <a:lnTo>
                  <a:pt x="563955" y="57057"/>
                </a:lnTo>
                <a:lnTo>
                  <a:pt x="565574" y="85586"/>
                </a:lnTo>
                <a:lnTo>
                  <a:pt x="648733" y="37937"/>
                </a:lnTo>
                <a:lnTo>
                  <a:pt x="625027" y="27719"/>
                </a:lnTo>
                <a:close/>
              </a:path>
              <a:path w="648969" h="89535">
                <a:moveTo>
                  <a:pt x="576601" y="27719"/>
                </a:moveTo>
                <a:lnTo>
                  <a:pt x="562337" y="28528"/>
                </a:lnTo>
                <a:lnTo>
                  <a:pt x="563955" y="57057"/>
                </a:lnTo>
                <a:lnTo>
                  <a:pt x="578220" y="56248"/>
                </a:lnTo>
                <a:lnTo>
                  <a:pt x="576601" y="27719"/>
                </a:lnTo>
                <a:close/>
              </a:path>
              <a:path w="648969" h="89535">
                <a:moveTo>
                  <a:pt x="560718" y="0"/>
                </a:moveTo>
                <a:lnTo>
                  <a:pt x="562337" y="28528"/>
                </a:lnTo>
                <a:lnTo>
                  <a:pt x="576601" y="27719"/>
                </a:lnTo>
                <a:lnTo>
                  <a:pt x="625027" y="27719"/>
                </a:lnTo>
                <a:lnTo>
                  <a:pt x="560718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4942" y="1408177"/>
            <a:ext cx="40741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eaLnBrk="1" fontAlgn="auto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Note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need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use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a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 colon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":"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3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end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line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where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define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32455" y="2027910"/>
            <a:ext cx="1116330" cy="2677160"/>
          </a:xfrm>
          <a:custGeom>
            <a:avLst/>
            <a:gdLst/>
            <a:ahLst/>
            <a:cxnLst/>
            <a:rect l="l" t="t" r="r" b="b"/>
            <a:pathLst>
              <a:path w="1116329" h="2677160">
                <a:moveTo>
                  <a:pt x="106133" y="2300198"/>
                </a:moveTo>
                <a:lnTo>
                  <a:pt x="98653" y="2278672"/>
                </a:lnTo>
                <a:lnTo>
                  <a:pt x="74676" y="2209660"/>
                </a:lnTo>
                <a:lnTo>
                  <a:pt x="21132" y="2289149"/>
                </a:lnTo>
                <a:lnTo>
                  <a:pt x="49466" y="2292832"/>
                </a:lnTo>
                <a:lnTo>
                  <a:pt x="0" y="2673439"/>
                </a:lnTo>
                <a:lnTo>
                  <a:pt x="28346" y="2677122"/>
                </a:lnTo>
                <a:lnTo>
                  <a:pt x="77800" y="2296515"/>
                </a:lnTo>
                <a:lnTo>
                  <a:pt x="106133" y="2300198"/>
                </a:lnTo>
                <a:close/>
              </a:path>
              <a:path w="1116329" h="2677160">
                <a:moveTo>
                  <a:pt x="1116177" y="13804"/>
                </a:moveTo>
                <a:lnTo>
                  <a:pt x="1091158" y="0"/>
                </a:lnTo>
                <a:lnTo>
                  <a:pt x="811555" y="506730"/>
                </a:lnTo>
                <a:lnTo>
                  <a:pt x="786536" y="492925"/>
                </a:lnTo>
                <a:lnTo>
                  <a:pt x="782662" y="588695"/>
                </a:lnTo>
                <a:lnTo>
                  <a:pt x="861606" y="534339"/>
                </a:lnTo>
                <a:lnTo>
                  <a:pt x="859256" y="533044"/>
                </a:lnTo>
                <a:lnTo>
                  <a:pt x="836574" y="520534"/>
                </a:lnTo>
                <a:lnTo>
                  <a:pt x="1116177" y="13804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5200" y="4724400"/>
            <a:ext cx="362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return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should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be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stated</a:t>
            </a:r>
            <a:r>
              <a:rPr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759AA62-D640-4217-91B5-3364D904949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992" y="304800"/>
            <a:ext cx="47072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Create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72" y="1600200"/>
            <a:ext cx="192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Create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3843" y="1600200"/>
            <a:ext cx="3956685" cy="3389629"/>
            <a:chOff x="5157215" y="1743455"/>
            <a:chExt cx="3956685" cy="338962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2935" y="1764791"/>
              <a:ext cx="3910584" cy="33680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7215" y="1743455"/>
              <a:ext cx="3230880" cy="3304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8071" y="1789728"/>
              <a:ext cx="3820302" cy="32782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48071" y="1789728"/>
              <a:ext cx="3820795" cy="3278504"/>
            </a:xfrm>
            <a:custGeom>
              <a:avLst/>
              <a:gdLst/>
              <a:ahLst/>
              <a:cxnLst/>
              <a:rect l="l" t="t" r="r" b="b"/>
              <a:pathLst>
                <a:path w="3820795" h="3278504">
                  <a:moveTo>
                    <a:pt x="0" y="0"/>
                  </a:moveTo>
                  <a:lnTo>
                    <a:pt x="3820303" y="0"/>
                  </a:lnTo>
                  <a:lnTo>
                    <a:pt x="3820303" y="3278222"/>
                  </a:lnTo>
                  <a:lnTo>
                    <a:pt x="0" y="327822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46138" y="1654555"/>
            <a:ext cx="1788160" cy="85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def</a:t>
            </a:r>
            <a:r>
              <a:rPr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add(x,y):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6100" marR="5080" eaLnBrk="1" fontAlgn="auto" hangingPunct="1">
              <a:lnSpc>
                <a:spcPts val="2090"/>
              </a:lnSpc>
              <a:spcBef>
                <a:spcPts val="175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y </a:t>
            </a:r>
            <a:r>
              <a:rPr spc="-10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pc="-6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6139" y="2757932"/>
            <a:ext cx="2879725" cy="8483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eaLnBrk="1" fontAlgn="auto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#</a:t>
            </a:r>
            <a:r>
              <a:rPr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Using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Function: </a:t>
            </a:r>
            <a:r>
              <a:rPr spc="-10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pc="-2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6138" y="3852165"/>
            <a:ext cx="165227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pc="-5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add(x,y)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defRPr/>
            </a:pPr>
            <a:endParaRPr sz="1850">
              <a:solidFill>
                <a:prstClr val="black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print(z)</a:t>
            </a:r>
            <a:endParaRPr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000" y="3852165"/>
            <a:ext cx="3945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Using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within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same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script: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F67FF22C-13F2-467A-AF6F-43BF4F887E8F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53" y="381000"/>
            <a:ext cx="8841328" cy="62837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30" dirty="0"/>
              <a:t>Create</a:t>
            </a:r>
            <a:r>
              <a:rPr sz="4000" spc="-10" dirty="0"/>
              <a:t> </a:t>
            </a:r>
            <a:r>
              <a:rPr sz="4000" spc="-5" dirty="0"/>
              <a:t>Functions in </a:t>
            </a:r>
            <a:r>
              <a:rPr sz="4000" dirty="0"/>
              <a:t>a</a:t>
            </a:r>
            <a:r>
              <a:rPr sz="4000" spc="-5" dirty="0"/>
              <a:t> </a:t>
            </a:r>
            <a:r>
              <a:rPr sz="4000" spc="-30" dirty="0"/>
              <a:t>Separate</a:t>
            </a:r>
            <a:r>
              <a:rPr sz="4000" spc="-5" dirty="0"/>
              <a:t> 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369" y="1394459"/>
            <a:ext cx="818523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44145" indent="-285750"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Although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can </a:t>
            </a:r>
            <a:r>
              <a:rPr sz="2000" dirty="0">
                <a:latin typeface="Calibri"/>
                <a:cs typeface="Calibri"/>
              </a:rPr>
              <a:t>mix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dirty="0">
                <a:latin typeface="Calibri"/>
                <a:cs typeface="Calibri"/>
              </a:rPr>
              <a:t> file,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is </a:t>
            </a:r>
            <a:r>
              <a:rPr sz="2000" spc="-5" dirty="0">
                <a:latin typeface="Calibri"/>
                <a:cs typeface="Calibri"/>
              </a:rPr>
              <a:t>much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create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functions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10" dirty="0">
                <a:latin typeface="Calibri"/>
                <a:cs typeface="Calibri"/>
              </a:rPr>
              <a:t> separate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.py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</a:p>
          <a:p>
            <a:pPr marL="298450" marR="5080" indent="-285750"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alibri"/>
                <a:cs typeface="Calibri"/>
              </a:rPr>
              <a:t>In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can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reuse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function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dirty="0">
                <a:latin typeface="Calibri"/>
                <a:cs typeface="Calibri"/>
              </a:rPr>
              <a:t> Python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scripts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368" y="2949955"/>
            <a:ext cx="290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start</a:t>
            </a:r>
            <a:r>
              <a:rPr spc="-5" dirty="0">
                <a:latin typeface="Calibri"/>
                <a:cs typeface="Calibri"/>
              </a:rPr>
              <a:t> by </a:t>
            </a:r>
            <a:r>
              <a:rPr spc="-10" dirty="0">
                <a:latin typeface="Calibri"/>
                <a:cs typeface="Calibri"/>
              </a:rPr>
              <a:t>creating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15" dirty="0">
                <a:latin typeface="Calibri"/>
                <a:cs typeface="Calibri"/>
              </a:rPr>
              <a:t>separate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369" y="3218181"/>
            <a:ext cx="356044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>
                <a:latin typeface="Calibri"/>
                <a:cs typeface="Calibri"/>
              </a:rPr>
              <a:t>Python </a:t>
            </a:r>
            <a:r>
              <a:rPr spc="-5" dirty="0">
                <a:latin typeface="Calibri"/>
                <a:cs typeface="Calibri"/>
              </a:rPr>
              <a:t>File, </a:t>
            </a:r>
            <a:r>
              <a:rPr dirty="0">
                <a:latin typeface="Calibri"/>
                <a:cs typeface="Calibri"/>
              </a:rPr>
              <a:t>e.g., </a:t>
            </a:r>
            <a:r>
              <a:rPr spc="-5" dirty="0">
                <a:latin typeface="Calibri"/>
                <a:cs typeface="Calibri"/>
              </a:rPr>
              <a:t>“myfunctions.py“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function: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629" y="4315548"/>
            <a:ext cx="3240405" cy="860492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dirty="0"/>
              <a:t>def average(x,y):</a:t>
            </a:r>
          </a:p>
          <a:p>
            <a:endParaRPr dirty="0"/>
          </a:p>
          <a:p>
            <a:r>
              <a:rPr dirty="0"/>
              <a:t>return (x + y)/2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1184" y="3967988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myfunctions.py: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29" y="2724093"/>
            <a:ext cx="277495" cy="277495"/>
            <a:chOff x="51448" y="2324804"/>
            <a:chExt cx="277495" cy="27749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8" y="2337504"/>
              <a:ext cx="251999" cy="251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148" y="2337504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4">
                  <a:moveTo>
                    <a:pt x="0" y="42000"/>
                  </a:moveTo>
                  <a:lnTo>
                    <a:pt x="3300" y="25652"/>
                  </a:lnTo>
                  <a:lnTo>
                    <a:pt x="12301" y="12301"/>
                  </a:lnTo>
                  <a:lnTo>
                    <a:pt x="25652" y="3300"/>
                  </a:lnTo>
                  <a:lnTo>
                    <a:pt x="42000" y="0"/>
                  </a:lnTo>
                  <a:lnTo>
                    <a:pt x="209999" y="0"/>
                  </a:lnTo>
                  <a:lnTo>
                    <a:pt x="226347" y="3300"/>
                  </a:lnTo>
                  <a:lnTo>
                    <a:pt x="239698" y="12301"/>
                  </a:lnTo>
                  <a:lnTo>
                    <a:pt x="248699" y="25652"/>
                  </a:lnTo>
                  <a:lnTo>
                    <a:pt x="252000" y="42000"/>
                  </a:lnTo>
                  <a:lnTo>
                    <a:pt x="252000" y="209999"/>
                  </a:lnTo>
                  <a:lnTo>
                    <a:pt x="248699" y="226347"/>
                  </a:lnTo>
                  <a:lnTo>
                    <a:pt x="239698" y="239698"/>
                  </a:lnTo>
                  <a:lnTo>
                    <a:pt x="226347" y="248699"/>
                  </a:lnTo>
                  <a:lnTo>
                    <a:pt x="209999" y="252000"/>
                  </a:lnTo>
                  <a:lnTo>
                    <a:pt x="42000" y="252000"/>
                  </a:lnTo>
                  <a:lnTo>
                    <a:pt x="25652" y="248699"/>
                  </a:lnTo>
                  <a:lnTo>
                    <a:pt x="12301" y="239698"/>
                  </a:lnTo>
                  <a:lnTo>
                    <a:pt x="3300" y="226347"/>
                  </a:lnTo>
                  <a:lnTo>
                    <a:pt x="0" y="209999"/>
                  </a:lnTo>
                  <a:lnTo>
                    <a:pt x="0" y="4200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9985" y="27000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8125" y="2554105"/>
            <a:ext cx="277495" cy="277495"/>
            <a:chOff x="3627644" y="2154816"/>
            <a:chExt cx="277495" cy="27749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0344" y="2167516"/>
              <a:ext cx="251999" cy="2519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40344" y="2167516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4">
                  <a:moveTo>
                    <a:pt x="0" y="42000"/>
                  </a:moveTo>
                  <a:lnTo>
                    <a:pt x="3300" y="25652"/>
                  </a:lnTo>
                  <a:lnTo>
                    <a:pt x="12301" y="12301"/>
                  </a:lnTo>
                  <a:lnTo>
                    <a:pt x="25652" y="3300"/>
                  </a:lnTo>
                  <a:lnTo>
                    <a:pt x="42000" y="0"/>
                  </a:lnTo>
                  <a:lnTo>
                    <a:pt x="209999" y="0"/>
                  </a:lnTo>
                  <a:lnTo>
                    <a:pt x="226347" y="3300"/>
                  </a:lnTo>
                  <a:lnTo>
                    <a:pt x="239698" y="12301"/>
                  </a:lnTo>
                  <a:lnTo>
                    <a:pt x="248699" y="25652"/>
                  </a:lnTo>
                  <a:lnTo>
                    <a:pt x="252000" y="42000"/>
                  </a:lnTo>
                  <a:lnTo>
                    <a:pt x="252000" y="209999"/>
                  </a:lnTo>
                  <a:lnTo>
                    <a:pt x="248699" y="226347"/>
                  </a:lnTo>
                  <a:lnTo>
                    <a:pt x="239698" y="239698"/>
                  </a:lnTo>
                  <a:lnTo>
                    <a:pt x="226347" y="248699"/>
                  </a:lnTo>
                  <a:lnTo>
                    <a:pt x="209999" y="252000"/>
                  </a:lnTo>
                  <a:lnTo>
                    <a:pt x="42000" y="252000"/>
                  </a:lnTo>
                  <a:lnTo>
                    <a:pt x="25652" y="248699"/>
                  </a:lnTo>
                  <a:lnTo>
                    <a:pt x="12301" y="239698"/>
                  </a:lnTo>
                  <a:lnTo>
                    <a:pt x="3300" y="226347"/>
                  </a:lnTo>
                  <a:lnTo>
                    <a:pt x="0" y="209999"/>
                  </a:lnTo>
                  <a:lnTo>
                    <a:pt x="0" y="4200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26181" y="2529332"/>
            <a:ext cx="5415280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2729" marR="5080" indent="-240665">
              <a:lnSpc>
                <a:spcPts val="2039"/>
              </a:lnSpc>
              <a:spcBef>
                <a:spcPts val="26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baseline="1543" dirty="0">
                <a:latin typeface="Calibri"/>
                <a:cs typeface="Calibri"/>
              </a:rPr>
              <a:t>Next,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15" baseline="1543" dirty="0">
                <a:latin typeface="Calibri"/>
                <a:cs typeface="Calibri"/>
              </a:rPr>
              <a:t>we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spc="-22" baseline="1543" dirty="0">
                <a:latin typeface="Calibri"/>
                <a:cs typeface="Calibri"/>
              </a:rPr>
              <a:t>create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a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new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Python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File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(e.g.,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22" baseline="1543" dirty="0">
                <a:latin typeface="Calibri"/>
                <a:cs typeface="Calibri"/>
              </a:rPr>
              <a:t>testaverage.py) </a:t>
            </a:r>
            <a:r>
              <a:rPr sz="2700" spc="-592" baseline="1543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where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function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created: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5093" y="3094112"/>
            <a:ext cx="4497705" cy="2260234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b="1" dirty="0"/>
              <a:t>from myfunctions import average</a:t>
            </a:r>
          </a:p>
          <a:p>
            <a:endParaRPr dirty="0"/>
          </a:p>
          <a:p>
            <a:r>
              <a:rPr dirty="0"/>
              <a:t>a = 2</a:t>
            </a:r>
          </a:p>
          <a:p>
            <a:r>
              <a:rPr dirty="0"/>
              <a:t>b = 3</a:t>
            </a:r>
          </a:p>
          <a:p>
            <a:endParaRPr dirty="0"/>
          </a:p>
          <a:p>
            <a:r>
              <a:rPr b="1" dirty="0"/>
              <a:t>c = average(a,b)</a:t>
            </a:r>
          </a:p>
          <a:p>
            <a:endParaRPr dirty="0"/>
          </a:p>
          <a:p>
            <a:r>
              <a:rPr dirty="0"/>
              <a:t>print(c)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5C2E11D-4677-4EC7-AEE8-4593F8B304CE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397" y="304800"/>
            <a:ext cx="6114891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Multiple</a:t>
            </a:r>
            <a:r>
              <a:rPr spc="-25" dirty="0"/>
              <a:t> </a:t>
            </a:r>
            <a:r>
              <a:rPr spc="-20" dirty="0"/>
              <a:t>Return </a:t>
            </a:r>
            <a:r>
              <a:rPr spc="-50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62038" y="1371600"/>
            <a:ext cx="7689215" cy="4273550"/>
            <a:chOff x="1459991" y="874775"/>
            <a:chExt cx="7689215" cy="4273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79" y="880871"/>
              <a:ext cx="7665720" cy="4261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991" y="874775"/>
              <a:ext cx="5800344" cy="4267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57" y="908179"/>
              <a:ext cx="7618342" cy="42353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25657" y="908179"/>
              <a:ext cx="7618730" cy="4235450"/>
            </a:xfrm>
            <a:custGeom>
              <a:avLst/>
              <a:gdLst/>
              <a:ahLst/>
              <a:cxnLst/>
              <a:rect l="l" t="t" r="r" b="b"/>
              <a:pathLst>
                <a:path w="7618730" h="4235450">
                  <a:moveTo>
                    <a:pt x="0" y="0"/>
                  </a:moveTo>
                  <a:lnTo>
                    <a:pt x="7618343" y="0"/>
                  </a:lnTo>
                  <a:lnTo>
                    <a:pt x="7618343" y="4235320"/>
                  </a:lnTo>
                  <a:lnTo>
                    <a:pt x="0" y="42353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06443" y="1424432"/>
            <a:ext cx="13970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def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stat(x):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643" y="1881633"/>
            <a:ext cx="13970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totalsum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0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3643" y="2338832"/>
            <a:ext cx="36830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#Find the Sum of all the numbers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for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x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data:</a:t>
            </a:r>
            <a:endParaRPr sz="1500">
              <a:latin typeface="Courier New"/>
              <a:cs typeface="Courier New"/>
            </a:endParaRPr>
          </a:p>
          <a:p>
            <a:pPr marL="241300"/>
            <a:r>
              <a:rPr sz="1500" spc="-5" dirty="0">
                <a:latin typeface="Courier New"/>
                <a:cs typeface="Courier New"/>
              </a:rPr>
              <a:t>totalsum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totalsum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+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5053" y="3253232"/>
            <a:ext cx="20834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of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all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numbers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643" y="3253232"/>
            <a:ext cx="2882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#Find the Mean or Average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N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len(data)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spc="-5" dirty="0">
                <a:latin typeface="Courier New"/>
                <a:cs typeface="Courier New"/>
              </a:rPr>
              <a:t>mean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totalsum/N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b="1" spc="-5" dirty="0">
                <a:latin typeface="Courier New"/>
                <a:cs typeface="Courier New"/>
              </a:rPr>
              <a:t>return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totalsum,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mean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6443" y="4396233"/>
            <a:ext cx="299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#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Using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function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spc="-5" dirty="0">
                <a:latin typeface="Courier New"/>
                <a:cs typeface="Courier New"/>
              </a:rPr>
              <a:t>data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[1,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5,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6,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3,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12,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3]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6444" y="5082033"/>
            <a:ext cx="3112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totalsum,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mean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stat(data)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spc="-5" dirty="0">
                <a:latin typeface="Courier New"/>
                <a:cs typeface="Courier New"/>
              </a:rPr>
              <a:t>print(totalsum,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mean)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5022" y="1926308"/>
            <a:ext cx="2619375" cy="5674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28575" rIns="0" bIns="0" rtlCol="0">
            <a:spAutoFit/>
          </a:bodyPr>
          <a:lstStyle/>
          <a:p>
            <a:pPr marL="12700" marR="407034" algn="ctr">
              <a:lnSpc>
                <a:spcPts val="2090"/>
              </a:lnSpc>
              <a:spcBef>
                <a:spcPts val="225"/>
              </a:spcBef>
            </a:pPr>
            <a:r>
              <a:rPr dirty="0">
                <a:latin typeface="Calibri"/>
                <a:cs typeface="Calibri"/>
              </a:rPr>
              <a:t>Function </a:t>
            </a:r>
            <a:r>
              <a:rPr spc="-5" dirty="0">
                <a:latin typeface="Calibri"/>
                <a:cs typeface="Calibri"/>
              </a:rPr>
              <a:t>with multiple </a:t>
            </a:r>
            <a:r>
              <a:rPr spc="-4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return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values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" y="2501901"/>
            <a:ext cx="8382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01600">
              <a:lnSpc>
                <a:spcPts val="2090"/>
              </a:lnSpc>
              <a:spcBef>
                <a:spcPts val="225"/>
              </a:spcBef>
            </a:pPr>
            <a:r>
              <a:rPr spc="-15" dirty="0">
                <a:latin typeface="Calibri"/>
                <a:cs typeface="Calibri"/>
              </a:rPr>
              <a:t>Create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ti</a:t>
            </a:r>
            <a:r>
              <a:rPr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0307" y="1395481"/>
            <a:ext cx="317500" cy="4218305"/>
            <a:chOff x="1168261" y="898655"/>
            <a:chExt cx="317500" cy="4218305"/>
          </a:xfrm>
        </p:grpSpPr>
        <p:sp>
          <p:nvSpPr>
            <p:cNvPr id="18" name="object 18"/>
            <p:cNvSpPr/>
            <p:nvPr/>
          </p:nvSpPr>
          <p:spPr>
            <a:xfrm>
              <a:off x="1177786" y="908180"/>
              <a:ext cx="298450" cy="2799715"/>
            </a:xfrm>
            <a:custGeom>
              <a:avLst/>
              <a:gdLst/>
              <a:ahLst/>
              <a:cxnLst/>
              <a:rect l="l" t="t" r="r" b="b"/>
              <a:pathLst>
                <a:path w="298450" h="2799715">
                  <a:moveTo>
                    <a:pt x="298173" y="2799116"/>
                  </a:moveTo>
                  <a:lnTo>
                    <a:pt x="240141" y="2797163"/>
                  </a:lnTo>
                  <a:lnTo>
                    <a:pt x="192751" y="2791838"/>
                  </a:lnTo>
                  <a:lnTo>
                    <a:pt x="160801" y="2783940"/>
                  </a:lnTo>
                  <a:lnTo>
                    <a:pt x="149085" y="2774269"/>
                  </a:lnTo>
                  <a:lnTo>
                    <a:pt x="149088" y="1424405"/>
                  </a:lnTo>
                  <a:lnTo>
                    <a:pt x="137371" y="1414733"/>
                  </a:lnTo>
                  <a:lnTo>
                    <a:pt x="105421" y="1406835"/>
                  </a:lnTo>
                  <a:lnTo>
                    <a:pt x="58031" y="1401510"/>
                  </a:lnTo>
                  <a:lnTo>
                    <a:pt x="0" y="1399558"/>
                  </a:lnTo>
                  <a:lnTo>
                    <a:pt x="58031" y="1397605"/>
                  </a:lnTo>
                  <a:lnTo>
                    <a:pt x="105421" y="1392280"/>
                  </a:lnTo>
                  <a:lnTo>
                    <a:pt x="137371" y="1384382"/>
                  </a:lnTo>
                  <a:lnTo>
                    <a:pt x="149088" y="1374711"/>
                  </a:lnTo>
                  <a:lnTo>
                    <a:pt x="149088" y="24847"/>
                  </a:lnTo>
                  <a:lnTo>
                    <a:pt x="160804" y="15175"/>
                  </a:lnTo>
                  <a:lnTo>
                    <a:pt x="192754" y="7277"/>
                  </a:lnTo>
                  <a:lnTo>
                    <a:pt x="240144" y="1952"/>
                  </a:lnTo>
                  <a:lnTo>
                    <a:pt x="298176" y="0"/>
                  </a:lnTo>
                </a:path>
              </a:pathLst>
            </a:custGeom>
            <a:ln w="190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97664" y="3846441"/>
              <a:ext cx="278765" cy="1260475"/>
            </a:xfrm>
            <a:custGeom>
              <a:avLst/>
              <a:gdLst/>
              <a:ahLst/>
              <a:cxnLst/>
              <a:rect l="l" t="t" r="r" b="b"/>
              <a:pathLst>
                <a:path w="278765" h="1260475">
                  <a:moveTo>
                    <a:pt x="278296" y="1260411"/>
                  </a:moveTo>
                  <a:lnTo>
                    <a:pt x="224133" y="1258588"/>
                  </a:lnTo>
                  <a:lnTo>
                    <a:pt x="179903" y="1253618"/>
                  </a:lnTo>
                  <a:lnTo>
                    <a:pt x="150082" y="1246247"/>
                  </a:lnTo>
                  <a:lnTo>
                    <a:pt x="139147" y="1237221"/>
                  </a:lnTo>
                  <a:lnTo>
                    <a:pt x="139148" y="653395"/>
                  </a:lnTo>
                  <a:lnTo>
                    <a:pt x="128213" y="644369"/>
                  </a:lnTo>
                  <a:lnTo>
                    <a:pt x="98392" y="636997"/>
                  </a:lnTo>
                  <a:lnTo>
                    <a:pt x="54162" y="632027"/>
                  </a:lnTo>
                  <a:lnTo>
                    <a:pt x="0" y="630205"/>
                  </a:lnTo>
                  <a:lnTo>
                    <a:pt x="54162" y="628383"/>
                  </a:lnTo>
                  <a:lnTo>
                    <a:pt x="98392" y="623413"/>
                  </a:lnTo>
                  <a:lnTo>
                    <a:pt x="128213" y="616041"/>
                  </a:lnTo>
                  <a:lnTo>
                    <a:pt x="139148" y="607015"/>
                  </a:lnTo>
                  <a:lnTo>
                    <a:pt x="139148" y="23190"/>
                  </a:lnTo>
                  <a:lnTo>
                    <a:pt x="150083" y="14163"/>
                  </a:lnTo>
                  <a:lnTo>
                    <a:pt x="179904" y="6792"/>
                  </a:lnTo>
                  <a:lnTo>
                    <a:pt x="224134" y="1822"/>
                  </a:lnTo>
                  <a:lnTo>
                    <a:pt x="278297" y="0"/>
                  </a:lnTo>
                </a:path>
              </a:pathLst>
            </a:custGeom>
            <a:ln w="190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200" y="4653790"/>
            <a:ext cx="8382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31775">
              <a:lnSpc>
                <a:spcPts val="2110"/>
              </a:lnSpc>
              <a:spcBef>
                <a:spcPts val="210"/>
              </a:spcBef>
            </a:pPr>
            <a:r>
              <a:rPr spc="-5" dirty="0">
                <a:latin typeface="Calibri"/>
                <a:cs typeface="Calibri"/>
              </a:rPr>
              <a:t>Use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5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ti</a:t>
            </a:r>
            <a:r>
              <a:rPr dirty="0">
                <a:latin typeface="Calibri"/>
                <a:cs typeface="Calibri"/>
              </a:rPr>
              <a:t>on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6882" y="4364229"/>
            <a:ext cx="31115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general,</a:t>
            </a:r>
            <a:r>
              <a:rPr spc="-5" dirty="0">
                <a:latin typeface="Calibri"/>
                <a:cs typeface="Calibri"/>
              </a:rPr>
              <a:t> it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recommended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create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function(s)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separate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File(s)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5" dirty="0">
                <a:latin typeface="Calibri"/>
                <a:cs typeface="Calibri"/>
              </a:rPr>
              <a:t> shown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previous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077BA3E2-C6A6-4F6C-AC18-3C30CEF0F996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133243"/>
            <a:ext cx="4343400" cy="1883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009650" y="1371600"/>
            <a:ext cx="7124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Mathematics in Python</a:t>
            </a:r>
          </a:p>
        </p:txBody>
      </p:sp>
    </p:spTree>
    <p:extLst>
      <p:ext uri="{BB962C8B-B14F-4D97-AF65-F5344CB8AC3E}">
        <p14:creationId xmlns:p14="http://schemas.microsoft.com/office/powerpoint/2010/main" val="4037343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234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335">
              <a:spcBef>
                <a:spcPts val="100"/>
              </a:spcBef>
            </a:pPr>
            <a:r>
              <a:rPr spc="-15" dirty="0"/>
              <a:t>Mathematical</a:t>
            </a:r>
            <a:r>
              <a:rPr spc="-6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736" y="1295400"/>
            <a:ext cx="573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Let's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create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mathematical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5674" y="1953768"/>
            <a:ext cx="1634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50" dirty="0">
                <a:latin typeface="Cambria Math"/>
                <a:cs typeface="Cambria Math"/>
              </a:rPr>
              <a:t>𝑓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35" dirty="0">
                <a:latin typeface="Cambria Math"/>
                <a:cs typeface="Cambria Math"/>
              </a:rPr>
              <a:t>𝑦</a:t>
            </a:r>
            <a:r>
              <a:rPr dirty="0">
                <a:latin typeface="Cambria Math"/>
                <a:cs typeface="Cambria Math"/>
              </a:rPr>
              <a:t>)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3</a:t>
            </a:r>
            <a:r>
              <a:rPr spc="100" dirty="0">
                <a:latin typeface="Cambria Math"/>
                <a:cs typeface="Cambria Math"/>
              </a:rPr>
              <a:t>𝑥</a:t>
            </a:r>
            <a:r>
              <a:rPr sz="1950" spc="44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35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8015" y="1967613"/>
            <a:ext cx="930275" cy="285115"/>
          </a:xfrm>
          <a:custGeom>
            <a:avLst/>
            <a:gdLst/>
            <a:ahLst/>
            <a:cxnLst/>
            <a:rect l="l" t="t" r="r" b="b"/>
            <a:pathLst>
              <a:path w="930275" h="285114">
                <a:moveTo>
                  <a:pt x="929733" y="0"/>
                </a:moveTo>
                <a:lnTo>
                  <a:pt x="167733" y="0"/>
                </a:lnTo>
                <a:lnTo>
                  <a:pt x="167733" y="1068"/>
                </a:lnTo>
                <a:lnTo>
                  <a:pt x="142986" y="1068"/>
                </a:lnTo>
                <a:lnTo>
                  <a:pt x="75233" y="255007"/>
                </a:lnTo>
                <a:lnTo>
                  <a:pt x="36612" y="168835"/>
                </a:lnTo>
                <a:lnTo>
                  <a:pt x="0" y="185578"/>
                </a:lnTo>
                <a:lnTo>
                  <a:pt x="3460" y="193949"/>
                </a:lnTo>
                <a:lnTo>
                  <a:pt x="22325" y="185578"/>
                </a:lnTo>
                <a:lnTo>
                  <a:pt x="68535" y="284920"/>
                </a:lnTo>
                <a:lnTo>
                  <a:pt x="79363" y="284920"/>
                </a:lnTo>
                <a:lnTo>
                  <a:pt x="151917" y="15914"/>
                </a:lnTo>
                <a:lnTo>
                  <a:pt x="174241" y="15914"/>
                </a:lnTo>
                <a:lnTo>
                  <a:pt x="174241" y="12700"/>
                </a:lnTo>
                <a:lnTo>
                  <a:pt x="929733" y="12700"/>
                </a:lnTo>
                <a:lnTo>
                  <a:pt x="929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05808" y="1871472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𝑥</a:t>
            </a:r>
            <a:r>
              <a:rPr sz="1950" spc="97" baseline="-4273" dirty="0">
                <a:latin typeface="Cambria Math"/>
                <a:cs typeface="Cambria Math"/>
              </a:rPr>
              <a:t>2</a:t>
            </a:r>
            <a:r>
              <a:rPr sz="1950" spc="270" baseline="-4273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r>
              <a:rPr sz="2700" spc="-15" baseline="-20061" dirty="0">
                <a:latin typeface="Cambria Math"/>
                <a:cs typeface="Cambria Math"/>
              </a:rPr>
              <a:t> </a:t>
            </a:r>
            <a:r>
              <a:rPr sz="2700" spc="89" baseline="-20061" dirty="0">
                <a:latin typeface="Cambria Math"/>
                <a:cs typeface="Cambria Math"/>
              </a:rPr>
              <a:t>𝑦</a:t>
            </a:r>
            <a:r>
              <a:rPr sz="1950" spc="89" baseline="-4273" dirty="0">
                <a:latin typeface="Cambria Math"/>
                <a:cs typeface="Cambria Math"/>
              </a:rPr>
              <a:t>2</a:t>
            </a:r>
            <a:r>
              <a:rPr sz="1950" spc="270" baseline="-4273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r>
              <a:rPr sz="2700" spc="-7" baseline="-20061" dirty="0">
                <a:latin typeface="Cambria Math"/>
                <a:cs typeface="Cambria Math"/>
              </a:rPr>
              <a:t> </a:t>
            </a:r>
            <a:r>
              <a:rPr sz="2700" spc="89" baseline="-20061" dirty="0">
                <a:latin typeface="Cambria Math"/>
                <a:cs typeface="Cambria Math"/>
              </a:rPr>
              <a:t>𝑒</a:t>
            </a:r>
            <a:r>
              <a:rPr sz="1300" spc="60" dirty="0">
                <a:latin typeface="Cambria Math"/>
                <a:cs typeface="Cambria Math"/>
              </a:rPr>
              <a:t>𝑙𝑛(𝑥)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321" y="2832987"/>
            <a:ext cx="8961120" cy="1694879"/>
            <a:chOff x="82296" y="2538983"/>
            <a:chExt cx="8961120" cy="21215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4" y="2545079"/>
              <a:ext cx="8942832" cy="21153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6" y="2538983"/>
              <a:ext cx="8769096" cy="20817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86" y="2571749"/>
              <a:ext cx="8851825" cy="20218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6086" y="2571749"/>
              <a:ext cx="8851900" cy="2022475"/>
            </a:xfrm>
            <a:custGeom>
              <a:avLst/>
              <a:gdLst/>
              <a:ahLst/>
              <a:cxnLst/>
              <a:rect l="l" t="t" r="r" b="b"/>
              <a:pathLst>
                <a:path w="8851900" h="2022475">
                  <a:moveTo>
                    <a:pt x="0" y="0"/>
                  </a:moveTo>
                  <a:lnTo>
                    <a:pt x="8851825" y="0"/>
                  </a:lnTo>
                  <a:lnTo>
                    <a:pt x="8851825" y="2021883"/>
                  </a:lnTo>
                  <a:lnTo>
                    <a:pt x="0" y="20218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4490" y="2404872"/>
            <a:ext cx="127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Python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Code: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3265" y="2290584"/>
            <a:ext cx="451484" cy="212090"/>
          </a:xfrm>
          <a:custGeom>
            <a:avLst/>
            <a:gdLst/>
            <a:ahLst/>
            <a:cxnLst/>
            <a:rect l="l" t="t" r="r" b="b"/>
            <a:pathLst>
              <a:path w="451484" h="212089">
                <a:moveTo>
                  <a:pt x="383658" y="0"/>
                </a:moveTo>
                <a:lnTo>
                  <a:pt x="380644" y="8595"/>
                </a:lnTo>
                <a:lnTo>
                  <a:pt x="392901" y="13914"/>
                </a:lnTo>
                <a:lnTo>
                  <a:pt x="403442" y="21278"/>
                </a:lnTo>
                <a:lnTo>
                  <a:pt x="424846" y="55409"/>
                </a:lnTo>
                <a:lnTo>
                  <a:pt x="431878" y="104813"/>
                </a:lnTo>
                <a:lnTo>
                  <a:pt x="431093" y="123488"/>
                </a:lnTo>
                <a:lnTo>
                  <a:pt x="419320" y="169217"/>
                </a:lnTo>
                <a:lnTo>
                  <a:pt x="393044" y="197806"/>
                </a:lnTo>
                <a:lnTo>
                  <a:pt x="380978" y="203150"/>
                </a:lnTo>
                <a:lnTo>
                  <a:pt x="383658" y="211745"/>
                </a:lnTo>
                <a:lnTo>
                  <a:pt x="424113" y="187708"/>
                </a:lnTo>
                <a:lnTo>
                  <a:pt x="446835" y="143335"/>
                </a:lnTo>
                <a:lnTo>
                  <a:pt x="451189" y="105928"/>
                </a:lnTo>
                <a:lnTo>
                  <a:pt x="450097" y="86516"/>
                </a:lnTo>
                <a:lnTo>
                  <a:pt x="433720" y="37114"/>
                </a:lnTo>
                <a:lnTo>
                  <a:pt x="399009" y="5542"/>
                </a:lnTo>
                <a:lnTo>
                  <a:pt x="383658" y="0"/>
                </a:lnTo>
                <a:close/>
              </a:path>
              <a:path w="45148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8394" y="2218944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9135" algn="l"/>
              </a:tabLst>
            </a:pPr>
            <a:r>
              <a:rPr dirty="0">
                <a:latin typeface="Cambria Math"/>
                <a:cs typeface="Cambria Math"/>
              </a:rPr>
              <a:t>𝑓  2</a:t>
            </a:r>
            <a:r>
              <a:rPr spc="5" dirty="0">
                <a:latin typeface="Cambria Math"/>
                <a:cs typeface="Cambria Math"/>
              </a:rPr>
              <a:t>,</a:t>
            </a:r>
            <a:r>
              <a:rPr dirty="0">
                <a:latin typeface="Cambria Math"/>
                <a:cs typeface="Cambria Math"/>
              </a:rPr>
              <a:t>2	</a:t>
            </a:r>
            <a:r>
              <a:rPr spc="5" dirty="0">
                <a:latin typeface="Cambria Math"/>
                <a:cs typeface="Cambria Math"/>
              </a:rPr>
              <a:t>=</a:t>
            </a:r>
            <a:r>
              <a:rPr dirty="0">
                <a:latin typeface="Cambria Math"/>
                <a:cs typeface="Cambria Math"/>
              </a:rPr>
              <a:t>?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491" y="4824983"/>
            <a:ext cx="3516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answer</a:t>
            </a:r>
            <a:r>
              <a:rPr spc="-5" dirty="0">
                <a:latin typeface="Calibri"/>
                <a:cs typeface="Calibri"/>
              </a:rPr>
              <a:t> becomes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" dirty="0">
                <a:latin typeface="Cambria Math"/>
                <a:cs typeface="Cambria Math"/>
              </a:rPr>
              <a:t>𝑓(2,2)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16.83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9244A-ADA7-4155-B38F-3322BB2AF9B1}"/>
              </a:ext>
            </a:extLst>
          </p:cNvPr>
          <p:cNvSpPr txBox="1"/>
          <p:nvPr/>
        </p:nvSpPr>
        <p:spPr>
          <a:xfrm>
            <a:off x="222871" y="2916694"/>
            <a:ext cx="867402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500" dirty="0">
                <a:latin typeface="Courier"/>
              </a:rPr>
              <a:t>import math as </a:t>
            </a:r>
            <a:r>
              <a:rPr lang="en-GB" sz="1500" dirty="0" err="1">
                <a:latin typeface="Courier"/>
              </a:rPr>
              <a:t>mt</a:t>
            </a:r>
            <a:endParaRPr lang="en-GB" sz="1500" dirty="0">
              <a:latin typeface="Courier"/>
            </a:endParaRPr>
          </a:p>
          <a:p>
            <a:pPr algn="l"/>
            <a:r>
              <a:rPr lang="en-GB" sz="1500" dirty="0">
                <a:latin typeface="Courier"/>
              </a:rPr>
              <a:t>x = 2</a:t>
            </a:r>
          </a:p>
          <a:p>
            <a:pPr algn="l"/>
            <a:r>
              <a:rPr lang="en-GB" sz="1500" dirty="0">
                <a:latin typeface="Courier"/>
              </a:rPr>
              <a:t>y = 2</a:t>
            </a:r>
          </a:p>
          <a:p>
            <a:pPr algn="l"/>
            <a:r>
              <a:rPr lang="en-GB" sz="1500" dirty="0">
                <a:latin typeface="Courier"/>
              </a:rPr>
              <a:t>f = 3*</a:t>
            </a:r>
            <a:r>
              <a:rPr lang="en-GB" sz="1500" dirty="0" err="1">
                <a:latin typeface="Courier"/>
              </a:rPr>
              <a:t>mt.pow</a:t>
            </a:r>
            <a:r>
              <a:rPr lang="en-GB" sz="1500" dirty="0">
                <a:latin typeface="Courier"/>
              </a:rPr>
              <a:t>(x,2) + </a:t>
            </a:r>
            <a:r>
              <a:rPr lang="en-GB" sz="1500" dirty="0" err="1">
                <a:latin typeface="Courier"/>
              </a:rPr>
              <a:t>mt.sqrt</a:t>
            </a:r>
            <a:r>
              <a:rPr lang="en-GB" sz="1500" dirty="0">
                <a:latin typeface="Courier"/>
              </a:rPr>
              <a:t>(</a:t>
            </a:r>
            <a:r>
              <a:rPr lang="en-GB" sz="1500" dirty="0" err="1">
                <a:latin typeface="Courier"/>
              </a:rPr>
              <a:t>mt.pow</a:t>
            </a:r>
            <a:r>
              <a:rPr lang="en-GB" sz="1500" dirty="0">
                <a:latin typeface="Courier"/>
              </a:rPr>
              <a:t>(x,2) + </a:t>
            </a:r>
            <a:r>
              <a:rPr lang="en-GB" sz="1500" dirty="0" err="1">
                <a:latin typeface="Courier"/>
              </a:rPr>
              <a:t>mt.pow</a:t>
            </a:r>
            <a:r>
              <a:rPr lang="en-GB" sz="1500" dirty="0">
                <a:latin typeface="Courier"/>
              </a:rPr>
              <a:t>(y,2)) + </a:t>
            </a:r>
            <a:r>
              <a:rPr lang="en-GB" sz="1500" dirty="0" err="1">
                <a:latin typeface="Courier"/>
              </a:rPr>
              <a:t>mt.exp</a:t>
            </a:r>
            <a:r>
              <a:rPr lang="en-GB" sz="1500" dirty="0">
                <a:latin typeface="Courier"/>
              </a:rPr>
              <a:t>(mt.log(x))</a:t>
            </a:r>
          </a:p>
          <a:p>
            <a:pPr algn="l"/>
            <a:r>
              <a:rPr lang="en-GB" sz="1500" dirty="0">
                <a:latin typeface="Courier"/>
              </a:rPr>
              <a:t>print(f)</a:t>
            </a:r>
            <a:endParaRPr lang="en-GB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CBAC98F-EF8C-4493-85A3-D23319A8A5C5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1F7001-9845-4B81-80A3-4D10E258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76200"/>
            <a:ext cx="8791575" cy="1524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4050C7-70E4-4D45-A2DD-8FC34953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" y="1705348"/>
            <a:ext cx="8229600" cy="232370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u="sng" dirty="0"/>
              <a:t>Interpreter</a:t>
            </a:r>
            <a:r>
              <a:rPr lang="en-US" altLang="en-US" sz="2000" dirty="0"/>
              <a:t>: translates and executes instructions in high-level language program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dirty="0"/>
              <a:t>Used by Python language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u="sng" dirty="0">
                <a:highlight>
                  <a:srgbClr val="FFFF00"/>
                </a:highlight>
              </a:rPr>
              <a:t>Interprets one instruction at a time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u="sng" dirty="0"/>
              <a:t>Source code</a:t>
            </a:r>
            <a:r>
              <a:rPr lang="en-US" altLang="en-US" sz="2000" dirty="0"/>
              <a:t>: statements written by programmer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en-US" sz="2000" u="sng" dirty="0"/>
              <a:t>Syntax error</a:t>
            </a:r>
            <a:r>
              <a:rPr lang="en-US" altLang="en-US" sz="2000" dirty="0"/>
              <a:t>: prevents code from being translated</a:t>
            </a:r>
            <a:endParaRPr lang="he-IL" alt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249F163-0331-4DF0-9470-69220082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475"/>
            <a:ext cx="7192651" cy="269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BC76D-95F9-497D-8857-49B074EA9AE6}"/>
              </a:ext>
            </a:extLst>
          </p:cNvPr>
          <p:cNvSpPr txBox="1"/>
          <p:nvPr/>
        </p:nvSpPr>
        <p:spPr>
          <a:xfrm>
            <a:off x="5059837" y="2220870"/>
            <a:ext cx="3938587" cy="64698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Typical Python implementations offer</a:t>
            </a:r>
            <a:br>
              <a:rPr lang="en-US" sz="1600" dirty="0"/>
            </a:br>
            <a:r>
              <a:rPr lang="en-US" sz="1600" dirty="0"/>
              <a:t>both an interpreter and compiler.</a:t>
            </a:r>
          </a:p>
        </p:txBody>
      </p:sp>
    </p:spTree>
    <p:extLst>
      <p:ext uri="{BB962C8B-B14F-4D97-AF65-F5344CB8AC3E}">
        <p14:creationId xmlns:p14="http://schemas.microsoft.com/office/powerpoint/2010/main" val="439446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335">
              <a:spcBef>
                <a:spcPts val="100"/>
              </a:spcBef>
            </a:pPr>
            <a:r>
              <a:rPr spc="-15" dirty="0"/>
              <a:t>Mathematical</a:t>
            </a:r>
            <a:r>
              <a:rPr spc="-6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0" y="1447800"/>
            <a:ext cx="719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Let's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create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function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calculates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mathematical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9023" y="1920240"/>
            <a:ext cx="1634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50" dirty="0">
                <a:latin typeface="Cambria Math"/>
                <a:cs typeface="Cambria Math"/>
              </a:rPr>
              <a:t>𝑓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35" dirty="0">
                <a:latin typeface="Cambria Math"/>
                <a:cs typeface="Cambria Math"/>
              </a:rPr>
              <a:t>𝑦</a:t>
            </a:r>
            <a:r>
              <a:rPr dirty="0">
                <a:latin typeface="Cambria Math"/>
                <a:cs typeface="Cambria Math"/>
              </a:rPr>
              <a:t>)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3</a:t>
            </a:r>
            <a:r>
              <a:rPr spc="100" dirty="0">
                <a:latin typeface="Cambria Math"/>
                <a:cs typeface="Cambria Math"/>
              </a:rPr>
              <a:t>𝑥</a:t>
            </a:r>
            <a:r>
              <a:rPr sz="1950" spc="44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35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71364" y="1933561"/>
            <a:ext cx="930275" cy="285115"/>
          </a:xfrm>
          <a:custGeom>
            <a:avLst/>
            <a:gdLst/>
            <a:ahLst/>
            <a:cxnLst/>
            <a:rect l="l" t="t" r="r" b="b"/>
            <a:pathLst>
              <a:path w="930275" h="285114">
                <a:moveTo>
                  <a:pt x="929733" y="0"/>
                </a:moveTo>
                <a:lnTo>
                  <a:pt x="167733" y="0"/>
                </a:lnTo>
                <a:lnTo>
                  <a:pt x="167733" y="1069"/>
                </a:lnTo>
                <a:lnTo>
                  <a:pt x="142986" y="1069"/>
                </a:lnTo>
                <a:lnTo>
                  <a:pt x="75232" y="255007"/>
                </a:lnTo>
                <a:lnTo>
                  <a:pt x="36611" y="168836"/>
                </a:lnTo>
                <a:lnTo>
                  <a:pt x="0" y="185578"/>
                </a:lnTo>
                <a:lnTo>
                  <a:pt x="3460" y="193950"/>
                </a:lnTo>
                <a:lnTo>
                  <a:pt x="22324" y="185578"/>
                </a:lnTo>
                <a:lnTo>
                  <a:pt x="68535" y="284921"/>
                </a:lnTo>
                <a:lnTo>
                  <a:pt x="79362" y="284921"/>
                </a:lnTo>
                <a:lnTo>
                  <a:pt x="151916" y="15914"/>
                </a:lnTo>
                <a:lnTo>
                  <a:pt x="174240" y="15914"/>
                </a:lnTo>
                <a:lnTo>
                  <a:pt x="174240" y="12700"/>
                </a:lnTo>
                <a:lnTo>
                  <a:pt x="929733" y="12700"/>
                </a:lnTo>
                <a:lnTo>
                  <a:pt x="929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9157" y="1837945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𝑥</a:t>
            </a:r>
            <a:r>
              <a:rPr sz="1950" spc="97" baseline="-4273" dirty="0">
                <a:latin typeface="Cambria Math"/>
                <a:cs typeface="Cambria Math"/>
              </a:rPr>
              <a:t>2</a:t>
            </a:r>
            <a:r>
              <a:rPr sz="1950" spc="270" baseline="-4273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r>
              <a:rPr sz="2700" spc="-15" baseline="-20061" dirty="0">
                <a:latin typeface="Cambria Math"/>
                <a:cs typeface="Cambria Math"/>
              </a:rPr>
              <a:t> </a:t>
            </a:r>
            <a:r>
              <a:rPr sz="2700" spc="89" baseline="-20061" dirty="0">
                <a:latin typeface="Cambria Math"/>
                <a:cs typeface="Cambria Math"/>
              </a:rPr>
              <a:t>𝑦</a:t>
            </a:r>
            <a:r>
              <a:rPr sz="1950" spc="89" baseline="-4273" dirty="0">
                <a:latin typeface="Cambria Math"/>
                <a:cs typeface="Cambria Math"/>
              </a:rPr>
              <a:t>2</a:t>
            </a:r>
            <a:r>
              <a:rPr sz="1950" spc="270" baseline="-4273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r>
              <a:rPr sz="2700" spc="-7" baseline="-20061" dirty="0">
                <a:latin typeface="Cambria Math"/>
                <a:cs typeface="Cambria Math"/>
              </a:rPr>
              <a:t> </a:t>
            </a:r>
            <a:r>
              <a:rPr sz="2700" spc="89" baseline="-20061" dirty="0">
                <a:latin typeface="Cambria Math"/>
                <a:cs typeface="Cambria Math"/>
              </a:rPr>
              <a:t>𝑒</a:t>
            </a:r>
            <a:r>
              <a:rPr sz="1300" spc="60" dirty="0">
                <a:latin typeface="Cambria Math"/>
                <a:cs typeface="Cambria Math"/>
              </a:rPr>
              <a:t>𝑙𝑛(𝑥)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4762" y="2518157"/>
            <a:ext cx="9153525" cy="3094355"/>
            <a:chOff x="-4762" y="2054351"/>
            <a:chExt cx="9153525" cy="30943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3495"/>
              <a:ext cx="9143999" cy="30784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54351"/>
              <a:ext cx="9143999" cy="29992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88318"/>
              <a:ext cx="9143998" cy="30551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2088318"/>
              <a:ext cx="9144000" cy="3055620"/>
            </a:xfrm>
            <a:custGeom>
              <a:avLst/>
              <a:gdLst/>
              <a:ahLst/>
              <a:cxnLst/>
              <a:rect l="l" t="t" r="r" b="b"/>
              <a:pathLst>
                <a:path w="9144000" h="3055620">
                  <a:moveTo>
                    <a:pt x="0" y="0"/>
                  </a:moveTo>
                  <a:lnTo>
                    <a:pt x="9143999" y="0"/>
                  </a:lnTo>
                  <a:lnTo>
                    <a:pt x="9143999" y="3055182"/>
                  </a:lnTo>
                  <a:lnTo>
                    <a:pt x="0" y="305518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3247" y="3256788"/>
            <a:ext cx="64268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dirty="0">
                <a:solidFill>
                  <a:srgbClr val="632523"/>
                </a:solidFill>
                <a:latin typeface="Courier New"/>
                <a:cs typeface="Courier New"/>
              </a:rPr>
              <a:t>+</a:t>
            </a:r>
            <a:r>
              <a:rPr sz="15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mt.sqrt(mt.pow(x,2)</a:t>
            </a:r>
            <a:r>
              <a:rPr sz="15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632523"/>
                </a:solidFill>
                <a:latin typeface="Courier New"/>
                <a:cs typeface="Courier New"/>
              </a:rPr>
              <a:t>+</a:t>
            </a:r>
            <a:r>
              <a:rPr sz="15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mt.pow(y,2))</a:t>
            </a:r>
            <a:r>
              <a:rPr sz="15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632523"/>
                </a:solidFill>
                <a:latin typeface="Courier New"/>
                <a:cs typeface="Courier New"/>
              </a:rPr>
              <a:t>+</a:t>
            </a:r>
            <a:r>
              <a:rPr sz="1500" b="1" spc="-1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mt.exp(mt.log(x))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028188"/>
            <a:ext cx="24257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def</a:t>
            </a:r>
            <a:r>
              <a:rPr sz="1500" b="1" spc="-6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func_ex(x,y):</a:t>
            </a:r>
            <a:endParaRPr sz="1500">
              <a:latin typeface="Courier New"/>
              <a:cs typeface="Courier New"/>
            </a:endParaRPr>
          </a:p>
          <a:p>
            <a:pPr marL="469900" marR="5080"/>
            <a:r>
              <a:rPr sz="1500" b="1" dirty="0">
                <a:solidFill>
                  <a:srgbClr val="632523"/>
                </a:solidFill>
                <a:latin typeface="Courier New"/>
                <a:cs typeface="Courier New"/>
              </a:rPr>
              <a:t>f</a:t>
            </a:r>
            <a:r>
              <a:rPr sz="1500" b="1" spc="-5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500" b="1" spc="-5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3*mt.pow(x,2) </a:t>
            </a:r>
            <a:r>
              <a:rPr sz="1500" b="1" spc="-88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632523"/>
                </a:solidFill>
                <a:latin typeface="Courier New"/>
                <a:cs typeface="Courier New"/>
              </a:rPr>
              <a:t>return</a:t>
            </a:r>
            <a:r>
              <a:rPr sz="1500" b="1" spc="-1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632523"/>
                </a:solidFill>
                <a:latin typeface="Courier New"/>
                <a:cs typeface="Courier New"/>
              </a:rPr>
              <a:t>f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40" y="3942588"/>
            <a:ext cx="1854835" cy="134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x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12700"/>
            <a:r>
              <a:rPr sz="1500" dirty="0">
                <a:latin typeface="Courier New"/>
                <a:cs typeface="Courier New"/>
              </a:rPr>
              <a:t>y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200000"/>
              </a:lnSpc>
            </a:pPr>
            <a:r>
              <a:rPr sz="1500" dirty="0">
                <a:latin typeface="Courier New"/>
                <a:cs typeface="Courier New"/>
              </a:rPr>
              <a:t>f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func_ex(x,y)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print(f)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2092149"/>
            <a:ext cx="1968500" cy="7334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88265">
              <a:spcBef>
                <a:spcPts val="975"/>
              </a:spcBef>
            </a:pPr>
            <a:r>
              <a:rPr dirty="0">
                <a:latin typeface="Calibri"/>
                <a:cs typeface="Calibri"/>
              </a:rPr>
              <a:t>Python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Code: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735"/>
              </a:spcBef>
            </a:pPr>
            <a:r>
              <a:rPr sz="1500" spc="-5" dirty="0">
                <a:latin typeface="Courier New"/>
                <a:cs typeface="Courier New"/>
              </a:rPr>
              <a:t>import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math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as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22865E28-B52E-4D06-87C4-04C7DFBEE7EE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569" y="1524000"/>
            <a:ext cx="8162925" cy="253575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marR="5080" indent="-342900" algn="just">
              <a:lnSpc>
                <a:spcPts val="3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15" dirty="0">
                <a:latin typeface="Calibri"/>
                <a:cs typeface="Calibri"/>
              </a:rPr>
              <a:t>Standard Library </a:t>
            </a:r>
            <a:r>
              <a:rPr sz="2400" spc="-10" dirty="0">
                <a:latin typeface="Calibri"/>
                <a:cs typeface="Calibri"/>
              </a:rPr>
              <a:t>consists </a:t>
            </a:r>
            <a:r>
              <a:rPr sz="2400" spc="-5" dirty="0">
                <a:latin typeface="Calibri"/>
                <a:cs typeface="Calibri"/>
              </a:rPr>
              <a:t>basic </a:t>
            </a:r>
            <a:r>
              <a:rPr sz="2400" spc="-10" dirty="0">
                <a:latin typeface="Calibri"/>
                <a:cs typeface="Calibri"/>
              </a:rPr>
              <a:t>Math </a:t>
            </a:r>
            <a:r>
              <a:rPr sz="2400" spc="-5" dirty="0">
                <a:latin typeface="Calibri"/>
                <a:cs typeface="Calibri"/>
              </a:rPr>
              <a:t> functions,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30" dirty="0">
                <a:latin typeface="Calibri"/>
                <a:cs typeface="Calibri"/>
              </a:rPr>
              <a:t>fore </a:t>
            </a:r>
            <a:r>
              <a:rPr sz="2400" spc="-10" dirty="0">
                <a:latin typeface="Calibri"/>
                <a:cs typeface="Calibri"/>
              </a:rPr>
              <a:t>advanced Math </a:t>
            </a:r>
            <a:r>
              <a:rPr sz="2400" spc="-5" dirty="0">
                <a:latin typeface="Calibri"/>
                <a:cs typeface="Calibri"/>
              </a:rPr>
              <a:t>functions,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6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typically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NumPy </a:t>
            </a:r>
            <a:r>
              <a:rPr sz="2400" spc="-15" dirty="0">
                <a:latin typeface="Calibri"/>
                <a:cs typeface="Calibri"/>
              </a:rPr>
              <a:t>Library</a:t>
            </a:r>
            <a:endParaRPr sz="2400" dirty="0">
              <a:latin typeface="Calibri"/>
              <a:cs typeface="Calibri"/>
            </a:endParaRPr>
          </a:p>
          <a:p>
            <a:pPr marL="354965" marR="200025" indent="-342900">
              <a:lnSpc>
                <a:spcPct val="8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don’t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yet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started,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Anaconda </a:t>
            </a:r>
            <a:r>
              <a:rPr sz="2400" b="1" spc="-5" dirty="0">
                <a:latin typeface="Calibri"/>
                <a:cs typeface="Calibri"/>
              </a:rPr>
              <a:t>Distribution </a:t>
            </a:r>
            <a:r>
              <a:rPr sz="2400" dirty="0">
                <a:latin typeface="Calibri"/>
                <a:cs typeface="Calibri"/>
              </a:rPr>
              <a:t>- it </a:t>
            </a:r>
            <a:r>
              <a:rPr sz="2400" spc="-5" dirty="0">
                <a:latin typeface="Calibri"/>
                <a:cs typeface="Calibri"/>
              </a:rPr>
              <a:t>includes </a:t>
            </a:r>
            <a:r>
              <a:rPr sz="2400" dirty="0">
                <a:latin typeface="Calibri"/>
                <a:cs typeface="Calibri"/>
              </a:rPr>
              <a:t>Python,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NumPy,</a:t>
            </a:r>
            <a:r>
              <a:rPr sz="2400" spc="-5" dirty="0">
                <a:latin typeface="Calibri"/>
                <a:cs typeface="Calibri"/>
              </a:rPr>
              <a:t> and 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commonly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packages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6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scientific computing and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9237" y="304800"/>
            <a:ext cx="204597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</a:t>
            </a:r>
            <a:r>
              <a:rPr spc="5" dirty="0"/>
              <a:t>u</a:t>
            </a:r>
            <a:r>
              <a:rPr spc="-5" dirty="0"/>
              <a:t>m</a:t>
            </a:r>
            <a:r>
              <a:rPr spc="25" dirty="0"/>
              <a:t>P</a:t>
            </a:r>
            <a:r>
              <a:rPr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57703" y="4780789"/>
            <a:ext cx="2684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heavy" spc="-20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https://numpy.org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FA5F6ED-6BAB-4989-A2D5-BD7223BACA39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448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335">
              <a:spcBef>
                <a:spcPts val="100"/>
              </a:spcBef>
            </a:pPr>
            <a:r>
              <a:rPr spc="-15" dirty="0"/>
              <a:t>Mathematical</a:t>
            </a:r>
            <a:r>
              <a:rPr spc="-6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826" y="1295400"/>
            <a:ext cx="70173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Let's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create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mathematical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expression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NumPy</a:t>
            </a:r>
            <a:r>
              <a:rPr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906" y="1770888"/>
            <a:ext cx="1634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50" dirty="0">
                <a:latin typeface="Cambria Math"/>
                <a:cs typeface="Cambria Math"/>
              </a:rPr>
              <a:t>𝑓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35" dirty="0">
                <a:latin typeface="Cambria Math"/>
                <a:cs typeface="Cambria Math"/>
              </a:rPr>
              <a:t>𝑦</a:t>
            </a:r>
            <a:r>
              <a:rPr dirty="0">
                <a:latin typeface="Cambria Math"/>
                <a:cs typeface="Cambria Math"/>
              </a:rPr>
              <a:t>)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3</a:t>
            </a:r>
            <a:r>
              <a:rPr spc="100" dirty="0">
                <a:latin typeface="Cambria Math"/>
                <a:cs typeface="Cambria Math"/>
              </a:rPr>
              <a:t>𝑥</a:t>
            </a:r>
            <a:r>
              <a:rPr sz="1950" spc="44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35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4248" y="1783083"/>
            <a:ext cx="930275" cy="285115"/>
          </a:xfrm>
          <a:custGeom>
            <a:avLst/>
            <a:gdLst/>
            <a:ahLst/>
            <a:cxnLst/>
            <a:rect l="l" t="t" r="r" b="b"/>
            <a:pathLst>
              <a:path w="930275" h="285114">
                <a:moveTo>
                  <a:pt x="929732" y="0"/>
                </a:moveTo>
                <a:lnTo>
                  <a:pt x="167732" y="0"/>
                </a:lnTo>
                <a:lnTo>
                  <a:pt x="167732" y="1069"/>
                </a:lnTo>
                <a:lnTo>
                  <a:pt x="142985" y="1069"/>
                </a:lnTo>
                <a:lnTo>
                  <a:pt x="75232" y="255007"/>
                </a:lnTo>
                <a:lnTo>
                  <a:pt x="36611" y="168836"/>
                </a:lnTo>
                <a:lnTo>
                  <a:pt x="0" y="185578"/>
                </a:lnTo>
                <a:lnTo>
                  <a:pt x="3459" y="193950"/>
                </a:lnTo>
                <a:lnTo>
                  <a:pt x="22324" y="185578"/>
                </a:lnTo>
                <a:lnTo>
                  <a:pt x="68534" y="284921"/>
                </a:lnTo>
                <a:lnTo>
                  <a:pt x="79362" y="284921"/>
                </a:lnTo>
                <a:lnTo>
                  <a:pt x="151916" y="15915"/>
                </a:lnTo>
                <a:lnTo>
                  <a:pt x="174240" y="15915"/>
                </a:lnTo>
                <a:lnTo>
                  <a:pt x="174240" y="12700"/>
                </a:lnTo>
                <a:lnTo>
                  <a:pt x="929732" y="12700"/>
                </a:lnTo>
                <a:lnTo>
                  <a:pt x="929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2040" y="1685544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spc="97" baseline="-20061" dirty="0">
                <a:latin typeface="Cambria Math"/>
                <a:cs typeface="Cambria Math"/>
              </a:rPr>
              <a:t>𝑥</a:t>
            </a:r>
            <a:r>
              <a:rPr sz="1950" spc="97" baseline="-4273" dirty="0">
                <a:latin typeface="Cambria Math"/>
                <a:cs typeface="Cambria Math"/>
              </a:rPr>
              <a:t>2</a:t>
            </a:r>
            <a:r>
              <a:rPr sz="1950" spc="270" baseline="-4273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r>
              <a:rPr sz="2700" spc="-15" baseline="-20061" dirty="0">
                <a:latin typeface="Cambria Math"/>
                <a:cs typeface="Cambria Math"/>
              </a:rPr>
              <a:t> </a:t>
            </a:r>
            <a:r>
              <a:rPr sz="2700" spc="89" baseline="-20061" dirty="0">
                <a:latin typeface="Cambria Math"/>
                <a:cs typeface="Cambria Math"/>
              </a:rPr>
              <a:t>𝑦</a:t>
            </a:r>
            <a:r>
              <a:rPr sz="1950" spc="89" baseline="-4273" dirty="0">
                <a:latin typeface="Cambria Math"/>
                <a:cs typeface="Cambria Math"/>
              </a:rPr>
              <a:t>2</a:t>
            </a:r>
            <a:r>
              <a:rPr sz="1950" spc="270" baseline="-4273" dirty="0">
                <a:latin typeface="Cambria Math"/>
                <a:cs typeface="Cambria Math"/>
              </a:rPr>
              <a:t> </a:t>
            </a:r>
            <a:r>
              <a:rPr sz="2700" baseline="-20061" dirty="0">
                <a:latin typeface="Cambria Math"/>
                <a:cs typeface="Cambria Math"/>
              </a:rPr>
              <a:t>+</a:t>
            </a:r>
            <a:r>
              <a:rPr sz="2700" spc="-7" baseline="-20061" dirty="0">
                <a:latin typeface="Cambria Math"/>
                <a:cs typeface="Cambria Math"/>
              </a:rPr>
              <a:t> </a:t>
            </a:r>
            <a:r>
              <a:rPr sz="2700" spc="89" baseline="-20061" dirty="0">
                <a:latin typeface="Cambria Math"/>
                <a:cs typeface="Cambria Math"/>
              </a:rPr>
              <a:t>𝑒</a:t>
            </a:r>
            <a:r>
              <a:rPr sz="1300" spc="60" dirty="0">
                <a:latin typeface="Cambria Math"/>
                <a:cs typeface="Cambria Math"/>
              </a:rPr>
              <a:t>𝑙𝑛(𝑥)</a:t>
            </a:r>
            <a:endParaRPr sz="1300" dirty="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4761" y="2530347"/>
            <a:ext cx="9153525" cy="2804160"/>
            <a:chOff x="-4761" y="2173223"/>
            <a:chExt cx="9153525" cy="2804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3223"/>
              <a:ext cx="9143999" cy="2804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2417"/>
              <a:ext cx="9143999" cy="27087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202417"/>
              <a:ext cx="9144000" cy="2708910"/>
            </a:xfrm>
            <a:custGeom>
              <a:avLst/>
              <a:gdLst/>
              <a:ahLst/>
              <a:cxnLst/>
              <a:rect l="l" t="t" r="r" b="b"/>
              <a:pathLst>
                <a:path w="9144000" h="2708910">
                  <a:moveTo>
                    <a:pt x="0" y="0"/>
                  </a:moveTo>
                  <a:lnTo>
                    <a:pt x="9143999" y="0"/>
                  </a:lnTo>
                  <a:lnTo>
                    <a:pt x="9143999" y="2708707"/>
                  </a:lnTo>
                  <a:lnTo>
                    <a:pt x="0" y="270870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442" y="2580640"/>
            <a:ext cx="19272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import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numpy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4040" y="3214624"/>
            <a:ext cx="63950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np.sqrt(np.power(x,2)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np.power(y,2))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np.exp(np.log(x))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2" y="2998216"/>
            <a:ext cx="245935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def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func_ex(x,y):</a:t>
            </a:r>
            <a:endParaRPr sz="1400">
              <a:latin typeface="Courier New"/>
              <a:cs typeface="Courier New"/>
            </a:endParaRPr>
          </a:p>
          <a:p>
            <a:pPr marL="425450" marR="5080">
              <a:lnSpc>
                <a:spcPct val="101400"/>
              </a:lnSpc>
            </a:pPr>
            <a:r>
              <a:rPr sz="1400" dirty="0">
                <a:latin typeface="Courier New"/>
                <a:cs typeface="Courier New"/>
              </a:rPr>
              <a:t>f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3*np.power(x,2)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2" y="3848609"/>
            <a:ext cx="1715135" cy="12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R="5080">
              <a:lnSpc>
                <a:spcPct val="195700"/>
              </a:lnSpc>
              <a:spcBef>
                <a:spcPts val="120"/>
              </a:spcBef>
            </a:pPr>
            <a:r>
              <a:rPr sz="1400" dirty="0">
                <a:latin typeface="Courier New"/>
                <a:cs typeface="Courier New"/>
              </a:rPr>
              <a:t>f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func_ex(x,y)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print(f)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3794" y="2209800"/>
            <a:ext cx="127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Python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Code: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07177" y="1789747"/>
            <a:ext cx="451484" cy="212090"/>
          </a:xfrm>
          <a:custGeom>
            <a:avLst/>
            <a:gdLst/>
            <a:ahLst/>
            <a:cxnLst/>
            <a:rect l="l" t="t" r="r" b="b"/>
            <a:pathLst>
              <a:path w="451484" h="212089">
                <a:moveTo>
                  <a:pt x="383658" y="0"/>
                </a:moveTo>
                <a:lnTo>
                  <a:pt x="380644" y="8595"/>
                </a:lnTo>
                <a:lnTo>
                  <a:pt x="392901" y="13914"/>
                </a:lnTo>
                <a:lnTo>
                  <a:pt x="403442" y="21278"/>
                </a:lnTo>
                <a:lnTo>
                  <a:pt x="424846" y="55409"/>
                </a:lnTo>
                <a:lnTo>
                  <a:pt x="431878" y="104813"/>
                </a:lnTo>
                <a:lnTo>
                  <a:pt x="431093" y="123488"/>
                </a:lnTo>
                <a:lnTo>
                  <a:pt x="419320" y="169218"/>
                </a:lnTo>
                <a:lnTo>
                  <a:pt x="393044" y="197807"/>
                </a:lnTo>
                <a:lnTo>
                  <a:pt x="380978" y="203150"/>
                </a:lnTo>
                <a:lnTo>
                  <a:pt x="383658" y="211745"/>
                </a:lnTo>
                <a:lnTo>
                  <a:pt x="424113" y="187708"/>
                </a:lnTo>
                <a:lnTo>
                  <a:pt x="446835" y="143336"/>
                </a:lnTo>
                <a:lnTo>
                  <a:pt x="451189" y="105929"/>
                </a:lnTo>
                <a:lnTo>
                  <a:pt x="450097" y="86517"/>
                </a:lnTo>
                <a:lnTo>
                  <a:pt x="433720" y="37114"/>
                </a:lnTo>
                <a:lnTo>
                  <a:pt x="399009" y="5542"/>
                </a:lnTo>
                <a:lnTo>
                  <a:pt x="383658" y="0"/>
                </a:lnTo>
                <a:close/>
              </a:path>
              <a:path w="45148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9"/>
                </a:lnTo>
                <a:lnTo>
                  <a:pt x="1088" y="125382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7"/>
                </a:lnTo>
                <a:lnTo>
                  <a:pt x="47732" y="190370"/>
                </a:lnTo>
                <a:lnTo>
                  <a:pt x="26374" y="155691"/>
                </a:lnTo>
                <a:lnTo>
                  <a:pt x="19310" y="104813"/>
                </a:lnTo>
                <a:lnTo>
                  <a:pt x="20095" y="86747"/>
                </a:lnTo>
                <a:lnTo>
                  <a:pt x="31868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2306" y="1719071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9135" algn="l"/>
              </a:tabLst>
            </a:pPr>
            <a:r>
              <a:rPr dirty="0">
                <a:latin typeface="Cambria Math"/>
                <a:cs typeface="Cambria Math"/>
              </a:rPr>
              <a:t>𝑓  2</a:t>
            </a:r>
            <a:r>
              <a:rPr spc="5" dirty="0">
                <a:latin typeface="Cambria Math"/>
                <a:cs typeface="Cambria Math"/>
              </a:rPr>
              <a:t>,</a:t>
            </a:r>
            <a:r>
              <a:rPr dirty="0">
                <a:latin typeface="Cambria Math"/>
                <a:cs typeface="Cambria Math"/>
              </a:rPr>
              <a:t>2	</a:t>
            </a:r>
            <a:r>
              <a:rPr spc="5" dirty="0">
                <a:latin typeface="Cambria Math"/>
                <a:cs typeface="Cambria Math"/>
              </a:rPr>
              <a:t>=</a:t>
            </a:r>
            <a:r>
              <a:rPr dirty="0">
                <a:latin typeface="Cambria Math"/>
                <a:cs typeface="Cambria Math"/>
              </a:rPr>
              <a:t>?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2" y="5608320"/>
            <a:ext cx="3516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answer</a:t>
            </a:r>
            <a:r>
              <a:rPr spc="-5" dirty="0">
                <a:latin typeface="Calibri"/>
                <a:cs typeface="Calibri"/>
              </a:rPr>
              <a:t> becomes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5" dirty="0">
                <a:latin typeface="Cambria Math"/>
                <a:cs typeface="Cambria Math"/>
              </a:rPr>
              <a:t>𝑓(2,2)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16.83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94009" y="2209800"/>
            <a:ext cx="521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Previously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Standard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Library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87330668-3064-452D-8EC3-014103C86CA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335">
              <a:spcBef>
                <a:spcPts val="100"/>
              </a:spcBef>
            </a:pPr>
            <a:r>
              <a:rPr spc="-15" dirty="0"/>
              <a:t>Mathematical</a:t>
            </a:r>
            <a:r>
              <a:rPr spc="-6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5" y="1524000"/>
            <a:ext cx="1634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50" dirty="0">
                <a:latin typeface="Cambria Math"/>
                <a:cs typeface="Cambria Math"/>
              </a:rPr>
              <a:t>𝑓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35" dirty="0">
                <a:latin typeface="Cambria Math"/>
                <a:cs typeface="Cambria Math"/>
              </a:rPr>
              <a:t>𝑦</a:t>
            </a:r>
            <a:r>
              <a:rPr dirty="0">
                <a:latin typeface="Cambria Math"/>
                <a:cs typeface="Cambria Math"/>
              </a:rPr>
              <a:t>)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3</a:t>
            </a:r>
            <a:r>
              <a:rPr spc="100" dirty="0">
                <a:latin typeface="Cambria Math"/>
                <a:cs typeface="Cambria Math"/>
              </a:rPr>
              <a:t>𝑥</a:t>
            </a:r>
            <a:r>
              <a:rPr sz="1950" spc="44" baseline="27777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 </a:t>
            </a:r>
            <a:r>
              <a:rPr sz="1950" spc="-135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8387" y="1536609"/>
            <a:ext cx="930275" cy="285115"/>
          </a:xfrm>
          <a:custGeom>
            <a:avLst/>
            <a:gdLst/>
            <a:ahLst/>
            <a:cxnLst/>
            <a:rect l="l" t="t" r="r" b="b"/>
            <a:pathLst>
              <a:path w="930275" h="285115">
                <a:moveTo>
                  <a:pt x="929733" y="0"/>
                </a:moveTo>
                <a:lnTo>
                  <a:pt x="167733" y="0"/>
                </a:lnTo>
                <a:lnTo>
                  <a:pt x="167733" y="1069"/>
                </a:lnTo>
                <a:lnTo>
                  <a:pt x="142986" y="1069"/>
                </a:lnTo>
                <a:lnTo>
                  <a:pt x="75232" y="255007"/>
                </a:lnTo>
                <a:lnTo>
                  <a:pt x="36611" y="168835"/>
                </a:lnTo>
                <a:lnTo>
                  <a:pt x="0" y="185578"/>
                </a:lnTo>
                <a:lnTo>
                  <a:pt x="3460" y="193950"/>
                </a:lnTo>
                <a:lnTo>
                  <a:pt x="22324" y="185578"/>
                </a:lnTo>
                <a:lnTo>
                  <a:pt x="68535" y="284920"/>
                </a:lnTo>
                <a:lnTo>
                  <a:pt x="79362" y="284920"/>
                </a:lnTo>
                <a:lnTo>
                  <a:pt x="151916" y="15914"/>
                </a:lnTo>
                <a:lnTo>
                  <a:pt x="174240" y="15914"/>
                </a:lnTo>
                <a:lnTo>
                  <a:pt x="174240" y="12700"/>
                </a:lnTo>
                <a:lnTo>
                  <a:pt x="929733" y="12700"/>
                </a:lnTo>
                <a:lnTo>
                  <a:pt x="929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6179" y="1453896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700" spc="97" baseline="-16975" dirty="0">
                <a:latin typeface="Cambria Math"/>
                <a:cs typeface="Cambria Math"/>
              </a:rPr>
              <a:t>𝑥</a:t>
            </a:r>
            <a:r>
              <a:rPr sz="1300" spc="65" dirty="0">
                <a:latin typeface="Cambria Math"/>
                <a:cs typeface="Cambria Math"/>
              </a:rPr>
              <a:t>2</a:t>
            </a:r>
            <a:r>
              <a:rPr sz="1300" spc="180" dirty="0">
                <a:latin typeface="Cambria Math"/>
                <a:cs typeface="Cambria Math"/>
              </a:rPr>
              <a:t> </a:t>
            </a:r>
            <a:r>
              <a:rPr sz="2700" baseline="-16975" dirty="0">
                <a:latin typeface="Cambria Math"/>
                <a:cs typeface="Cambria Math"/>
              </a:rPr>
              <a:t>+</a:t>
            </a:r>
            <a:r>
              <a:rPr sz="2700" spc="-15" baseline="-16975" dirty="0">
                <a:latin typeface="Cambria Math"/>
                <a:cs typeface="Cambria Math"/>
              </a:rPr>
              <a:t> </a:t>
            </a:r>
            <a:r>
              <a:rPr sz="2700" spc="89" baseline="-16975" dirty="0">
                <a:latin typeface="Cambria Math"/>
                <a:cs typeface="Cambria Math"/>
              </a:rPr>
              <a:t>𝑦</a:t>
            </a:r>
            <a:r>
              <a:rPr sz="1300" spc="60" dirty="0">
                <a:latin typeface="Cambria Math"/>
                <a:cs typeface="Cambria Math"/>
              </a:rPr>
              <a:t>2</a:t>
            </a:r>
            <a:r>
              <a:rPr sz="1300" spc="180" dirty="0">
                <a:latin typeface="Cambria Math"/>
                <a:cs typeface="Cambria Math"/>
              </a:rPr>
              <a:t> </a:t>
            </a:r>
            <a:r>
              <a:rPr sz="2700" baseline="-16975" dirty="0">
                <a:latin typeface="Cambria Math"/>
                <a:cs typeface="Cambria Math"/>
              </a:rPr>
              <a:t>+</a:t>
            </a:r>
            <a:r>
              <a:rPr sz="2700" spc="-7" baseline="-16975" dirty="0">
                <a:latin typeface="Cambria Math"/>
                <a:cs typeface="Cambria Math"/>
              </a:rPr>
              <a:t> </a:t>
            </a:r>
            <a:r>
              <a:rPr sz="2700" spc="89" baseline="-16975" dirty="0">
                <a:latin typeface="Cambria Math"/>
                <a:cs typeface="Cambria Math"/>
              </a:rPr>
              <a:t>𝑒</a:t>
            </a:r>
            <a:r>
              <a:rPr sz="1950" spc="89" baseline="4273" dirty="0">
                <a:latin typeface="Cambria Math"/>
                <a:cs typeface="Cambria Math"/>
              </a:rPr>
              <a:t>𝑙𝑛(𝑥)</a:t>
            </a:r>
            <a:endParaRPr sz="1950" baseline="4273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81464" y="1369195"/>
            <a:ext cx="5567680" cy="4271010"/>
            <a:chOff x="3581400" y="877823"/>
            <a:chExt cx="5567680" cy="42710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0544" y="880871"/>
              <a:ext cx="5553456" cy="4261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877823"/>
              <a:ext cx="5562600" cy="40812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8047" y="908179"/>
              <a:ext cx="5505953" cy="4235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38047" y="908179"/>
              <a:ext cx="5506085" cy="4235450"/>
            </a:xfrm>
            <a:custGeom>
              <a:avLst/>
              <a:gdLst/>
              <a:ahLst/>
              <a:cxnLst/>
              <a:rect l="l" t="t" r="r" b="b"/>
              <a:pathLst>
                <a:path w="5506084" h="4235450">
                  <a:moveTo>
                    <a:pt x="0" y="0"/>
                  </a:moveTo>
                  <a:lnTo>
                    <a:pt x="5505953" y="0"/>
                  </a:lnTo>
                  <a:lnTo>
                    <a:pt x="5505953" y="4235320"/>
                  </a:lnTo>
                </a:path>
                <a:path w="5506084" h="4235450">
                  <a:moveTo>
                    <a:pt x="0" y="423532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47268" y="1413255"/>
            <a:ext cx="5396732" cy="4186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import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numpy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</a:t>
            </a:r>
            <a:endParaRPr lang="en-US" sz="1400" spc="-5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endParaRPr lang="en-US" sz="1400" spc="-5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GB" sz="1400" spc="-5" dirty="0">
                <a:latin typeface="Courier New"/>
                <a:cs typeface="Courier New"/>
              </a:rPr>
              <a:t>def</a:t>
            </a:r>
            <a:r>
              <a:rPr lang="en-GB" sz="1400" spc="-70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func_ex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x,y</a:t>
            </a:r>
            <a:r>
              <a:rPr lang="en-GB" sz="1400" spc="-5" dirty="0">
                <a:latin typeface="Courier New"/>
                <a:cs typeface="Courier New"/>
              </a:rPr>
              <a:t>):</a:t>
            </a:r>
            <a:endParaRPr lang="en-GB" sz="1400" dirty="0">
              <a:latin typeface="Courier New"/>
              <a:cs typeface="Courier New"/>
            </a:endParaRPr>
          </a:p>
          <a:p>
            <a:pPr marL="438150" marR="5080">
              <a:lnSpc>
                <a:spcPts val="1700"/>
              </a:lnSpc>
              <a:spcBef>
                <a:spcPts val="40"/>
              </a:spcBef>
            </a:pPr>
            <a:r>
              <a:rPr lang="en-GB" sz="1400" dirty="0">
                <a:latin typeface="Courier New"/>
                <a:cs typeface="Courier New"/>
              </a:rPr>
              <a:t>f</a:t>
            </a:r>
            <a:r>
              <a:rPr lang="en-GB" sz="1400" spc="-3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2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3*</a:t>
            </a:r>
            <a:r>
              <a:rPr lang="en-GB" sz="1400" spc="-5" dirty="0" err="1">
                <a:latin typeface="Courier New"/>
                <a:cs typeface="Courier New"/>
              </a:rPr>
              <a:t>np.power</a:t>
            </a:r>
            <a:r>
              <a:rPr lang="en-GB" sz="1400" spc="-5" dirty="0">
                <a:latin typeface="Courier New"/>
                <a:cs typeface="Courier New"/>
              </a:rPr>
              <a:t>(x,2)</a:t>
            </a:r>
            <a:r>
              <a:rPr lang="en-GB" sz="1400" spc="-3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+</a:t>
            </a:r>
            <a:r>
              <a:rPr lang="en-GB" sz="1400" spc="-25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np.sqrt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np.power</a:t>
            </a:r>
            <a:r>
              <a:rPr lang="en-GB" sz="1400" spc="-5" dirty="0">
                <a:latin typeface="Courier New"/>
                <a:cs typeface="Courier New"/>
              </a:rPr>
              <a:t>(x,2)</a:t>
            </a:r>
            <a:r>
              <a:rPr lang="en-GB" sz="1400" spc="-2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+ </a:t>
            </a:r>
            <a:r>
              <a:rPr lang="en-GB" sz="1400" spc="-825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np.power</a:t>
            </a:r>
            <a:r>
              <a:rPr lang="en-GB" sz="1400" spc="-5" dirty="0">
                <a:latin typeface="Courier New"/>
                <a:cs typeface="Courier New"/>
              </a:rPr>
              <a:t>(y,2))</a:t>
            </a:r>
            <a:r>
              <a:rPr lang="en-GB" sz="1400" spc="-2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+</a:t>
            </a:r>
            <a:r>
              <a:rPr lang="en-GB" sz="1400" spc="-10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np.exp</a:t>
            </a:r>
            <a:r>
              <a:rPr lang="en-GB" sz="1400" spc="-5" dirty="0">
                <a:latin typeface="Courier New"/>
                <a:cs typeface="Courier New"/>
              </a:rPr>
              <a:t>(np.log(x))</a:t>
            </a:r>
            <a:endParaRPr lang="en-GB" sz="1400" dirty="0">
              <a:latin typeface="Courier New"/>
              <a:cs typeface="Courier New"/>
            </a:endParaRPr>
          </a:p>
          <a:p>
            <a:pPr marL="438150">
              <a:lnSpc>
                <a:spcPts val="1650"/>
              </a:lnSpc>
            </a:pPr>
            <a:r>
              <a:rPr lang="en-GB" sz="1400" spc="-5" dirty="0">
                <a:latin typeface="Courier New"/>
                <a:cs typeface="Courier New"/>
              </a:rPr>
              <a:t>return</a:t>
            </a:r>
            <a:r>
              <a:rPr lang="en-GB" sz="1400" spc="-7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f</a:t>
            </a:r>
          </a:p>
          <a:p>
            <a:pPr marL="438150">
              <a:lnSpc>
                <a:spcPts val="1650"/>
              </a:lnSpc>
            </a:pPr>
            <a:endParaRPr lang="en-GB" sz="1400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GB" sz="1400" spc="-5" dirty="0">
                <a:latin typeface="Courier New"/>
                <a:cs typeface="Courier New"/>
              </a:rPr>
              <a:t>start</a:t>
            </a:r>
            <a:r>
              <a:rPr lang="en-GB" sz="1400" spc="-6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5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0</a:t>
            </a:r>
          </a:p>
          <a:p>
            <a:pPr marL="12700"/>
            <a:r>
              <a:rPr lang="en-GB" sz="1400" spc="-5" dirty="0">
                <a:latin typeface="Courier New"/>
                <a:cs typeface="Courier New"/>
              </a:rPr>
              <a:t>stop</a:t>
            </a:r>
            <a:r>
              <a:rPr lang="en-GB" sz="1400" spc="-60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55" dirty="0">
                <a:latin typeface="Courier New"/>
                <a:cs typeface="Courier New"/>
              </a:rPr>
              <a:t> </a:t>
            </a:r>
            <a:r>
              <a:rPr lang="en-GB" sz="1400" spc="-5" dirty="0">
                <a:latin typeface="Courier New"/>
                <a:cs typeface="Courier New"/>
              </a:rPr>
              <a:t>11</a:t>
            </a:r>
            <a:endParaRPr lang="en-GB" sz="1400" dirty="0">
              <a:latin typeface="Courier New"/>
              <a:cs typeface="Courier New"/>
            </a:endParaRPr>
          </a:p>
          <a:p>
            <a:pPr marL="12700">
              <a:spcBef>
                <a:spcPts val="20"/>
              </a:spcBef>
            </a:pPr>
            <a:r>
              <a:rPr lang="en-GB" sz="1400" spc="-5" dirty="0">
                <a:latin typeface="Courier New"/>
                <a:cs typeface="Courier New"/>
              </a:rPr>
              <a:t>increment</a:t>
            </a:r>
            <a:r>
              <a:rPr lang="en-GB" sz="1400" spc="-5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5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1</a:t>
            </a:r>
          </a:p>
          <a:p>
            <a:pPr marL="12700">
              <a:spcBef>
                <a:spcPts val="20"/>
              </a:spcBef>
            </a:pPr>
            <a:endParaRPr lang="en-GB" sz="1400" dirty="0">
              <a:latin typeface="Courier New"/>
              <a:cs typeface="Courier New"/>
            </a:endParaRPr>
          </a:p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lang="en-GB" sz="1400" spc="-5" dirty="0" err="1">
                <a:latin typeface="Courier New"/>
                <a:cs typeface="Courier New"/>
              </a:rPr>
              <a:t>x_data</a:t>
            </a:r>
            <a:r>
              <a:rPr lang="en-GB" sz="1400" spc="-5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50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np.arange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start,stop,increment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</a:p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lang="en-GB" sz="1400" spc="-825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y_data</a:t>
            </a:r>
            <a:r>
              <a:rPr lang="en-GB" sz="1400" spc="-55" dirty="0">
                <a:latin typeface="Courier New"/>
                <a:cs typeface="Courier New"/>
              </a:rPr>
              <a:t> </a:t>
            </a:r>
            <a:r>
              <a:rPr lang="en-GB" sz="1400" dirty="0">
                <a:latin typeface="Courier New"/>
                <a:cs typeface="Courier New"/>
              </a:rPr>
              <a:t>=</a:t>
            </a:r>
            <a:r>
              <a:rPr lang="en-GB" sz="1400" spc="-50" dirty="0">
                <a:latin typeface="Courier New"/>
                <a:cs typeface="Courier New"/>
              </a:rPr>
              <a:t> </a:t>
            </a:r>
            <a:r>
              <a:rPr lang="en-GB" sz="1400" spc="-5" dirty="0" err="1">
                <a:latin typeface="Courier New"/>
                <a:cs typeface="Courier New"/>
              </a:rPr>
              <a:t>np.arange</a:t>
            </a:r>
            <a:r>
              <a:rPr lang="en-GB" sz="1400" spc="-5" dirty="0">
                <a:latin typeface="Courier New"/>
                <a:cs typeface="Courier New"/>
              </a:rPr>
              <a:t>(</a:t>
            </a:r>
            <a:r>
              <a:rPr lang="en-GB" sz="1400" spc="-5" dirty="0" err="1">
                <a:latin typeface="Courier New"/>
                <a:cs typeface="Courier New"/>
              </a:rPr>
              <a:t>start,stop,increment</a:t>
            </a:r>
            <a:r>
              <a:rPr lang="en-GB" sz="1400" spc="-5" dirty="0">
                <a:latin typeface="Courier New"/>
                <a:cs typeface="Courier New"/>
              </a:rPr>
              <a:t>)</a:t>
            </a:r>
            <a:endParaRPr lang="en-GB" sz="14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lang="en-GB" sz="1450" dirty="0">
              <a:latin typeface="Courier New"/>
              <a:cs typeface="Courier New"/>
            </a:endParaRPr>
          </a:p>
          <a:p>
            <a:pPr marL="438150" marR="2132330" indent="-425450">
              <a:lnSpc>
                <a:spcPct val="101400"/>
              </a:lnSpc>
              <a:spcBef>
                <a:spcPts val="5"/>
              </a:spcBef>
            </a:pP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for</a:t>
            </a:r>
            <a:r>
              <a:rPr lang="en-GB" sz="1400" b="1" dirty="0">
                <a:solidFill>
                  <a:srgbClr val="632523"/>
                </a:solidFill>
                <a:latin typeface="Courier New"/>
                <a:cs typeface="Courier New"/>
              </a:rPr>
              <a:t> x</a:t>
            </a:r>
            <a:r>
              <a:rPr lang="en-GB" sz="1400" b="1" spc="8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in</a:t>
            </a:r>
            <a:r>
              <a:rPr lang="en-GB" sz="1400" b="1" spc="8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x_data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: </a:t>
            </a:r>
          </a:p>
          <a:p>
            <a:pPr marL="438150" marR="2132330" indent="-425450">
              <a:lnSpc>
                <a:spcPct val="101400"/>
              </a:lnSpc>
              <a:spcBef>
                <a:spcPts val="5"/>
              </a:spcBef>
            </a:pP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	</a:t>
            </a:r>
            <a:r>
              <a:rPr lang="en-GB" sz="1400" b="1" spc="-8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for</a:t>
            </a:r>
            <a:r>
              <a:rPr lang="en-GB" sz="1400"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632523"/>
                </a:solidFill>
                <a:latin typeface="Courier New"/>
                <a:cs typeface="Courier New"/>
              </a:rPr>
              <a:t>y</a:t>
            </a:r>
            <a:r>
              <a:rPr lang="en-GB" sz="1400"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in</a:t>
            </a:r>
            <a:r>
              <a:rPr lang="en-GB" sz="1400"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y_data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:</a:t>
            </a:r>
            <a:endParaRPr lang="en-GB" sz="1400" dirty="0">
              <a:latin typeface="Courier New"/>
              <a:cs typeface="Courier New"/>
            </a:endParaRPr>
          </a:p>
          <a:p>
            <a:pPr marL="863600">
              <a:lnSpc>
                <a:spcPts val="1610"/>
              </a:lnSpc>
            </a:pPr>
            <a:r>
              <a:rPr lang="en-GB" sz="1400" b="1" dirty="0">
                <a:solidFill>
                  <a:srgbClr val="632523"/>
                </a:solidFill>
                <a:latin typeface="Courier New"/>
                <a:cs typeface="Courier New"/>
              </a:rPr>
              <a:t>f</a:t>
            </a:r>
            <a:r>
              <a:rPr lang="en-GB" sz="1400" b="1" spc="-5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lang="en-GB" sz="1400" b="1" spc="-4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en-GB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func_ex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(</a:t>
            </a:r>
            <a:r>
              <a:rPr lang="en-GB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x,y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)</a:t>
            </a:r>
            <a:endParaRPr lang="en-GB" sz="1400" dirty="0">
              <a:latin typeface="Courier New"/>
              <a:cs typeface="Courier New"/>
            </a:endParaRPr>
          </a:p>
          <a:p>
            <a:pPr marL="863600">
              <a:spcBef>
                <a:spcPts val="20"/>
              </a:spcBef>
            </a:pP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print(</a:t>
            </a:r>
            <a:r>
              <a:rPr lang="en-GB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f"f</a:t>
            </a:r>
            <a:r>
              <a:rPr lang="en-GB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({x},{y})={f}")</a:t>
            </a:r>
            <a:endParaRPr lang="en-GB" sz="1400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7266" y="2900681"/>
            <a:ext cx="52374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20"/>
              </a:spcBef>
            </a:pPr>
            <a:endParaRPr lang="en-US" sz="1400" dirty="0">
              <a:latin typeface="Courier New"/>
              <a:cs typeface="Courier New"/>
            </a:endParaRPr>
          </a:p>
          <a:p>
            <a:pPr marL="12700">
              <a:spcBef>
                <a:spcPts val="20"/>
              </a:spcBef>
            </a:pPr>
            <a:endParaRPr lang="en-GB"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790" y="2359153"/>
            <a:ext cx="3150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's find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alues 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50" dirty="0">
                <a:latin typeface="Cambria Math"/>
                <a:cs typeface="Cambria Math"/>
              </a:rPr>
              <a:t>𝑓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spc="35" dirty="0">
                <a:latin typeface="Cambria Math"/>
                <a:cs typeface="Cambria Math"/>
              </a:rPr>
              <a:t>𝑦</a:t>
            </a:r>
            <a:r>
              <a:rPr dirty="0">
                <a:latin typeface="Cambria Math"/>
                <a:cs typeface="Cambria Math"/>
              </a:rPr>
              <a:t>)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spc="-40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or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45"/>
              </a:spcBef>
            </a:pPr>
            <a:r>
              <a:rPr dirty="0">
                <a:latin typeface="Cambria Math"/>
                <a:cs typeface="Cambria Math"/>
              </a:rPr>
              <a:t>0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pc="1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10</a:t>
            </a:r>
            <a:r>
              <a:rPr spc="10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and </a:t>
            </a:r>
            <a:r>
              <a:rPr dirty="0">
                <a:latin typeface="Cambria Math"/>
                <a:cs typeface="Cambria Math"/>
              </a:rPr>
              <a:t>0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r>
              <a:rPr spc="12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10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594" y="3148585"/>
            <a:ext cx="298450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In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order to</a:t>
            </a:r>
            <a:r>
              <a:rPr dirty="0">
                <a:latin typeface="Calibri"/>
                <a:cs typeface="Calibri"/>
              </a:rPr>
              <a:t> do</a:t>
            </a:r>
            <a:r>
              <a:rPr spc="-5" dirty="0">
                <a:latin typeface="Calibri"/>
                <a:cs typeface="Calibri"/>
              </a:rPr>
              <a:t> that </a:t>
            </a:r>
            <a:r>
              <a:rPr spc="-10" dirty="0">
                <a:latin typeface="Calibri"/>
                <a:cs typeface="Calibri"/>
              </a:rPr>
              <a:t>we</a:t>
            </a:r>
            <a:r>
              <a:rPr spc="-5" dirty="0">
                <a:latin typeface="Calibri"/>
                <a:cs typeface="Calibri"/>
              </a:rPr>
              <a:t> can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 </a:t>
            </a:r>
            <a:r>
              <a:rPr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b="1" spc="-15" dirty="0">
                <a:solidFill>
                  <a:srgbClr val="632523"/>
                </a:solidFill>
                <a:latin typeface="Calibri"/>
                <a:cs typeface="Calibri"/>
              </a:rPr>
              <a:t>Nested</a:t>
            </a:r>
            <a:r>
              <a:rPr b="1" spc="-20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632523"/>
                </a:solidFill>
                <a:latin typeface="Calibri"/>
                <a:cs typeface="Calibri"/>
              </a:rPr>
              <a:t>For </a:t>
            </a:r>
            <a:r>
              <a:rPr b="1" spc="-10" dirty="0">
                <a:solidFill>
                  <a:srgbClr val="632523"/>
                </a:solidFill>
                <a:latin typeface="Calibri"/>
                <a:cs typeface="Calibri"/>
              </a:rPr>
              <a:t>loop</a:t>
            </a:r>
            <a:r>
              <a:rPr spc="-10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1657496-14A5-4E1A-8893-020A7ABD1C79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D901FEF6-FC07-4689-9049-507C5D4C30A9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8731" y="228600"/>
            <a:ext cx="2800986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spc="-10" dirty="0">
                <a:solidFill>
                  <a:srgbClr val="007DC4"/>
                </a:solidFill>
                <a:latin typeface="+mj-lt"/>
                <a:cs typeface="+mj-cs"/>
              </a:rPr>
              <a:t>Statistics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50108" y="1345768"/>
            <a:ext cx="4590415" cy="4996180"/>
            <a:chOff x="4459223" y="94487"/>
            <a:chExt cx="4590415" cy="4996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607" y="94487"/>
              <a:ext cx="4565903" cy="4995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9223" y="97535"/>
              <a:ext cx="4480560" cy="4885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8715" y="120319"/>
              <a:ext cx="4474607" cy="49028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19600" y="1371600"/>
            <a:ext cx="4474845" cy="490347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spcBef>
                <a:spcPts val="260"/>
              </a:spcBef>
            </a:pP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import</a:t>
            </a:r>
            <a:r>
              <a:rPr sz="1600" b="1" spc="-3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statistics</a:t>
            </a:r>
            <a:r>
              <a:rPr sz="1600" b="1" spc="-3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as</a:t>
            </a:r>
            <a:r>
              <a:rPr sz="1600" b="1" spc="-20" dirty="0">
                <a:solidFill>
                  <a:srgbClr val="953735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st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 dirty="0">
              <a:latin typeface="Courier New"/>
              <a:cs typeface="Courier New"/>
            </a:endParaRPr>
          </a:p>
          <a:p>
            <a:pPr marL="91440"/>
            <a:r>
              <a:rPr sz="1600" dirty="0">
                <a:latin typeface="Courier New"/>
                <a:cs typeface="Courier New"/>
              </a:rPr>
              <a:t>data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[-1.0,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11,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2.5,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3.25,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5.75]</a:t>
            </a:r>
          </a:p>
          <a:p>
            <a:pPr>
              <a:spcBef>
                <a:spcPts val="5"/>
              </a:spcBef>
            </a:pPr>
            <a:endParaRPr sz="1650" dirty="0">
              <a:latin typeface="Courier New"/>
              <a:cs typeface="Courier New"/>
            </a:endParaRPr>
          </a:p>
          <a:p>
            <a:pPr marL="91440" marR="2297430">
              <a:lnSpc>
                <a:spcPct val="101299"/>
              </a:lnSpc>
            </a:pPr>
            <a:r>
              <a:rPr sz="1600" dirty="0">
                <a:latin typeface="Courier New"/>
                <a:cs typeface="Courier New"/>
              </a:rPr>
              <a:t>#Mean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or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Average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st.mean</a:t>
            </a:r>
            <a:r>
              <a:rPr sz="1600" dirty="0">
                <a:latin typeface="Courier New"/>
                <a:cs typeface="Courier New"/>
              </a:rPr>
              <a:t>(data)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print(m)</a:t>
            </a:r>
          </a:p>
          <a:p>
            <a:pPr>
              <a:spcBef>
                <a:spcPts val="10"/>
              </a:spcBef>
            </a:pPr>
            <a:endParaRPr sz="1650" dirty="0">
              <a:latin typeface="Courier New"/>
              <a:cs typeface="Courier New"/>
            </a:endParaRPr>
          </a:p>
          <a:p>
            <a:pPr marL="91440" marR="1564005">
              <a:lnSpc>
                <a:spcPct val="994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# Standard Deviation 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st_dev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st.stdev</a:t>
            </a:r>
            <a:r>
              <a:rPr sz="1600" dirty="0">
                <a:latin typeface="Courier New"/>
                <a:cs typeface="Courier New"/>
              </a:rPr>
              <a:t>(data)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print(st_dev)</a:t>
            </a:r>
          </a:p>
          <a:p>
            <a:pPr>
              <a:spcBef>
                <a:spcPts val="40"/>
              </a:spcBef>
            </a:pPr>
            <a:endParaRPr sz="1700" dirty="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#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Median</a:t>
            </a:r>
          </a:p>
          <a:p>
            <a:pPr marL="91440" marR="1808480">
              <a:lnSpc>
                <a:spcPts val="1920"/>
              </a:lnSpc>
              <a:spcBef>
                <a:spcPts val="50"/>
              </a:spcBef>
            </a:pPr>
            <a:r>
              <a:rPr sz="1600" dirty="0">
                <a:latin typeface="Courier New"/>
                <a:cs typeface="Courier New"/>
              </a:rPr>
              <a:t>med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st.median</a:t>
            </a:r>
            <a:r>
              <a:rPr sz="1600" dirty="0">
                <a:latin typeface="Courier New"/>
                <a:cs typeface="Courier New"/>
              </a:rPr>
              <a:t>(data)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print(med)</a:t>
            </a:r>
          </a:p>
          <a:p>
            <a:pPr>
              <a:spcBef>
                <a:spcPts val="35"/>
              </a:spcBef>
            </a:pPr>
            <a:endParaRPr sz="1650" dirty="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#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Variance</a:t>
            </a:r>
          </a:p>
          <a:p>
            <a:pPr marL="91440" marR="1564005">
              <a:lnSpc>
                <a:spcPts val="1900"/>
              </a:lnSpc>
              <a:spcBef>
                <a:spcPts val="70"/>
              </a:spcBef>
            </a:pPr>
            <a:r>
              <a:rPr sz="1600" dirty="0">
                <a:latin typeface="Courier New"/>
                <a:cs typeface="Courier New"/>
              </a:rPr>
              <a:t>var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953735"/>
                </a:solidFill>
                <a:latin typeface="Courier New"/>
                <a:cs typeface="Courier New"/>
              </a:rPr>
              <a:t>st.variance</a:t>
            </a:r>
            <a:r>
              <a:rPr sz="1600" dirty="0">
                <a:latin typeface="Courier New"/>
                <a:cs typeface="Courier New"/>
              </a:rPr>
              <a:t>(data)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print(var)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175" y="1292683"/>
            <a:ext cx="3607435" cy="116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1360"/>
              </a:spcBef>
            </a:pPr>
            <a:r>
              <a:rPr spc="-10" dirty="0">
                <a:latin typeface="Calibri"/>
                <a:cs typeface="Calibri"/>
              </a:rPr>
              <a:t>Statistics </a:t>
            </a:r>
            <a:r>
              <a:rPr dirty="0">
                <a:latin typeface="Calibri"/>
                <a:cs typeface="Calibri"/>
              </a:rPr>
              <a:t>using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statistics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module</a:t>
            </a:r>
            <a:r>
              <a:rPr dirty="0">
                <a:latin typeface="Calibri"/>
                <a:cs typeface="Calibri"/>
              </a:rPr>
              <a:t> in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b="1" dirty="0">
                <a:latin typeface="Calibri"/>
                <a:cs typeface="Calibri"/>
              </a:rPr>
              <a:t>Python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Standard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Library</a:t>
            </a:r>
            <a:r>
              <a:rPr spc="-10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>
            <a:extLst>
              <a:ext uri="{FF2B5EF4-FFF2-40B4-BE49-F238E27FC236}">
                <a16:creationId xmlns:a16="http://schemas.microsoft.com/office/drawing/2014/main" id="{C3CCAA9B-7C05-4EEE-B32B-78F43ACF20B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880" y="304800"/>
            <a:ext cx="701230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4400" b="1" spc="-10" dirty="0">
                <a:solidFill>
                  <a:srgbClr val="007DC4"/>
                </a:solidFill>
                <a:latin typeface="+mj-lt"/>
                <a:cs typeface="+mj-cs"/>
              </a:rPr>
              <a:t>Statistics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385445" y="2914659"/>
            <a:ext cx="4338955" cy="2325370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dirty="0"/>
              <a:t>from statistics import *</a:t>
            </a:r>
          </a:p>
          <a:p>
            <a:endParaRPr dirty="0"/>
          </a:p>
          <a:p>
            <a:r>
              <a:rPr dirty="0"/>
              <a:t>data = [1.6, 3.4, 5.5, 9.4]</a:t>
            </a:r>
          </a:p>
          <a:p>
            <a:endParaRPr dirty="0"/>
          </a:p>
          <a:p>
            <a:r>
              <a:rPr dirty="0"/>
              <a:t>m = mean(data)  sd = stdev(data)</a:t>
            </a:r>
          </a:p>
          <a:p>
            <a:r>
              <a:rPr dirty="0"/>
              <a:t>datamin = min(data)  datamax = max(data)</a:t>
            </a:r>
          </a:p>
        </p:txBody>
      </p:sp>
      <p:sp>
        <p:nvSpPr>
          <p:cNvPr id="8" name="object 8"/>
          <p:cNvSpPr/>
          <p:nvPr/>
        </p:nvSpPr>
        <p:spPr>
          <a:xfrm>
            <a:off x="4214626" y="2328746"/>
            <a:ext cx="490855" cy="405765"/>
          </a:xfrm>
          <a:custGeom>
            <a:avLst/>
            <a:gdLst/>
            <a:ahLst/>
            <a:cxnLst/>
            <a:rect l="l" t="t" r="r" b="b"/>
            <a:pathLst>
              <a:path w="490855" h="405764">
                <a:moveTo>
                  <a:pt x="39140" y="318131"/>
                </a:moveTo>
                <a:lnTo>
                  <a:pt x="0" y="405618"/>
                </a:lnTo>
                <a:lnTo>
                  <a:pt x="93474" y="384439"/>
                </a:lnTo>
                <a:lnTo>
                  <a:pt x="82782" y="371391"/>
                </a:lnTo>
                <a:lnTo>
                  <a:pt x="64311" y="371391"/>
                </a:lnTo>
                <a:lnTo>
                  <a:pt x="46201" y="349289"/>
                </a:lnTo>
                <a:lnTo>
                  <a:pt x="57251" y="340234"/>
                </a:lnTo>
                <a:lnTo>
                  <a:pt x="39140" y="318131"/>
                </a:lnTo>
                <a:close/>
              </a:path>
              <a:path w="490855" h="405764">
                <a:moveTo>
                  <a:pt x="57251" y="340234"/>
                </a:moveTo>
                <a:lnTo>
                  <a:pt x="46201" y="349289"/>
                </a:lnTo>
                <a:lnTo>
                  <a:pt x="64311" y="371391"/>
                </a:lnTo>
                <a:lnTo>
                  <a:pt x="75362" y="362335"/>
                </a:lnTo>
                <a:lnTo>
                  <a:pt x="57251" y="340234"/>
                </a:lnTo>
                <a:close/>
              </a:path>
              <a:path w="490855" h="405764">
                <a:moveTo>
                  <a:pt x="75362" y="362335"/>
                </a:moveTo>
                <a:lnTo>
                  <a:pt x="64311" y="371391"/>
                </a:lnTo>
                <a:lnTo>
                  <a:pt x="82782" y="371391"/>
                </a:lnTo>
                <a:lnTo>
                  <a:pt x="75362" y="362335"/>
                </a:lnTo>
                <a:close/>
              </a:path>
              <a:path w="490855" h="405764">
                <a:moveTo>
                  <a:pt x="472464" y="0"/>
                </a:moveTo>
                <a:lnTo>
                  <a:pt x="57251" y="340234"/>
                </a:lnTo>
                <a:lnTo>
                  <a:pt x="75362" y="362335"/>
                </a:lnTo>
                <a:lnTo>
                  <a:pt x="490574" y="22103"/>
                </a:lnTo>
                <a:lnTo>
                  <a:pt x="472464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A91C6-6FED-4F08-BB75-727B8FB89C87}"/>
              </a:ext>
            </a:extLst>
          </p:cNvPr>
          <p:cNvSpPr txBox="1"/>
          <p:nvPr/>
        </p:nvSpPr>
        <p:spPr>
          <a:xfrm>
            <a:off x="512064" y="21485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415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sz="1800" b="1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Example: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742B2-0DF5-42AC-A717-BE63223A42BF}"/>
              </a:ext>
            </a:extLst>
          </p:cNvPr>
          <p:cNvSpPr txBox="1"/>
          <p:nvPr/>
        </p:nvSpPr>
        <p:spPr>
          <a:xfrm>
            <a:off x="4724400" y="1459595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Note!</a:t>
            </a:r>
            <a:r>
              <a:rPr kumimoji="0" lang="en-US" sz="1800" b="1" i="0" u="none" strike="noStrike" kern="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statistics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lang="en-US" sz="1800" b="1" i="0" u="none" strike="noStrike" kern="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n-US" sz="18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</a:t>
            </a:r>
            <a:r>
              <a:rPr kumimoji="0" lang="en-US" sz="1800" b="1" i="0" u="none" strike="noStrike" kern="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library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US" sz="1800" b="1" i="0" u="none" strike="noStrike" kern="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US" sz="1800" b="1" i="0" u="none" strike="noStrike" kern="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Python</a:t>
            </a:r>
            <a:r>
              <a:rPr kumimoji="0" lang="en-US" sz="1800" b="1" i="0" u="none" strike="noStrike" kern="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Standard</a:t>
            </a:r>
            <a:r>
              <a:rPr kumimoji="0" lang="en-US" sz="1800" b="1" i="0" u="none" strike="noStrike" kern="0" cap="none" spc="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1" i="0" u="none" strike="noStrike" kern="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Library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408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371600"/>
            <a:ext cx="8667232" cy="2910412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marR="27305" indent="-342900">
              <a:lnSpc>
                <a:spcPts val="3479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Python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offers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lots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Trigonometric</a:t>
            </a:r>
            <a:r>
              <a:rPr sz="2400" spc="-5" dirty="0">
                <a:latin typeface="Calibri"/>
                <a:cs typeface="Calibri"/>
              </a:rPr>
              <a:t> functions,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e.g.,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sin, </a:t>
            </a:r>
            <a:r>
              <a:rPr sz="2400" spc="-10" dirty="0">
                <a:latin typeface="Calibri"/>
                <a:cs typeface="Calibri"/>
              </a:rPr>
              <a:t>cos,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354965" marR="5080" indent="-342900">
              <a:lnSpc>
                <a:spcPts val="341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Note! Most </a:t>
            </a:r>
            <a:r>
              <a:rPr sz="2400" dirty="0">
                <a:latin typeface="Calibri"/>
                <a:cs typeface="Calibri"/>
              </a:rPr>
              <a:t>of the </a:t>
            </a:r>
            <a:r>
              <a:rPr sz="2400" spc="-5" dirty="0">
                <a:latin typeface="Calibri"/>
                <a:cs typeface="Calibri"/>
              </a:rPr>
              <a:t>trigonometric </a:t>
            </a:r>
            <a:r>
              <a:rPr sz="2400" dirty="0">
                <a:latin typeface="Calibri"/>
                <a:cs typeface="Calibri"/>
              </a:rPr>
              <a:t>functions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expressed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0" dirty="0">
                <a:latin typeface="Calibri"/>
                <a:cs typeface="Calibri"/>
              </a:rPr>
              <a:t>radians.</a:t>
            </a:r>
            <a:endParaRPr sz="2400" dirty="0">
              <a:latin typeface="Calibri"/>
              <a:cs typeface="Calibri"/>
            </a:endParaRPr>
          </a:p>
          <a:p>
            <a:pPr marL="354965" marR="911225" indent="-342900">
              <a:lnSpc>
                <a:spcPts val="341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b="1" spc="-10" dirty="0">
                <a:latin typeface="Calibri"/>
                <a:cs typeface="Calibri"/>
              </a:rPr>
              <a:t>Math </a:t>
            </a:r>
            <a:r>
              <a:rPr sz="2400" dirty="0">
                <a:latin typeface="Calibri"/>
                <a:cs typeface="Calibri"/>
              </a:rPr>
              <a:t>module in the </a:t>
            </a:r>
            <a:r>
              <a:rPr sz="2400" b="1" dirty="0">
                <a:latin typeface="Calibri"/>
                <a:cs typeface="Calibri"/>
              </a:rPr>
              <a:t>Python </a:t>
            </a:r>
            <a:r>
              <a:rPr sz="2400" b="1" spc="-7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Standard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Library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we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NumPy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library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751" y="304800"/>
            <a:ext cx="67773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Trigonometric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C8D589D-6291-467A-99DD-54014D764DB7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51" y="304800"/>
            <a:ext cx="67773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Trigonometric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015" y="1425957"/>
            <a:ext cx="716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alibri"/>
                <a:cs typeface="Calibri"/>
              </a:rPr>
              <a:t>Trigonometric</a:t>
            </a:r>
            <a:r>
              <a:rPr dirty="0">
                <a:latin typeface="Calibri"/>
                <a:cs typeface="Calibri"/>
              </a:rPr>
              <a:t> functions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632523"/>
                </a:solidFill>
                <a:latin typeface="Calibri"/>
                <a:cs typeface="Calibri"/>
              </a:rPr>
              <a:t>Math</a:t>
            </a:r>
            <a:r>
              <a:rPr b="1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632523"/>
                </a:solidFill>
                <a:latin typeface="Calibri"/>
                <a:cs typeface="Calibri"/>
              </a:rPr>
              <a:t>module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632523"/>
                </a:solidFill>
                <a:latin typeface="Calibri"/>
                <a:cs typeface="Calibri"/>
              </a:rPr>
              <a:t>Python </a:t>
            </a:r>
            <a:r>
              <a:rPr b="1" spc="-10" dirty="0">
                <a:solidFill>
                  <a:srgbClr val="632523"/>
                </a:solidFill>
                <a:latin typeface="Calibri"/>
                <a:cs typeface="Calibri"/>
              </a:rPr>
              <a:t>Standard</a:t>
            </a:r>
            <a:r>
              <a:rPr b="1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alibri"/>
                <a:cs typeface="Calibri"/>
              </a:rPr>
              <a:t>Library</a:t>
            </a:r>
            <a:r>
              <a:rPr spc="-10" dirty="0">
                <a:latin typeface="Calibri"/>
                <a:cs typeface="Calibri"/>
              </a:rPr>
              <a:t>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0" y="1752600"/>
            <a:ext cx="3206750" cy="3581400"/>
            <a:chOff x="426719" y="1359407"/>
            <a:chExt cx="3206750" cy="3581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" y="1380743"/>
              <a:ext cx="3160776" cy="34472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" y="1359407"/>
              <a:ext cx="2685288" cy="3581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997" y="1406074"/>
              <a:ext cx="3069264" cy="335529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2278" y="1799267"/>
            <a:ext cx="3069590" cy="335534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>
              <a:spcBef>
                <a:spcPts val="160"/>
              </a:spcBef>
            </a:pPr>
            <a:r>
              <a:rPr spc="-10" dirty="0">
                <a:latin typeface="Courier New"/>
                <a:cs typeface="Courier New"/>
              </a:rPr>
              <a:t>import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math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as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mt</a:t>
            </a:r>
            <a:endParaRPr>
              <a:latin typeface="Courier New"/>
              <a:cs typeface="Courier New"/>
            </a:endParaRPr>
          </a:p>
          <a:p>
            <a:pPr marL="91440" marR="1195070">
              <a:lnSpc>
                <a:spcPts val="4390"/>
              </a:lnSpc>
              <a:spcBef>
                <a:spcPts val="425"/>
              </a:spcBef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5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5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2*mt.pi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y</a:t>
            </a:r>
            <a:r>
              <a:rPr spc="-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953735"/>
                </a:solidFill>
                <a:latin typeface="Courier New"/>
                <a:cs typeface="Courier New"/>
              </a:rPr>
              <a:t>mt.sin(x)</a:t>
            </a:r>
            <a:endParaRPr>
              <a:latin typeface="Courier New"/>
              <a:cs typeface="Courier New"/>
            </a:endParaRPr>
          </a:p>
          <a:p>
            <a:pPr marL="91440">
              <a:lnSpc>
                <a:spcPts val="1595"/>
              </a:lnSpc>
            </a:pPr>
            <a:r>
              <a:rPr spc="-10" dirty="0">
                <a:latin typeface="Courier New"/>
                <a:cs typeface="Courier New"/>
              </a:rPr>
              <a:t>print(y)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850">
              <a:latin typeface="Courier New"/>
              <a:cs typeface="Courier New"/>
            </a:endParaRPr>
          </a:p>
          <a:p>
            <a:pPr marL="91440"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y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953735"/>
                </a:solidFill>
                <a:latin typeface="Courier New"/>
                <a:cs typeface="Courier New"/>
              </a:rPr>
              <a:t>mt.cos(x)</a:t>
            </a:r>
            <a:endParaRPr>
              <a:latin typeface="Courier New"/>
              <a:cs typeface="Courier New"/>
            </a:endParaRPr>
          </a:p>
          <a:p>
            <a:pPr marL="91440">
              <a:spcBef>
                <a:spcPts val="45"/>
              </a:spcBef>
            </a:pPr>
            <a:r>
              <a:rPr spc="-10" dirty="0">
                <a:latin typeface="Courier New"/>
                <a:cs typeface="Courier New"/>
              </a:rPr>
              <a:t>print(y)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91440"/>
            <a:r>
              <a:rPr dirty="0">
                <a:latin typeface="Courier New"/>
                <a:cs typeface="Courier New"/>
              </a:rPr>
              <a:t>y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953735"/>
                </a:solidFill>
                <a:latin typeface="Courier New"/>
                <a:cs typeface="Courier New"/>
              </a:rPr>
              <a:t>mt.tan(x)</a:t>
            </a:r>
            <a:endParaRPr>
              <a:latin typeface="Courier New"/>
              <a:cs typeface="Courier New"/>
            </a:endParaRPr>
          </a:p>
          <a:p>
            <a:pPr marL="91440">
              <a:spcBef>
                <a:spcPts val="50"/>
              </a:spcBef>
            </a:pPr>
            <a:r>
              <a:rPr spc="-10" dirty="0">
                <a:latin typeface="Courier New"/>
                <a:cs typeface="Courier New"/>
              </a:rPr>
              <a:t>print(y)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427507F-53E8-4277-B7A7-9F414B6F7A36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51" y="304800"/>
            <a:ext cx="67773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Trigonometric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45" y="1713229"/>
            <a:ext cx="566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Plotting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using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For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Loop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alibri"/>
                <a:cs typeface="Calibri"/>
              </a:rPr>
              <a:t>matplotlib</a:t>
            </a:r>
            <a:r>
              <a:rPr b="1" spc="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library: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91" y="2015489"/>
            <a:ext cx="4843780" cy="3850004"/>
            <a:chOff x="12191" y="1158239"/>
            <a:chExt cx="4843780" cy="38500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3" y="1176527"/>
              <a:ext cx="4800600" cy="3831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" y="1158239"/>
              <a:ext cx="4593336" cy="3849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76" y="1203561"/>
              <a:ext cx="4708690" cy="3737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377" y="2060811"/>
            <a:ext cx="4709160" cy="373761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spcBef>
                <a:spcPts val="170"/>
              </a:spcBef>
            </a:pPr>
            <a:r>
              <a:rPr spc="-10" dirty="0">
                <a:latin typeface="Courier New"/>
                <a:cs typeface="Courier New"/>
              </a:rPr>
              <a:t>import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math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as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mt</a:t>
            </a:r>
            <a:endParaRPr dirty="0">
              <a:latin typeface="Courier New"/>
              <a:cs typeface="Courier New"/>
            </a:endParaRPr>
          </a:p>
          <a:p>
            <a:pPr marL="90805">
              <a:spcBef>
                <a:spcPts val="25"/>
              </a:spcBef>
            </a:pP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import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matplotlib.pyplot</a:t>
            </a:r>
            <a:r>
              <a:rPr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as</a:t>
            </a:r>
            <a:r>
              <a:rPr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plt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dirty="0">
              <a:latin typeface="Courier New"/>
              <a:cs typeface="Courier New"/>
            </a:endParaRPr>
          </a:p>
          <a:p>
            <a:pPr marL="90805" marR="3244215">
              <a:lnSpc>
                <a:spcPct val="102200"/>
              </a:lnSpc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xdata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[]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ydata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[]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850" dirty="0"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  <a:spcBef>
                <a:spcPts val="5"/>
              </a:spcBef>
            </a:pP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for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x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in</a:t>
            </a:r>
            <a:r>
              <a:rPr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range(0,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10):</a:t>
            </a:r>
            <a:endParaRPr dirty="0">
              <a:latin typeface="Courier New"/>
              <a:cs typeface="Courier New"/>
            </a:endParaRPr>
          </a:p>
          <a:p>
            <a:pPr marL="636905" marR="2015489">
              <a:lnSpc>
                <a:spcPts val="2180"/>
              </a:lnSpc>
              <a:spcBef>
                <a:spcPts val="30"/>
              </a:spcBef>
            </a:pPr>
            <a:r>
              <a:rPr spc="-10" dirty="0">
                <a:latin typeface="Courier New"/>
                <a:cs typeface="Courier New"/>
              </a:rPr>
              <a:t>xdata.appen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0" dirty="0">
                <a:latin typeface="Courier New"/>
                <a:cs typeface="Courier New"/>
              </a:rPr>
              <a:t>(x)  </a:t>
            </a:r>
            <a:r>
              <a:rPr dirty="0">
                <a:latin typeface="Courier New"/>
                <a:cs typeface="Courier New"/>
              </a:rPr>
              <a:t>y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mt.sin(x)</a:t>
            </a:r>
            <a:endParaRPr dirty="0">
              <a:latin typeface="Courier New"/>
              <a:cs typeface="Courier New"/>
            </a:endParaRPr>
          </a:p>
          <a:p>
            <a:pPr marL="636905">
              <a:lnSpc>
                <a:spcPts val="2135"/>
              </a:lnSpc>
            </a:pPr>
            <a:r>
              <a:rPr spc="-10" dirty="0">
                <a:latin typeface="Courier New"/>
                <a:cs typeface="Courier New"/>
              </a:rPr>
              <a:t>ydata.append(y)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</a:pP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plt.plot(xdata,</a:t>
            </a:r>
            <a:r>
              <a:rPr b="1" spc="-6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ydata)</a:t>
            </a:r>
            <a:endParaRPr dirty="0"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</a:pPr>
            <a:r>
              <a:rPr spc="-10" dirty="0">
                <a:latin typeface="Courier New"/>
                <a:cs typeface="Courier New"/>
              </a:rPr>
              <a:t>plt.show()</a:t>
            </a:r>
            <a:endParaRPr dirty="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63653" y="2765172"/>
            <a:ext cx="3805669" cy="2710412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D17FE516-83FC-43D7-BAA1-BD3C5E5B2A19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51" y="304800"/>
            <a:ext cx="67773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Trigonometric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46" y="1713229"/>
            <a:ext cx="2588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Improved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Plotting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Example: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1" y="2033778"/>
            <a:ext cx="4825365" cy="4559427"/>
            <a:chOff x="30480" y="1176527"/>
            <a:chExt cx="4825365" cy="397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" y="1176527"/>
              <a:ext cx="4800600" cy="3965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" y="1179575"/>
              <a:ext cx="4114800" cy="3962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377" y="1203560"/>
              <a:ext cx="4708690" cy="39399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377" y="1203559"/>
              <a:ext cx="4709160" cy="3940175"/>
            </a:xfrm>
            <a:custGeom>
              <a:avLst/>
              <a:gdLst/>
              <a:ahLst/>
              <a:cxnLst/>
              <a:rect l="l" t="t" r="r" b="b"/>
              <a:pathLst>
                <a:path w="4709160" h="3940175">
                  <a:moveTo>
                    <a:pt x="0" y="0"/>
                  </a:moveTo>
                  <a:lnTo>
                    <a:pt x="4708691" y="0"/>
                  </a:lnTo>
                  <a:lnTo>
                    <a:pt x="4708691" y="3939939"/>
                  </a:lnTo>
                  <a:lnTo>
                    <a:pt x="0" y="39399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395472" y="2118211"/>
            <a:ext cx="5753735" cy="3881120"/>
            <a:chOff x="3395471" y="1260961"/>
            <a:chExt cx="5753735" cy="38811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0839" y="1260961"/>
              <a:ext cx="3948627" cy="28122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8143" y="4102607"/>
              <a:ext cx="5705856" cy="10149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5471" y="4081271"/>
              <a:ext cx="5748528" cy="1060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4458" y="4128324"/>
              <a:ext cx="5659541" cy="9233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84458" y="4128324"/>
              <a:ext cx="5659755" cy="923925"/>
            </a:xfrm>
            <a:custGeom>
              <a:avLst/>
              <a:gdLst/>
              <a:ahLst/>
              <a:cxnLst/>
              <a:rect l="l" t="t" r="r" b="b"/>
              <a:pathLst>
                <a:path w="5659755" h="923925">
                  <a:moveTo>
                    <a:pt x="0" y="0"/>
                  </a:moveTo>
                  <a:lnTo>
                    <a:pt x="5659541" y="0"/>
                  </a:lnTo>
                </a:path>
                <a:path w="5659755" h="923925">
                  <a:moveTo>
                    <a:pt x="5659541" y="923330"/>
                  </a:moveTo>
                  <a:lnTo>
                    <a:pt x="0" y="9233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BE4B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23759" y="1755901"/>
            <a:ext cx="176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“Smoother“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curve: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3199" y="5005071"/>
            <a:ext cx="544131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problem </a:t>
            </a:r>
            <a:r>
              <a:rPr spc="-5" dirty="0">
                <a:latin typeface="Calibri"/>
                <a:cs typeface="Calibri"/>
              </a:rPr>
              <a:t>with using the </a:t>
            </a:r>
            <a:r>
              <a:rPr spc="-15" dirty="0">
                <a:latin typeface="Calibri"/>
                <a:cs typeface="Calibri"/>
              </a:rPr>
              <a:t>Trigonometric </a:t>
            </a:r>
            <a:r>
              <a:rPr spc="-5" dirty="0">
                <a:latin typeface="Calibri"/>
                <a:cs typeface="Calibri"/>
              </a:rPr>
              <a:t>functions in the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Math </a:t>
            </a:r>
            <a:r>
              <a:rPr dirty="0">
                <a:latin typeface="Calibri"/>
                <a:cs typeface="Calibri"/>
              </a:rPr>
              <a:t>module </a:t>
            </a:r>
            <a:r>
              <a:rPr spc="-10" dirty="0">
                <a:latin typeface="Calibri"/>
                <a:cs typeface="Calibri"/>
              </a:rPr>
              <a:t>from </a:t>
            </a:r>
            <a:r>
              <a:rPr dirty="0">
                <a:latin typeface="Calibri"/>
                <a:cs typeface="Calibri"/>
              </a:rPr>
              <a:t>the Python </a:t>
            </a:r>
            <a:r>
              <a:rPr spc="-10" dirty="0">
                <a:latin typeface="Calibri"/>
                <a:cs typeface="Calibri"/>
              </a:rPr>
              <a:t>Standard </a:t>
            </a:r>
            <a:r>
              <a:rPr spc="-5" dirty="0">
                <a:latin typeface="Calibri"/>
                <a:cs typeface="Calibri"/>
              </a:rPr>
              <a:t>Library is that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they </a:t>
            </a:r>
            <a:r>
              <a:rPr dirty="0">
                <a:latin typeface="Calibri"/>
                <a:cs typeface="Calibri"/>
              </a:rPr>
              <a:t>don't handle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array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 input.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21F4C1-4B5F-43B7-9C61-C8752807BF1E}"/>
              </a:ext>
            </a:extLst>
          </p:cNvPr>
          <p:cNvSpPr txBox="1"/>
          <p:nvPr/>
        </p:nvSpPr>
        <p:spPr>
          <a:xfrm>
            <a:off x="139486" y="2202506"/>
            <a:ext cx="4600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import math as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mt</a:t>
            </a:r>
            <a:endParaRPr lang="en-GB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import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matplotlib.pyplot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 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plt</a:t>
            </a:r>
            <a:endParaRPr lang="en-US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x = 0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N = 100</a:t>
            </a:r>
          </a:p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xdata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 = []</a:t>
            </a:r>
          </a:p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ydata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 = []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for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 in range(0, N):</a:t>
            </a:r>
          </a:p>
          <a:p>
            <a:pPr algn="l"/>
            <a:r>
              <a:rPr lang="en-GB" sz="1800" b="1" i="0" u="none" strike="noStrike" baseline="0" dirty="0">
                <a:solidFill>
                  <a:srgbClr val="963735"/>
                </a:solidFill>
                <a:latin typeface="Courier-Bold"/>
              </a:rPr>
              <a:t>   x = x + 0.1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xdata.append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(x)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   y =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mt.sin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(x)</a:t>
            </a:r>
          </a:p>
          <a:p>
            <a:pPr algn="l"/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  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ydata.append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(y)</a:t>
            </a:r>
          </a:p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plt.plot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xdata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ydata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algn="l"/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"/>
              </a:rPr>
              <a:t>plt.show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"/>
              </a:rPr>
              <a:t>()</a:t>
            </a:r>
            <a:endParaRPr lang="en-GB" dirty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F75B0C62-928A-4D4F-A859-C722C53ED0C8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962D4FC9-3F60-463B-A3AB-68FCEF5E9C87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FD33226E-AF68-44D2-9955-E977AC83F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en-US" altLang="en-US" spc="5" dirty="0"/>
              <a:t>Brief History of Python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846CA74-130B-478E-8AB3-BFE7907D0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257800" cy="2362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Invented in the Netherlands, in the early 90s by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Guido van Rossum.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Open source from the beginning.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Considered a scripting language, but is much more.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Scalable, object-oriented, and functional from the beginning.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5B7F2-4D54-412E-8A52-7912F967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7315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51" y="304800"/>
            <a:ext cx="677735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Trigonometric</a:t>
            </a:r>
            <a:r>
              <a:rPr spc="-2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" y="1845309"/>
            <a:ext cx="20789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53735"/>
                </a:solidFill>
                <a:latin typeface="Calibri"/>
                <a:cs typeface="Calibri"/>
              </a:rPr>
              <a:t>NumPy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39" y="2418078"/>
            <a:ext cx="4823462" cy="3429000"/>
            <a:chOff x="36576" y="1566671"/>
            <a:chExt cx="4907280" cy="342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" y="1566671"/>
              <a:ext cx="4882896" cy="34046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" y="1569719"/>
              <a:ext cx="4846320" cy="34259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88" y="1591740"/>
              <a:ext cx="4789850" cy="3314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788" y="1591740"/>
              <a:ext cx="4790440" cy="3314700"/>
            </a:xfrm>
            <a:custGeom>
              <a:avLst/>
              <a:gdLst/>
              <a:ahLst/>
              <a:cxnLst/>
              <a:rect l="l" t="t" r="r" b="b"/>
              <a:pathLst>
                <a:path w="4790440" h="3314700">
                  <a:moveTo>
                    <a:pt x="0" y="0"/>
                  </a:moveTo>
                  <a:lnTo>
                    <a:pt x="4789851" y="0"/>
                  </a:lnTo>
                  <a:lnTo>
                    <a:pt x="4789851" y="3314333"/>
                  </a:lnTo>
                  <a:lnTo>
                    <a:pt x="0" y="331433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43109" y="1947927"/>
            <a:ext cx="3637915" cy="11110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Trigonometric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Functions 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 NumPy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library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handle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953735"/>
                </a:solidFill>
                <a:latin typeface="Calibri"/>
                <a:cs typeface="Calibri"/>
              </a:rPr>
              <a:t>arrays</a:t>
            </a:r>
            <a:r>
              <a:rPr b="1" spc="-1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input</a:t>
            </a:r>
            <a:r>
              <a:rPr spc="-10" dirty="0">
                <a:latin typeface="Calibri"/>
                <a:cs typeface="Calibri"/>
              </a:rPr>
              <a:t> arguments.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needed!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6874" y="2920041"/>
            <a:ext cx="3677568" cy="2619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C5EEE6-C75B-4669-8C10-F5C87BA5CE68}"/>
              </a:ext>
            </a:extLst>
          </p:cNvPr>
          <p:cNvSpPr txBox="1"/>
          <p:nvPr/>
        </p:nvSpPr>
        <p:spPr>
          <a:xfrm>
            <a:off x="158748" y="2590800"/>
            <a:ext cx="48981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dirty="0">
                <a:solidFill>
                  <a:srgbClr val="000000"/>
                </a:solidFill>
                <a:latin typeface="Courier"/>
              </a:rPr>
              <a:t>import 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numpy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 as np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urier"/>
              </a:rPr>
              <a:t>import 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 as 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plt</a:t>
            </a:r>
            <a:endParaRPr lang="en-GB" sz="1600" dirty="0">
              <a:solidFill>
                <a:srgbClr val="000000"/>
              </a:solidFill>
              <a:latin typeface="Courier"/>
            </a:endParaRPr>
          </a:p>
          <a:p>
            <a:pPr algn="l"/>
            <a:endParaRPr lang="en-GB" sz="160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GB" sz="1600" dirty="0" err="1">
                <a:solidFill>
                  <a:srgbClr val="000000"/>
                </a:solidFill>
                <a:latin typeface="Courier"/>
              </a:rPr>
              <a:t>xstart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 = 0</a:t>
            </a:r>
          </a:p>
          <a:p>
            <a:pPr algn="l"/>
            <a:r>
              <a:rPr lang="en-GB" sz="1600" dirty="0" err="1">
                <a:solidFill>
                  <a:srgbClr val="000000"/>
                </a:solidFill>
                <a:latin typeface="Courier"/>
              </a:rPr>
              <a:t>xstop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 = 2*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np.pi</a:t>
            </a:r>
            <a:endParaRPr lang="en-GB" sz="160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urier"/>
              </a:rPr>
              <a:t>increment = 0.1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urier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np.arange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xstart,xstop,increment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)</a:t>
            </a:r>
          </a:p>
          <a:p>
            <a:pPr algn="l"/>
            <a:endParaRPr lang="en-GB" sz="160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urier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latin typeface="Courier"/>
              </a:rPr>
              <a:t>np.sin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(x)</a:t>
            </a:r>
          </a:p>
          <a:p>
            <a:pPr algn="l"/>
            <a:r>
              <a:rPr lang="en-GB" sz="1600" dirty="0" err="1">
                <a:solidFill>
                  <a:srgbClr val="000000"/>
                </a:solidFill>
                <a:latin typeface="Courier"/>
              </a:rPr>
              <a:t>plt.plot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(x, y)</a:t>
            </a:r>
          </a:p>
          <a:p>
            <a:pPr algn="l"/>
            <a:r>
              <a:rPr lang="en-GB" sz="1600" dirty="0" err="1">
                <a:solidFill>
                  <a:srgbClr val="000000"/>
                </a:solidFill>
                <a:latin typeface="Courier"/>
              </a:rPr>
              <a:t>plt.show</a:t>
            </a:r>
            <a:r>
              <a:rPr lang="en-GB" sz="1600" dirty="0">
                <a:solidFill>
                  <a:srgbClr val="000000"/>
                </a:solidFill>
                <a:latin typeface="Courier"/>
              </a:rPr>
              <a:t>()</a:t>
            </a:r>
            <a:endParaRPr lang="en-GB" sz="160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E3420272-2A7D-4A70-95D3-94AC1AAE5164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407" y="304800"/>
            <a:ext cx="33782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Polynomials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600200"/>
            <a:ext cx="8565515" cy="2900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polynomial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as:</a:t>
            </a:r>
          </a:p>
          <a:p>
            <a:pPr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64135" algn="ctr">
              <a:spcBef>
                <a:spcPts val="5"/>
              </a:spcBef>
              <a:tabLst>
                <a:tab pos="414655" algn="l"/>
                <a:tab pos="860425" algn="l"/>
                <a:tab pos="5680075" algn="l"/>
              </a:tabLst>
            </a:pPr>
            <a:r>
              <a:rPr sz="2800" dirty="0">
                <a:latin typeface="Cambria Math"/>
                <a:cs typeface="Cambria Math"/>
              </a:rPr>
              <a:t>𝑝</a:t>
            </a:r>
            <a:r>
              <a:rPr lang="en-US" sz="2800" dirty="0">
                <a:latin typeface="Cambria Math"/>
                <a:cs typeface="Cambria Math"/>
              </a:rPr>
              <a:t>(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85" dirty="0">
                <a:latin typeface="Cambria Math"/>
                <a:cs typeface="Cambria Math"/>
              </a:rPr>
              <a:t>𝑝</a:t>
            </a:r>
            <a:r>
              <a:rPr sz="3000" spc="127" baseline="-16666" dirty="0">
                <a:latin typeface="Cambria Math"/>
                <a:cs typeface="Cambria Math"/>
              </a:rPr>
              <a:t>1</a:t>
            </a:r>
            <a:r>
              <a:rPr sz="2800" spc="85" dirty="0">
                <a:latin typeface="Cambria Math"/>
                <a:cs typeface="Cambria Math"/>
              </a:rPr>
              <a:t>𝑥</a:t>
            </a:r>
            <a:r>
              <a:rPr sz="3000" spc="127" baseline="29166" dirty="0">
                <a:latin typeface="Cambria Math"/>
                <a:cs typeface="Cambria Math"/>
              </a:rPr>
              <a:t>𝑛</a:t>
            </a:r>
            <a:r>
              <a:rPr sz="3000" spc="540" baseline="291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160" dirty="0">
                <a:latin typeface="Cambria Math"/>
                <a:cs typeface="Cambria Math"/>
              </a:rPr>
              <a:t>𝑝</a:t>
            </a:r>
            <a:r>
              <a:rPr sz="3000" spc="240" baseline="-16666" dirty="0">
                <a:latin typeface="Cambria Math"/>
                <a:cs typeface="Cambria Math"/>
              </a:rPr>
              <a:t>2</a:t>
            </a:r>
            <a:r>
              <a:rPr sz="2800" spc="160" dirty="0">
                <a:latin typeface="Cambria Math"/>
                <a:cs typeface="Cambria Math"/>
              </a:rPr>
              <a:t>𝑥</a:t>
            </a:r>
            <a:r>
              <a:rPr sz="3000" spc="240" baseline="29166" dirty="0">
                <a:latin typeface="Cambria Math"/>
                <a:cs typeface="Cambria Math"/>
              </a:rPr>
              <a:t>𝑛$1</a:t>
            </a:r>
            <a:r>
              <a:rPr sz="3000" spc="494" baseline="29166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⋯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70" dirty="0">
                <a:latin typeface="Cambria Math"/>
                <a:cs typeface="Cambria Math"/>
              </a:rPr>
              <a:t>𝑝</a:t>
            </a:r>
            <a:r>
              <a:rPr sz="3000" spc="104" baseline="-16666" dirty="0">
                <a:latin typeface="Cambria Math"/>
                <a:cs typeface="Cambria Math"/>
              </a:rPr>
              <a:t>𝑛</a:t>
            </a:r>
            <a:r>
              <a:rPr sz="2800" spc="70" dirty="0">
                <a:latin typeface="Cambria Math"/>
                <a:cs typeface="Cambria Math"/>
              </a:rPr>
              <a:t>𝑥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	</a:t>
            </a:r>
            <a:r>
              <a:rPr sz="2800" spc="-35" dirty="0">
                <a:latin typeface="Cambria Math"/>
                <a:cs typeface="Cambria Math"/>
              </a:rPr>
              <a:t>𝑝</a:t>
            </a:r>
            <a:r>
              <a:rPr sz="3000" spc="-52" baseline="-16666" dirty="0">
                <a:latin typeface="Cambria Math"/>
                <a:cs typeface="Cambria Math"/>
              </a:rPr>
              <a:t>𝑛</a:t>
            </a:r>
            <a:r>
              <a:rPr lang="en-US" sz="3000" spc="-52" baseline="-16666" dirty="0">
                <a:latin typeface="Cambria Math"/>
                <a:cs typeface="Cambria Math"/>
              </a:rPr>
              <a:t>+</a:t>
            </a:r>
            <a:r>
              <a:rPr sz="3000" spc="-52" baseline="-16666" dirty="0">
                <a:latin typeface="Cambria Math"/>
                <a:cs typeface="Cambria Math"/>
              </a:rPr>
              <a:t>1</a:t>
            </a:r>
            <a:endParaRPr sz="3000" baseline="-16666" dirty="0">
              <a:latin typeface="Cambria Math"/>
              <a:cs typeface="Cambria Math"/>
            </a:endParaRPr>
          </a:p>
          <a:p>
            <a:pPr marL="50800" marR="43180">
              <a:lnSpc>
                <a:spcPct val="199300"/>
              </a:lnSpc>
              <a:tabLst>
                <a:tab pos="2916555" algn="l"/>
              </a:tabLst>
            </a:pP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0" dirty="0">
                <a:latin typeface="Cambria Math"/>
                <a:cs typeface="Cambria Math"/>
              </a:rPr>
              <a:t>𝑝</a:t>
            </a:r>
            <a:r>
              <a:rPr sz="3000" spc="15" baseline="-16666" dirty="0">
                <a:latin typeface="Cambria Math"/>
                <a:cs typeface="Cambria Math"/>
              </a:rPr>
              <a:t>1</a:t>
            </a:r>
            <a:r>
              <a:rPr sz="2800" spc="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30" dirty="0">
                <a:latin typeface="Cambria Math"/>
                <a:cs typeface="Cambria Math"/>
              </a:rPr>
              <a:t>𝑝</a:t>
            </a:r>
            <a:r>
              <a:rPr sz="3000" spc="44" baseline="-16666" dirty="0">
                <a:latin typeface="Cambria Math"/>
                <a:cs typeface="Cambria Math"/>
              </a:rPr>
              <a:t>2</a:t>
            </a:r>
            <a:r>
              <a:rPr sz="2800" spc="30" dirty="0">
                <a:latin typeface="Cambria Math"/>
                <a:cs typeface="Cambria Math"/>
              </a:rPr>
              <a:t>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55" dirty="0">
                <a:latin typeface="Cambria Math"/>
                <a:cs typeface="Cambria Math"/>
              </a:rPr>
              <a:t>𝑝</a:t>
            </a:r>
            <a:r>
              <a:rPr lang="en-US" sz="3000" spc="-82" baseline="-16666" dirty="0">
                <a:latin typeface="Cambria Math"/>
                <a:cs typeface="Cambria Math"/>
              </a:rPr>
              <a:t>3</a:t>
            </a:r>
            <a:r>
              <a:rPr sz="2800" spc="-55" dirty="0">
                <a:latin typeface="Cambria Math"/>
                <a:cs typeface="Cambria Math"/>
              </a:rPr>
              <a:t>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	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coefficients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polynomial.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Polynomial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 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NumPy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Package.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824962"/>
            <a:ext cx="7407275" cy="266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u="sng" spc="-10" dirty="0">
                <a:solidFill>
                  <a:srgbClr val="F4511D"/>
                </a:solidFill>
                <a:uFill>
                  <a:solidFill>
                    <a:srgbClr val="F4511D"/>
                  </a:solidFill>
                </a:uFill>
                <a:latin typeface="Calibri"/>
                <a:cs typeface="Calibri"/>
              </a:rPr>
              <a:t>https://numpy.org/doc/stable/reference/routines.polynomials.polynomial.html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0CD74C5-1D92-4F8E-A42E-730A56F1860B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407" y="304800"/>
            <a:ext cx="33782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Polynomials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2318" y="3088636"/>
            <a:ext cx="6356350" cy="1700466"/>
          </a:xfrm>
          <a:prstGeom prst="rect">
            <a:avLst/>
          </a:prstGeom>
          <a:gradFill flip="none" rotWithShape="1">
            <a:gsLst>
              <a:gs pos="30000">
                <a:srgbClr val="FFC89A"/>
              </a:gs>
              <a:gs pos="75000">
                <a:srgbClr val="FFE0C7"/>
              </a:gs>
              <a:gs pos="88000">
                <a:srgbClr val="FFE6D3"/>
              </a:gs>
              <a:gs pos="100000">
                <a:srgbClr val="FFEAD9"/>
              </a:gs>
            </a:gsLst>
            <a:lin ang="16200000" scaled="1"/>
            <a:tileRect/>
          </a:gra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>
            <a:defPPr>
              <a:defRPr lang="en-US"/>
            </a:defPPr>
            <a:lvl1pPr marL="91440" eaLnBrk="1" fontAlgn="auto" hangingPunct="1">
              <a:spcBef>
                <a:spcPts val="15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ourier New"/>
                <a:cs typeface="Courier New"/>
              </a:defRPr>
            </a:lvl1pPr>
          </a:lstStyle>
          <a:p>
            <a:r>
              <a:rPr dirty="0"/>
              <a:t>import numpy.polynomial.polynomial as poly</a:t>
            </a:r>
          </a:p>
          <a:p>
            <a:endParaRPr dirty="0"/>
          </a:p>
          <a:p>
            <a:r>
              <a:rPr dirty="0"/>
              <a:t>p = [5.6, 8, 3.2, 0, -5.45]</a:t>
            </a:r>
          </a:p>
          <a:p>
            <a:endParaRPr dirty="0"/>
          </a:p>
          <a:p>
            <a:r>
              <a:rPr dirty="0"/>
              <a:t>r = poly.polyroots(p)</a:t>
            </a:r>
          </a:p>
          <a:p>
            <a:r>
              <a:rPr dirty="0"/>
              <a:t>print(r)</a:t>
            </a:r>
          </a:p>
        </p:txBody>
      </p:sp>
      <p:sp>
        <p:nvSpPr>
          <p:cNvPr id="8" name="object 8"/>
          <p:cNvSpPr/>
          <p:nvPr/>
        </p:nvSpPr>
        <p:spPr>
          <a:xfrm>
            <a:off x="906311" y="164398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90">
                <a:moveTo>
                  <a:pt x="211191" y="0"/>
                </a:moveTo>
                <a:lnTo>
                  <a:pt x="208177" y="8594"/>
                </a:lnTo>
                <a:lnTo>
                  <a:pt x="220435" y="13913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1"/>
                </a:lnTo>
                <a:lnTo>
                  <a:pt x="258627" y="123487"/>
                </a:lnTo>
                <a:lnTo>
                  <a:pt x="246854" y="169217"/>
                </a:lnTo>
                <a:lnTo>
                  <a:pt x="220578" y="197806"/>
                </a:lnTo>
                <a:lnTo>
                  <a:pt x="208512" y="203150"/>
                </a:lnTo>
                <a:lnTo>
                  <a:pt x="211191" y="211744"/>
                </a:lnTo>
                <a:lnTo>
                  <a:pt x="251647" y="187708"/>
                </a:lnTo>
                <a:lnTo>
                  <a:pt x="274369" y="143335"/>
                </a:lnTo>
                <a:lnTo>
                  <a:pt x="278722" y="105928"/>
                </a:lnTo>
                <a:lnTo>
                  <a:pt x="277630" y="86516"/>
                </a:lnTo>
                <a:lnTo>
                  <a:pt x="261253" y="37113"/>
                </a:lnTo>
                <a:lnTo>
                  <a:pt x="226542" y="5542"/>
                </a:lnTo>
                <a:lnTo>
                  <a:pt x="211191" y="0"/>
                </a:lnTo>
                <a:close/>
              </a:path>
              <a:path w="278765" h="212090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1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7" y="42137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7089" y="2456783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1" y="0"/>
                </a:moveTo>
                <a:lnTo>
                  <a:pt x="208177" y="8594"/>
                </a:lnTo>
                <a:lnTo>
                  <a:pt x="220435" y="13913"/>
                </a:lnTo>
                <a:lnTo>
                  <a:pt x="230976" y="21277"/>
                </a:lnTo>
                <a:lnTo>
                  <a:pt x="252379" y="55408"/>
                </a:lnTo>
                <a:lnTo>
                  <a:pt x="259411" y="104811"/>
                </a:lnTo>
                <a:lnTo>
                  <a:pt x="258627" y="123487"/>
                </a:lnTo>
                <a:lnTo>
                  <a:pt x="246854" y="169217"/>
                </a:lnTo>
                <a:lnTo>
                  <a:pt x="220578" y="197806"/>
                </a:lnTo>
                <a:lnTo>
                  <a:pt x="208512" y="203150"/>
                </a:lnTo>
                <a:lnTo>
                  <a:pt x="211191" y="211744"/>
                </a:lnTo>
                <a:lnTo>
                  <a:pt x="251647" y="187707"/>
                </a:lnTo>
                <a:lnTo>
                  <a:pt x="274369" y="143334"/>
                </a:lnTo>
                <a:lnTo>
                  <a:pt x="278722" y="105928"/>
                </a:lnTo>
                <a:lnTo>
                  <a:pt x="277630" y="86516"/>
                </a:lnTo>
                <a:lnTo>
                  <a:pt x="261253" y="37113"/>
                </a:lnTo>
                <a:lnTo>
                  <a:pt x="226542" y="5542"/>
                </a:lnTo>
                <a:lnTo>
                  <a:pt x="211191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7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2959" y="1295400"/>
            <a:ext cx="423100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Given the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polynomial:</a:t>
            </a:r>
            <a:endParaRPr dirty="0">
              <a:latin typeface="Calibri"/>
              <a:cs typeface="Calibri"/>
            </a:endParaRPr>
          </a:p>
          <a:p>
            <a:pPr marL="383540" algn="ctr">
              <a:spcBef>
                <a:spcPts val="25"/>
              </a:spcBef>
              <a:tabLst>
                <a:tab pos="895350" algn="l"/>
              </a:tabLst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3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-20" dirty="0">
                <a:latin typeface="Cambria Math"/>
                <a:cs typeface="Cambria Math"/>
              </a:rPr>
              <a:t>−5.45𝑥</a:t>
            </a:r>
            <a:r>
              <a:rPr sz="1950" spc="-30" baseline="27777" dirty="0">
                <a:latin typeface="Cambria Math"/>
                <a:cs typeface="Cambria Math"/>
              </a:rPr>
              <a:t>+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25" dirty="0">
                <a:latin typeface="Cambria Math"/>
                <a:cs typeface="Cambria Math"/>
              </a:rPr>
              <a:t>3.2𝑥</a:t>
            </a:r>
            <a:r>
              <a:rPr sz="1950" spc="37" baseline="27777" dirty="0">
                <a:latin typeface="Cambria Math"/>
                <a:cs typeface="Cambria Math"/>
              </a:rPr>
              <a:t>2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+ 8𝑥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+ 5.6</a:t>
            </a:r>
          </a:p>
          <a:p>
            <a:pPr>
              <a:spcBef>
                <a:spcPts val="45"/>
              </a:spcBef>
            </a:pPr>
            <a:endParaRPr dirty="0">
              <a:latin typeface="Cambria Math"/>
              <a:cs typeface="Cambria Math"/>
            </a:endParaRPr>
          </a:p>
          <a:p>
            <a:pPr marL="50800">
              <a:lnSpc>
                <a:spcPts val="2125"/>
              </a:lnSpc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rewrite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it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 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Python:</a:t>
            </a:r>
          </a:p>
          <a:p>
            <a:pPr marL="373380" algn="ctr">
              <a:lnSpc>
                <a:spcPts val="2125"/>
              </a:lnSpc>
              <a:tabLst>
                <a:tab pos="885190" algn="l"/>
              </a:tabLst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3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	=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5.6</a:t>
            </a:r>
            <a:r>
              <a:rPr spc="10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+ </a:t>
            </a:r>
            <a:r>
              <a:rPr dirty="0">
                <a:latin typeface="Cambria Math"/>
                <a:cs typeface="Cambria Math"/>
              </a:rPr>
              <a:t>8𝑥</a:t>
            </a:r>
            <a:r>
              <a:rPr spc="70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25" dirty="0">
                <a:latin typeface="Cambria Math"/>
                <a:cs typeface="Cambria Math"/>
              </a:rPr>
              <a:t>3.2𝑥</a:t>
            </a:r>
            <a:r>
              <a:rPr sz="1950" spc="37" baseline="27777" dirty="0">
                <a:latin typeface="Cambria Math"/>
                <a:cs typeface="Cambria Math"/>
              </a:rPr>
              <a:t>2</a:t>
            </a:r>
            <a:r>
              <a:rPr sz="1950" spc="300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+ </a:t>
            </a:r>
            <a:r>
              <a:rPr spc="40" dirty="0">
                <a:latin typeface="Cambria Math"/>
                <a:cs typeface="Cambria Math"/>
              </a:rPr>
              <a:t>0𝑥</a:t>
            </a:r>
            <a:r>
              <a:rPr sz="1950" spc="60" baseline="27777" dirty="0">
                <a:latin typeface="Cambria Math"/>
                <a:cs typeface="Cambria Math"/>
              </a:rPr>
              <a:t>3</a:t>
            </a:r>
            <a:r>
              <a:rPr sz="1950" spc="307" baseline="27777" dirty="0">
                <a:latin typeface="Cambria Math"/>
                <a:cs typeface="Cambria Math"/>
              </a:rPr>
              <a:t> </a:t>
            </a:r>
            <a:r>
              <a:rPr spc="-20" dirty="0">
                <a:latin typeface="Cambria Math"/>
                <a:cs typeface="Cambria Math"/>
              </a:rPr>
              <a:t>−5.45𝑥</a:t>
            </a:r>
            <a:r>
              <a:rPr lang="en-US" sz="1950" spc="-30" baseline="27777" dirty="0">
                <a:latin typeface="Cambria Math"/>
                <a:cs typeface="Cambria Math"/>
              </a:rPr>
              <a:t>4</a:t>
            </a:r>
            <a:endParaRPr sz="1950" baseline="27777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4411" y="438800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2" y="0"/>
                </a:moveTo>
                <a:lnTo>
                  <a:pt x="208177" y="8594"/>
                </a:lnTo>
                <a:lnTo>
                  <a:pt x="220434" y="13914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2"/>
                </a:lnTo>
                <a:lnTo>
                  <a:pt x="258626" y="123487"/>
                </a:lnTo>
                <a:lnTo>
                  <a:pt x="246854" y="169217"/>
                </a:lnTo>
                <a:lnTo>
                  <a:pt x="220577" y="197806"/>
                </a:lnTo>
                <a:lnTo>
                  <a:pt x="208512" y="203150"/>
                </a:lnTo>
                <a:lnTo>
                  <a:pt x="211192" y="211745"/>
                </a:lnTo>
                <a:lnTo>
                  <a:pt x="251647" y="187708"/>
                </a:lnTo>
                <a:lnTo>
                  <a:pt x="274368" y="143335"/>
                </a:lnTo>
                <a:lnTo>
                  <a:pt x="278721" y="105928"/>
                </a:lnTo>
                <a:lnTo>
                  <a:pt x="277630" y="86516"/>
                </a:lnTo>
                <a:lnTo>
                  <a:pt x="261252" y="37113"/>
                </a:lnTo>
                <a:lnTo>
                  <a:pt x="226543" y="5542"/>
                </a:lnTo>
                <a:lnTo>
                  <a:pt x="211192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2"/>
                </a:lnTo>
                <a:lnTo>
                  <a:pt x="20095" y="86747"/>
                </a:lnTo>
                <a:lnTo>
                  <a:pt x="31868" y="42136"/>
                </a:lnTo>
                <a:lnTo>
                  <a:pt x="58332" y="13914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31823" y="4319016"/>
            <a:ext cx="372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27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44015" y="4319016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</a:t>
            </a:r>
            <a:r>
              <a:rPr spc="8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0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→</a:t>
            </a:r>
            <a:r>
              <a:rPr spc="8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=?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2E77EE3-503E-4992-81B7-7CF318126F33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3407" y="304800"/>
            <a:ext cx="337820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Polynomials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2776" y="2737612"/>
            <a:ext cx="6452870" cy="2615565"/>
            <a:chOff x="112776" y="2526791"/>
            <a:chExt cx="6452870" cy="2615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48" y="2545079"/>
              <a:ext cx="6409944" cy="2596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" y="2526791"/>
              <a:ext cx="6096000" cy="2615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870" y="2571749"/>
              <a:ext cx="6317963" cy="252508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1870" y="2782571"/>
            <a:ext cx="6318250" cy="2525395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spcBef>
                <a:spcPts val="150"/>
              </a:spcBef>
            </a:pPr>
            <a:r>
              <a:rPr spc="-10" dirty="0">
                <a:latin typeface="Courier New"/>
                <a:cs typeface="Courier New"/>
              </a:rPr>
              <a:t>import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numpy.polynomial.polynomial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as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poly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0805"/>
            <a:r>
              <a:rPr dirty="0">
                <a:latin typeface="Courier New"/>
                <a:cs typeface="Courier New"/>
              </a:rPr>
              <a:t>p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[11,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5,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0,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2,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-2.1]</a:t>
            </a:r>
            <a:endParaRPr>
              <a:latin typeface="Courier New"/>
              <a:cs typeface="Courier New"/>
            </a:endParaRPr>
          </a:p>
          <a:p>
            <a:pPr marL="90805">
              <a:spcBef>
                <a:spcPts val="25"/>
              </a:spcBef>
            </a:pP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r</a:t>
            </a:r>
            <a:r>
              <a:rPr b="1" spc="-5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b="1" spc="-5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poly.polyroots(p)</a:t>
            </a:r>
            <a:endParaRPr>
              <a:latin typeface="Courier New"/>
              <a:cs typeface="Courier New"/>
            </a:endParaRPr>
          </a:p>
          <a:p>
            <a:pPr marL="90805">
              <a:spcBef>
                <a:spcPts val="50"/>
              </a:spcBef>
            </a:pPr>
            <a:r>
              <a:rPr spc="-10" dirty="0">
                <a:latin typeface="Courier New"/>
                <a:cs typeface="Courier New"/>
              </a:rPr>
              <a:t>print(r)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</a:pPr>
            <a:r>
              <a:rPr dirty="0">
                <a:latin typeface="Courier New"/>
                <a:cs typeface="Courier New"/>
              </a:rPr>
              <a:t>x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  <a:endParaRPr>
              <a:latin typeface="Courier New"/>
              <a:cs typeface="Courier New"/>
            </a:endParaRPr>
          </a:p>
          <a:p>
            <a:pPr marL="90805">
              <a:lnSpc>
                <a:spcPts val="2135"/>
              </a:lnSpc>
            </a:pP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px</a:t>
            </a:r>
            <a:r>
              <a:rPr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poly.polyval(x,</a:t>
            </a:r>
            <a:r>
              <a:rPr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p)</a:t>
            </a:r>
            <a:endParaRPr>
              <a:latin typeface="Courier New"/>
              <a:cs typeface="Courier New"/>
            </a:endParaRPr>
          </a:p>
          <a:p>
            <a:pPr marL="90805">
              <a:spcBef>
                <a:spcPts val="20"/>
              </a:spcBef>
            </a:pPr>
            <a:r>
              <a:rPr spc="-10" dirty="0">
                <a:latin typeface="Courier New"/>
                <a:cs typeface="Courier New"/>
              </a:rPr>
              <a:t>print(px)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112" y="156747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90">
                <a:moveTo>
                  <a:pt x="211191" y="0"/>
                </a:moveTo>
                <a:lnTo>
                  <a:pt x="208177" y="8595"/>
                </a:lnTo>
                <a:lnTo>
                  <a:pt x="220435" y="13914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1"/>
                </a:lnTo>
                <a:lnTo>
                  <a:pt x="258627" y="123487"/>
                </a:lnTo>
                <a:lnTo>
                  <a:pt x="246854" y="169217"/>
                </a:lnTo>
                <a:lnTo>
                  <a:pt x="220578" y="197806"/>
                </a:lnTo>
                <a:lnTo>
                  <a:pt x="208512" y="203150"/>
                </a:lnTo>
                <a:lnTo>
                  <a:pt x="211191" y="211745"/>
                </a:lnTo>
                <a:lnTo>
                  <a:pt x="251647" y="187708"/>
                </a:lnTo>
                <a:lnTo>
                  <a:pt x="274369" y="143335"/>
                </a:lnTo>
                <a:lnTo>
                  <a:pt x="278722" y="105928"/>
                </a:lnTo>
                <a:lnTo>
                  <a:pt x="277630" y="86516"/>
                </a:lnTo>
                <a:lnTo>
                  <a:pt x="261253" y="37114"/>
                </a:lnTo>
                <a:lnTo>
                  <a:pt x="226542" y="5542"/>
                </a:lnTo>
                <a:lnTo>
                  <a:pt x="211191" y="0"/>
                </a:lnTo>
                <a:close/>
              </a:path>
              <a:path w="278765" h="212090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7"/>
                </a:lnTo>
                <a:lnTo>
                  <a:pt x="31867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289" y="238027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1" y="0"/>
                </a:moveTo>
                <a:lnTo>
                  <a:pt x="208177" y="8595"/>
                </a:lnTo>
                <a:lnTo>
                  <a:pt x="220435" y="13914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1"/>
                </a:lnTo>
                <a:lnTo>
                  <a:pt x="258627" y="123487"/>
                </a:lnTo>
                <a:lnTo>
                  <a:pt x="246854" y="169217"/>
                </a:lnTo>
                <a:lnTo>
                  <a:pt x="220578" y="197806"/>
                </a:lnTo>
                <a:lnTo>
                  <a:pt x="208512" y="203150"/>
                </a:lnTo>
                <a:lnTo>
                  <a:pt x="211191" y="211745"/>
                </a:lnTo>
                <a:lnTo>
                  <a:pt x="251647" y="187708"/>
                </a:lnTo>
                <a:lnTo>
                  <a:pt x="274369" y="143335"/>
                </a:lnTo>
                <a:lnTo>
                  <a:pt x="278722" y="105928"/>
                </a:lnTo>
                <a:lnTo>
                  <a:pt x="277630" y="86516"/>
                </a:lnTo>
                <a:lnTo>
                  <a:pt x="261253" y="37114"/>
                </a:lnTo>
                <a:lnTo>
                  <a:pt x="226543" y="5542"/>
                </a:lnTo>
                <a:lnTo>
                  <a:pt x="211191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7"/>
                </a:lnTo>
                <a:lnTo>
                  <a:pt x="31867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510" y="1219200"/>
            <a:ext cx="384556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Given the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polynomial:</a:t>
            </a:r>
            <a:endParaRPr dirty="0">
              <a:latin typeface="Calibri"/>
              <a:cs typeface="Calibri"/>
            </a:endParaRPr>
          </a:p>
          <a:p>
            <a:pPr marL="102235" algn="ctr">
              <a:spcBef>
                <a:spcPts val="20"/>
              </a:spcBef>
              <a:tabLst>
                <a:tab pos="614680" algn="l"/>
              </a:tabLst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3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-20" dirty="0">
                <a:latin typeface="Cambria Math"/>
                <a:cs typeface="Cambria Math"/>
              </a:rPr>
              <a:t>−2.1𝑥</a:t>
            </a:r>
            <a:r>
              <a:rPr sz="1950" spc="-30" baseline="27777" dirty="0">
                <a:latin typeface="Cambria Math"/>
                <a:cs typeface="Cambria Math"/>
              </a:rPr>
              <a:t>+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40" dirty="0">
                <a:latin typeface="Cambria Math"/>
                <a:cs typeface="Cambria Math"/>
              </a:rPr>
              <a:t>2𝑥</a:t>
            </a:r>
            <a:r>
              <a:rPr sz="1950" spc="60" baseline="27777" dirty="0">
                <a:latin typeface="Cambria Math"/>
                <a:cs typeface="Cambria Math"/>
              </a:rPr>
              <a:t>3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5𝑥</a:t>
            </a:r>
            <a:r>
              <a:rPr spc="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11</a:t>
            </a:r>
          </a:p>
          <a:p>
            <a:pPr>
              <a:spcBef>
                <a:spcPts val="25"/>
              </a:spcBef>
            </a:pPr>
            <a:endParaRPr dirty="0">
              <a:latin typeface="Cambria Math"/>
              <a:cs typeface="Cambria Math"/>
            </a:endParaRPr>
          </a:p>
          <a:p>
            <a:pPr marL="50800">
              <a:lnSpc>
                <a:spcPts val="2135"/>
              </a:lnSpc>
              <a:spcBef>
                <a:spcPts val="5"/>
              </a:spcBef>
            </a:pPr>
            <a:r>
              <a:rPr spc="-35" dirty="0">
                <a:latin typeface="Calibri"/>
                <a:cs typeface="Calibri"/>
              </a:rPr>
              <a:t>We</a:t>
            </a:r>
            <a:r>
              <a:rPr dirty="0">
                <a:latin typeface="Calibri"/>
                <a:cs typeface="Calibri"/>
              </a:rPr>
              <a:t> need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rewrite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it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 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Python:</a:t>
            </a:r>
          </a:p>
          <a:p>
            <a:pPr marL="91440" algn="ctr">
              <a:lnSpc>
                <a:spcPts val="2135"/>
              </a:lnSpc>
              <a:tabLst>
                <a:tab pos="603885" algn="l"/>
              </a:tabLst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3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11 + 5𝑥</a:t>
            </a:r>
            <a:r>
              <a:rPr spc="5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40" dirty="0">
                <a:latin typeface="Cambria Math"/>
                <a:cs typeface="Cambria Math"/>
              </a:rPr>
              <a:t>0𝑥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950" spc="277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40" dirty="0">
                <a:latin typeface="Cambria Math"/>
                <a:cs typeface="Cambria Math"/>
              </a:rPr>
              <a:t>2𝑥</a:t>
            </a:r>
            <a:r>
              <a:rPr sz="1950" spc="60" baseline="27777" dirty="0">
                <a:latin typeface="Cambria Math"/>
                <a:cs typeface="Cambria Math"/>
              </a:rPr>
              <a:t>3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-25" dirty="0">
                <a:latin typeface="Cambria Math"/>
                <a:cs typeface="Cambria Math"/>
              </a:rPr>
              <a:t>2.1𝑥</a:t>
            </a:r>
            <a:r>
              <a:rPr lang="en-US" sz="1950" spc="-37" baseline="27777" dirty="0">
                <a:latin typeface="Cambria Math"/>
                <a:cs typeface="Cambria Math"/>
              </a:rPr>
              <a:t>4</a:t>
            </a:r>
            <a:endParaRPr sz="1950" baseline="27777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1444" y="4765092"/>
            <a:ext cx="276860" cy="212090"/>
          </a:xfrm>
          <a:custGeom>
            <a:avLst/>
            <a:gdLst/>
            <a:ahLst/>
            <a:cxnLst/>
            <a:rect l="l" t="t" r="r" b="b"/>
            <a:pathLst>
              <a:path w="276859" h="212089">
                <a:moveTo>
                  <a:pt x="209033" y="0"/>
                </a:moveTo>
                <a:lnTo>
                  <a:pt x="206019" y="8594"/>
                </a:lnTo>
                <a:lnTo>
                  <a:pt x="218277" y="13914"/>
                </a:lnTo>
                <a:lnTo>
                  <a:pt x="228818" y="21277"/>
                </a:lnTo>
                <a:lnTo>
                  <a:pt x="250221" y="55409"/>
                </a:lnTo>
                <a:lnTo>
                  <a:pt x="257253" y="104812"/>
                </a:lnTo>
                <a:lnTo>
                  <a:pt x="256468" y="123487"/>
                </a:lnTo>
                <a:lnTo>
                  <a:pt x="244695" y="169217"/>
                </a:lnTo>
                <a:lnTo>
                  <a:pt x="218420" y="197806"/>
                </a:lnTo>
                <a:lnTo>
                  <a:pt x="206354" y="203150"/>
                </a:lnTo>
                <a:lnTo>
                  <a:pt x="209033" y="211745"/>
                </a:lnTo>
                <a:lnTo>
                  <a:pt x="249488" y="187708"/>
                </a:lnTo>
                <a:lnTo>
                  <a:pt x="272211" y="143335"/>
                </a:lnTo>
                <a:lnTo>
                  <a:pt x="276564" y="105928"/>
                </a:lnTo>
                <a:lnTo>
                  <a:pt x="275472" y="86516"/>
                </a:lnTo>
                <a:lnTo>
                  <a:pt x="259095" y="37114"/>
                </a:lnTo>
                <a:lnTo>
                  <a:pt x="224384" y="5542"/>
                </a:lnTo>
                <a:lnTo>
                  <a:pt x="209033" y="0"/>
                </a:lnTo>
                <a:close/>
              </a:path>
              <a:path w="276859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10" y="203150"/>
                </a:lnTo>
                <a:lnTo>
                  <a:pt x="58145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1" y="104812"/>
                </a:lnTo>
                <a:lnTo>
                  <a:pt x="20096" y="86747"/>
                </a:lnTo>
                <a:lnTo>
                  <a:pt x="31868" y="42136"/>
                </a:lnTo>
                <a:lnTo>
                  <a:pt x="58332" y="13914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68858" y="4693920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2605" algn="l"/>
              </a:tabLst>
            </a:pPr>
            <a:r>
              <a:rPr dirty="0">
                <a:latin typeface="Cambria Math"/>
                <a:cs typeface="Cambria Math"/>
              </a:rPr>
              <a:t>𝑝 </a:t>
            </a:r>
            <a:r>
              <a:rPr spc="-3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2	</a:t>
            </a:r>
            <a:r>
              <a:rPr spc="5" dirty="0">
                <a:latin typeface="Cambria Math"/>
                <a:cs typeface="Cambria Math"/>
              </a:rPr>
              <a:t>=</a:t>
            </a:r>
            <a:r>
              <a:rPr dirty="0">
                <a:latin typeface="Cambria Math"/>
                <a:cs typeface="Cambria Math"/>
              </a:rPr>
              <a:t>?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38878" y="3694685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0" y="0"/>
                </a:moveTo>
                <a:lnTo>
                  <a:pt x="208177" y="8594"/>
                </a:lnTo>
                <a:lnTo>
                  <a:pt x="220434" y="13913"/>
                </a:lnTo>
                <a:lnTo>
                  <a:pt x="230976" y="21277"/>
                </a:lnTo>
                <a:lnTo>
                  <a:pt x="252379" y="55408"/>
                </a:lnTo>
                <a:lnTo>
                  <a:pt x="259411" y="104811"/>
                </a:lnTo>
                <a:lnTo>
                  <a:pt x="258626" y="123487"/>
                </a:lnTo>
                <a:lnTo>
                  <a:pt x="246853" y="169217"/>
                </a:lnTo>
                <a:lnTo>
                  <a:pt x="220577" y="197806"/>
                </a:lnTo>
                <a:lnTo>
                  <a:pt x="208512" y="203150"/>
                </a:lnTo>
                <a:lnTo>
                  <a:pt x="211190" y="211744"/>
                </a:lnTo>
                <a:lnTo>
                  <a:pt x="251646" y="187707"/>
                </a:lnTo>
                <a:lnTo>
                  <a:pt x="274368" y="143334"/>
                </a:lnTo>
                <a:lnTo>
                  <a:pt x="278721" y="105928"/>
                </a:lnTo>
                <a:lnTo>
                  <a:pt x="277630" y="86516"/>
                </a:lnTo>
                <a:lnTo>
                  <a:pt x="261252" y="37113"/>
                </a:lnTo>
                <a:lnTo>
                  <a:pt x="226542" y="5542"/>
                </a:lnTo>
                <a:lnTo>
                  <a:pt x="211190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6291" y="3624072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4510" algn="l"/>
              </a:tabLst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3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	=</a:t>
            </a:r>
            <a:r>
              <a:rPr spc="8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0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→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=?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72616BD-9EA8-42B7-8F66-169D475CCB00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" y="1520445"/>
            <a:ext cx="5389245" cy="2610517"/>
            <a:chOff x="0" y="594359"/>
            <a:chExt cx="5389245" cy="454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4359"/>
              <a:ext cx="5385815" cy="45476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1791"/>
              <a:ext cx="5388863" cy="4361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" y="620834"/>
              <a:ext cx="5340312" cy="45094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" y="1546921"/>
            <a:ext cx="5340350" cy="2584041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1440">
              <a:spcBef>
                <a:spcPts val="470"/>
              </a:spcBef>
            </a:pPr>
            <a:r>
              <a:rPr sz="1600" dirty="0">
                <a:latin typeface="Courier New"/>
                <a:cs typeface="Courier New"/>
              </a:rPr>
              <a:t>import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numpy.polynomial.polynomial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poly</a:t>
            </a:r>
          </a:p>
          <a:p>
            <a:pPr>
              <a:spcBef>
                <a:spcPts val="40"/>
              </a:spcBef>
            </a:pPr>
            <a:endParaRPr dirty="0">
              <a:latin typeface="Courier New"/>
              <a:cs typeface="Courier New"/>
            </a:endParaRPr>
          </a:p>
          <a:p>
            <a:pPr marL="91440"/>
            <a:r>
              <a:rPr spc="-5" dirty="0">
                <a:latin typeface="Courier New"/>
                <a:cs typeface="Courier New"/>
              </a:rPr>
              <a:t>p1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[1,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1,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-1]</a:t>
            </a:r>
            <a:endParaRPr dirty="0">
              <a:latin typeface="Courier New"/>
              <a:cs typeface="Courier New"/>
            </a:endParaRPr>
          </a:p>
          <a:p>
            <a:pPr marL="91440">
              <a:spcBef>
                <a:spcPts val="25"/>
              </a:spcBef>
            </a:pPr>
            <a:r>
              <a:rPr spc="-5" dirty="0">
                <a:latin typeface="Courier New"/>
                <a:cs typeface="Courier New"/>
              </a:rPr>
              <a:t>p2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[2,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0,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0,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1]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91440"/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p</a:t>
            </a:r>
            <a:r>
              <a:rPr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poly.polymul(p1,</a:t>
            </a:r>
            <a:r>
              <a:rPr b="1" spc="-4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p2)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9144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print(p)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3052" y="3652648"/>
            <a:ext cx="31305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Let's </a:t>
            </a:r>
            <a:r>
              <a:rPr dirty="0">
                <a:latin typeface="Calibri"/>
                <a:cs typeface="Calibri"/>
              </a:rPr>
              <a:t>find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polynomial </a:t>
            </a:r>
            <a:br>
              <a:rPr lang="en-US" spc="-5" dirty="0">
                <a:latin typeface="Calibri"/>
                <a:cs typeface="Calibri"/>
              </a:rPr>
            </a:br>
            <a:r>
              <a:rPr spc="15" dirty="0">
                <a:latin typeface="Cambria Math"/>
                <a:cs typeface="Cambria Math"/>
              </a:rPr>
              <a:t>𝑝(𝑥)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-105" dirty="0">
                <a:latin typeface="Cambria Math"/>
                <a:cs typeface="Cambria Math"/>
              </a:rPr>
              <a:t>𝑝</a:t>
            </a:r>
            <a:r>
              <a:rPr sz="1950" spc="165" baseline="-14957" dirty="0">
                <a:latin typeface="Cambria Math"/>
                <a:cs typeface="Cambria Math"/>
              </a:rPr>
              <a:t>1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)</a:t>
            </a:r>
            <a:r>
              <a:rPr spc="5" dirty="0">
                <a:latin typeface="Cambria Math"/>
                <a:cs typeface="Cambria Math"/>
              </a:rPr>
              <a:t>  </a:t>
            </a:r>
            <a:r>
              <a:rPr spc="-65" dirty="0">
                <a:latin typeface="Cambria Math"/>
                <a:cs typeface="Cambria Math"/>
              </a:rPr>
              <a:t>𝑝</a:t>
            </a:r>
            <a:r>
              <a:rPr sz="1950" spc="165" baseline="-14957" dirty="0">
                <a:latin typeface="Cambria Math"/>
                <a:cs typeface="Cambria Math"/>
              </a:rPr>
              <a:t>2</a:t>
            </a:r>
            <a:r>
              <a:rPr dirty="0">
                <a:latin typeface="Cambria Math"/>
                <a:cs typeface="Cambria Math"/>
              </a:rPr>
              <a:t>(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)</a:t>
            </a:r>
            <a:br>
              <a:rPr lang="en-US" dirty="0">
                <a:latin typeface="Cambria Math"/>
                <a:cs typeface="Cambria Math"/>
              </a:rPr>
            </a:br>
            <a:r>
              <a:rPr dirty="0">
                <a:latin typeface="Calibri"/>
                <a:cs typeface="Calibri"/>
              </a:rPr>
              <a:t>u</a:t>
            </a:r>
            <a:r>
              <a:rPr spc="-5" dirty="0">
                <a:latin typeface="Calibri"/>
                <a:cs typeface="Calibri"/>
              </a:rPr>
              <a:t>si</a:t>
            </a:r>
            <a:r>
              <a:rPr dirty="0">
                <a:latin typeface="Calibri"/>
                <a:cs typeface="Calibri"/>
              </a:rPr>
              <a:t>ng</a:t>
            </a:r>
            <a:r>
              <a:rPr spc="5" dirty="0">
                <a:latin typeface="Calibri"/>
                <a:cs typeface="Calibri"/>
              </a:rPr>
              <a:t> Py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6EB16D-0F5D-4D31-B44C-032D945D615B}"/>
              </a:ext>
            </a:extLst>
          </p:cNvPr>
          <p:cNvGrpSpPr/>
          <p:nvPr/>
        </p:nvGrpSpPr>
        <p:grpSpPr>
          <a:xfrm>
            <a:off x="5393654" y="1684177"/>
            <a:ext cx="3369346" cy="1525270"/>
            <a:chOff x="5105400" y="1295400"/>
            <a:chExt cx="3369346" cy="1525270"/>
          </a:xfrm>
        </p:grpSpPr>
        <p:sp>
          <p:nvSpPr>
            <p:cNvPr id="10" name="object 10"/>
            <p:cNvSpPr/>
            <p:nvPr/>
          </p:nvSpPr>
          <p:spPr>
            <a:xfrm>
              <a:off x="6541630" y="2145729"/>
              <a:ext cx="482600" cy="656590"/>
            </a:xfrm>
            <a:custGeom>
              <a:avLst/>
              <a:gdLst/>
              <a:ahLst/>
              <a:cxnLst/>
              <a:rect l="l" t="t" r="r" b="b"/>
              <a:pathLst>
                <a:path w="482600" h="656589">
                  <a:moveTo>
                    <a:pt x="70535" y="8597"/>
                  </a:moveTo>
                  <a:lnTo>
                    <a:pt x="67525" y="0"/>
                  </a:lnTo>
                  <a:lnTo>
                    <a:pt x="52171" y="5549"/>
                  </a:lnTo>
                  <a:lnTo>
                    <a:pt x="38709" y="13576"/>
                  </a:lnTo>
                  <a:lnTo>
                    <a:pt x="9817" y="52120"/>
                  </a:lnTo>
                  <a:lnTo>
                    <a:pt x="0" y="105930"/>
                  </a:lnTo>
                  <a:lnTo>
                    <a:pt x="1079" y="125387"/>
                  </a:lnTo>
                  <a:lnTo>
                    <a:pt x="17411" y="174752"/>
                  </a:lnTo>
                  <a:lnTo>
                    <a:pt x="52133" y="206209"/>
                  </a:lnTo>
                  <a:lnTo>
                    <a:pt x="67525" y="211747"/>
                  </a:lnTo>
                  <a:lnTo>
                    <a:pt x="70205" y="203161"/>
                  </a:lnTo>
                  <a:lnTo>
                    <a:pt x="58140" y="197815"/>
                  </a:lnTo>
                  <a:lnTo>
                    <a:pt x="47726" y="190373"/>
                  </a:lnTo>
                  <a:lnTo>
                    <a:pt x="26365" y="155702"/>
                  </a:lnTo>
                  <a:lnTo>
                    <a:pt x="19304" y="104813"/>
                  </a:lnTo>
                  <a:lnTo>
                    <a:pt x="20091" y="86753"/>
                  </a:lnTo>
                  <a:lnTo>
                    <a:pt x="31864" y="42138"/>
                  </a:lnTo>
                  <a:lnTo>
                    <a:pt x="58331" y="13919"/>
                  </a:lnTo>
                  <a:lnTo>
                    <a:pt x="70535" y="8597"/>
                  </a:lnTo>
                  <a:close/>
                </a:path>
                <a:path w="482600" h="656589">
                  <a:moveTo>
                    <a:pt x="274307" y="453097"/>
                  </a:moveTo>
                  <a:lnTo>
                    <a:pt x="271297" y="444500"/>
                  </a:lnTo>
                  <a:lnTo>
                    <a:pt x="255943" y="450049"/>
                  </a:lnTo>
                  <a:lnTo>
                    <a:pt x="242481" y="458076"/>
                  </a:lnTo>
                  <a:lnTo>
                    <a:pt x="213588" y="496620"/>
                  </a:lnTo>
                  <a:lnTo>
                    <a:pt x="203771" y="550430"/>
                  </a:lnTo>
                  <a:lnTo>
                    <a:pt x="204851" y="569887"/>
                  </a:lnTo>
                  <a:lnTo>
                    <a:pt x="221183" y="619252"/>
                  </a:lnTo>
                  <a:lnTo>
                    <a:pt x="255905" y="650709"/>
                  </a:lnTo>
                  <a:lnTo>
                    <a:pt x="271297" y="656247"/>
                  </a:lnTo>
                  <a:lnTo>
                    <a:pt x="273977" y="647661"/>
                  </a:lnTo>
                  <a:lnTo>
                    <a:pt x="261912" y="642315"/>
                  </a:lnTo>
                  <a:lnTo>
                    <a:pt x="251498" y="634873"/>
                  </a:lnTo>
                  <a:lnTo>
                    <a:pt x="230136" y="600202"/>
                  </a:lnTo>
                  <a:lnTo>
                    <a:pt x="223075" y="549313"/>
                  </a:lnTo>
                  <a:lnTo>
                    <a:pt x="223862" y="531253"/>
                  </a:lnTo>
                  <a:lnTo>
                    <a:pt x="235635" y="486638"/>
                  </a:lnTo>
                  <a:lnTo>
                    <a:pt x="262102" y="458419"/>
                  </a:lnTo>
                  <a:lnTo>
                    <a:pt x="274307" y="453097"/>
                  </a:lnTo>
                  <a:close/>
                </a:path>
                <a:path w="482600" h="656589">
                  <a:moveTo>
                    <a:pt x="278714" y="105930"/>
                  </a:moveTo>
                  <a:lnTo>
                    <a:pt x="268884" y="52120"/>
                  </a:lnTo>
                  <a:lnTo>
                    <a:pt x="240004" y="13576"/>
                  </a:lnTo>
                  <a:lnTo>
                    <a:pt x="211188" y="0"/>
                  </a:lnTo>
                  <a:lnTo>
                    <a:pt x="208178" y="8597"/>
                  </a:lnTo>
                  <a:lnTo>
                    <a:pt x="220433" y="13919"/>
                  </a:lnTo>
                  <a:lnTo>
                    <a:pt x="230974" y="21285"/>
                  </a:lnTo>
                  <a:lnTo>
                    <a:pt x="252374" y="55410"/>
                  </a:lnTo>
                  <a:lnTo>
                    <a:pt x="259410" y="104813"/>
                  </a:lnTo>
                  <a:lnTo>
                    <a:pt x="258622" y="123494"/>
                  </a:lnTo>
                  <a:lnTo>
                    <a:pt x="246849" y="169227"/>
                  </a:lnTo>
                  <a:lnTo>
                    <a:pt x="220573" y="197815"/>
                  </a:lnTo>
                  <a:lnTo>
                    <a:pt x="208508" y="203161"/>
                  </a:lnTo>
                  <a:lnTo>
                    <a:pt x="211188" y="211747"/>
                  </a:lnTo>
                  <a:lnTo>
                    <a:pt x="251637" y="187718"/>
                  </a:lnTo>
                  <a:lnTo>
                    <a:pt x="274358" y="143344"/>
                  </a:lnTo>
                  <a:lnTo>
                    <a:pt x="277634" y="125387"/>
                  </a:lnTo>
                  <a:lnTo>
                    <a:pt x="278714" y="105930"/>
                  </a:lnTo>
                  <a:close/>
                </a:path>
                <a:path w="482600" h="656589">
                  <a:moveTo>
                    <a:pt x="482485" y="550430"/>
                  </a:moveTo>
                  <a:lnTo>
                    <a:pt x="472655" y="496620"/>
                  </a:lnTo>
                  <a:lnTo>
                    <a:pt x="443763" y="458076"/>
                  </a:lnTo>
                  <a:lnTo>
                    <a:pt x="414959" y="444500"/>
                  </a:lnTo>
                  <a:lnTo>
                    <a:pt x="411949" y="453097"/>
                  </a:lnTo>
                  <a:lnTo>
                    <a:pt x="424205" y="458419"/>
                  </a:lnTo>
                  <a:lnTo>
                    <a:pt x="434746" y="465785"/>
                  </a:lnTo>
                  <a:lnTo>
                    <a:pt x="456145" y="499910"/>
                  </a:lnTo>
                  <a:lnTo>
                    <a:pt x="463181" y="549313"/>
                  </a:lnTo>
                  <a:lnTo>
                    <a:pt x="462394" y="567994"/>
                  </a:lnTo>
                  <a:lnTo>
                    <a:pt x="450621" y="613727"/>
                  </a:lnTo>
                  <a:lnTo>
                    <a:pt x="424345" y="642315"/>
                  </a:lnTo>
                  <a:lnTo>
                    <a:pt x="412280" y="647661"/>
                  </a:lnTo>
                  <a:lnTo>
                    <a:pt x="414959" y="656247"/>
                  </a:lnTo>
                  <a:lnTo>
                    <a:pt x="455409" y="632218"/>
                  </a:lnTo>
                  <a:lnTo>
                    <a:pt x="478129" y="587844"/>
                  </a:lnTo>
                  <a:lnTo>
                    <a:pt x="481406" y="569887"/>
                  </a:lnTo>
                  <a:lnTo>
                    <a:pt x="482485" y="550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105400" y="1295400"/>
              <a:ext cx="3369346" cy="15252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560070">
                <a:lnSpc>
                  <a:spcPct val="111100"/>
                </a:lnSpc>
                <a:spcBef>
                  <a:spcPts val="100"/>
                </a:spcBef>
              </a:pPr>
              <a:r>
                <a:rPr spc="-5" dirty="0">
                  <a:latin typeface="Verdana"/>
                  <a:cs typeface="Verdana"/>
                </a:rPr>
                <a:t>Given the following </a:t>
              </a:r>
              <a:r>
                <a:rPr spc="-620" dirty="0">
                  <a:latin typeface="Verdana"/>
                  <a:cs typeface="Verdana"/>
                </a:rPr>
                <a:t> </a:t>
              </a:r>
              <a:r>
                <a:rPr spc="-5" dirty="0">
                  <a:latin typeface="Verdana"/>
                  <a:cs typeface="Verdana"/>
                </a:rPr>
                <a:t>polynomials:</a:t>
              </a:r>
              <a:endParaRPr dirty="0">
                <a:latin typeface="Verdana"/>
                <a:cs typeface="Verdana"/>
              </a:endParaRPr>
            </a:p>
            <a:p>
              <a:pPr marL="868680" algn="ctr">
                <a:spcBef>
                  <a:spcPts val="1345"/>
                </a:spcBef>
                <a:tabLst>
                  <a:tab pos="1471930" algn="l"/>
                </a:tabLst>
              </a:pPr>
              <a:r>
                <a:rPr spc="-40" dirty="0">
                  <a:latin typeface="Cambria Math"/>
                  <a:cs typeface="Cambria Math"/>
                </a:rPr>
                <a:t>𝑝</a:t>
              </a:r>
              <a:r>
                <a:rPr sz="1950" spc="-60" baseline="-14957" dirty="0">
                  <a:latin typeface="Cambria Math"/>
                  <a:cs typeface="Cambria Math"/>
                </a:rPr>
                <a:t>1</a:t>
              </a:r>
              <a:r>
                <a:rPr sz="1950" spc="817" baseline="-14957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𝑥	=</a:t>
              </a:r>
              <a:r>
                <a:rPr spc="85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1</a:t>
              </a:r>
              <a:r>
                <a:rPr spc="-10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+</a:t>
              </a:r>
              <a:r>
                <a:rPr spc="-10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𝑥</a:t>
              </a:r>
              <a:r>
                <a:rPr spc="45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−</a:t>
              </a:r>
              <a:r>
                <a:rPr spc="-10" dirty="0">
                  <a:latin typeface="Cambria Math"/>
                  <a:cs typeface="Cambria Math"/>
                </a:rPr>
                <a:t> </a:t>
              </a:r>
              <a:r>
                <a:rPr spc="65" dirty="0">
                  <a:latin typeface="Cambria Math"/>
                  <a:cs typeface="Cambria Math"/>
                </a:rPr>
                <a:t>𝑥</a:t>
              </a:r>
              <a:r>
                <a:rPr sz="1950" spc="97" baseline="27777" dirty="0">
                  <a:latin typeface="Cambria Math"/>
                  <a:cs typeface="Cambria Math"/>
                </a:rPr>
                <a:t>2</a:t>
              </a:r>
              <a:endParaRPr sz="1950" baseline="27777" dirty="0">
                <a:latin typeface="Cambria Math"/>
                <a:cs typeface="Cambria Math"/>
              </a:endParaRPr>
            </a:p>
            <a:p>
              <a:pPr marL="868680" algn="ctr">
                <a:spcBef>
                  <a:spcPts val="1340"/>
                </a:spcBef>
                <a:tabLst>
                  <a:tab pos="1477010" algn="l"/>
                </a:tabLst>
              </a:pPr>
              <a:r>
                <a:rPr spc="-20" dirty="0">
                  <a:latin typeface="Cambria Math"/>
                  <a:cs typeface="Cambria Math"/>
                </a:rPr>
                <a:t>𝑝</a:t>
              </a:r>
              <a:r>
                <a:rPr sz="1950" spc="-30" baseline="-14957" dirty="0">
                  <a:latin typeface="Cambria Math"/>
                  <a:cs typeface="Cambria Math"/>
                </a:rPr>
                <a:t>2</a:t>
              </a:r>
              <a:r>
                <a:rPr sz="1950" spc="817" baseline="-14957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𝑥	=</a:t>
              </a:r>
              <a:r>
                <a:rPr spc="75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2</a:t>
              </a:r>
              <a:r>
                <a:rPr spc="-15" dirty="0">
                  <a:latin typeface="Cambria Math"/>
                  <a:cs typeface="Cambria Math"/>
                </a:rPr>
                <a:t> </a:t>
              </a:r>
              <a:r>
                <a:rPr dirty="0">
                  <a:latin typeface="Cambria Math"/>
                  <a:cs typeface="Cambria Math"/>
                </a:rPr>
                <a:t>+</a:t>
              </a:r>
              <a:r>
                <a:rPr spc="-15" dirty="0">
                  <a:latin typeface="Cambria Math"/>
                  <a:cs typeface="Cambria Math"/>
                </a:rPr>
                <a:t> </a:t>
              </a:r>
              <a:r>
                <a:rPr spc="65" dirty="0">
                  <a:latin typeface="Cambria Math"/>
                  <a:cs typeface="Cambria Math"/>
                </a:rPr>
                <a:t>𝑥</a:t>
              </a:r>
              <a:r>
                <a:rPr sz="1950" spc="97" baseline="27777" dirty="0">
                  <a:latin typeface="Cambria Math"/>
                  <a:cs typeface="Cambria Math"/>
                </a:rPr>
                <a:t>3</a:t>
              </a:r>
              <a:endParaRPr sz="1950" baseline="27777" dirty="0">
                <a:latin typeface="Cambria Math"/>
                <a:cs typeface="Cambria Math"/>
              </a:endParaRPr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F3C893B8-85B1-4396-BE21-82E83778EF2A}"/>
              </a:ext>
            </a:extLst>
          </p:cNvPr>
          <p:cNvSpPr txBox="1">
            <a:spLocks/>
          </p:cNvSpPr>
          <p:nvPr/>
        </p:nvSpPr>
        <p:spPr bwMode="auto">
          <a:xfrm>
            <a:off x="2883407" y="304800"/>
            <a:ext cx="3378200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DC4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270A70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GB" kern="0" spc="-15" dirty="0"/>
              <a:t>Polynomials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1AEDFB08-B5CB-4F87-9A1B-608D9DC465CD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140" y="304800"/>
            <a:ext cx="5103719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spc="-10" dirty="0">
                <a:solidFill>
                  <a:srgbClr val="007DC4"/>
                </a:solidFill>
                <a:latin typeface="+mj-lt"/>
                <a:cs typeface="+mj-cs"/>
              </a:rPr>
              <a:t>Polynomial Fitting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05529" y="1702686"/>
            <a:ext cx="4543425" cy="4511675"/>
            <a:chOff x="4605528" y="637031"/>
            <a:chExt cx="4543425" cy="4511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720" y="637031"/>
              <a:ext cx="4526280" cy="4504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8" y="643127"/>
              <a:ext cx="4233672" cy="4498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3982" y="663480"/>
              <a:ext cx="4480017" cy="44800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63982" y="663481"/>
              <a:ext cx="4480560" cy="4480560"/>
            </a:xfrm>
            <a:custGeom>
              <a:avLst/>
              <a:gdLst/>
              <a:ahLst/>
              <a:cxnLst/>
              <a:rect l="l" t="t" r="r" b="b"/>
              <a:pathLst>
                <a:path w="4480559" h="4480560">
                  <a:moveTo>
                    <a:pt x="0" y="0"/>
                  </a:moveTo>
                  <a:lnTo>
                    <a:pt x="4480018" y="0"/>
                  </a:lnTo>
                  <a:lnTo>
                    <a:pt x="4480018" y="4480019"/>
                  </a:lnTo>
                  <a:lnTo>
                    <a:pt x="0" y="44800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41482" y="1749070"/>
            <a:ext cx="3961765" cy="44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15"/>
              </a:lnSpc>
              <a:spcBef>
                <a:spcPts val="100"/>
              </a:spcBef>
            </a:pPr>
            <a:r>
              <a:rPr lang="en-US" sz="1200" dirty="0">
                <a:latin typeface="Courier New"/>
                <a:cs typeface="Courier New"/>
              </a:rPr>
              <a:t>import </a:t>
            </a:r>
            <a:r>
              <a:rPr sz="1200" dirty="0" err="1">
                <a:latin typeface="Courier New"/>
                <a:cs typeface="Courier New"/>
              </a:rPr>
              <a:t>numpy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np</a:t>
            </a:r>
          </a:p>
          <a:p>
            <a:pPr marL="12700">
              <a:lnSpc>
                <a:spcPts val="1415"/>
              </a:lnSpc>
            </a:pPr>
            <a:r>
              <a:rPr sz="1200" dirty="0">
                <a:latin typeface="Courier New"/>
                <a:cs typeface="Courier New"/>
              </a:rPr>
              <a:t>import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numpy.polynomial.polynomial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poly</a:t>
            </a:r>
          </a:p>
          <a:p>
            <a:pPr marL="12700">
              <a:spcBef>
                <a:spcPts val="45"/>
              </a:spcBef>
            </a:pPr>
            <a:r>
              <a:rPr sz="1200" dirty="0">
                <a:latin typeface="Courier New"/>
                <a:cs typeface="Courier New"/>
              </a:rPr>
              <a:t>import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matplotlib.pyplot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plt</a:t>
            </a:r>
          </a:p>
          <a:p>
            <a:pPr>
              <a:spcBef>
                <a:spcPts val="10"/>
              </a:spcBef>
            </a:pPr>
            <a:endParaRPr sz="1500" dirty="0">
              <a:latin typeface="Courier New"/>
              <a:cs typeface="Courier New"/>
            </a:endParaRPr>
          </a:p>
          <a:p>
            <a:pPr marL="12700" marR="2345055">
              <a:lnSpc>
                <a:spcPct val="97900"/>
              </a:lnSpc>
            </a:pPr>
            <a:r>
              <a:rPr sz="1400" spc="-5" dirty="0">
                <a:latin typeface="Courier New"/>
                <a:cs typeface="Courier New"/>
              </a:rPr>
              <a:t>xstart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 </a:t>
            </a:r>
            <a:r>
              <a:rPr sz="1400" spc="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xstop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2*np.pi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increment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0.1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00" dirty="0">
              <a:latin typeface="Courier New"/>
              <a:cs typeface="Courier New"/>
            </a:endParaRPr>
          </a:p>
          <a:p>
            <a:pPr marL="12700" marR="5080">
              <a:lnSpc>
                <a:spcPct val="101400"/>
              </a:lnSpc>
            </a:pP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np.arange(xstart,xstop,increment)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y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np.sin(x)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/>
            <a:r>
              <a:rPr sz="1400" spc="-5" dirty="0">
                <a:latin typeface="Courier New"/>
                <a:cs typeface="Courier New"/>
              </a:rPr>
              <a:t>plt.plot(x,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500" dirty="0">
              <a:latin typeface="Courier New"/>
              <a:cs typeface="Courier New"/>
            </a:endParaRPr>
          </a:p>
          <a:p>
            <a:pPr marL="12700"/>
            <a:r>
              <a:rPr sz="1400" dirty="0">
                <a:latin typeface="Courier New"/>
                <a:cs typeface="Courier New"/>
              </a:rPr>
              <a:t>N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3</a:t>
            </a:r>
            <a:r>
              <a:rPr lang="en-US" sz="1400" dirty="0">
                <a:latin typeface="Courier New"/>
                <a:cs typeface="Courier New"/>
              </a:rPr>
              <a:t> #order of polynomial</a:t>
            </a:r>
            <a:endParaRPr sz="1400" dirty="0">
              <a:latin typeface="Courier New"/>
              <a:cs typeface="Courier New"/>
            </a:endParaRPr>
          </a:p>
          <a:p>
            <a:pPr marL="12700" marR="1494790">
              <a:lnSpc>
                <a:spcPts val="1610"/>
              </a:lnSpc>
              <a:spcBef>
                <a:spcPts val="135"/>
              </a:spcBef>
            </a:pPr>
            <a:r>
              <a:rPr sz="1400" dirty="0">
                <a:latin typeface="Courier New"/>
                <a:cs typeface="Courier New"/>
              </a:rPr>
              <a:t>p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poly.polyfit(x,y,N)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print(p)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450" dirty="0">
              <a:latin typeface="Courier New"/>
              <a:cs typeface="Courier New"/>
            </a:endParaRPr>
          </a:p>
          <a:p>
            <a:pPr marL="12700"/>
            <a:r>
              <a:rPr sz="1400" spc="-5" dirty="0">
                <a:latin typeface="Courier New"/>
                <a:cs typeface="Courier New"/>
              </a:rPr>
              <a:t>y2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poly.polyval(x,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 marR="2345055">
              <a:lnSpc>
                <a:spcPts val="1610"/>
              </a:lnSpc>
            </a:pPr>
            <a:r>
              <a:rPr sz="1400" spc="-5" dirty="0">
                <a:latin typeface="Courier New"/>
                <a:cs typeface="Courier New"/>
              </a:rPr>
              <a:t>plt.plot(x,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y2)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plt.show()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109" y="3121186"/>
            <a:ext cx="3162004" cy="22519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7532" y="1371600"/>
            <a:ext cx="4160520" cy="173252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pc="-5" dirty="0">
                <a:latin typeface="Calibri"/>
                <a:cs typeface="Calibri"/>
              </a:rPr>
              <a:t>Find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Polynomial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best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fits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function:</a:t>
            </a:r>
            <a:endParaRPr dirty="0">
              <a:latin typeface="Calibri"/>
              <a:cs typeface="Calibri"/>
            </a:endParaRPr>
          </a:p>
          <a:p>
            <a:pPr marL="252095" algn="ctr">
              <a:spcBef>
                <a:spcPts val="180"/>
              </a:spcBef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80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sin(𝑥)</a:t>
            </a:r>
            <a:endParaRPr dirty="0">
              <a:latin typeface="Cambria Math"/>
              <a:cs typeface="Cambria Math"/>
            </a:endParaRPr>
          </a:p>
          <a:p>
            <a:pPr>
              <a:spcBef>
                <a:spcPts val="40"/>
              </a:spcBef>
            </a:pPr>
            <a:endParaRPr sz="1950" dirty="0">
              <a:latin typeface="Cambria Math"/>
              <a:cs typeface="Cambria Math"/>
            </a:endParaRPr>
          </a:p>
          <a:p>
            <a:pPr marL="12700">
              <a:lnSpc>
                <a:spcPts val="2150"/>
              </a:lnSpc>
            </a:pPr>
            <a:r>
              <a:rPr spc="-40" dirty="0">
                <a:latin typeface="Calibri"/>
                <a:cs typeface="Calibri"/>
              </a:rPr>
              <a:t>Try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different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order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polynom</a:t>
            </a:r>
          </a:p>
          <a:p>
            <a:pPr marL="234950">
              <a:lnSpc>
                <a:spcPts val="2150"/>
              </a:lnSpc>
            </a:pPr>
            <a:r>
              <a:rPr dirty="0">
                <a:latin typeface="Courier New"/>
                <a:cs typeface="Courier New"/>
              </a:rPr>
              <a:t>N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F036AED-F517-48E9-8A63-48B6CF7A7759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691" y="304800"/>
            <a:ext cx="7707947" cy="751488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10" dirty="0"/>
              <a:t>Polynomial</a:t>
            </a:r>
            <a:r>
              <a:rPr sz="4800" spc="-85" dirty="0"/>
              <a:t> </a:t>
            </a:r>
            <a:r>
              <a:rPr sz="4800" spc="-10" dirty="0"/>
              <a:t>Fitting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227533" y="1295400"/>
            <a:ext cx="5052695" cy="6108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spcBef>
                <a:spcPts val="244"/>
              </a:spcBef>
            </a:pPr>
            <a:r>
              <a:rPr spc="-5" dirty="0">
                <a:latin typeface="Calibri"/>
                <a:cs typeface="Calibri"/>
              </a:rPr>
              <a:t>Find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Polynomial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that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best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fits</a:t>
            </a:r>
            <a:r>
              <a:rPr dirty="0">
                <a:latin typeface="Calibri"/>
                <a:cs typeface="Calibri"/>
              </a:rPr>
              <a:t> 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following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function:</a:t>
            </a:r>
            <a:endParaRPr>
              <a:latin typeface="Calibri"/>
              <a:cs typeface="Calibri"/>
            </a:endParaRPr>
          </a:p>
          <a:p>
            <a:pPr marL="315595" algn="ctr">
              <a:spcBef>
                <a:spcPts val="140"/>
              </a:spcBef>
            </a:pPr>
            <a:r>
              <a:rPr dirty="0">
                <a:latin typeface="Cambria Math"/>
                <a:cs typeface="Cambria Math"/>
              </a:rPr>
              <a:t>𝑦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80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sin(𝑥)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0075" y="2112265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5</a:t>
            </a:r>
            <a:endParaRPr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7435" y="1382257"/>
            <a:ext cx="2998671" cy="21302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109" y="2274836"/>
            <a:ext cx="3162004" cy="22519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0730" y="1956816"/>
            <a:ext cx="70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b="1" spc="-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C00000"/>
                </a:solidFill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773" y="5105826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5" h="212089">
                <a:moveTo>
                  <a:pt x="211191" y="0"/>
                </a:moveTo>
                <a:lnTo>
                  <a:pt x="208177" y="8594"/>
                </a:lnTo>
                <a:lnTo>
                  <a:pt x="220435" y="13914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2"/>
                </a:lnTo>
                <a:lnTo>
                  <a:pt x="258626" y="123487"/>
                </a:lnTo>
                <a:lnTo>
                  <a:pt x="246854" y="169217"/>
                </a:lnTo>
                <a:lnTo>
                  <a:pt x="220578" y="197806"/>
                </a:lnTo>
                <a:lnTo>
                  <a:pt x="208512" y="203150"/>
                </a:lnTo>
                <a:lnTo>
                  <a:pt x="211191" y="211745"/>
                </a:lnTo>
                <a:lnTo>
                  <a:pt x="251647" y="187708"/>
                </a:lnTo>
                <a:lnTo>
                  <a:pt x="274368" y="143335"/>
                </a:lnTo>
                <a:lnTo>
                  <a:pt x="278722" y="105928"/>
                </a:lnTo>
                <a:lnTo>
                  <a:pt x="277630" y="86516"/>
                </a:lnTo>
                <a:lnTo>
                  <a:pt x="261253" y="37113"/>
                </a:lnTo>
                <a:lnTo>
                  <a:pt x="226542" y="5542"/>
                </a:lnTo>
                <a:lnTo>
                  <a:pt x="211191" y="0"/>
                </a:lnTo>
                <a:close/>
              </a:path>
              <a:path w="278765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3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2"/>
                </a:lnTo>
                <a:lnTo>
                  <a:pt x="20095" y="86747"/>
                </a:lnTo>
                <a:lnTo>
                  <a:pt x="31867" y="42136"/>
                </a:lnTo>
                <a:lnTo>
                  <a:pt x="58332" y="13914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5090" y="4244099"/>
            <a:ext cx="247054" cy="18821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184" y="3787140"/>
            <a:ext cx="8896985" cy="155234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678554"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[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0.01223516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0.87014661</a:t>
            </a:r>
            <a:r>
              <a:rPr sz="1200" spc="3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0.27985151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-0.39981223</a:t>
            </a:r>
            <a:r>
              <a:rPr sz="1200" spc="3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0.08841641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-0.0056342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]</a:t>
            </a:r>
          </a:p>
          <a:p>
            <a:pPr marL="3731260">
              <a:spcBef>
                <a:spcPts val="944"/>
              </a:spcBef>
              <a:tabLst>
                <a:tab pos="4185920" algn="l"/>
              </a:tabLst>
            </a:pPr>
            <a:r>
              <a:rPr sz="1600" dirty="0">
                <a:latin typeface="Cambria Math"/>
                <a:cs typeface="Cambria Math"/>
              </a:rPr>
              <a:t>𝑝</a:t>
            </a:r>
            <a:r>
              <a:rPr sz="1600" spc="3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𝑥	=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0.01</a:t>
            </a:r>
            <a:r>
              <a:rPr sz="1600" dirty="0">
                <a:latin typeface="Cambria Math"/>
                <a:cs typeface="Cambria Math"/>
              </a:rPr>
              <a:t> 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0.87𝑥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 </a:t>
            </a:r>
            <a:r>
              <a:rPr sz="1600" spc="15" dirty="0">
                <a:latin typeface="Cambria Math"/>
                <a:cs typeface="Cambria Math"/>
              </a:rPr>
              <a:t>0.28𝑥</a:t>
            </a:r>
            <a:r>
              <a:rPr spc="22" baseline="27777" dirty="0">
                <a:latin typeface="Cambria Math"/>
                <a:cs typeface="Cambria Math"/>
              </a:rPr>
              <a:t>2</a:t>
            </a:r>
            <a:r>
              <a:rPr spc="202" baseline="27777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20" dirty="0">
                <a:latin typeface="Cambria Math"/>
                <a:cs typeface="Cambria Math"/>
              </a:rPr>
              <a:t>0.4𝑥</a:t>
            </a:r>
            <a:r>
              <a:rPr spc="30" baseline="27777" dirty="0">
                <a:latin typeface="Cambria Math"/>
                <a:cs typeface="Cambria Math"/>
              </a:rPr>
              <a:t>3</a:t>
            </a:r>
            <a:r>
              <a:rPr spc="202" baseline="27777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5" dirty="0">
                <a:latin typeface="Cambria Math"/>
                <a:cs typeface="Cambria Math"/>
              </a:rPr>
              <a:t> 0.09𝑥</a:t>
            </a:r>
            <a:r>
              <a:rPr lang="en-US" spc="7" baseline="27777" dirty="0">
                <a:latin typeface="Cambria Math"/>
                <a:cs typeface="Cambria Math"/>
              </a:rPr>
              <a:t>4</a:t>
            </a:r>
            <a:r>
              <a:rPr spc="195" baseline="27777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−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spc="20" dirty="0">
                <a:latin typeface="Cambria Math"/>
                <a:cs typeface="Cambria Math"/>
              </a:rPr>
              <a:t>0.006𝑥</a:t>
            </a:r>
            <a:r>
              <a:rPr lang="en-US" spc="30" baseline="27777" dirty="0">
                <a:latin typeface="Cambria Math"/>
                <a:cs typeface="Cambria Math"/>
              </a:rPr>
              <a:t>5</a:t>
            </a:r>
            <a:endParaRPr baseline="27777" dirty="0">
              <a:latin typeface="Cambria Math"/>
              <a:cs typeface="Cambria Math"/>
            </a:endParaRPr>
          </a:p>
          <a:p>
            <a:pPr>
              <a:spcBef>
                <a:spcPts val="55"/>
              </a:spcBef>
            </a:pPr>
            <a:endParaRPr sz="1850" dirty="0">
              <a:latin typeface="Cambria Math"/>
              <a:cs typeface="Cambria Math"/>
            </a:endParaRPr>
          </a:p>
          <a:p>
            <a:pPr marL="50800"/>
            <a:r>
              <a:rPr spc="-5" dirty="0">
                <a:latin typeface="Calibri"/>
                <a:cs typeface="Calibri"/>
              </a:rPr>
              <a:t>[-0.18215486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1.88791463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-0.87536931</a:t>
            </a:r>
            <a:r>
              <a:rPr spc="4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0.09309684]</a:t>
            </a:r>
            <a:endParaRPr dirty="0">
              <a:latin typeface="Calibri"/>
              <a:cs typeface="Calibri"/>
            </a:endParaRPr>
          </a:p>
          <a:p>
            <a:pPr marL="163195">
              <a:spcBef>
                <a:spcPts val="434"/>
              </a:spcBef>
              <a:tabLst>
                <a:tab pos="675640" algn="l"/>
              </a:tabLst>
            </a:pPr>
            <a:r>
              <a:rPr dirty="0">
                <a:latin typeface="Cambria Math"/>
                <a:cs typeface="Cambria Math"/>
              </a:rPr>
              <a:t>𝑝</a:t>
            </a:r>
            <a:r>
              <a:rPr spc="3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	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−0.18 + 1.88𝑥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 </a:t>
            </a:r>
            <a:r>
              <a:rPr spc="20" dirty="0">
                <a:latin typeface="Cambria Math"/>
                <a:cs typeface="Cambria Math"/>
              </a:rPr>
              <a:t>0.88𝑥</a:t>
            </a:r>
            <a:r>
              <a:rPr sz="1950" spc="30" baseline="27777" dirty="0">
                <a:latin typeface="Cambria Math"/>
                <a:cs typeface="Cambria Math"/>
              </a:rPr>
              <a:t>2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+ </a:t>
            </a:r>
            <a:r>
              <a:rPr spc="20" dirty="0">
                <a:latin typeface="Cambria Math"/>
                <a:cs typeface="Cambria Math"/>
              </a:rPr>
              <a:t>0.09𝑥</a:t>
            </a:r>
            <a:r>
              <a:rPr sz="1950" spc="30" baseline="27777" dirty="0">
                <a:latin typeface="Cambria Math"/>
                <a:cs typeface="Cambria Math"/>
              </a:rPr>
              <a:t>3</a:t>
            </a:r>
            <a:endParaRPr sz="1950" baseline="27777" dirty="0">
              <a:latin typeface="Cambria Math"/>
              <a:cs typeface="Cambria Math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CF1EBB4-744E-471F-A625-35097982C13A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011" y="304800"/>
            <a:ext cx="515112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Complex</a:t>
            </a:r>
            <a:r>
              <a:rPr spc="-85" dirty="0"/>
              <a:t> </a:t>
            </a:r>
            <a:r>
              <a:rPr spc="-15"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58" y="2530046"/>
            <a:ext cx="4444305" cy="29253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771" y="1429511"/>
            <a:ext cx="35572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 complex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number</a:t>
            </a:r>
            <a:r>
              <a:rPr spc="-5" dirty="0">
                <a:latin typeface="Calibri"/>
                <a:cs typeface="Calibri"/>
              </a:rPr>
              <a:t> is defined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6384" y="1371600"/>
            <a:ext cx="20291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𝑧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𝑗𝑏</a:t>
            </a:r>
          </a:p>
        </p:txBody>
      </p:sp>
      <p:sp>
        <p:nvSpPr>
          <p:cNvPr id="6" name="object 6"/>
          <p:cNvSpPr/>
          <p:nvPr/>
        </p:nvSpPr>
        <p:spPr>
          <a:xfrm>
            <a:off x="7049310" y="3573326"/>
            <a:ext cx="447040" cy="220345"/>
          </a:xfrm>
          <a:custGeom>
            <a:avLst/>
            <a:gdLst/>
            <a:ahLst/>
            <a:cxnLst/>
            <a:rect l="l" t="t" r="r" b="b"/>
            <a:pathLst>
              <a:path w="447040" h="220345">
                <a:moveTo>
                  <a:pt x="159617" y="0"/>
                </a:moveTo>
                <a:lnTo>
                  <a:pt x="131154" y="0"/>
                </a:lnTo>
                <a:lnTo>
                  <a:pt x="76013" y="190536"/>
                </a:lnTo>
                <a:lnTo>
                  <a:pt x="36611" y="103919"/>
                </a:lnTo>
                <a:lnTo>
                  <a:pt x="0" y="120661"/>
                </a:lnTo>
                <a:lnTo>
                  <a:pt x="3459" y="129033"/>
                </a:lnTo>
                <a:lnTo>
                  <a:pt x="22324" y="120661"/>
                </a:lnTo>
                <a:lnTo>
                  <a:pt x="68534" y="220004"/>
                </a:lnTo>
                <a:lnTo>
                  <a:pt x="79362" y="220004"/>
                </a:lnTo>
                <a:lnTo>
                  <a:pt x="139414" y="14845"/>
                </a:lnTo>
                <a:lnTo>
                  <a:pt x="142205" y="14845"/>
                </a:lnTo>
                <a:lnTo>
                  <a:pt x="142205" y="17031"/>
                </a:lnTo>
                <a:lnTo>
                  <a:pt x="447005" y="17031"/>
                </a:lnTo>
                <a:lnTo>
                  <a:pt x="447005" y="4331"/>
                </a:lnTo>
                <a:lnTo>
                  <a:pt x="159617" y="4331"/>
                </a:lnTo>
                <a:lnTo>
                  <a:pt x="159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6074" y="1923289"/>
            <a:ext cx="7256780" cy="257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Where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called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real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part 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𝑧</a:t>
            </a:r>
            <a:r>
              <a:rPr spc="50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r>
              <a:rPr spc="65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called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imaginary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part 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15" dirty="0">
                <a:latin typeface="Cambria Math"/>
                <a:cs typeface="Cambria Math"/>
              </a:rPr>
              <a:t>𝑧</a:t>
            </a:r>
            <a:r>
              <a:rPr spc="15" dirty="0">
                <a:latin typeface="Calibri"/>
                <a:cs typeface="Calibri"/>
              </a:rPr>
              <a:t>,</a:t>
            </a:r>
            <a:endParaRPr dirty="0">
              <a:latin typeface="Calibri"/>
              <a:cs typeface="Calibri"/>
            </a:endParaRPr>
          </a:p>
          <a:p>
            <a:pPr marL="4197985">
              <a:spcBef>
                <a:spcPts val="1820"/>
              </a:spcBef>
            </a:pPr>
            <a:r>
              <a:rPr spc="10" dirty="0">
                <a:latin typeface="Cambria Math"/>
                <a:cs typeface="Cambria Math"/>
              </a:rPr>
              <a:t>𝑅𝑒(𝑧)</a:t>
            </a:r>
            <a:r>
              <a:rPr spc="9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spc="20" dirty="0">
                <a:latin typeface="Cambria Math"/>
                <a:cs typeface="Cambria Math"/>
              </a:rPr>
              <a:t>𝑎</a:t>
            </a:r>
            <a:r>
              <a:rPr spc="20" dirty="0">
                <a:latin typeface="Calibri"/>
                <a:cs typeface="Calibri"/>
              </a:rPr>
              <a:t>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0" dirty="0">
                <a:latin typeface="Cambria Math"/>
                <a:cs typeface="Cambria Math"/>
              </a:rPr>
              <a:t>𝐼𝑚(𝑧)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</a:p>
          <a:p>
            <a:pPr>
              <a:spcBef>
                <a:spcPts val="45"/>
              </a:spcBef>
            </a:pPr>
            <a:endParaRPr sz="2500" dirty="0">
              <a:latin typeface="Cambria Math"/>
              <a:cs typeface="Cambria Math"/>
            </a:endParaRPr>
          </a:p>
          <a:p>
            <a:pPr marL="3398520" algn="ctr">
              <a:spcBef>
                <a:spcPts val="5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imaginary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𝑗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defined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as:</a:t>
            </a:r>
            <a:endParaRPr dirty="0">
              <a:latin typeface="Calibri"/>
              <a:cs typeface="Calibri"/>
            </a:endParaRPr>
          </a:p>
          <a:p>
            <a:pPr marL="3425190" algn="ctr">
              <a:spcBef>
                <a:spcPts val="1440"/>
              </a:spcBef>
              <a:tabLst>
                <a:tab pos="3960495" algn="l"/>
              </a:tabLst>
            </a:pPr>
            <a:r>
              <a:rPr dirty="0">
                <a:latin typeface="Cambria Math"/>
                <a:cs typeface="Cambria Math"/>
              </a:rPr>
              <a:t>𝑗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	−1</a:t>
            </a:r>
          </a:p>
          <a:p>
            <a:pPr>
              <a:spcBef>
                <a:spcPts val="30"/>
              </a:spcBef>
            </a:pPr>
            <a:endParaRPr sz="2550" dirty="0">
              <a:latin typeface="Cambria Math"/>
              <a:cs typeface="Cambria Math"/>
            </a:endParaRPr>
          </a:p>
          <a:p>
            <a:pPr marR="65405" algn="r"/>
            <a:r>
              <a:rPr spc="-5"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Python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you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define</a:t>
            </a:r>
            <a:r>
              <a:rPr dirty="0">
                <a:latin typeface="Calibri"/>
                <a:cs typeface="Calibri"/>
              </a:rPr>
              <a:t> a </a:t>
            </a:r>
            <a:r>
              <a:rPr spc="-10" dirty="0">
                <a:latin typeface="Calibri"/>
                <a:cs typeface="Calibri"/>
              </a:rPr>
              <a:t>complex</a:t>
            </a:r>
            <a:r>
              <a:rPr dirty="0">
                <a:latin typeface="Calibri"/>
                <a:cs typeface="Calibri"/>
              </a:rPr>
              <a:t> number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like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this: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0755" y="4726412"/>
            <a:ext cx="2277110" cy="728980"/>
            <a:chOff x="5833871" y="4267200"/>
            <a:chExt cx="2277110" cy="7289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263" y="4309871"/>
              <a:ext cx="2173224" cy="563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3871" y="4267200"/>
              <a:ext cx="2276855" cy="728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8653" y="4334740"/>
              <a:ext cx="2080145" cy="4722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68653" y="4334740"/>
              <a:ext cx="2080260" cy="472440"/>
            </a:xfrm>
            <a:custGeom>
              <a:avLst/>
              <a:gdLst/>
              <a:ahLst/>
              <a:cxnLst/>
              <a:rect l="l" t="t" r="r" b="b"/>
              <a:pathLst>
                <a:path w="2080259" h="472439">
                  <a:moveTo>
                    <a:pt x="0" y="0"/>
                  </a:moveTo>
                  <a:lnTo>
                    <a:pt x="2080146" y="0"/>
                  </a:lnTo>
                  <a:lnTo>
                    <a:pt x="2080146" y="472218"/>
                  </a:lnTo>
                  <a:lnTo>
                    <a:pt x="0" y="47221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3">
            <a:extLst>
              <a:ext uri="{FF2B5EF4-FFF2-40B4-BE49-F238E27FC236}">
                <a16:creationId xmlns:a16="http://schemas.microsoft.com/office/drawing/2014/main" id="{73DB7E3D-3B91-4271-894B-2C6C0D6772BA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BE6A1-6378-4040-955D-9F72B54C6ADB}"/>
              </a:ext>
            </a:extLst>
          </p:cNvPr>
          <p:cNvSpPr txBox="1"/>
          <p:nvPr/>
        </p:nvSpPr>
        <p:spPr>
          <a:xfrm>
            <a:off x="6045537" y="4762498"/>
            <a:ext cx="217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u="none" strike="noStrike" baseline="0" dirty="0">
                <a:latin typeface="Courier"/>
              </a:rPr>
              <a:t>z = 3 + 2j</a:t>
            </a:r>
            <a:endParaRPr lang="en-GB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87" y="304800"/>
            <a:ext cx="884110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Complex Numbers</a:t>
            </a:r>
            <a:r>
              <a:rPr spc="-2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spc="-25" dirty="0"/>
              <a:t>Polar</a:t>
            </a:r>
            <a:r>
              <a:rPr spc="-10" dirty="0"/>
              <a:t> </a:t>
            </a:r>
            <a:r>
              <a:rPr spc="-25" dirty="0"/>
              <a:t>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9" y="2168931"/>
            <a:ext cx="4834195" cy="32165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9292" y="1295400"/>
            <a:ext cx="6407150" cy="10788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100">
              <a:spcBef>
                <a:spcPts val="1185"/>
              </a:spcBef>
            </a:pPr>
            <a:r>
              <a:rPr spc="-5" dirty="0">
                <a:latin typeface="Calibri"/>
                <a:cs typeface="Calibri"/>
              </a:rPr>
              <a:t>Complex </a:t>
            </a:r>
            <a:r>
              <a:rPr spc="-10" dirty="0">
                <a:latin typeface="Calibri"/>
                <a:cs typeface="Calibri"/>
              </a:rPr>
              <a:t>numbers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also</a:t>
            </a:r>
            <a:r>
              <a:rPr dirty="0">
                <a:latin typeface="Calibri"/>
                <a:cs typeface="Calibri"/>
              </a:rPr>
              <a:t> be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expressed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exponential/polar </a:t>
            </a:r>
            <a:r>
              <a:rPr spc="-10" dirty="0">
                <a:latin typeface="Calibri"/>
                <a:cs typeface="Calibri"/>
              </a:rPr>
              <a:t>form:</a:t>
            </a:r>
            <a:endParaRPr dirty="0">
              <a:latin typeface="Calibri"/>
              <a:cs typeface="Calibri"/>
            </a:endParaRPr>
          </a:p>
          <a:p>
            <a:pPr marL="3519170">
              <a:spcBef>
                <a:spcPts val="1685"/>
              </a:spcBef>
            </a:pPr>
            <a:r>
              <a:rPr sz="2800" dirty="0">
                <a:latin typeface="Cambria Math"/>
                <a:cs typeface="Cambria Math"/>
              </a:rPr>
              <a:t>𝑧</a:t>
            </a:r>
            <a:r>
              <a:rPr sz="2800" spc="1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5" dirty="0">
                <a:latin typeface="Cambria Math"/>
                <a:cs typeface="Cambria Math"/>
              </a:rPr>
              <a:t> </a:t>
            </a:r>
            <a:r>
              <a:rPr sz="2800" spc="265" dirty="0">
                <a:latin typeface="Cambria Math"/>
                <a:cs typeface="Cambria Math"/>
              </a:rPr>
              <a:t>𝑟𝑒</a:t>
            </a:r>
            <a:r>
              <a:rPr sz="3000" spc="397" baseline="29166" dirty="0">
                <a:latin typeface="Cambria Math"/>
                <a:cs typeface="Cambria Math"/>
              </a:rPr>
              <a:t>j</a:t>
            </a:r>
            <a:r>
              <a:rPr lang="el-GR" sz="3000" spc="397" baseline="29166" dirty="0">
                <a:latin typeface="Cambria Math"/>
                <a:cs typeface="Cambria Math"/>
              </a:rPr>
              <a:t>θ</a:t>
            </a:r>
            <a:endParaRPr sz="3000" baseline="29166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4148" y="2752356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189" y="0"/>
                </a:moveTo>
                <a:lnTo>
                  <a:pt x="0" y="0"/>
                </a:lnTo>
                <a:lnTo>
                  <a:pt x="0" y="207726"/>
                </a:lnTo>
                <a:lnTo>
                  <a:pt x="17189" y="207726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6760" y="2752356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189" y="0"/>
                </a:moveTo>
                <a:lnTo>
                  <a:pt x="0" y="0"/>
                </a:lnTo>
                <a:lnTo>
                  <a:pt x="0" y="207726"/>
                </a:lnTo>
                <a:lnTo>
                  <a:pt x="17189" y="207726"/>
                </a:lnTo>
                <a:lnTo>
                  <a:pt x="17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0659" y="2685940"/>
            <a:ext cx="197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56640" algn="l"/>
                <a:tab pos="1540510" algn="l"/>
                <a:tab pos="1791335" algn="l"/>
              </a:tabLst>
            </a:pPr>
            <a:r>
              <a:rPr spc="-5" dirty="0">
                <a:latin typeface="Calibri"/>
                <a:cs typeface="Calibri"/>
              </a:rPr>
              <a:t>W</a:t>
            </a:r>
            <a:r>
              <a:rPr spc="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e:	</a:t>
            </a:r>
            <a:r>
              <a:rPr sz="2700" baseline="1543" dirty="0">
                <a:latin typeface="Cambria Math"/>
                <a:cs typeface="Cambria Math"/>
              </a:rPr>
              <a:t>𝑟</a:t>
            </a:r>
            <a:r>
              <a:rPr sz="2700" spc="202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=	𝑧	=</a:t>
            </a:r>
            <a:endParaRPr sz="2700" baseline="1543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01260" y="2680182"/>
            <a:ext cx="900430" cy="284480"/>
          </a:xfrm>
          <a:custGeom>
            <a:avLst/>
            <a:gdLst/>
            <a:ahLst/>
            <a:cxnLst/>
            <a:rect l="l" t="t" r="r" b="b"/>
            <a:pathLst>
              <a:path w="900429" h="284480">
                <a:moveTo>
                  <a:pt x="900333" y="0"/>
                </a:moveTo>
                <a:lnTo>
                  <a:pt x="163733" y="0"/>
                </a:lnTo>
                <a:lnTo>
                  <a:pt x="163733" y="624"/>
                </a:lnTo>
                <a:lnTo>
                  <a:pt x="142986" y="624"/>
                </a:lnTo>
                <a:lnTo>
                  <a:pt x="75232" y="254562"/>
                </a:lnTo>
                <a:lnTo>
                  <a:pt x="36611" y="168390"/>
                </a:lnTo>
                <a:lnTo>
                  <a:pt x="0" y="185134"/>
                </a:lnTo>
                <a:lnTo>
                  <a:pt x="3460" y="193506"/>
                </a:lnTo>
                <a:lnTo>
                  <a:pt x="22324" y="185134"/>
                </a:lnTo>
                <a:lnTo>
                  <a:pt x="68535" y="284477"/>
                </a:lnTo>
                <a:lnTo>
                  <a:pt x="79362" y="284477"/>
                </a:lnTo>
                <a:lnTo>
                  <a:pt x="151916" y="15469"/>
                </a:lnTo>
                <a:lnTo>
                  <a:pt x="174240" y="15469"/>
                </a:lnTo>
                <a:lnTo>
                  <a:pt x="174240" y="12700"/>
                </a:lnTo>
                <a:lnTo>
                  <a:pt x="900333" y="12700"/>
                </a:lnTo>
                <a:lnTo>
                  <a:pt x="900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7614" y="3274205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𝜃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60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𝑎𝑡𝑎𝑛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1282" y="3223519"/>
            <a:ext cx="320675" cy="452120"/>
          </a:xfrm>
          <a:custGeom>
            <a:avLst/>
            <a:gdLst/>
            <a:ahLst/>
            <a:cxnLst/>
            <a:rect l="l" t="t" r="r" b="b"/>
            <a:pathLst>
              <a:path w="320675" h="452120">
                <a:moveTo>
                  <a:pt x="86728" y="7480"/>
                </a:moveTo>
                <a:lnTo>
                  <a:pt x="50050" y="33248"/>
                </a:lnTo>
                <a:lnTo>
                  <a:pt x="23990" y="82537"/>
                </a:lnTo>
                <a:lnTo>
                  <a:pt x="5994" y="146989"/>
                </a:lnTo>
                <a:lnTo>
                  <a:pt x="0" y="225806"/>
                </a:lnTo>
                <a:lnTo>
                  <a:pt x="1498" y="266928"/>
                </a:lnTo>
                <a:lnTo>
                  <a:pt x="13487" y="338620"/>
                </a:lnTo>
                <a:lnTo>
                  <a:pt x="36512" y="395719"/>
                </a:lnTo>
                <a:lnTo>
                  <a:pt x="64630" y="436994"/>
                </a:lnTo>
                <a:lnTo>
                  <a:pt x="80251" y="451612"/>
                </a:lnTo>
                <a:lnTo>
                  <a:pt x="86728" y="444131"/>
                </a:lnTo>
                <a:lnTo>
                  <a:pt x="73215" y="429260"/>
                </a:lnTo>
                <a:lnTo>
                  <a:pt x="60934" y="410768"/>
                </a:lnTo>
                <a:lnTo>
                  <a:pt x="40068" y="362877"/>
                </a:lnTo>
                <a:lnTo>
                  <a:pt x="26250" y="301040"/>
                </a:lnTo>
                <a:lnTo>
                  <a:pt x="21653" y="225691"/>
                </a:lnTo>
                <a:lnTo>
                  <a:pt x="22796" y="186512"/>
                </a:lnTo>
                <a:lnTo>
                  <a:pt x="32004" y="117983"/>
                </a:lnTo>
                <a:lnTo>
                  <a:pt x="49885" y="62979"/>
                </a:lnTo>
                <a:lnTo>
                  <a:pt x="73215" y="22352"/>
                </a:lnTo>
                <a:lnTo>
                  <a:pt x="86728" y="7480"/>
                </a:lnTo>
                <a:close/>
              </a:path>
              <a:path w="320675" h="452120">
                <a:moveTo>
                  <a:pt x="227203" y="214909"/>
                </a:moveTo>
                <a:lnTo>
                  <a:pt x="100203" y="214909"/>
                </a:lnTo>
                <a:lnTo>
                  <a:pt x="100203" y="227609"/>
                </a:lnTo>
                <a:lnTo>
                  <a:pt x="227203" y="227609"/>
                </a:lnTo>
                <a:lnTo>
                  <a:pt x="227203" y="214909"/>
                </a:lnTo>
                <a:close/>
              </a:path>
              <a:path w="320675" h="452120">
                <a:moveTo>
                  <a:pt x="320560" y="225691"/>
                </a:moveTo>
                <a:lnTo>
                  <a:pt x="319062" y="184556"/>
                </a:lnTo>
                <a:lnTo>
                  <a:pt x="307060" y="112979"/>
                </a:lnTo>
                <a:lnTo>
                  <a:pt x="284048" y="55892"/>
                </a:lnTo>
                <a:lnTo>
                  <a:pt x="255917" y="14617"/>
                </a:lnTo>
                <a:lnTo>
                  <a:pt x="240296" y="0"/>
                </a:lnTo>
                <a:lnTo>
                  <a:pt x="233832" y="7480"/>
                </a:lnTo>
                <a:lnTo>
                  <a:pt x="247332" y="22352"/>
                </a:lnTo>
                <a:lnTo>
                  <a:pt x="259613" y="40855"/>
                </a:lnTo>
                <a:lnTo>
                  <a:pt x="280479" y="88734"/>
                </a:lnTo>
                <a:lnTo>
                  <a:pt x="294297" y="150571"/>
                </a:lnTo>
                <a:lnTo>
                  <a:pt x="298907" y="225806"/>
                </a:lnTo>
                <a:lnTo>
                  <a:pt x="297751" y="265099"/>
                </a:lnTo>
                <a:lnTo>
                  <a:pt x="288544" y="333629"/>
                </a:lnTo>
                <a:lnTo>
                  <a:pt x="270662" y="388632"/>
                </a:lnTo>
                <a:lnTo>
                  <a:pt x="247332" y="429260"/>
                </a:lnTo>
                <a:lnTo>
                  <a:pt x="233832" y="444131"/>
                </a:lnTo>
                <a:lnTo>
                  <a:pt x="240296" y="451612"/>
                </a:lnTo>
                <a:lnTo>
                  <a:pt x="270497" y="418363"/>
                </a:lnTo>
                <a:lnTo>
                  <a:pt x="296557" y="369074"/>
                </a:lnTo>
                <a:lnTo>
                  <a:pt x="314553" y="304571"/>
                </a:lnTo>
                <a:lnTo>
                  <a:pt x="319062" y="266928"/>
                </a:lnTo>
                <a:lnTo>
                  <a:pt x="320560" y="225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57171" y="2533542"/>
            <a:ext cx="836294" cy="119316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60655">
              <a:spcBef>
                <a:spcPts val="1250"/>
              </a:spcBef>
            </a:pPr>
            <a:r>
              <a:rPr spc="45" dirty="0">
                <a:latin typeface="Cambria Math"/>
                <a:cs typeface="Cambria Math"/>
              </a:rPr>
              <a:t>𝑎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r>
              <a:rPr spc="45" dirty="0">
                <a:latin typeface="Cambria Math"/>
                <a:cs typeface="Cambria Math"/>
              </a:rPr>
              <a:t>+𝑏</a:t>
            </a:r>
            <a:r>
              <a:rPr sz="1950" spc="6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  <a:p>
            <a:pPr marL="39370">
              <a:spcBef>
                <a:spcPts val="1150"/>
              </a:spcBef>
            </a:pPr>
            <a:r>
              <a:rPr dirty="0">
                <a:latin typeface="Cambria Math"/>
                <a:cs typeface="Cambria Math"/>
              </a:rPr>
              <a:t>𝑏</a:t>
            </a:r>
            <a:endParaRPr>
              <a:latin typeface="Cambria Math"/>
              <a:cs typeface="Cambria Math"/>
            </a:endParaRPr>
          </a:p>
          <a:p>
            <a:pPr marL="38100">
              <a:spcBef>
                <a:spcPts val="409"/>
              </a:spcBef>
            </a:pPr>
            <a:r>
              <a:rPr dirty="0">
                <a:latin typeface="Cambria Math"/>
                <a:cs typeface="Cambria Math"/>
              </a:rPr>
              <a:t>𝑎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8521" y="4091068"/>
            <a:ext cx="353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No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 </a:t>
            </a:r>
            <a:r>
              <a:rPr dirty="0">
                <a:latin typeface="Cambria Math"/>
                <a:cs typeface="Cambria Math"/>
              </a:rPr>
              <a:t>𝑎</a:t>
            </a:r>
            <a:r>
              <a:rPr spc="1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𝑟</a:t>
            </a:r>
            <a:r>
              <a:rPr spc="-65" dirty="0">
                <a:latin typeface="Cambria Math"/>
                <a:cs typeface="Cambria Math"/>
              </a:rPr>
              <a:t> </a:t>
            </a:r>
            <a:r>
              <a:rPr spc="-10" dirty="0">
                <a:latin typeface="Cambria Math"/>
                <a:cs typeface="Cambria Math"/>
              </a:rPr>
              <a:t>co</a:t>
            </a:r>
            <a:r>
              <a:rPr dirty="0">
                <a:latin typeface="Cambria Math"/>
                <a:cs typeface="Cambria Math"/>
              </a:rPr>
              <a:t>s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𝜃</a:t>
            </a:r>
            <a:r>
              <a:rPr spc="65" dirty="0">
                <a:latin typeface="Cambria Math"/>
                <a:cs typeface="Cambria Math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𝑏</a:t>
            </a:r>
            <a:r>
              <a:rPr spc="14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𝑟</a:t>
            </a:r>
            <a:r>
              <a:rPr spc="-6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s</a:t>
            </a:r>
            <a:r>
              <a:rPr spc="-5" dirty="0">
                <a:latin typeface="Cambria Math"/>
                <a:cs typeface="Cambria Math"/>
              </a:rPr>
              <a:t>i</a:t>
            </a:r>
            <a:r>
              <a:rPr dirty="0">
                <a:latin typeface="Cambria Math"/>
                <a:cs typeface="Cambria Math"/>
              </a:rPr>
              <a:t>n</a:t>
            </a:r>
            <a:r>
              <a:rPr spc="-10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𝜃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B01D146-676C-49A5-BF45-8DA7E5C92F1A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011" y="304800"/>
            <a:ext cx="515112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Complex</a:t>
            </a:r>
            <a:r>
              <a:rPr spc="-85" dirty="0"/>
              <a:t> </a:t>
            </a:r>
            <a:r>
              <a:rPr spc="-1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540" y="1193165"/>
            <a:ext cx="4113529" cy="17354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 complex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numbers:</a:t>
            </a:r>
            <a:endParaRPr sz="2800">
              <a:latin typeface="Calibri"/>
              <a:cs typeface="Calibri"/>
            </a:endParaRPr>
          </a:p>
          <a:p>
            <a:pPr marL="1713230">
              <a:lnSpc>
                <a:spcPts val="3290"/>
              </a:lnSpc>
              <a:tabLst>
                <a:tab pos="2096770" algn="l"/>
                <a:tab pos="2538730" algn="l"/>
                <a:tab pos="2892425" algn="l"/>
                <a:tab pos="3314065" algn="l"/>
              </a:tabLst>
            </a:pPr>
            <a:r>
              <a:rPr sz="2800" dirty="0">
                <a:latin typeface="Cambria Math"/>
                <a:cs typeface="Cambria Math"/>
              </a:rPr>
              <a:t>𝑎	=	5	+	</a:t>
            </a:r>
            <a:r>
              <a:rPr sz="2800" spc="-5" dirty="0">
                <a:latin typeface="Cambria Math"/>
                <a:cs typeface="Cambria Math"/>
              </a:rPr>
              <a:t>3𝑗</a:t>
            </a:r>
            <a:endParaRPr sz="2800">
              <a:latin typeface="Cambria Math"/>
              <a:cs typeface="Cambria Math"/>
            </a:endParaRPr>
          </a:p>
          <a:p>
            <a:pPr marL="1716405">
              <a:spcBef>
                <a:spcPts val="50"/>
              </a:spcBef>
              <a:tabLst>
                <a:tab pos="2092960" algn="l"/>
                <a:tab pos="2534920" algn="l"/>
                <a:tab pos="2888615" algn="l"/>
                <a:tab pos="3310254" algn="l"/>
              </a:tabLst>
            </a:pPr>
            <a:r>
              <a:rPr sz="2800" dirty="0">
                <a:latin typeface="Cambria Math"/>
                <a:cs typeface="Cambria Math"/>
              </a:rPr>
              <a:t>𝑏	=	1	−	</a:t>
            </a:r>
            <a:r>
              <a:rPr sz="2800" spc="-5" dirty="0">
                <a:latin typeface="Cambria Math"/>
                <a:cs typeface="Cambria Math"/>
              </a:rPr>
              <a:t>1𝑗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3350134"/>
            <a:ext cx="459232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define the </a:t>
            </a: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basic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(+,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/)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5" dirty="0">
                <a:latin typeface="Calibri"/>
                <a:cs typeface="Calibri"/>
              </a:rPr>
              <a:t> this: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97338" y="1314641"/>
            <a:ext cx="3197860" cy="4114800"/>
            <a:chOff x="5879591" y="1027175"/>
            <a:chExt cx="3197860" cy="4114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263" y="1045463"/>
              <a:ext cx="3154680" cy="40751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9591" y="1027175"/>
              <a:ext cx="1728215" cy="411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8653" y="1071308"/>
              <a:ext cx="3061722" cy="398223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86400" y="1358774"/>
            <a:ext cx="3061970" cy="398272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1440" marR="1597025">
              <a:lnSpc>
                <a:spcPct val="102200"/>
              </a:lnSpc>
              <a:spcBef>
                <a:spcPts val="105"/>
              </a:spcBef>
            </a:pPr>
            <a:r>
              <a:rPr dirty="0">
                <a:latin typeface="Courier New"/>
                <a:cs typeface="Courier New"/>
              </a:rPr>
              <a:t>a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5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3j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1j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>
              <a:latin typeface="Courier New"/>
              <a:cs typeface="Courier New"/>
            </a:endParaRPr>
          </a:p>
          <a:p>
            <a:pPr marL="91440" marR="1732914">
              <a:lnSpc>
                <a:spcPct val="102200"/>
              </a:lnSpc>
            </a:pPr>
            <a:r>
              <a:rPr dirty="0">
                <a:latin typeface="Courier New"/>
                <a:cs typeface="Courier New"/>
              </a:rPr>
              <a:t>c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print(c)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91440" marR="1732914">
              <a:lnSpc>
                <a:spcPts val="2090"/>
              </a:lnSpc>
            </a:pPr>
            <a:r>
              <a:rPr dirty="0">
                <a:latin typeface="Courier New"/>
                <a:cs typeface="Courier New"/>
              </a:rPr>
              <a:t>d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print(d)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Courier New"/>
              <a:cs typeface="Courier New"/>
            </a:endParaRPr>
          </a:p>
          <a:p>
            <a:pPr marL="91440" marR="1732914">
              <a:lnSpc>
                <a:spcPts val="2090"/>
              </a:lnSpc>
            </a:pPr>
            <a:r>
              <a:rPr dirty="0">
                <a:latin typeface="Courier New"/>
                <a:cs typeface="Courier New"/>
              </a:rPr>
              <a:t>e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*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print(e)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750">
              <a:latin typeface="Courier New"/>
              <a:cs typeface="Courier New"/>
            </a:endParaRPr>
          </a:p>
          <a:p>
            <a:pPr marL="91440" marR="1732914">
              <a:lnSpc>
                <a:spcPct val="102200"/>
              </a:lnSpc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f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/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print(f)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B3B4939-ABF4-435B-90CF-E7CED775D17D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4504C967-D01F-44EC-88E3-6B8D6F241826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6042" y="2022093"/>
            <a:ext cx="5841365" cy="3500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Python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IDLE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Calibri"/>
                <a:cs typeface="Calibri"/>
              </a:rPr>
              <a:t>Spyder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(Anaconda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distribution)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PyCharm</a:t>
            </a:r>
          </a:p>
          <a:p>
            <a:pPr marL="355600" indent="-342900"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Visual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Studio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Code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4029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Visual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Studio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402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Jupyter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Notebook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6727" y="304800"/>
            <a:ext cx="409067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5" dirty="0"/>
              <a:t>Python</a:t>
            </a:r>
            <a:r>
              <a:rPr spc="-55" dirty="0"/>
              <a:t> </a:t>
            </a:r>
            <a:r>
              <a:rPr spc="-35" dirty="0"/>
              <a:t>Editors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817" y="1840999"/>
            <a:ext cx="3175156" cy="7897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6801" y="3352868"/>
            <a:ext cx="3624397" cy="6806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937" y="4274051"/>
            <a:ext cx="1485898" cy="148589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>
            <a:extLst>
              <a:ext uri="{FF2B5EF4-FFF2-40B4-BE49-F238E27FC236}">
                <a16:creationId xmlns:a16="http://schemas.microsoft.com/office/drawing/2014/main" id="{1D06B9EC-3E7C-4701-9806-FFE606392DDF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011" y="304800"/>
            <a:ext cx="5151120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b="1" spc="-10" dirty="0">
                <a:solidFill>
                  <a:srgbClr val="007DC4"/>
                </a:solidFill>
                <a:latin typeface="+mj-lt"/>
                <a:cs typeface="+mj-cs"/>
              </a:rPr>
              <a:t>Complex 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4153" y="1297940"/>
            <a:ext cx="4885055" cy="4264660"/>
            <a:chOff x="4264152" y="877823"/>
            <a:chExt cx="4885055" cy="4264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6344" y="880871"/>
              <a:ext cx="4867656" cy="4261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4152" y="877823"/>
              <a:ext cx="4553711" cy="4264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3109" y="908179"/>
              <a:ext cx="4820890" cy="42048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23109" y="908179"/>
              <a:ext cx="4820920" cy="4204970"/>
            </a:xfrm>
            <a:custGeom>
              <a:avLst/>
              <a:gdLst/>
              <a:ahLst/>
              <a:cxnLst/>
              <a:rect l="l" t="t" r="r" b="b"/>
              <a:pathLst>
                <a:path w="4820920" h="4204970">
                  <a:moveTo>
                    <a:pt x="0" y="0"/>
                  </a:moveTo>
                  <a:lnTo>
                    <a:pt x="4820890" y="0"/>
                  </a:lnTo>
                  <a:lnTo>
                    <a:pt x="4820890" y="4204885"/>
                  </a:lnTo>
                  <a:lnTo>
                    <a:pt x="0" y="420488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14549" y="1348233"/>
            <a:ext cx="1289050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fr-FR"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import</a:t>
            </a:r>
            <a:r>
              <a:rPr lang="fr-FR" sz="1400" b="1" spc="-9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lang="fr-FR" sz="1400" b="1" spc="-5" dirty="0" err="1">
                <a:solidFill>
                  <a:srgbClr val="632523"/>
                </a:solidFill>
                <a:latin typeface="Courier New"/>
                <a:cs typeface="Courier New"/>
              </a:rPr>
              <a:t>cmath</a:t>
            </a:r>
            <a:endParaRPr lang="fr-FR" sz="1400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lang="fr-FR"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fr-FR" sz="1400" dirty="0">
                <a:latin typeface="Courier New"/>
                <a:cs typeface="Courier New"/>
              </a:rPr>
              <a:t>x</a:t>
            </a:r>
            <a:r>
              <a:rPr lang="fr-FR" sz="1400" spc="-50" dirty="0">
                <a:latin typeface="Courier New"/>
                <a:cs typeface="Courier New"/>
              </a:rPr>
              <a:t> </a:t>
            </a:r>
            <a:r>
              <a:rPr lang="fr-FR" sz="1400" dirty="0">
                <a:latin typeface="Courier New"/>
                <a:cs typeface="Courier New"/>
              </a:rPr>
              <a:t>=</a:t>
            </a:r>
            <a:r>
              <a:rPr lang="fr-FR" sz="1400" spc="-50" dirty="0">
                <a:latin typeface="Courier New"/>
                <a:cs typeface="Courier New"/>
              </a:rPr>
              <a:t> </a:t>
            </a:r>
            <a:r>
              <a:rPr lang="fr-FR" sz="1400" dirty="0">
                <a:latin typeface="Courier New"/>
                <a:cs typeface="Courier New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fr-FR" sz="1400" dirty="0">
                <a:latin typeface="Courier New"/>
                <a:cs typeface="Courier New"/>
              </a:rPr>
              <a:t>y</a:t>
            </a:r>
            <a:r>
              <a:rPr lang="fr-FR" sz="1400" spc="-50" dirty="0">
                <a:latin typeface="Courier New"/>
                <a:cs typeface="Courier New"/>
              </a:rPr>
              <a:t> </a:t>
            </a:r>
            <a:r>
              <a:rPr lang="fr-FR" sz="1400" dirty="0">
                <a:latin typeface="Courier New"/>
                <a:cs typeface="Courier New"/>
              </a:rPr>
              <a:t>=</a:t>
            </a:r>
            <a:r>
              <a:rPr lang="fr-FR" sz="1400" spc="-45" dirty="0">
                <a:latin typeface="Courier New"/>
                <a:cs typeface="Courier New"/>
              </a:rPr>
              <a:t> </a:t>
            </a:r>
            <a:r>
              <a:rPr lang="fr-FR" sz="1400" spc="-5" dirty="0">
                <a:latin typeface="Courier New"/>
                <a:cs typeface="Courier New"/>
              </a:rPr>
              <a:t>-3</a:t>
            </a:r>
            <a:endParaRPr lang="fr-FR" sz="1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4549" y="2415033"/>
            <a:ext cx="120014" cy="42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645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#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45"/>
              </a:lnSpc>
            </a:pPr>
            <a:r>
              <a:rPr sz="1400" dirty="0">
                <a:latin typeface="Courier New"/>
                <a:cs typeface="Courier New"/>
              </a:rPr>
              <a:t>z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7252" y="2415033"/>
            <a:ext cx="4054475" cy="425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645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converting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x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and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into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complex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number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45"/>
              </a:lnSpc>
            </a:pP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complex</a:t>
            </a:r>
            <a:r>
              <a:rPr sz="1400" spc="-5" dirty="0">
                <a:latin typeface="Courier New"/>
                <a:cs typeface="Courier New"/>
              </a:rPr>
              <a:t>(x,y)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4550" y="2835656"/>
            <a:ext cx="139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print(z.real</a:t>
            </a:r>
            <a:r>
              <a:rPr sz="1400" dirty="0">
                <a:latin typeface="Courier New"/>
                <a:cs typeface="Courier New"/>
              </a:rPr>
              <a:t>)  </a:t>
            </a:r>
            <a:r>
              <a:rPr sz="1400" spc="-5" dirty="0">
                <a:latin typeface="Courier New"/>
                <a:cs typeface="Courier New"/>
              </a:rPr>
              <a:t>print(z.imag</a:t>
            </a:r>
            <a:r>
              <a:rPr sz="1400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4549" y="3481834"/>
            <a:ext cx="3735070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print(z.</a:t>
            </a:r>
            <a:r>
              <a:rPr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conjugate</a:t>
            </a:r>
            <a:r>
              <a:rPr sz="1400" spc="-5" dirty="0">
                <a:latin typeface="Courier New"/>
                <a:cs typeface="Courier New"/>
              </a:rPr>
              <a:t>())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400" dirty="0">
              <a:latin typeface="Courier New"/>
              <a:cs typeface="Courier New"/>
            </a:endParaRPr>
          </a:p>
          <a:p>
            <a:pPr marR="962025"/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converting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polar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form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cmath.polar</a:t>
            </a:r>
            <a:r>
              <a:rPr sz="1400" spc="-5" dirty="0">
                <a:latin typeface="Courier New"/>
                <a:cs typeface="Courier New"/>
              </a:rPr>
              <a:t>(z)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r>
              <a:rPr sz="1400" spc="-5" dirty="0">
                <a:latin typeface="Courier New"/>
                <a:cs typeface="Courier New"/>
              </a:rPr>
              <a:t>print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(w)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400" dirty="0">
              <a:latin typeface="Courier New"/>
              <a:cs typeface="Courier New"/>
            </a:endParaRPr>
          </a:p>
          <a:p>
            <a:pPr marR="5080">
              <a:lnSpc>
                <a:spcPct val="101400"/>
              </a:lnSpc>
            </a:pPr>
            <a:r>
              <a:rPr sz="1400" dirty="0">
                <a:latin typeface="Courier New"/>
                <a:cs typeface="Courier New"/>
              </a:rPr>
              <a:t>#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converting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rectangular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form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632523"/>
                </a:solidFill>
                <a:latin typeface="Courier New"/>
                <a:cs typeface="Courier New"/>
              </a:rPr>
              <a:t>cmath.rect</a:t>
            </a:r>
            <a:r>
              <a:rPr sz="1400" spc="-5" dirty="0">
                <a:latin typeface="Courier New"/>
                <a:cs typeface="Courier New"/>
              </a:rPr>
              <a:t>(2,3)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print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(w)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11" y="5450870"/>
            <a:ext cx="4279900" cy="12700"/>
          </a:xfrm>
          <a:custGeom>
            <a:avLst/>
            <a:gdLst/>
            <a:ahLst/>
            <a:cxnLst/>
            <a:rect l="l" t="t" r="r" b="b"/>
            <a:pathLst>
              <a:path w="4279900" h="12700">
                <a:moveTo>
                  <a:pt x="4279899" y="0"/>
                </a:moveTo>
                <a:lnTo>
                  <a:pt x="0" y="0"/>
                </a:lnTo>
                <a:lnTo>
                  <a:pt x="0" y="12700"/>
                </a:lnTo>
                <a:lnTo>
                  <a:pt x="4279899" y="12700"/>
                </a:lnTo>
                <a:lnTo>
                  <a:pt x="4279899" y="0"/>
                </a:lnTo>
                <a:close/>
              </a:path>
            </a:pathLst>
          </a:custGeom>
          <a:solidFill>
            <a:srgbClr val="F451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2" y="1571753"/>
            <a:ext cx="4299585" cy="3950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0190" marR="868680">
              <a:lnSpc>
                <a:spcPct val="99400"/>
              </a:lnSpc>
              <a:spcBef>
                <a:spcPts val="110"/>
              </a:spcBef>
            </a:pPr>
            <a:r>
              <a:rPr spc="-5"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addition,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there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exists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several </a:t>
            </a:r>
            <a:r>
              <a:rPr spc="-5" dirty="0">
                <a:latin typeface="Calibri"/>
                <a:cs typeface="Calibri"/>
              </a:rPr>
              <a:t> Complex Number Functions in </a:t>
            </a:r>
            <a:r>
              <a:rPr dirty="0">
                <a:latin typeface="Calibri"/>
                <a:cs typeface="Calibri"/>
              </a:rPr>
              <a:t> Python.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We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alibri"/>
                <a:cs typeface="Calibri"/>
              </a:rPr>
              <a:t>cmath</a:t>
            </a:r>
            <a:r>
              <a:rPr b="1" spc="-5" dirty="0">
                <a:solidFill>
                  <a:srgbClr val="632523"/>
                </a:solidFill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library:</a:t>
            </a:r>
            <a:endParaRPr>
              <a:latin typeface="Calibri"/>
              <a:cs typeface="Calibri"/>
            </a:endParaRPr>
          </a:p>
          <a:p>
            <a:pPr marL="250190" marR="2125345">
              <a:lnSpc>
                <a:spcPct val="99600"/>
              </a:lnSpc>
              <a:spcBef>
                <a:spcPts val="430"/>
              </a:spcBef>
            </a:pPr>
            <a:r>
              <a:rPr sz="1400" spc="-5" dirty="0">
                <a:latin typeface="Courier New"/>
                <a:cs typeface="Courier New"/>
              </a:rPr>
              <a:t>cmath.phase(x)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cmath.polar(x)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cmath.rect(</a:t>
            </a:r>
            <a:r>
              <a:rPr sz="1400" i="1" spc="-5" dirty="0">
                <a:latin typeface="Courier New"/>
                <a:cs typeface="Courier New"/>
              </a:rPr>
              <a:t>r</a:t>
            </a:r>
            <a:r>
              <a:rPr sz="1400" spc="-5" dirty="0">
                <a:latin typeface="Courier New"/>
                <a:cs typeface="Courier New"/>
              </a:rPr>
              <a:t>,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i="1" spc="-5" dirty="0">
                <a:latin typeface="Courier New"/>
                <a:cs typeface="Courier New"/>
              </a:rPr>
              <a:t>phi</a:t>
            </a:r>
            <a:r>
              <a:rPr sz="1400" spc="-5" dirty="0">
                <a:latin typeface="Courier New"/>
                <a:cs typeface="Courier New"/>
              </a:rPr>
              <a:t>) </a:t>
            </a:r>
            <a:r>
              <a:rPr sz="1400" spc="-8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cmath.exp(x)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cmath.log10(x)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cmath.sqrt(x)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cmath.acos(x)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cmath.asin(x)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cmath.atan(x)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cmath.cos(x)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cmath.sin(</a:t>
            </a:r>
            <a:r>
              <a:rPr sz="1400" i="1" spc="-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) 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cmath.tan(</a:t>
            </a:r>
            <a:r>
              <a:rPr sz="1400" i="1" spc="-5" dirty="0">
                <a:latin typeface="Courier New"/>
                <a:cs typeface="Courier New"/>
              </a:rPr>
              <a:t>x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2700"/>
            <a:r>
              <a:rPr spc="-5" dirty="0">
                <a:solidFill>
                  <a:srgbClr val="F4511D"/>
                </a:solidFill>
                <a:latin typeface="Calibri"/>
                <a:cs typeface="Calibri"/>
              </a:rPr>
              <a:t>https://docs.python.org/3/library/cmath.html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84941-170E-4EF5-A879-CEDF14E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41041"/>
            <a:ext cx="4267200" cy="1850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AE555-2D36-49D9-89F4-06BB97B53B1D}"/>
              </a:ext>
            </a:extLst>
          </p:cNvPr>
          <p:cNvSpPr txBox="1"/>
          <p:nvPr/>
        </p:nvSpPr>
        <p:spPr>
          <a:xfrm>
            <a:off x="1009650" y="1371600"/>
            <a:ext cx="7124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5">
                    <a:lumMod val="50000"/>
                  </a:schemeClr>
                </a:solidFill>
                <a:latin typeface="Flux" pitchFamily="50" charset="0"/>
              </a:rPr>
              <a:t>File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32422067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4D36237-C001-432E-B225-AA2F90D1BA30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1000" y="1220514"/>
            <a:ext cx="7787640" cy="241348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599440" indent="-342900"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Python </a:t>
            </a:r>
            <a:r>
              <a:rPr sz="2400" dirty="0">
                <a:latin typeface="Calibri"/>
                <a:cs typeface="Calibri"/>
              </a:rPr>
              <a:t>has </a:t>
            </a:r>
            <a:r>
              <a:rPr sz="2400" spc="-20" dirty="0">
                <a:latin typeface="Calibri"/>
                <a:cs typeface="Calibri"/>
              </a:rPr>
              <a:t>several </a:t>
            </a:r>
            <a:r>
              <a:rPr sz="2400" dirty="0">
                <a:latin typeface="Calibri"/>
                <a:cs typeface="Calibri"/>
              </a:rPr>
              <a:t>functions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creating,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reading,</a:t>
            </a:r>
            <a:r>
              <a:rPr sz="2400" dirty="0">
                <a:latin typeface="Calibri"/>
                <a:cs typeface="Calibri"/>
              </a:rPr>
              <a:t> updating,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endParaRPr sz="2400" dirty="0">
              <a:latin typeface="Calibri"/>
              <a:cs typeface="Calibri"/>
            </a:endParaRPr>
          </a:p>
          <a:p>
            <a:pPr marL="354965" marR="718185" indent="-342900"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key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working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Py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32523"/>
                </a:solidFill>
                <a:latin typeface="Courier New"/>
                <a:cs typeface="Courier New"/>
              </a:rPr>
              <a:t>open()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un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354965" marR="5080" indent="-342900"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32523"/>
                </a:solidFill>
                <a:latin typeface="Courier New"/>
                <a:cs typeface="Courier New"/>
              </a:rPr>
              <a:t>open()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un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pa</a:t>
            </a:r>
            <a:r>
              <a:rPr sz="2400" spc="-7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am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s;  </a:t>
            </a:r>
            <a:r>
              <a:rPr sz="2400" dirty="0">
                <a:latin typeface="Calibri"/>
                <a:cs typeface="Calibri"/>
              </a:rPr>
              <a:t>Filename,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305544"/>
            <a:ext cx="7791164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File</a:t>
            </a:r>
            <a:r>
              <a:rPr spc="-25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10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3A296FE-F160-47CF-A36C-E1BEF4EF797C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1447800"/>
            <a:ext cx="8383270" cy="4437753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four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(modes)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opening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file: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"</a:t>
            </a:r>
            <a:r>
              <a:rPr sz="2200" dirty="0">
                <a:solidFill>
                  <a:srgbClr val="632523"/>
                </a:solidFill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Create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returns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exists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"</a:t>
            </a:r>
            <a:r>
              <a:rPr sz="2200" dirty="0">
                <a:solidFill>
                  <a:srgbClr val="632523"/>
                </a:solidFill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b="1" spc="-20" dirty="0">
                <a:latin typeface="Calibri"/>
                <a:cs typeface="Calibri"/>
              </a:rPr>
              <a:t>Write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Opens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writing,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</a:t>
            </a:r>
            <a:endParaRPr sz="2200" dirty="0">
              <a:latin typeface="Calibri"/>
              <a:cs typeface="Calibri"/>
            </a:endParaRPr>
          </a:p>
          <a:p>
            <a:pPr marL="355600" marR="31115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"</a:t>
            </a:r>
            <a:r>
              <a:rPr sz="2200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b="1" spc="-10" dirty="0">
                <a:latin typeface="Calibri"/>
                <a:cs typeface="Calibri"/>
              </a:rPr>
              <a:t>Read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Opens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5" dirty="0">
                <a:latin typeface="Calibri"/>
                <a:cs typeface="Calibri"/>
              </a:rPr>
              <a:t> 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reading,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r>
              <a:rPr sz="2200" spc="-5" dirty="0">
                <a:latin typeface="Calibri"/>
                <a:cs typeface="Calibri"/>
              </a:rPr>
              <a:t> 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does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</a:t>
            </a:r>
            <a:endParaRPr sz="2200" dirty="0">
              <a:latin typeface="Calibri"/>
              <a:cs typeface="Calibri"/>
            </a:endParaRPr>
          </a:p>
          <a:p>
            <a:pPr marL="355600" marR="3048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"</a:t>
            </a:r>
            <a:r>
              <a:rPr sz="2200" dirty="0">
                <a:solidFill>
                  <a:srgbClr val="632523"/>
                </a:solidFill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b="1" spc="-5" dirty="0">
                <a:latin typeface="Calibri"/>
                <a:cs typeface="Calibri"/>
              </a:rPr>
              <a:t>Append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5" dirty="0">
                <a:latin typeface="Calibri"/>
                <a:cs typeface="Calibri"/>
              </a:rPr>
              <a:t>Opens</a:t>
            </a:r>
            <a:r>
              <a:rPr sz="2200" dirty="0">
                <a:latin typeface="Calibri"/>
                <a:cs typeface="Calibri"/>
              </a:rPr>
              <a:t> a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appending,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exist</a:t>
            </a:r>
            <a:endParaRPr sz="2200" dirty="0">
              <a:latin typeface="Calibri"/>
              <a:cs typeface="Calibri"/>
            </a:endParaRPr>
          </a:p>
          <a:p>
            <a:pPr marL="12700" marR="229235">
              <a:lnSpc>
                <a:spcPts val="2280"/>
              </a:lnSpc>
              <a:spcBef>
                <a:spcPts val="60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addition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specify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handled</a:t>
            </a:r>
            <a:r>
              <a:rPr sz="2200" spc="-5" dirty="0">
                <a:latin typeface="Calibri"/>
                <a:cs typeface="Calibri"/>
              </a:rPr>
              <a:t> 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binary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text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</a:t>
            </a: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"</a:t>
            </a:r>
            <a:r>
              <a:rPr sz="2200" dirty="0">
                <a:solidFill>
                  <a:srgbClr val="632523"/>
                </a:solidFill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" -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60" dirty="0">
                <a:latin typeface="Calibri"/>
                <a:cs typeface="Calibri"/>
              </a:rPr>
              <a:t>Text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value. </a:t>
            </a:r>
            <a:r>
              <a:rPr sz="2200" spc="-60" dirty="0">
                <a:latin typeface="Calibri"/>
                <a:cs typeface="Calibri"/>
              </a:rPr>
              <a:t>Text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632523"/>
                </a:solidFill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dirty="0">
                <a:latin typeface="Calibri"/>
                <a:cs typeface="Calibri"/>
              </a:rPr>
              <a:t> -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Binary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5" dirty="0">
                <a:latin typeface="Calibri"/>
                <a:cs typeface="Calibri"/>
              </a:rPr>
              <a:t> Binary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(e.g.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images)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418" y="305544"/>
            <a:ext cx="7791164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File</a:t>
            </a:r>
            <a:r>
              <a:rPr spc="-25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10" dirty="0"/>
              <a:t>Python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>
            <a:extLst>
              <a:ext uri="{FF2B5EF4-FFF2-40B4-BE49-F238E27FC236}">
                <a16:creationId xmlns:a16="http://schemas.microsoft.com/office/drawing/2014/main" id="{3B222589-CB58-4211-AACB-79B4F7A807DF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6136" y="304800"/>
            <a:ext cx="5951728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Write</a:t>
            </a:r>
            <a:r>
              <a:rPr spc="-25" dirty="0"/>
              <a:t> </a:t>
            </a:r>
            <a:r>
              <a:rPr spc="-30" dirty="0"/>
              <a:t>Data</a:t>
            </a:r>
            <a:r>
              <a:rPr spc="-20" dirty="0"/>
              <a:t> </a:t>
            </a:r>
            <a:r>
              <a:rPr spc="-30" dirty="0"/>
              <a:t>to</a:t>
            </a:r>
            <a:r>
              <a:rPr spc="-25" dirty="0"/>
              <a:t> </a:t>
            </a:r>
            <a:r>
              <a:rPr spc="-5" dirty="0"/>
              <a:t>File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887820" y="1819332"/>
            <a:ext cx="5240020" cy="2688044"/>
          </a:xfrm>
          <a:prstGeom prst="rect">
            <a:avLst/>
          </a:prstGeom>
          <a:solidFill>
            <a:srgbClr val="FFC89A"/>
          </a:soli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spcBef>
                <a:spcPts val="150"/>
              </a:spcBef>
            </a:pP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open</a:t>
            </a:r>
            <a:r>
              <a:rPr sz="2400" spc="-5" dirty="0">
                <a:latin typeface="Courier New"/>
                <a:cs typeface="Courier New"/>
              </a:rPr>
              <a:t>("myfile.txt",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"x")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Courier New"/>
              <a:cs typeface="Courier New"/>
            </a:endParaRPr>
          </a:p>
          <a:p>
            <a:pPr marL="90805">
              <a:spcBef>
                <a:spcPts val="600"/>
              </a:spcBef>
            </a:pPr>
            <a:r>
              <a:rPr sz="2400" spc="-5" dirty="0">
                <a:latin typeface="Courier New"/>
                <a:cs typeface="Courier New"/>
              </a:rPr>
              <a:t>data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"Hello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World"</a:t>
            </a:r>
            <a:endParaRPr sz="2400" dirty="0">
              <a:latin typeface="Courier New"/>
              <a:cs typeface="Courier New"/>
            </a:endParaRPr>
          </a:p>
          <a:p>
            <a:pPr marL="90805" marR="2767330">
              <a:lnSpc>
                <a:spcPct val="200800"/>
              </a:lnSpc>
              <a:spcBef>
                <a:spcPts val="600"/>
              </a:spcBef>
            </a:pPr>
            <a:r>
              <a:rPr sz="2400" spc="-5" dirty="0">
                <a:latin typeface="Courier New"/>
                <a:cs typeface="Courier New"/>
              </a:rPr>
              <a:t>f.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write</a:t>
            </a:r>
            <a:r>
              <a:rPr sz="2400" spc="-5" dirty="0">
                <a:latin typeface="Courier New"/>
                <a:cs typeface="Courier New"/>
              </a:rPr>
              <a:t>(data)  f.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close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9836" y="1143000"/>
            <a:ext cx="323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291715" algn="l"/>
              </a:tabLst>
            </a:pPr>
            <a:r>
              <a:rPr sz="2700" spc="-7" baseline="1543" dirty="0">
                <a:latin typeface="Calibri"/>
                <a:cs typeface="Calibri"/>
              </a:rPr>
              <a:t>File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Name	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Create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4630" y="1484860"/>
            <a:ext cx="2345690" cy="334645"/>
          </a:xfrm>
          <a:custGeom>
            <a:avLst/>
            <a:gdLst/>
            <a:ahLst/>
            <a:cxnLst/>
            <a:rect l="l" t="t" r="r" b="b"/>
            <a:pathLst>
              <a:path w="2345690" h="334644">
                <a:moveTo>
                  <a:pt x="76200" y="258279"/>
                </a:moveTo>
                <a:lnTo>
                  <a:pt x="42862" y="258279"/>
                </a:lnTo>
                <a:lnTo>
                  <a:pt x="42862" y="0"/>
                </a:lnTo>
                <a:lnTo>
                  <a:pt x="33337" y="0"/>
                </a:lnTo>
                <a:lnTo>
                  <a:pt x="33337" y="258279"/>
                </a:lnTo>
                <a:lnTo>
                  <a:pt x="0" y="258279"/>
                </a:lnTo>
                <a:lnTo>
                  <a:pt x="38100" y="334479"/>
                </a:lnTo>
                <a:lnTo>
                  <a:pt x="69850" y="270979"/>
                </a:lnTo>
                <a:lnTo>
                  <a:pt x="76200" y="258279"/>
                </a:lnTo>
                <a:close/>
              </a:path>
              <a:path w="2345690" h="334644">
                <a:moveTo>
                  <a:pt x="2345575" y="258279"/>
                </a:moveTo>
                <a:lnTo>
                  <a:pt x="2312238" y="258279"/>
                </a:lnTo>
                <a:lnTo>
                  <a:pt x="2312238" y="0"/>
                </a:lnTo>
                <a:lnTo>
                  <a:pt x="2302713" y="0"/>
                </a:lnTo>
                <a:lnTo>
                  <a:pt x="2302713" y="258279"/>
                </a:lnTo>
                <a:lnTo>
                  <a:pt x="2269375" y="258279"/>
                </a:lnTo>
                <a:lnTo>
                  <a:pt x="2307475" y="334479"/>
                </a:lnTo>
                <a:lnTo>
                  <a:pt x="2339225" y="270979"/>
                </a:lnTo>
                <a:lnTo>
                  <a:pt x="2345575" y="258279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">
            <a:extLst>
              <a:ext uri="{FF2B5EF4-FFF2-40B4-BE49-F238E27FC236}">
                <a16:creationId xmlns:a16="http://schemas.microsoft.com/office/drawing/2014/main" id="{FB437EEA-3A45-4291-96AE-1AF13990219D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00668"/>
            <a:ext cx="6862889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Read</a:t>
            </a:r>
            <a:r>
              <a:rPr spc="-20" dirty="0"/>
              <a:t> </a:t>
            </a:r>
            <a:r>
              <a:rPr spc="-30" dirty="0"/>
              <a:t>Data</a:t>
            </a:r>
            <a:r>
              <a:rPr spc="-20" dirty="0"/>
              <a:t> </a:t>
            </a:r>
            <a:r>
              <a:rPr spc="-25" dirty="0"/>
              <a:t>from </a:t>
            </a:r>
            <a:r>
              <a:rPr spc="-5" dirty="0"/>
              <a:t>File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909155" y="2054027"/>
            <a:ext cx="5240020" cy="1881284"/>
          </a:xfrm>
          <a:prstGeom prst="rect">
            <a:avLst/>
          </a:prstGeom>
          <a:solidFill>
            <a:srgbClr val="FFC89A"/>
          </a:solidFill>
          <a:ln w="9525">
            <a:solidFill>
              <a:srgbClr val="F6924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spcBef>
                <a:spcPts val="150"/>
              </a:spcBef>
            </a:pPr>
            <a:r>
              <a:rPr sz="2400" dirty="0">
                <a:latin typeface="Courier New"/>
                <a:cs typeface="Courier New"/>
              </a:rPr>
              <a:t>f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open</a:t>
            </a:r>
            <a:r>
              <a:rPr sz="2400" spc="-5" dirty="0">
                <a:latin typeface="Courier New"/>
                <a:cs typeface="Courier New"/>
              </a:rPr>
              <a:t>("myfile.txt",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"r")</a:t>
            </a:r>
            <a:endParaRPr sz="2400" dirty="0">
              <a:latin typeface="Courier New"/>
              <a:cs typeface="Courier New"/>
            </a:endParaRPr>
          </a:p>
          <a:p>
            <a:endParaRPr sz="2500" dirty="0">
              <a:latin typeface="Courier New"/>
              <a:cs typeface="Courier New"/>
            </a:endParaRPr>
          </a:p>
          <a:p>
            <a:pPr marL="90805"/>
            <a:r>
              <a:rPr sz="2400" spc="-5" dirty="0">
                <a:latin typeface="Courier New"/>
                <a:cs typeface="Courier New"/>
              </a:rPr>
              <a:t>data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f.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read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  <a:p>
            <a:pPr marL="90805" marR="3131820">
              <a:spcBef>
                <a:spcPts val="25"/>
              </a:spcBef>
            </a:pPr>
            <a:r>
              <a:rPr sz="2400" spc="-5" dirty="0">
                <a:latin typeface="Courier New"/>
                <a:cs typeface="Courier New"/>
              </a:rPr>
              <a:t>print(data)  f.</a:t>
            </a:r>
            <a:r>
              <a:rPr sz="2400" b="1" spc="-5" dirty="0">
                <a:solidFill>
                  <a:srgbClr val="632523"/>
                </a:solidFill>
                <a:latin typeface="Courier New"/>
                <a:cs typeface="Courier New"/>
              </a:rPr>
              <a:t>close</a:t>
            </a:r>
            <a:r>
              <a:rPr sz="2400" spc="-5" dirty="0">
                <a:latin typeface="Courier New"/>
                <a:cs typeface="Courier New"/>
              </a:rPr>
              <a:t>()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171" y="1371600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File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Name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6890" y="1392936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Read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45965" y="1719555"/>
            <a:ext cx="2345690" cy="334645"/>
          </a:xfrm>
          <a:custGeom>
            <a:avLst/>
            <a:gdLst/>
            <a:ahLst/>
            <a:cxnLst/>
            <a:rect l="l" t="t" r="r" b="b"/>
            <a:pathLst>
              <a:path w="2345690" h="334644">
                <a:moveTo>
                  <a:pt x="76200" y="258279"/>
                </a:moveTo>
                <a:lnTo>
                  <a:pt x="42862" y="258279"/>
                </a:lnTo>
                <a:lnTo>
                  <a:pt x="42862" y="0"/>
                </a:lnTo>
                <a:lnTo>
                  <a:pt x="33337" y="0"/>
                </a:lnTo>
                <a:lnTo>
                  <a:pt x="33337" y="258279"/>
                </a:lnTo>
                <a:lnTo>
                  <a:pt x="0" y="258279"/>
                </a:lnTo>
                <a:lnTo>
                  <a:pt x="38100" y="334479"/>
                </a:lnTo>
                <a:lnTo>
                  <a:pt x="69850" y="270979"/>
                </a:lnTo>
                <a:lnTo>
                  <a:pt x="76200" y="258279"/>
                </a:lnTo>
                <a:close/>
              </a:path>
              <a:path w="2345690" h="334644">
                <a:moveTo>
                  <a:pt x="2345575" y="258279"/>
                </a:moveTo>
                <a:lnTo>
                  <a:pt x="2312238" y="258279"/>
                </a:lnTo>
                <a:lnTo>
                  <a:pt x="2312238" y="0"/>
                </a:lnTo>
                <a:lnTo>
                  <a:pt x="2302713" y="0"/>
                </a:lnTo>
                <a:lnTo>
                  <a:pt x="2302713" y="258279"/>
                </a:lnTo>
                <a:lnTo>
                  <a:pt x="2269375" y="258279"/>
                </a:lnTo>
                <a:lnTo>
                  <a:pt x="2307475" y="334479"/>
                </a:lnTo>
                <a:lnTo>
                  <a:pt x="2339225" y="270979"/>
                </a:lnTo>
                <a:lnTo>
                  <a:pt x="2345575" y="258279"/>
                </a:lnTo>
                <a:close/>
              </a:path>
            </a:pathLst>
          </a:custGeom>
          <a:solidFill>
            <a:srgbClr val="254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01E11FC-184C-47C5-A7EA-5F710785D5E6}"/>
              </a:ext>
            </a:extLst>
          </p:cNvPr>
          <p:cNvSpPr txBox="1"/>
          <p:nvPr/>
        </p:nvSpPr>
        <p:spPr>
          <a:xfrm>
            <a:off x="533400" y="4311490"/>
            <a:ext cx="8458200" cy="15099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5080">
              <a:spcBef>
                <a:spcPts val="0"/>
              </a:spcBef>
            </a:pPr>
            <a:r>
              <a:rPr sz="2400" spc="-14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15" dirty="0">
                <a:latin typeface="Calibri"/>
                <a:cs typeface="Calibri"/>
              </a:rPr>
              <a:t>existing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file,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15" dirty="0">
                <a:latin typeface="Calibri"/>
                <a:cs typeface="Calibri"/>
              </a:rPr>
              <a:t>parameter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open()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function:</a:t>
            </a:r>
          </a:p>
          <a:p>
            <a:pPr marL="354965" marR="50165" indent="-342900">
              <a:lnSpc>
                <a:spcPct val="101899"/>
              </a:lnSpc>
              <a:spcBef>
                <a:spcPts val="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632523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"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b="1" spc="-15" dirty="0">
                <a:latin typeface="Calibri"/>
                <a:cs typeface="Calibri"/>
              </a:rPr>
              <a:t>Read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10" dirty="0">
                <a:latin typeface="Calibri"/>
                <a:cs typeface="Calibri"/>
              </a:rPr>
              <a:t>value. </a:t>
            </a:r>
            <a:r>
              <a:rPr sz="2400" dirty="0">
                <a:latin typeface="Calibri"/>
                <a:cs typeface="Calibri"/>
              </a:rPr>
              <a:t>Opens a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7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reading, </a:t>
            </a:r>
            <a:r>
              <a:rPr sz="2400" spc="-15" dirty="0">
                <a:latin typeface="Calibri"/>
                <a:cs typeface="Calibri"/>
              </a:rPr>
              <a:t>error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does</a:t>
            </a:r>
            <a:r>
              <a:rPr sz="2400" dirty="0">
                <a:latin typeface="Calibri"/>
                <a:cs typeface="Calibri"/>
              </a:rPr>
              <a:t> not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8444" y="304800"/>
            <a:ext cx="6947111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Logging</a:t>
            </a:r>
            <a:r>
              <a:rPr spc="-25" dirty="0"/>
              <a:t> </a:t>
            </a:r>
            <a:r>
              <a:rPr spc="-30" dirty="0"/>
              <a:t>Data</a:t>
            </a:r>
            <a:r>
              <a:rPr spc="-15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5" dirty="0"/>
              <a:t>File</a:t>
            </a:r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-4761" y="2326133"/>
            <a:ext cx="4250690" cy="3035935"/>
            <a:chOff x="-4761" y="1920239"/>
            <a:chExt cx="4250690" cy="3035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41575"/>
              <a:ext cx="4245863" cy="2996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20239"/>
              <a:ext cx="4096511" cy="30358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967345"/>
              <a:ext cx="4200698" cy="29039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967345"/>
              <a:ext cx="4201160" cy="2904490"/>
            </a:xfrm>
            <a:custGeom>
              <a:avLst/>
              <a:gdLst/>
              <a:ahLst/>
              <a:cxnLst/>
              <a:rect l="l" t="t" r="r" b="b"/>
              <a:pathLst>
                <a:path w="4201160" h="2904490">
                  <a:moveTo>
                    <a:pt x="0" y="0"/>
                  </a:moveTo>
                  <a:lnTo>
                    <a:pt x="4200698" y="0"/>
                  </a:lnTo>
                  <a:lnTo>
                    <a:pt x="4200698" y="2903913"/>
                  </a:lnTo>
                  <a:lnTo>
                    <a:pt x="0" y="29039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41" y="2380489"/>
            <a:ext cx="384810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data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[1.6,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3.4,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5.5,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9.4]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850"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f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open</a:t>
            </a:r>
            <a:r>
              <a:rPr spc="-10" dirty="0">
                <a:latin typeface="Courier New"/>
                <a:cs typeface="Courier New"/>
              </a:rPr>
              <a:t>(”logdata.txt",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"x")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2" y="3486914"/>
            <a:ext cx="3165475" cy="1110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8800" marR="5080" indent="-546100">
              <a:lnSpc>
                <a:spcPct val="98500"/>
              </a:lnSpc>
              <a:spcBef>
                <a:spcPts val="130"/>
              </a:spcBef>
            </a:pP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for value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in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data: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record</a:t>
            </a:r>
            <a:r>
              <a:rPr b="1" spc="-6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b="1" spc="-6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str(value) </a:t>
            </a:r>
            <a:r>
              <a:rPr b="1" spc="-106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f.write(record) </a:t>
            </a:r>
            <a:r>
              <a:rPr b="1" spc="-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f.write("\n")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42" y="4858513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f.clos</a:t>
            </a:r>
            <a:r>
              <a:rPr spc="-5" dirty="0">
                <a:latin typeface="Courier New"/>
                <a:cs typeface="Courier New"/>
              </a:rPr>
              <a:t>e</a:t>
            </a:r>
            <a:r>
              <a:rPr spc="-10" dirty="0">
                <a:latin typeface="Courier New"/>
                <a:cs typeface="Courier New"/>
              </a:rPr>
              <a:t>()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99" y="1304359"/>
            <a:ext cx="832421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pc="-15" dirty="0">
                <a:latin typeface="Calibri"/>
                <a:cs typeface="Calibri"/>
              </a:rPr>
              <a:t>Typically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you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want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write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multiple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e.g.,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assume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you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read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some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temperature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regular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intervals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you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want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save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temperature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values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23" y="2017777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Logging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File: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5744" y="2370725"/>
            <a:ext cx="4738370" cy="1779332"/>
          </a:xfrm>
          <a:prstGeom prst="rect">
            <a:avLst/>
          </a:prstGeom>
          <a:solidFill>
            <a:srgbClr val="FFC89A"/>
          </a:solidFill>
          <a:ln w="9525">
            <a:solidFill>
              <a:srgbClr val="F692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spcBef>
                <a:spcPts val="254"/>
              </a:spcBef>
            </a:pPr>
            <a:r>
              <a:rPr sz="1600" dirty="0">
                <a:latin typeface="Courier New"/>
                <a:cs typeface="Courier New"/>
              </a:rPr>
              <a:t>f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open("logdata.txt",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"r")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Courier New"/>
              <a:cs typeface="Courier New"/>
            </a:endParaRPr>
          </a:p>
          <a:p>
            <a:pPr marL="90805">
              <a:spcBef>
                <a:spcPts val="5"/>
              </a:spcBef>
            </a:pP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for</a:t>
            </a:r>
            <a:r>
              <a:rPr sz="1600"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record</a:t>
            </a:r>
            <a:r>
              <a:rPr sz="1600" b="1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in</a:t>
            </a:r>
            <a:r>
              <a:rPr sz="16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f:</a:t>
            </a:r>
            <a:endParaRPr sz="1600">
              <a:latin typeface="Courier New"/>
              <a:cs typeface="Courier New"/>
            </a:endParaRPr>
          </a:p>
          <a:p>
            <a:pPr marL="580390" marR="116205">
              <a:lnSpc>
                <a:spcPts val="1900"/>
              </a:lnSpc>
              <a:spcBef>
                <a:spcPts val="80"/>
              </a:spcBef>
            </a:pP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record</a:t>
            </a:r>
            <a:r>
              <a:rPr sz="1600"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6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record.replace("\n",</a:t>
            </a:r>
            <a:r>
              <a:rPr sz="1600"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"") </a:t>
            </a:r>
            <a:r>
              <a:rPr sz="1600" b="1" spc="-944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632523"/>
                </a:solidFill>
                <a:latin typeface="Courier New"/>
                <a:cs typeface="Courier New"/>
              </a:rPr>
              <a:t>print(record)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1650">
              <a:latin typeface="Courier New"/>
              <a:cs typeface="Courier New"/>
            </a:endParaRPr>
          </a:p>
          <a:p>
            <a:pPr marL="90805"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f.close()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4733" y="2054352"/>
            <a:ext cx="2633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Read </a:t>
            </a:r>
            <a:r>
              <a:rPr dirty="0">
                <a:latin typeface="Calibri"/>
                <a:cs typeface="Calibri"/>
              </a:rPr>
              <a:t>Logged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from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File: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4485" y="4440937"/>
            <a:ext cx="244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Add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New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Line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(or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“Enter“)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21057" y="4468707"/>
            <a:ext cx="1885314" cy="146050"/>
          </a:xfrm>
          <a:custGeom>
            <a:avLst/>
            <a:gdLst/>
            <a:ahLst/>
            <a:cxnLst/>
            <a:rect l="l" t="t" r="r" b="b"/>
            <a:pathLst>
              <a:path w="1885314" h="146050">
                <a:moveTo>
                  <a:pt x="76604" y="28532"/>
                </a:moveTo>
                <a:lnTo>
                  <a:pt x="75570" y="47554"/>
                </a:lnTo>
                <a:lnTo>
                  <a:pt x="1884169" y="145935"/>
                </a:lnTo>
                <a:lnTo>
                  <a:pt x="1885204" y="126913"/>
                </a:lnTo>
                <a:lnTo>
                  <a:pt x="76604" y="28532"/>
                </a:lnTo>
                <a:close/>
              </a:path>
              <a:path w="1885314" h="146050">
                <a:moveTo>
                  <a:pt x="78157" y="0"/>
                </a:moveTo>
                <a:lnTo>
                  <a:pt x="0" y="33904"/>
                </a:lnTo>
                <a:lnTo>
                  <a:pt x="74018" y="76087"/>
                </a:lnTo>
                <a:lnTo>
                  <a:pt x="75570" y="47554"/>
                </a:lnTo>
                <a:lnTo>
                  <a:pt x="62887" y="46864"/>
                </a:lnTo>
                <a:lnTo>
                  <a:pt x="63922" y="27842"/>
                </a:lnTo>
                <a:lnTo>
                  <a:pt x="76642" y="27842"/>
                </a:lnTo>
                <a:lnTo>
                  <a:pt x="78157" y="0"/>
                </a:lnTo>
                <a:close/>
              </a:path>
              <a:path w="1885314" h="146050">
                <a:moveTo>
                  <a:pt x="63922" y="27842"/>
                </a:moveTo>
                <a:lnTo>
                  <a:pt x="62887" y="46864"/>
                </a:lnTo>
                <a:lnTo>
                  <a:pt x="75570" y="47554"/>
                </a:lnTo>
                <a:lnTo>
                  <a:pt x="76604" y="28532"/>
                </a:lnTo>
                <a:lnTo>
                  <a:pt x="63922" y="27842"/>
                </a:lnTo>
                <a:close/>
              </a:path>
              <a:path w="1885314" h="146050">
                <a:moveTo>
                  <a:pt x="76642" y="27842"/>
                </a:moveTo>
                <a:lnTo>
                  <a:pt x="63922" y="27842"/>
                </a:lnTo>
                <a:lnTo>
                  <a:pt x="76604" y="28532"/>
                </a:lnTo>
                <a:lnTo>
                  <a:pt x="76642" y="27842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F8222B94-5E0A-45C7-8A6E-37A271F0E2C1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2958" y="376868"/>
            <a:ext cx="6520815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Simulation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15" dirty="0"/>
              <a:t>Plotting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761" y="3558572"/>
            <a:ext cx="4438917" cy="213762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455920" y="1738122"/>
            <a:ext cx="3693160" cy="4267835"/>
            <a:chOff x="5455920" y="880871"/>
            <a:chExt cx="3693160" cy="4267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20" y="880871"/>
              <a:ext cx="3688079" cy="4261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3352" y="896111"/>
              <a:ext cx="3020568" cy="42458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3127" y="908179"/>
              <a:ext cx="3640872" cy="4235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03127" y="908179"/>
              <a:ext cx="3641090" cy="4235450"/>
            </a:xfrm>
            <a:custGeom>
              <a:avLst/>
              <a:gdLst/>
              <a:ahLst/>
              <a:cxnLst/>
              <a:rect l="l" t="t" r="r" b="b"/>
              <a:pathLst>
                <a:path w="3641090" h="4235450">
                  <a:moveTo>
                    <a:pt x="0" y="0"/>
                  </a:moveTo>
                  <a:lnTo>
                    <a:pt x="3640873" y="0"/>
                  </a:lnTo>
                  <a:lnTo>
                    <a:pt x="3640873" y="4235320"/>
                  </a:lnTo>
                  <a:lnTo>
                    <a:pt x="0" y="42353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73343" y="2322059"/>
            <a:ext cx="245638" cy="2117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0657" y="1789429"/>
            <a:ext cx="4566920" cy="7632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50800">
              <a:spcBef>
                <a:spcPts val="845"/>
              </a:spcBef>
            </a:pPr>
            <a:r>
              <a:rPr spc="-5" dirty="0">
                <a:latin typeface="Calibri"/>
                <a:cs typeface="Calibri"/>
              </a:rPr>
              <a:t>Given 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system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(differential</a:t>
            </a:r>
            <a:r>
              <a:rPr spc="-5" dirty="0">
                <a:latin typeface="Calibri"/>
                <a:cs typeface="Calibri"/>
              </a:rPr>
              <a:t> equation):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65" dirty="0">
                <a:latin typeface="Cambria Math"/>
                <a:cs typeface="Cambria Math"/>
              </a:rPr>
              <a:t>𝑥̇</a:t>
            </a:r>
            <a:r>
              <a:rPr spc="-5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100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𝑎𝑥</a:t>
            </a:r>
            <a:endParaRPr dirty="0">
              <a:latin typeface="Cambria Math"/>
              <a:cs typeface="Cambria Math"/>
            </a:endParaRPr>
          </a:p>
          <a:p>
            <a:pPr marL="50800">
              <a:spcBef>
                <a:spcPts val="740"/>
              </a:spcBef>
              <a:tabLst>
                <a:tab pos="2811780" algn="l"/>
              </a:tabLst>
            </a:pPr>
            <a:r>
              <a:rPr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solution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given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by: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pc="41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𝑡	=</a:t>
            </a:r>
            <a:r>
              <a:rPr spc="60" dirty="0">
                <a:latin typeface="Cambria Math"/>
                <a:cs typeface="Cambria Math"/>
              </a:rPr>
              <a:t> </a:t>
            </a:r>
            <a:r>
              <a:rPr spc="55" dirty="0">
                <a:latin typeface="Cambria Math"/>
                <a:cs typeface="Cambria Math"/>
              </a:rPr>
              <a:t>𝑒</a:t>
            </a:r>
            <a:r>
              <a:rPr sz="1950" spc="82" baseline="27777" dirty="0">
                <a:latin typeface="Cambria Math"/>
                <a:cs typeface="Cambria Math"/>
              </a:rPr>
              <a:t>𝑎𝑡</a:t>
            </a:r>
            <a:r>
              <a:rPr spc="55" dirty="0">
                <a:latin typeface="Cambria Math"/>
                <a:cs typeface="Cambria Math"/>
              </a:rPr>
              <a:t>𝑥</a:t>
            </a:r>
            <a:r>
              <a:rPr lang="en-US" sz="1950" spc="82" baseline="-14957" dirty="0">
                <a:latin typeface="Cambria Math"/>
                <a:cs typeface="Cambria Math"/>
              </a:rPr>
              <a:t>0</a:t>
            </a:r>
            <a:endParaRPr sz="1950" baseline="-14957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70374" y="3199527"/>
            <a:ext cx="276860" cy="212090"/>
          </a:xfrm>
          <a:custGeom>
            <a:avLst/>
            <a:gdLst/>
            <a:ahLst/>
            <a:cxnLst/>
            <a:rect l="l" t="t" r="r" b="b"/>
            <a:pathLst>
              <a:path w="276860" h="212089">
                <a:moveTo>
                  <a:pt x="209033" y="0"/>
                </a:moveTo>
                <a:lnTo>
                  <a:pt x="206019" y="8594"/>
                </a:lnTo>
                <a:lnTo>
                  <a:pt x="218276" y="13913"/>
                </a:lnTo>
                <a:lnTo>
                  <a:pt x="228817" y="21277"/>
                </a:lnTo>
                <a:lnTo>
                  <a:pt x="250220" y="55408"/>
                </a:lnTo>
                <a:lnTo>
                  <a:pt x="257252" y="104811"/>
                </a:lnTo>
                <a:lnTo>
                  <a:pt x="256467" y="123487"/>
                </a:lnTo>
                <a:lnTo>
                  <a:pt x="244695" y="169217"/>
                </a:lnTo>
                <a:lnTo>
                  <a:pt x="218418" y="197806"/>
                </a:lnTo>
                <a:lnTo>
                  <a:pt x="206353" y="203150"/>
                </a:lnTo>
                <a:lnTo>
                  <a:pt x="209033" y="211744"/>
                </a:lnTo>
                <a:lnTo>
                  <a:pt x="249488" y="187707"/>
                </a:lnTo>
                <a:lnTo>
                  <a:pt x="272209" y="143334"/>
                </a:lnTo>
                <a:lnTo>
                  <a:pt x="276562" y="105928"/>
                </a:lnTo>
                <a:lnTo>
                  <a:pt x="275471" y="86516"/>
                </a:lnTo>
                <a:lnTo>
                  <a:pt x="259095" y="37113"/>
                </a:lnTo>
                <a:lnTo>
                  <a:pt x="224384" y="5542"/>
                </a:lnTo>
                <a:lnTo>
                  <a:pt x="209033" y="0"/>
                </a:lnTo>
                <a:close/>
              </a:path>
              <a:path w="276860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724" y="2662555"/>
            <a:ext cx="470916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760"/>
              </a:lnSpc>
              <a:spcBef>
                <a:spcPts val="100"/>
              </a:spcBef>
              <a:tabLst>
                <a:tab pos="1939289" algn="l"/>
              </a:tabLst>
            </a:pPr>
            <a:r>
              <a:rPr sz="2700" spc="-15" baseline="1543" dirty="0">
                <a:latin typeface="Calibri"/>
                <a:cs typeface="Calibri"/>
              </a:rPr>
              <a:t>Where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lang="en-US" sz="2700" spc="7" baseline="1543" dirty="0">
                <a:latin typeface="Calibri"/>
                <a:cs typeface="Calibri"/>
              </a:rPr>
              <a:t>               </a:t>
            </a:r>
            <a:r>
              <a:rPr spc="45" dirty="0">
                <a:latin typeface="Cambria Math"/>
                <a:cs typeface="Cambria Math"/>
              </a:rPr>
              <a:t> </a:t>
            </a:r>
            <a:r>
              <a:rPr lang="en-GB" spc="-5" dirty="0">
                <a:latin typeface="Calibri"/>
                <a:cs typeface="Calibri"/>
              </a:rPr>
              <a:t>I</a:t>
            </a:r>
            <a:r>
              <a:rPr lang="en-US" spc="-5" dirty="0">
                <a:latin typeface="Calibri"/>
                <a:cs typeface="Calibri"/>
              </a:rPr>
              <a:t>   </a:t>
            </a:r>
            <a:r>
              <a:rPr lang="en-US" i="1" spc="-5" dirty="0">
                <a:latin typeface="Calibri"/>
                <a:cs typeface="Calibri"/>
              </a:rPr>
              <a:t>T</a:t>
            </a:r>
            <a:r>
              <a:rPr lang="en-US" spc="-5" dirty="0">
                <a:latin typeface="Calibri"/>
                <a:cs typeface="Calibri"/>
              </a:rPr>
              <a:t> i</a:t>
            </a:r>
            <a:r>
              <a:rPr spc="-5" dirty="0">
                <a:latin typeface="Calibri"/>
                <a:cs typeface="Calibri"/>
              </a:rPr>
              <a:t>s 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time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constant,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>
                <a:latin typeface="Cambria Math"/>
                <a:cs typeface="Cambria Math"/>
              </a:rPr>
              <a:t>𝑇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=</a:t>
            </a:r>
            <a:r>
              <a:rPr spc="9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5</a:t>
            </a:r>
          </a:p>
          <a:p>
            <a:pPr marL="1397635">
              <a:lnSpc>
                <a:spcPts val="1160"/>
              </a:lnSpc>
            </a:pPr>
            <a:endParaRPr sz="1300" dirty="0">
              <a:latin typeface="Cambria Math"/>
              <a:cs typeface="Cambria Math"/>
            </a:endParaRPr>
          </a:p>
          <a:p>
            <a:pPr marL="65405">
              <a:spcBef>
                <a:spcPts val="745"/>
              </a:spcBef>
              <a:tabLst>
                <a:tab pos="2141220" algn="l"/>
                <a:tab pos="3575050" algn="l"/>
              </a:tabLst>
            </a:pPr>
            <a:r>
              <a:rPr sz="2700" spc="-7" baseline="1543" dirty="0">
                <a:latin typeface="Calibri"/>
                <a:cs typeface="Calibri"/>
              </a:rPr>
              <a:t>Initial</a:t>
            </a:r>
            <a:r>
              <a:rPr sz="2700" spc="7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condition:</a:t>
            </a:r>
            <a:r>
              <a:rPr sz="2700" spc="22" baseline="1543" dirty="0">
                <a:latin typeface="Calibri"/>
                <a:cs typeface="Calibri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𝑥</a:t>
            </a:r>
            <a:r>
              <a:rPr sz="2700" spc="630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0	=</a:t>
            </a:r>
            <a:r>
              <a:rPr sz="2700" spc="165" baseline="1543" dirty="0">
                <a:latin typeface="Cambria Math"/>
                <a:cs typeface="Cambria Math"/>
              </a:rPr>
              <a:t> </a:t>
            </a:r>
            <a:r>
              <a:rPr sz="2700" spc="37" baseline="1543" dirty="0">
                <a:latin typeface="Cambria Math"/>
                <a:cs typeface="Cambria Math"/>
              </a:rPr>
              <a:t>𝑥</a:t>
            </a:r>
            <a:r>
              <a:rPr sz="1950" spc="37" baseline="-12820" dirty="0">
                <a:latin typeface="Cambria Math"/>
                <a:cs typeface="Cambria Math"/>
              </a:rPr>
              <a:t>𝑜</a:t>
            </a:r>
            <a:r>
              <a:rPr sz="1950" spc="487" baseline="-12820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=</a:t>
            </a:r>
            <a:r>
              <a:rPr sz="2700" spc="165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mbria Math"/>
                <a:cs typeface="Cambria Math"/>
              </a:rPr>
              <a:t>1	</a:t>
            </a:r>
            <a:r>
              <a:rPr dirty="0">
                <a:latin typeface="Cambria Math"/>
                <a:cs typeface="Cambria Math"/>
              </a:rPr>
              <a:t>0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𝑡</a:t>
            </a:r>
            <a:r>
              <a:rPr spc="12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≤</a:t>
            </a:r>
            <a:r>
              <a:rPr spc="8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25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51223" y="5682741"/>
            <a:ext cx="5285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30" dirty="0">
                <a:latin typeface="Calibri"/>
                <a:cs typeface="Calibri"/>
              </a:rPr>
              <a:t>We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add Grid,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proper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Title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Axis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Labels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plot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E2C22-4069-41E3-8F44-3DF9FC0EBE81}"/>
              </a:ext>
            </a:extLst>
          </p:cNvPr>
          <p:cNvSpPr txBox="1"/>
          <p:nvPr/>
        </p:nvSpPr>
        <p:spPr>
          <a:xfrm>
            <a:off x="5534152" y="1789429"/>
            <a:ext cx="35307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900" b="1" i="0" u="none" strike="noStrike" baseline="0" dirty="0">
                <a:latin typeface="Courier"/>
              </a:rPr>
              <a:t>import math as </a:t>
            </a:r>
            <a:r>
              <a:rPr lang="en-GB" sz="900" b="1" i="0" u="none" strike="noStrike" baseline="0" dirty="0" err="1">
                <a:latin typeface="Courier"/>
              </a:rPr>
              <a:t>mt</a:t>
            </a:r>
            <a:endParaRPr lang="en-GB" sz="900" b="1" i="0" u="none" strike="noStrike" baseline="0" dirty="0">
              <a:latin typeface="Courier"/>
            </a:endParaRPr>
          </a:p>
          <a:p>
            <a:pPr algn="l"/>
            <a:r>
              <a:rPr lang="en-GB" sz="900" b="1" i="0" u="none" strike="noStrike" baseline="0" dirty="0">
                <a:latin typeface="Courier"/>
              </a:rPr>
              <a:t>import </a:t>
            </a:r>
            <a:r>
              <a:rPr lang="en-GB" sz="900" b="1" i="0" u="none" strike="noStrike" baseline="0" dirty="0" err="1">
                <a:latin typeface="Courier"/>
              </a:rPr>
              <a:t>numpy</a:t>
            </a:r>
            <a:r>
              <a:rPr lang="en-GB" sz="900" b="1" i="0" u="none" strike="noStrike" baseline="0" dirty="0">
                <a:latin typeface="Courier"/>
              </a:rPr>
              <a:t> as np</a:t>
            </a:r>
          </a:p>
          <a:p>
            <a:pPr algn="l"/>
            <a:r>
              <a:rPr lang="en-US" sz="900" b="1" i="0" u="none" strike="noStrike" baseline="0" dirty="0">
                <a:latin typeface="Courier"/>
              </a:rPr>
              <a:t>import </a:t>
            </a:r>
            <a:r>
              <a:rPr lang="en-US" sz="900" b="1" i="0" u="none" strike="noStrike" baseline="0" dirty="0" err="1">
                <a:latin typeface="Courier"/>
              </a:rPr>
              <a:t>matplotlib.pyplot</a:t>
            </a:r>
            <a:r>
              <a:rPr lang="en-US" sz="900" b="1" i="0" u="none" strike="noStrike" baseline="0" dirty="0">
                <a:latin typeface="Courier"/>
              </a:rPr>
              <a:t> as </a:t>
            </a:r>
            <a:r>
              <a:rPr lang="en-US" sz="900" b="1" i="0" u="none" strike="noStrike" baseline="0" dirty="0" err="1">
                <a:latin typeface="Courier"/>
              </a:rPr>
              <a:t>plt</a:t>
            </a:r>
            <a:endParaRPr lang="en-US" sz="900" b="1" i="0" u="none" strike="noStrike" baseline="0" dirty="0">
              <a:latin typeface="Courier"/>
            </a:endParaRPr>
          </a:p>
          <a:p>
            <a:pPr algn="l"/>
            <a:endParaRPr lang="en-US" sz="900" b="1" dirty="0">
              <a:latin typeface="Courier"/>
            </a:endParaRPr>
          </a:p>
          <a:p>
            <a:pPr algn="l"/>
            <a:r>
              <a:rPr lang="en-GB" sz="900" b="1" i="0" u="none" strike="noStrike" baseline="0" dirty="0">
                <a:latin typeface="Courier"/>
              </a:rPr>
              <a:t># Model Parameters</a:t>
            </a:r>
          </a:p>
          <a:p>
            <a:pPr algn="l"/>
            <a:r>
              <a:rPr lang="en-GB" sz="900" b="1" i="0" u="none" strike="noStrike" baseline="0" dirty="0">
                <a:latin typeface="Courier"/>
              </a:rPr>
              <a:t>T = 5</a:t>
            </a:r>
          </a:p>
          <a:p>
            <a:pPr algn="l"/>
            <a:r>
              <a:rPr lang="en-GB" sz="900" b="1" i="0" u="none" strike="noStrike" baseline="0" dirty="0">
                <a:latin typeface="Courier"/>
              </a:rPr>
              <a:t>a = -1/T</a:t>
            </a:r>
          </a:p>
          <a:p>
            <a:pPr algn="l"/>
            <a:endParaRPr lang="en-GB" sz="900" b="1" i="0" u="none" strike="noStrike" baseline="0" dirty="0">
              <a:latin typeface="Courier"/>
            </a:endParaRPr>
          </a:p>
          <a:p>
            <a:pPr algn="l"/>
            <a:r>
              <a:rPr lang="en-GB" sz="900" b="1" i="0" u="none" strike="noStrike" baseline="0" dirty="0">
                <a:latin typeface="Courier"/>
              </a:rPr>
              <a:t># Simulation Parameters</a:t>
            </a:r>
          </a:p>
          <a:p>
            <a:pPr algn="l"/>
            <a:r>
              <a:rPr lang="en-GB" sz="900" i="0" u="none" strike="noStrike" baseline="0" dirty="0">
                <a:latin typeface="Courier"/>
              </a:rPr>
              <a:t>x0 = 1</a:t>
            </a:r>
          </a:p>
          <a:p>
            <a:pPr algn="l"/>
            <a:r>
              <a:rPr lang="en-GB" sz="900" i="0" u="none" strike="noStrike" baseline="0" dirty="0">
                <a:latin typeface="Courier"/>
              </a:rPr>
              <a:t>t = 0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tstart</a:t>
            </a:r>
            <a:r>
              <a:rPr lang="en-GB" sz="900" i="0" u="none" strike="noStrike" baseline="0" dirty="0">
                <a:latin typeface="Courier"/>
              </a:rPr>
              <a:t> = 0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tstop</a:t>
            </a:r>
            <a:r>
              <a:rPr lang="en-GB" sz="900" i="0" u="none" strike="noStrike" baseline="0" dirty="0">
                <a:latin typeface="Courier"/>
              </a:rPr>
              <a:t> = 25</a:t>
            </a:r>
          </a:p>
          <a:p>
            <a:pPr algn="l"/>
            <a:r>
              <a:rPr lang="en-GB" sz="900" i="0" u="none" strike="noStrike" baseline="0" dirty="0">
                <a:latin typeface="Courier"/>
              </a:rPr>
              <a:t>increment = 1</a:t>
            </a:r>
          </a:p>
          <a:p>
            <a:pPr algn="l"/>
            <a:r>
              <a:rPr lang="en-GB" sz="900" i="0" u="none" strike="noStrike" baseline="0" dirty="0">
                <a:latin typeface="Courier"/>
              </a:rPr>
              <a:t>x = []</a:t>
            </a:r>
          </a:p>
          <a:p>
            <a:pPr algn="l"/>
            <a:r>
              <a:rPr lang="pt-BR" sz="900" i="0" u="none" strike="noStrike" baseline="0" dirty="0">
                <a:latin typeface="Courier"/>
              </a:rPr>
              <a:t>x = np.zeros(tstop+1)</a:t>
            </a:r>
          </a:p>
          <a:p>
            <a:pPr algn="l"/>
            <a:r>
              <a:rPr lang="en-GB" sz="900" i="0" u="none" strike="noStrike" baseline="0" dirty="0">
                <a:latin typeface="Courier"/>
              </a:rPr>
              <a:t>t = </a:t>
            </a:r>
            <a:r>
              <a:rPr lang="en-GB" sz="900" i="0" u="none" strike="noStrike" baseline="0" dirty="0" err="1">
                <a:latin typeface="Courier"/>
              </a:rPr>
              <a:t>np.arange</a:t>
            </a:r>
            <a:r>
              <a:rPr lang="en-GB" sz="900" i="0" u="none" strike="noStrike" baseline="0" dirty="0">
                <a:latin typeface="Courier"/>
              </a:rPr>
              <a:t>(tstart,tstop+1,increment)</a:t>
            </a:r>
          </a:p>
          <a:p>
            <a:pPr algn="l"/>
            <a:endParaRPr lang="en-GB" sz="900" b="1" i="0" u="none" strike="noStrike" baseline="0" dirty="0">
              <a:latin typeface="Courier"/>
            </a:endParaRPr>
          </a:p>
          <a:p>
            <a:pPr algn="l"/>
            <a:r>
              <a:rPr lang="en-GB" sz="900" b="1" i="0" u="none" strike="noStrike" baseline="0" dirty="0">
                <a:latin typeface="Courier"/>
              </a:rPr>
              <a:t># Define the Function</a:t>
            </a:r>
          </a:p>
          <a:p>
            <a:pPr algn="l"/>
            <a:r>
              <a:rPr lang="en-US" sz="900" i="0" u="none" strike="noStrike" baseline="0" dirty="0">
                <a:latin typeface="Courier"/>
              </a:rPr>
              <a:t>for k in range(</a:t>
            </a:r>
            <a:r>
              <a:rPr lang="en-US" sz="900" i="0" u="none" strike="noStrike" baseline="0" dirty="0" err="1">
                <a:latin typeface="Courier"/>
              </a:rPr>
              <a:t>tstop</a:t>
            </a:r>
            <a:r>
              <a:rPr lang="en-US" sz="900" i="0" u="none" strike="noStrike" baseline="0" dirty="0">
                <a:latin typeface="Courier"/>
              </a:rPr>
              <a:t>):</a:t>
            </a:r>
          </a:p>
          <a:p>
            <a:pPr algn="l"/>
            <a:r>
              <a:rPr lang="en-GB" sz="900" i="0" u="none" strike="noStrike" baseline="0" dirty="0">
                <a:latin typeface="Courier"/>
              </a:rPr>
              <a:t>x[k] = </a:t>
            </a:r>
            <a:r>
              <a:rPr lang="en-GB" sz="900" i="0" u="none" strike="noStrike" baseline="0" dirty="0" err="1">
                <a:latin typeface="Courier"/>
              </a:rPr>
              <a:t>mt.exp</a:t>
            </a:r>
            <a:r>
              <a:rPr lang="en-GB" sz="900" i="0" u="none" strike="noStrike" baseline="0" dirty="0">
                <a:latin typeface="Courier"/>
              </a:rPr>
              <a:t>(a*t[k]) * x0</a:t>
            </a:r>
          </a:p>
          <a:p>
            <a:pPr algn="l"/>
            <a:endParaRPr lang="en-GB" sz="900" b="1" i="0" u="none" strike="noStrike" baseline="0" dirty="0">
              <a:latin typeface="Courier"/>
            </a:endParaRPr>
          </a:p>
          <a:p>
            <a:pPr algn="l"/>
            <a:r>
              <a:rPr lang="en-GB" sz="900" b="1" i="0" u="none" strike="noStrike" baseline="0" dirty="0">
                <a:latin typeface="Courier"/>
              </a:rPr>
              <a:t># Plot the Simulation Results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plt.plot</a:t>
            </a:r>
            <a:r>
              <a:rPr lang="en-GB" sz="900" i="0" u="none" strike="noStrike" baseline="0" dirty="0">
                <a:latin typeface="Courier"/>
              </a:rPr>
              <a:t>(</a:t>
            </a:r>
            <a:r>
              <a:rPr lang="en-GB" sz="900" i="0" u="none" strike="noStrike" baseline="0" dirty="0" err="1">
                <a:latin typeface="Courier"/>
              </a:rPr>
              <a:t>t,x</a:t>
            </a:r>
            <a:r>
              <a:rPr lang="en-GB" sz="90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US" sz="900" i="0" u="none" strike="noStrike" baseline="0" dirty="0" err="1">
                <a:latin typeface="Courier"/>
              </a:rPr>
              <a:t>plt.title</a:t>
            </a:r>
            <a:r>
              <a:rPr lang="en-US" sz="900" i="0" u="none" strike="noStrike" baseline="0" dirty="0">
                <a:latin typeface="Courier"/>
              </a:rPr>
              <a:t>('Simulation of Dynamic System')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plt.xlabel</a:t>
            </a:r>
            <a:r>
              <a:rPr lang="en-GB" sz="900" i="0" u="none" strike="noStrike" baseline="0" dirty="0">
                <a:latin typeface="Courier"/>
              </a:rPr>
              <a:t>('t')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plt.ylabel</a:t>
            </a:r>
            <a:r>
              <a:rPr lang="en-GB" sz="900" i="0" u="none" strike="noStrike" baseline="0" dirty="0">
                <a:latin typeface="Courier"/>
              </a:rPr>
              <a:t>('x')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plt.grid</a:t>
            </a:r>
            <a:r>
              <a:rPr lang="en-GB" sz="900" i="0" u="none" strike="noStrike" baseline="0" dirty="0">
                <a:latin typeface="Courier"/>
              </a:rPr>
              <a:t>()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plt.axis</a:t>
            </a:r>
            <a:r>
              <a:rPr lang="en-GB" sz="900" i="0" u="none" strike="noStrike" baseline="0" dirty="0">
                <a:latin typeface="Courier"/>
              </a:rPr>
              <a:t>([0, 25, 0, 1])</a:t>
            </a:r>
          </a:p>
          <a:p>
            <a:pPr algn="l"/>
            <a:r>
              <a:rPr lang="en-GB" sz="900" i="0" u="none" strike="noStrike" baseline="0" dirty="0" err="1">
                <a:latin typeface="Courier"/>
              </a:rPr>
              <a:t>plt.show</a:t>
            </a:r>
            <a:r>
              <a:rPr lang="en-GB" sz="900" i="0" u="none" strike="noStrike" baseline="0" dirty="0">
                <a:latin typeface="Courier"/>
              </a:rPr>
              <a:t>()</a:t>
            </a:r>
            <a:endParaRPr lang="en-GB"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CE5D00E1-3D2D-4C12-82E2-56378E5C86C0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B2AC23-A463-4CC0-8DA3-8FC35A24E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679" y="2532983"/>
            <a:ext cx="957984" cy="62944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31355" y="1891030"/>
            <a:ext cx="5936615" cy="4109720"/>
            <a:chOff x="331354" y="1033780"/>
            <a:chExt cx="5936615" cy="41097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354" y="1033780"/>
              <a:ext cx="2396402" cy="4109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520" y="2571750"/>
              <a:ext cx="4561274" cy="2423096"/>
            </a:xfrm>
            <a:prstGeom prst="rect">
              <a:avLst/>
            </a:prstGeom>
          </p:spPr>
        </p:pic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411" y="300668"/>
            <a:ext cx="7659179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Logging</a:t>
            </a:r>
            <a:r>
              <a:rPr spc="-15" dirty="0"/>
              <a:t> </a:t>
            </a:r>
            <a:r>
              <a:rPr spc="-10" dirty="0"/>
              <a:t>Simulation</a:t>
            </a:r>
            <a:r>
              <a:rPr spc="-5" dirty="0"/>
              <a:t> </a:t>
            </a:r>
            <a:r>
              <a:rPr spc="-30" dirty="0"/>
              <a:t>Data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95590" y="1404307"/>
            <a:ext cx="2927985" cy="5153025"/>
            <a:chOff x="6220967" y="0"/>
            <a:chExt cx="2927985" cy="51530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0967" y="0"/>
              <a:ext cx="48768" cy="514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7795" y="0"/>
              <a:ext cx="2876204" cy="51434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67795" y="0"/>
              <a:ext cx="2876550" cy="5143500"/>
            </a:xfrm>
            <a:custGeom>
              <a:avLst/>
              <a:gdLst/>
              <a:ahLst/>
              <a:cxnLst/>
              <a:rect l="l" t="t" r="r" b="b"/>
              <a:pathLst>
                <a:path w="2876550" h="5143500">
                  <a:moveTo>
                    <a:pt x="0" y="0"/>
                  </a:moveTo>
                  <a:lnTo>
                    <a:pt x="2876204" y="0"/>
                  </a:lnTo>
                  <a:lnTo>
                    <a:pt x="2876204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21157" y="1424117"/>
            <a:ext cx="1896110" cy="388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789305">
              <a:lnSpc>
                <a:spcPct val="105000"/>
              </a:lnSpc>
              <a:spcBef>
                <a:spcPts val="50"/>
              </a:spcBef>
            </a:pPr>
            <a:r>
              <a:rPr sz="800" spc="-10" dirty="0">
                <a:latin typeface="Courier New"/>
                <a:cs typeface="Courier New"/>
              </a:rPr>
              <a:t>import math </a:t>
            </a:r>
            <a:r>
              <a:rPr sz="800" spc="-5" dirty="0">
                <a:latin typeface="Courier New"/>
                <a:cs typeface="Courier New"/>
              </a:rPr>
              <a:t>as mt </a:t>
            </a:r>
            <a:r>
              <a:rPr sz="800" spc="-47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import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numpy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as</a:t>
            </a:r>
            <a:r>
              <a:rPr sz="800" spc="-4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np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800" spc="-10" dirty="0">
                <a:latin typeface="Courier New"/>
                <a:cs typeface="Courier New"/>
              </a:rPr>
              <a:t>import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matplotlib.pyplot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as</a:t>
            </a:r>
            <a:r>
              <a:rPr sz="800" spc="-4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plt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1158" y="1920941"/>
            <a:ext cx="1715135" cy="24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25"/>
              </a:lnSpc>
              <a:spcBef>
                <a:spcPts val="100"/>
              </a:spcBef>
            </a:pPr>
            <a:r>
              <a:rPr sz="800" dirty="0">
                <a:latin typeface="Courier New"/>
                <a:cs typeface="Courier New"/>
              </a:rPr>
              <a:t>#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Open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File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25"/>
              </a:lnSpc>
            </a:pPr>
            <a:r>
              <a:rPr sz="800" b="1" dirty="0">
                <a:solidFill>
                  <a:srgbClr val="632523"/>
                </a:solidFill>
                <a:latin typeface="Courier New"/>
                <a:cs typeface="Courier New"/>
              </a:rPr>
              <a:t>f</a:t>
            </a:r>
            <a:r>
              <a:rPr sz="8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8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b="1" spc="-10" dirty="0">
                <a:solidFill>
                  <a:srgbClr val="632523"/>
                </a:solidFill>
                <a:latin typeface="Courier New"/>
                <a:cs typeface="Courier New"/>
              </a:rPr>
              <a:t>open("simdata.txt",</a:t>
            </a:r>
            <a:r>
              <a:rPr sz="8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632523"/>
                </a:solidFill>
                <a:latin typeface="Courier New"/>
                <a:cs typeface="Courier New"/>
              </a:rPr>
              <a:t>"w")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1158" y="2274509"/>
            <a:ext cx="2498725" cy="41738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0" marR="1271270" indent="-241300">
              <a:lnSpc>
                <a:spcPct val="105000"/>
              </a:lnSpc>
              <a:spcBef>
                <a:spcPts val="50"/>
              </a:spcBef>
            </a:pPr>
            <a:r>
              <a:rPr sz="800" b="1" spc="-10" dirty="0">
                <a:solidFill>
                  <a:srgbClr val="632523"/>
                </a:solidFill>
                <a:latin typeface="Courier New"/>
                <a:cs typeface="Courier New"/>
              </a:rPr>
              <a:t>def</a:t>
            </a:r>
            <a:r>
              <a:rPr sz="800"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b="1" spc="-10" dirty="0">
                <a:solidFill>
                  <a:srgbClr val="632523"/>
                </a:solidFill>
                <a:latin typeface="Courier New"/>
                <a:cs typeface="Courier New"/>
              </a:rPr>
              <a:t>writedata(t,</a:t>
            </a:r>
            <a:r>
              <a:rPr sz="800" b="1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632523"/>
                </a:solidFill>
                <a:latin typeface="Courier New"/>
                <a:cs typeface="Courier New"/>
              </a:rPr>
              <a:t>x): </a:t>
            </a:r>
            <a:r>
              <a:rPr sz="800" b="1" spc="-46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632523"/>
                </a:solidFill>
                <a:latin typeface="Courier New"/>
                <a:cs typeface="Courier New"/>
              </a:rPr>
              <a:t>time</a:t>
            </a:r>
            <a:r>
              <a:rPr sz="800" spc="-3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800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32523"/>
                </a:solidFill>
                <a:latin typeface="Courier New"/>
                <a:cs typeface="Courier New"/>
              </a:rPr>
              <a:t>str(t)</a:t>
            </a:r>
            <a:endParaRPr sz="800" dirty="0">
              <a:latin typeface="Courier New"/>
              <a:cs typeface="Courier New"/>
            </a:endParaRPr>
          </a:p>
          <a:p>
            <a:pPr marL="254000" marR="547370">
              <a:lnSpc>
                <a:spcPct val="98800"/>
              </a:lnSpc>
              <a:spcBef>
                <a:spcPts val="60"/>
              </a:spcBef>
            </a:pPr>
            <a:r>
              <a:rPr sz="800" spc="-10" dirty="0">
                <a:solidFill>
                  <a:srgbClr val="632523"/>
                </a:solidFill>
                <a:latin typeface="Courier New"/>
                <a:cs typeface="Courier New"/>
              </a:rPr>
              <a:t>value </a:t>
            </a:r>
            <a:r>
              <a:rPr sz="800" dirty="0">
                <a:solidFill>
                  <a:srgbClr val="632523"/>
                </a:solidFill>
                <a:latin typeface="Courier New"/>
                <a:cs typeface="Courier New"/>
              </a:rPr>
              <a:t>= </a:t>
            </a:r>
            <a:r>
              <a:rPr sz="800" spc="-10" dirty="0">
                <a:solidFill>
                  <a:srgbClr val="632523"/>
                </a:solidFill>
                <a:latin typeface="Courier New"/>
                <a:cs typeface="Courier New"/>
              </a:rPr>
              <a:t>str(round(x, </a:t>
            </a:r>
            <a:r>
              <a:rPr sz="800" spc="-5" dirty="0">
                <a:solidFill>
                  <a:srgbClr val="632523"/>
                </a:solidFill>
                <a:latin typeface="Courier New"/>
                <a:cs typeface="Courier New"/>
              </a:rPr>
              <a:t>2)) </a:t>
            </a:r>
            <a:r>
              <a:rPr sz="80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632523"/>
                </a:solidFill>
                <a:latin typeface="Courier New"/>
                <a:cs typeface="Courier New"/>
              </a:rPr>
              <a:t>f.write(time</a:t>
            </a:r>
            <a:r>
              <a:rPr sz="800" spc="-3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32523"/>
                </a:solidFill>
                <a:latin typeface="Courier New"/>
                <a:cs typeface="Courier New"/>
              </a:rPr>
              <a:t>+</a:t>
            </a:r>
            <a:r>
              <a:rPr sz="800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632523"/>
                </a:solidFill>
                <a:latin typeface="Courier New"/>
                <a:cs typeface="Courier New"/>
              </a:rPr>
              <a:t>"\t"</a:t>
            </a:r>
            <a:r>
              <a:rPr sz="800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632523"/>
                </a:solidFill>
                <a:latin typeface="Courier New"/>
                <a:cs typeface="Courier New"/>
              </a:rPr>
              <a:t>+</a:t>
            </a:r>
            <a:r>
              <a:rPr sz="800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632523"/>
                </a:solidFill>
                <a:latin typeface="Courier New"/>
                <a:cs typeface="Courier New"/>
              </a:rPr>
              <a:t>value) </a:t>
            </a:r>
            <a:r>
              <a:rPr sz="800" spc="-46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632523"/>
                </a:solidFill>
                <a:latin typeface="Courier New"/>
                <a:cs typeface="Courier New"/>
              </a:rPr>
              <a:t>f.write("\n")</a:t>
            </a:r>
            <a:endParaRPr sz="8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750" dirty="0">
              <a:latin typeface="Courier New"/>
              <a:cs typeface="Courier New"/>
            </a:endParaRPr>
          </a:p>
          <a:p>
            <a:pPr marL="12700" marR="1391920">
              <a:lnSpc>
                <a:spcPct val="105000"/>
              </a:lnSpc>
              <a:spcBef>
                <a:spcPts val="5"/>
              </a:spcBef>
            </a:pPr>
            <a:r>
              <a:rPr sz="800" b="1" dirty="0">
                <a:latin typeface="Courier New"/>
                <a:cs typeface="Courier New"/>
              </a:rPr>
              <a:t>#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spc="-10" dirty="0">
                <a:latin typeface="Courier New"/>
                <a:cs typeface="Courier New"/>
              </a:rPr>
              <a:t>Model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Parameters </a:t>
            </a:r>
            <a:r>
              <a:rPr sz="800" b="1" spc="-46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5</a:t>
            </a:r>
          </a:p>
          <a:p>
            <a:pPr marL="12700">
              <a:lnSpc>
                <a:spcPts val="890"/>
              </a:lnSpc>
            </a:pPr>
            <a:r>
              <a:rPr sz="800" dirty="0">
                <a:latin typeface="Courier New"/>
                <a:cs typeface="Courier New"/>
              </a:rPr>
              <a:t>a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-1/T</a:t>
            </a:r>
            <a:endParaRPr sz="8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750" dirty="0">
              <a:latin typeface="Courier New"/>
              <a:cs typeface="Courier New"/>
            </a:endParaRPr>
          </a:p>
          <a:p>
            <a:pPr marL="12700" marR="1090295">
              <a:lnSpc>
                <a:spcPct val="105000"/>
              </a:lnSpc>
            </a:pPr>
            <a:r>
              <a:rPr sz="800" b="1" dirty="0">
                <a:latin typeface="Courier New"/>
                <a:cs typeface="Courier New"/>
              </a:rPr>
              <a:t>#</a:t>
            </a:r>
            <a:r>
              <a:rPr sz="800" b="1" spc="-60" dirty="0">
                <a:latin typeface="Courier New"/>
                <a:cs typeface="Courier New"/>
              </a:rPr>
              <a:t> </a:t>
            </a:r>
            <a:r>
              <a:rPr sz="800" b="1" spc="-10" dirty="0">
                <a:latin typeface="Courier New"/>
                <a:cs typeface="Courier New"/>
              </a:rPr>
              <a:t>Simulation</a:t>
            </a:r>
            <a:r>
              <a:rPr sz="800" b="1" spc="-55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Parameters </a:t>
            </a:r>
            <a:r>
              <a:rPr sz="800" b="1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x0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ts val="925"/>
              </a:lnSpc>
              <a:spcBef>
                <a:spcPts val="50"/>
              </a:spcBef>
            </a:pPr>
            <a:r>
              <a:rPr sz="800" dirty="0">
                <a:latin typeface="Courier New"/>
                <a:cs typeface="Courier New"/>
              </a:rPr>
              <a:t>t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ts val="925"/>
              </a:lnSpc>
            </a:pPr>
            <a:r>
              <a:rPr sz="800" spc="-5" dirty="0">
                <a:latin typeface="Courier New"/>
                <a:cs typeface="Courier New"/>
              </a:rPr>
              <a:t>tstart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ts val="925"/>
              </a:lnSpc>
              <a:spcBef>
                <a:spcPts val="50"/>
              </a:spcBef>
            </a:pPr>
            <a:r>
              <a:rPr sz="800" spc="-5" dirty="0">
                <a:latin typeface="Courier New"/>
                <a:cs typeface="Courier New"/>
              </a:rPr>
              <a:t>tstop</a:t>
            </a:r>
            <a:r>
              <a:rPr sz="800" spc="-6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25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25"/>
              </a:lnSpc>
            </a:pPr>
            <a:r>
              <a:rPr sz="800" spc="-10" dirty="0">
                <a:latin typeface="Courier New"/>
                <a:cs typeface="Courier New"/>
              </a:rPr>
              <a:t>increment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1</a:t>
            </a:r>
          </a:p>
          <a:p>
            <a:pPr marL="12700">
              <a:spcBef>
                <a:spcPts val="45"/>
              </a:spcBef>
            </a:pPr>
            <a:r>
              <a:rPr sz="800" dirty="0">
                <a:latin typeface="Courier New"/>
                <a:cs typeface="Courier New"/>
              </a:rPr>
              <a:t>x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[]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25"/>
              </a:lnSpc>
              <a:spcBef>
                <a:spcPts val="50"/>
              </a:spcBef>
            </a:pPr>
            <a:r>
              <a:rPr sz="800" dirty="0">
                <a:latin typeface="Courier New"/>
                <a:cs typeface="Courier New"/>
              </a:rPr>
              <a:t>x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np.zeros(tstop+1)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25"/>
              </a:lnSpc>
            </a:pPr>
            <a:r>
              <a:rPr sz="800" dirty="0">
                <a:latin typeface="Courier New"/>
                <a:cs typeface="Courier New"/>
              </a:rPr>
              <a:t>t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1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np.arange(tstart,tstop+1,increment)</a:t>
            </a:r>
            <a:endParaRPr sz="8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800" dirty="0">
              <a:latin typeface="Courier New"/>
              <a:cs typeface="Courier New"/>
            </a:endParaRPr>
          </a:p>
          <a:p>
            <a:pPr marL="12700"/>
            <a:r>
              <a:rPr sz="800" spc="-10" dirty="0">
                <a:latin typeface="Courier New"/>
                <a:cs typeface="Courier New"/>
              </a:rPr>
              <a:t>for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k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in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range(tstop):</a:t>
            </a:r>
            <a:endParaRPr sz="800" dirty="0">
              <a:latin typeface="Courier New"/>
              <a:cs typeface="Courier New"/>
            </a:endParaRPr>
          </a:p>
          <a:p>
            <a:pPr marL="254000">
              <a:spcBef>
                <a:spcPts val="45"/>
              </a:spcBef>
            </a:pPr>
            <a:r>
              <a:rPr sz="800" spc="-10" dirty="0">
                <a:latin typeface="Courier New"/>
                <a:cs typeface="Courier New"/>
              </a:rPr>
              <a:t>x[k]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=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mt.exp(a*t[k])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*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x0</a:t>
            </a:r>
            <a:endParaRPr sz="800" dirty="0">
              <a:latin typeface="Courier New"/>
              <a:cs typeface="Courier New"/>
            </a:endParaRPr>
          </a:p>
          <a:p>
            <a:pPr marL="254000">
              <a:spcBef>
                <a:spcPts val="50"/>
              </a:spcBef>
            </a:pPr>
            <a:r>
              <a:rPr sz="800" b="1" spc="-10" dirty="0">
                <a:solidFill>
                  <a:srgbClr val="632523"/>
                </a:solidFill>
                <a:latin typeface="Courier New"/>
                <a:cs typeface="Courier New"/>
              </a:rPr>
              <a:t>writedata(t[k],</a:t>
            </a:r>
            <a:r>
              <a:rPr sz="800" b="1" spc="-5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800" b="1" spc="-5" dirty="0">
                <a:solidFill>
                  <a:srgbClr val="632523"/>
                </a:solidFill>
                <a:latin typeface="Courier New"/>
                <a:cs typeface="Courier New"/>
              </a:rPr>
              <a:t>x[k])</a:t>
            </a:r>
            <a:endParaRPr sz="8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800" dirty="0">
              <a:latin typeface="Courier New"/>
              <a:cs typeface="Courier New"/>
            </a:endParaRPr>
          </a:p>
          <a:p>
            <a:pPr marL="12700"/>
            <a:r>
              <a:rPr sz="800" b="1" spc="-10" dirty="0">
                <a:solidFill>
                  <a:srgbClr val="632523"/>
                </a:solidFill>
                <a:latin typeface="Courier New"/>
                <a:cs typeface="Courier New"/>
              </a:rPr>
              <a:t>f.close()</a:t>
            </a:r>
            <a:endParaRPr sz="800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750" dirty="0">
              <a:latin typeface="Courier New"/>
              <a:cs typeface="Courier New"/>
            </a:endParaRPr>
          </a:p>
          <a:p>
            <a:pPr marL="12700" marR="728345">
              <a:lnSpc>
                <a:spcPct val="105000"/>
              </a:lnSpc>
              <a:spcBef>
                <a:spcPts val="5"/>
              </a:spcBef>
            </a:pPr>
            <a:r>
              <a:rPr sz="800" b="1" dirty="0">
                <a:latin typeface="Courier New"/>
                <a:cs typeface="Courier New"/>
              </a:rPr>
              <a:t>#</a:t>
            </a:r>
            <a:r>
              <a:rPr sz="800" b="1" spc="-35" dirty="0">
                <a:latin typeface="Courier New"/>
                <a:cs typeface="Courier New"/>
              </a:rPr>
              <a:t> </a:t>
            </a:r>
            <a:r>
              <a:rPr sz="800" b="1" spc="-10" dirty="0">
                <a:latin typeface="Courier New"/>
                <a:cs typeface="Courier New"/>
              </a:rPr>
              <a:t>Plot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spc="-10" dirty="0">
                <a:latin typeface="Courier New"/>
                <a:cs typeface="Courier New"/>
              </a:rPr>
              <a:t>the</a:t>
            </a:r>
            <a:r>
              <a:rPr sz="800" b="1" spc="-30" dirty="0">
                <a:latin typeface="Courier New"/>
                <a:cs typeface="Courier New"/>
              </a:rPr>
              <a:t> </a:t>
            </a:r>
            <a:r>
              <a:rPr sz="800" b="1" spc="-10" dirty="0">
                <a:latin typeface="Courier New"/>
                <a:cs typeface="Courier New"/>
              </a:rPr>
              <a:t>Simulation</a:t>
            </a:r>
            <a:r>
              <a:rPr sz="800" b="1" spc="-35" dirty="0">
                <a:latin typeface="Courier New"/>
                <a:cs typeface="Courier New"/>
              </a:rPr>
              <a:t> </a:t>
            </a:r>
            <a:r>
              <a:rPr sz="800" b="1" spc="-5" dirty="0">
                <a:latin typeface="Courier New"/>
                <a:cs typeface="Courier New"/>
              </a:rPr>
              <a:t>Results </a:t>
            </a:r>
            <a:r>
              <a:rPr sz="800" b="1" spc="-46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plt.plot(t,x)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890"/>
              </a:lnSpc>
            </a:pPr>
            <a:r>
              <a:rPr sz="800" spc="-10" dirty="0">
                <a:latin typeface="Courier New"/>
                <a:cs typeface="Courier New"/>
              </a:rPr>
              <a:t>plt.title('Simulation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of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Dynamic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System')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25"/>
              </a:lnSpc>
              <a:spcBef>
                <a:spcPts val="45"/>
              </a:spcBef>
            </a:pPr>
            <a:r>
              <a:rPr sz="800" spc="-10" dirty="0">
                <a:latin typeface="Courier New"/>
                <a:cs typeface="Courier New"/>
              </a:rPr>
              <a:t>plt.xlabel('t')</a:t>
            </a:r>
            <a:endParaRPr sz="800" dirty="0">
              <a:latin typeface="Courier New"/>
              <a:cs typeface="Courier New"/>
            </a:endParaRPr>
          </a:p>
          <a:p>
            <a:pPr marL="12700">
              <a:lnSpc>
                <a:spcPts val="925"/>
              </a:lnSpc>
            </a:pPr>
            <a:r>
              <a:rPr sz="800" spc="-10" dirty="0">
                <a:latin typeface="Courier New"/>
                <a:cs typeface="Courier New"/>
              </a:rPr>
              <a:t>plt.ylabel('x')</a:t>
            </a:r>
            <a:endParaRPr sz="800" dirty="0">
              <a:latin typeface="Courier New"/>
              <a:cs typeface="Courier New"/>
            </a:endParaRPr>
          </a:p>
          <a:p>
            <a:pPr marL="12700">
              <a:spcBef>
                <a:spcPts val="50"/>
              </a:spcBef>
            </a:pPr>
            <a:r>
              <a:rPr sz="800" spc="-10" dirty="0">
                <a:latin typeface="Courier New"/>
                <a:cs typeface="Courier New"/>
              </a:rPr>
              <a:t>plt.grid()</a:t>
            </a:r>
            <a:endParaRPr sz="800" dirty="0">
              <a:latin typeface="Courier New"/>
              <a:cs typeface="Courier New"/>
            </a:endParaRPr>
          </a:p>
          <a:p>
            <a:pPr marL="12700" marR="1090295">
              <a:lnSpc>
                <a:spcPts val="890"/>
              </a:lnSpc>
              <a:spcBef>
                <a:spcPts val="135"/>
              </a:spcBef>
            </a:pPr>
            <a:r>
              <a:rPr sz="800" spc="-10" dirty="0">
                <a:latin typeface="Courier New"/>
                <a:cs typeface="Courier New"/>
              </a:rPr>
              <a:t>plt.axis([0,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25,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0,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1])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plt.show()</a:t>
            </a:r>
            <a:endParaRPr sz="800" dirty="0">
              <a:latin typeface="Courier New"/>
              <a:cs typeface="Courier New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3CB2101-2A19-41CF-84DD-A2E1627BD355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D3F0E656-B8E0-48D9-B1AC-5913EAAF2BAC}"/>
              </a:ext>
            </a:extLst>
          </p:cNvPr>
          <p:cNvSpPr/>
          <p:nvPr/>
        </p:nvSpPr>
        <p:spPr>
          <a:xfrm>
            <a:off x="0" y="228600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3139" y="300668"/>
            <a:ext cx="4377722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Code</a:t>
            </a:r>
            <a:r>
              <a:rPr spc="-90" dirty="0"/>
              <a:t> </a:t>
            </a:r>
            <a:r>
              <a:rPr spc="-15" dirty="0"/>
              <a:t>Details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4905" y="1469645"/>
            <a:ext cx="4764405" cy="1664335"/>
            <a:chOff x="97535" y="2511551"/>
            <a:chExt cx="4764405" cy="1664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2529839"/>
              <a:ext cx="4721352" cy="15666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2511551"/>
              <a:ext cx="4730496" cy="16642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91" y="2557518"/>
              <a:ext cx="4627515" cy="14723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7291" y="2557518"/>
              <a:ext cx="4627880" cy="1472565"/>
            </a:xfrm>
            <a:custGeom>
              <a:avLst/>
              <a:gdLst/>
              <a:ahLst/>
              <a:cxnLst/>
              <a:rect l="l" t="t" r="r" b="b"/>
              <a:pathLst>
                <a:path w="4627880" h="1472564">
                  <a:moveTo>
                    <a:pt x="0" y="0"/>
                  </a:moveTo>
                  <a:lnTo>
                    <a:pt x="4627515" y="0"/>
                  </a:lnTo>
                  <a:lnTo>
                    <a:pt x="4627515" y="1472339"/>
                  </a:lnTo>
                  <a:lnTo>
                    <a:pt x="0" y="14723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400" y="1524000"/>
            <a:ext cx="4394200" cy="14033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58800" marR="1642745" indent="-546100">
              <a:lnSpc>
                <a:spcPct val="101099"/>
              </a:lnSpc>
              <a:spcBef>
                <a:spcPts val="75"/>
              </a:spcBef>
            </a:pPr>
            <a:r>
              <a:rPr spc="-10" dirty="0">
                <a:latin typeface="Courier New"/>
                <a:cs typeface="Courier New"/>
              </a:rPr>
              <a:t>def </a:t>
            </a:r>
            <a:r>
              <a:rPr b="1" spc="-10" dirty="0">
                <a:solidFill>
                  <a:srgbClr val="632523"/>
                </a:solidFill>
                <a:latin typeface="Courier New"/>
                <a:cs typeface="Courier New"/>
              </a:rPr>
              <a:t>writedata</a:t>
            </a:r>
            <a:r>
              <a:rPr spc="-10" dirty="0">
                <a:latin typeface="Courier New"/>
                <a:cs typeface="Courier New"/>
              </a:rPr>
              <a:t>(t, x): </a:t>
            </a:r>
            <a:r>
              <a:rPr spc="-107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time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str(t)</a:t>
            </a:r>
            <a:endParaRPr dirty="0">
              <a:latin typeface="Courier New"/>
              <a:cs typeface="Courier New"/>
            </a:endParaRPr>
          </a:p>
          <a:p>
            <a:pPr marL="558800">
              <a:lnSpc>
                <a:spcPts val="2110"/>
              </a:lnSpc>
            </a:pPr>
            <a:r>
              <a:rPr spc="-10" dirty="0">
                <a:latin typeface="Courier New"/>
                <a:cs typeface="Courier New"/>
              </a:rPr>
              <a:t>value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str(round(x,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2))</a:t>
            </a:r>
            <a:endParaRPr dirty="0">
              <a:latin typeface="Courier New"/>
              <a:cs typeface="Courier New"/>
            </a:endParaRPr>
          </a:p>
          <a:p>
            <a:pPr marL="558800" marR="5080">
              <a:lnSpc>
                <a:spcPct val="101099"/>
              </a:lnSpc>
              <a:spcBef>
                <a:spcPts val="25"/>
              </a:spcBef>
            </a:pPr>
            <a:r>
              <a:rPr spc="-10" dirty="0">
                <a:latin typeface="Courier New"/>
                <a:cs typeface="Courier New"/>
              </a:rPr>
              <a:t>f.write(time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"\t"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value)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f.write("\n")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9834" y="3401569"/>
            <a:ext cx="244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Add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New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Line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(or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“Enter“)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0730" y="1625817"/>
            <a:ext cx="2988310" cy="1755775"/>
          </a:xfrm>
          <a:custGeom>
            <a:avLst/>
            <a:gdLst/>
            <a:ahLst/>
            <a:cxnLst/>
            <a:rect l="l" t="t" r="r" b="b"/>
            <a:pathLst>
              <a:path w="2988310" h="1755775">
                <a:moveTo>
                  <a:pt x="77546" y="1753997"/>
                </a:moveTo>
                <a:lnTo>
                  <a:pt x="47472" y="1380502"/>
                </a:lnTo>
                <a:lnTo>
                  <a:pt x="75958" y="1378204"/>
                </a:lnTo>
                <a:lnTo>
                  <a:pt x="69684" y="1367840"/>
                </a:lnTo>
                <a:lnTo>
                  <a:pt x="31864" y="1305318"/>
                </a:lnTo>
                <a:lnTo>
                  <a:pt x="0" y="1384325"/>
                </a:lnTo>
                <a:lnTo>
                  <a:pt x="28486" y="1382039"/>
                </a:lnTo>
                <a:lnTo>
                  <a:pt x="58559" y="1755533"/>
                </a:lnTo>
                <a:lnTo>
                  <a:pt x="77546" y="1753997"/>
                </a:lnTo>
                <a:close/>
              </a:path>
              <a:path w="2988310" h="1755775">
                <a:moveTo>
                  <a:pt x="2506408" y="1561236"/>
                </a:moveTo>
                <a:lnTo>
                  <a:pt x="1165364" y="1035253"/>
                </a:lnTo>
                <a:lnTo>
                  <a:pt x="1167180" y="1030617"/>
                </a:lnTo>
                <a:lnTo>
                  <a:pt x="1175791" y="1008659"/>
                </a:lnTo>
                <a:lnTo>
                  <a:pt x="1090942" y="1016304"/>
                </a:lnTo>
                <a:lnTo>
                  <a:pt x="1147978" y="1079588"/>
                </a:lnTo>
                <a:lnTo>
                  <a:pt x="1158405" y="1052995"/>
                </a:lnTo>
                <a:lnTo>
                  <a:pt x="2499461" y="1578965"/>
                </a:lnTo>
                <a:lnTo>
                  <a:pt x="2506408" y="1561236"/>
                </a:lnTo>
                <a:close/>
              </a:path>
              <a:path w="2988310" h="1755775">
                <a:moveTo>
                  <a:pt x="2848216" y="372745"/>
                </a:moveTo>
                <a:lnTo>
                  <a:pt x="2846616" y="353771"/>
                </a:lnTo>
                <a:lnTo>
                  <a:pt x="1063498" y="504177"/>
                </a:lnTo>
                <a:lnTo>
                  <a:pt x="1061085" y="475703"/>
                </a:lnTo>
                <a:lnTo>
                  <a:pt x="988364" y="520065"/>
                </a:lnTo>
                <a:lnTo>
                  <a:pt x="1067498" y="551624"/>
                </a:lnTo>
                <a:lnTo>
                  <a:pt x="1065187" y="524217"/>
                </a:lnTo>
                <a:lnTo>
                  <a:pt x="1065098" y="523151"/>
                </a:lnTo>
                <a:lnTo>
                  <a:pt x="2848216" y="372745"/>
                </a:lnTo>
                <a:close/>
              </a:path>
              <a:path w="2988310" h="1755775">
                <a:moveTo>
                  <a:pt x="2988094" y="18897"/>
                </a:moveTo>
                <a:lnTo>
                  <a:pt x="2985719" y="0"/>
                </a:lnTo>
                <a:lnTo>
                  <a:pt x="566089" y="304787"/>
                </a:lnTo>
                <a:lnTo>
                  <a:pt x="562521" y="276428"/>
                </a:lnTo>
                <a:lnTo>
                  <a:pt x="491680" y="323761"/>
                </a:lnTo>
                <a:lnTo>
                  <a:pt x="572046" y="352031"/>
                </a:lnTo>
                <a:lnTo>
                  <a:pt x="568667" y="325272"/>
                </a:lnTo>
                <a:lnTo>
                  <a:pt x="568464" y="323684"/>
                </a:lnTo>
                <a:lnTo>
                  <a:pt x="2988094" y="18897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2411" y="3215641"/>
            <a:ext cx="37699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>
                <a:latin typeface="Calibri"/>
                <a:cs typeface="Calibri"/>
              </a:rPr>
              <a:t>Add </a:t>
            </a:r>
            <a:r>
              <a:rPr b="1" spc="-25" dirty="0">
                <a:solidFill>
                  <a:srgbClr val="632523"/>
                </a:solidFill>
                <a:latin typeface="Calibri"/>
                <a:cs typeface="Calibri"/>
              </a:rPr>
              <a:t>Tabulator</a:t>
            </a:r>
            <a:r>
              <a:rPr spc="-25" dirty="0">
                <a:latin typeface="Calibri"/>
                <a:cs typeface="Calibri"/>
              </a:rPr>
              <a:t>,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 </a:t>
            </a:r>
            <a:r>
              <a:rPr spc="-5" dirty="0">
                <a:latin typeface="Calibri"/>
                <a:cs typeface="Calibri"/>
              </a:rPr>
              <a:t>will</a:t>
            </a:r>
            <a:r>
              <a:rPr dirty="0">
                <a:latin typeface="Calibri"/>
                <a:cs typeface="Calibri"/>
              </a:rPr>
              <a:t> 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separate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columns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file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9903" y="1371602"/>
            <a:ext cx="2698115" cy="737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875">
              <a:lnSpc>
                <a:spcPct val="1367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Convert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String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values </a:t>
            </a:r>
            <a:r>
              <a:rPr spc="-5" dirty="0">
                <a:latin typeface="Calibri"/>
                <a:cs typeface="Calibri"/>
              </a:rPr>
              <a:t> Show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values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with </a:t>
            </a:r>
            <a:r>
              <a:rPr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 Decimals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2A859D-8AB1-424C-9FBE-929BC5DB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4987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1F463-846F-4986-B6EB-0E54AA7516DE}"/>
              </a:ext>
            </a:extLst>
          </p:cNvPr>
          <p:cNvSpPr txBox="1"/>
          <p:nvPr/>
        </p:nvSpPr>
        <p:spPr>
          <a:xfrm>
            <a:off x="6019800" y="304800"/>
            <a:ext cx="2362200" cy="578882"/>
          </a:xfrm>
          <a:prstGeom prst="flowChartAlternateProcess">
            <a:avLst/>
          </a:prstGeom>
          <a:solidFill>
            <a:srgbClr val="FFCC66"/>
          </a:solidFill>
          <a:ln>
            <a:solidFill>
              <a:srgbClr val="FFD748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GB" sz="2800" dirty="0">
                <a:latin typeface="Calibri"/>
                <a:cs typeface="Calibri"/>
              </a:rPr>
              <a:t>Python</a:t>
            </a:r>
            <a:r>
              <a:rPr lang="en-GB" sz="2800" spc="-40" dirty="0">
                <a:latin typeface="Calibri"/>
                <a:cs typeface="Calibri"/>
              </a:rPr>
              <a:t> </a:t>
            </a:r>
            <a:r>
              <a:rPr lang="en-GB" sz="2800" spc="-5" dirty="0">
                <a:latin typeface="Calibri"/>
                <a:cs typeface="Calibri"/>
              </a:rPr>
              <a:t>IDLE</a:t>
            </a:r>
            <a:endParaRPr lang="en-GB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8113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object 4">
            <a:extLst>
              <a:ext uri="{FF2B5EF4-FFF2-40B4-BE49-F238E27FC236}">
                <a16:creationId xmlns:a16="http://schemas.microsoft.com/office/drawing/2014/main" id="{9638DC4D-F792-46B2-AEBD-11C375FE3E51}"/>
              </a:ext>
            </a:extLst>
          </p:cNvPr>
          <p:cNvGrpSpPr/>
          <p:nvPr/>
        </p:nvGrpSpPr>
        <p:grpSpPr>
          <a:xfrm>
            <a:off x="5181600" y="1256692"/>
            <a:ext cx="3879130" cy="5366994"/>
            <a:chOff x="97535" y="2511551"/>
            <a:chExt cx="4764405" cy="1664335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EB019D16-2F3B-4107-B214-068487BE46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2529839"/>
              <a:ext cx="4721352" cy="1566671"/>
            </a:xfrm>
            <a:prstGeom prst="rect">
              <a:avLst/>
            </a:prstGeom>
          </p:spPr>
        </p:pic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DD479A9-5C64-4175-8FF4-4BE72AA6898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2511551"/>
              <a:ext cx="4730496" cy="1664207"/>
            </a:xfrm>
            <a:prstGeom prst="rect">
              <a:avLst/>
            </a:prstGeom>
          </p:spPr>
        </p:pic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3BC20F79-190B-4D0D-9D12-F151A0A1BDD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91" y="2557518"/>
              <a:ext cx="4627515" cy="1472338"/>
            </a:xfrm>
            <a:prstGeom prst="rect">
              <a:avLst/>
            </a:prstGeom>
          </p:spPr>
        </p:pic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CC76FDCC-314E-4AC5-B7A9-80D878608537}"/>
                </a:ext>
              </a:extLst>
            </p:cNvPr>
            <p:cNvSpPr/>
            <p:nvPr/>
          </p:nvSpPr>
          <p:spPr>
            <a:xfrm>
              <a:off x="187291" y="2557518"/>
              <a:ext cx="4627880" cy="1472565"/>
            </a:xfrm>
            <a:custGeom>
              <a:avLst/>
              <a:gdLst/>
              <a:ahLst/>
              <a:cxnLst/>
              <a:rect l="l" t="t" r="r" b="b"/>
              <a:pathLst>
                <a:path w="4627880" h="1472564">
                  <a:moveTo>
                    <a:pt x="0" y="0"/>
                  </a:moveTo>
                  <a:lnTo>
                    <a:pt x="4627515" y="0"/>
                  </a:lnTo>
                  <a:lnTo>
                    <a:pt x="4627515" y="1472339"/>
                  </a:lnTo>
                  <a:lnTo>
                    <a:pt x="0" y="14723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071" y="381000"/>
            <a:ext cx="7261859" cy="68993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Read</a:t>
            </a:r>
            <a:r>
              <a:rPr spc="-30" dirty="0"/>
              <a:t> </a:t>
            </a:r>
            <a:r>
              <a:rPr spc="-5" dirty="0"/>
              <a:t>Simulation</a:t>
            </a:r>
            <a:r>
              <a:rPr spc="-30" dirty="0"/>
              <a:t> </a:t>
            </a:r>
            <a:r>
              <a:rPr spc="-25" dirty="0"/>
              <a:t>Data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257800" y="1447800"/>
            <a:ext cx="288036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import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matplotlib.pyplot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plt</a:t>
            </a:r>
          </a:p>
          <a:p>
            <a:pPr>
              <a:spcBef>
                <a:spcPts val="45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/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f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open("simdata.txt",</a:t>
            </a:r>
            <a:r>
              <a:rPr sz="12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"r")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800" y="2133600"/>
            <a:ext cx="3432175" cy="3955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t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[]</a:t>
            </a:r>
          </a:p>
          <a:p>
            <a:pPr marL="12700">
              <a:spcBef>
                <a:spcPts val="70"/>
              </a:spcBef>
            </a:pPr>
            <a:r>
              <a:rPr sz="1200" dirty="0">
                <a:latin typeface="Courier New"/>
                <a:cs typeface="Courier New"/>
              </a:rPr>
              <a:t>x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[]</a:t>
            </a:r>
          </a:p>
          <a:p>
            <a:pPr>
              <a:spcBef>
                <a:spcPts val="50"/>
              </a:spcBef>
            </a:pPr>
            <a:endParaRPr sz="1250" dirty="0">
              <a:latin typeface="Courier New"/>
              <a:cs typeface="Courier New"/>
            </a:endParaRPr>
          </a:p>
          <a:p>
            <a:pPr marL="12700">
              <a:lnSpc>
                <a:spcPts val="1415"/>
              </a:lnSpc>
            </a:pP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for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record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in</a:t>
            </a:r>
            <a:r>
              <a:rPr sz="12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f:</a:t>
            </a:r>
            <a:endParaRPr sz="1200" dirty="0">
              <a:latin typeface="Courier New"/>
              <a:cs typeface="Courier New"/>
            </a:endParaRPr>
          </a:p>
          <a:p>
            <a:pPr marL="381000">
              <a:lnSpc>
                <a:spcPts val="1415"/>
              </a:lnSpc>
            </a:pP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record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record.replace("\n",</a:t>
            </a:r>
            <a:r>
              <a:rPr sz="1200" b="1" spc="-20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"")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250" dirty="0">
              <a:latin typeface="Courier New"/>
              <a:cs typeface="Courier New"/>
            </a:endParaRPr>
          </a:p>
          <a:p>
            <a:pPr marL="381000"/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time,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value</a:t>
            </a:r>
            <a:r>
              <a:rPr sz="1200" b="1" spc="-2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=</a:t>
            </a:r>
            <a:r>
              <a:rPr sz="1200" b="1" spc="-1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record.split("\t")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350" dirty="0">
              <a:latin typeface="Courier New"/>
              <a:cs typeface="Courier New"/>
            </a:endParaRPr>
          </a:p>
          <a:p>
            <a:pPr marL="381000" marR="1017269">
              <a:lnSpc>
                <a:spcPts val="1390"/>
              </a:lnSpc>
            </a:pP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t.append(int(time)) </a:t>
            </a:r>
            <a:r>
              <a:rPr sz="1200" b="1" spc="5" dirty="0">
                <a:solidFill>
                  <a:srgbClr val="632523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x.append(float(value))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2700"/>
            <a:r>
              <a:rPr sz="1200" b="1" dirty="0" err="1">
                <a:solidFill>
                  <a:srgbClr val="632523"/>
                </a:solidFill>
                <a:latin typeface="Courier New"/>
                <a:cs typeface="Courier New"/>
              </a:rPr>
              <a:t>f.close</a:t>
            </a:r>
            <a:r>
              <a:rPr sz="1200" b="1" dirty="0">
                <a:solidFill>
                  <a:srgbClr val="632523"/>
                </a:solidFill>
                <a:latin typeface="Courier New"/>
                <a:cs typeface="Courier New"/>
              </a:rPr>
              <a:t>()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 dirty="0">
              <a:latin typeface="Courier New"/>
              <a:cs typeface="Courier New"/>
            </a:endParaRPr>
          </a:p>
          <a:p>
            <a:pPr marL="12700" marR="465455">
              <a:lnSpc>
                <a:spcPct val="1022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# Plot the File Data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plt.plot(t,x) 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plt.title('Simulation of Dynamic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System')</a:t>
            </a:r>
          </a:p>
          <a:p>
            <a:pPr marL="12700">
              <a:lnSpc>
                <a:spcPts val="1370"/>
              </a:lnSpc>
            </a:pPr>
            <a:r>
              <a:rPr sz="1200" dirty="0">
                <a:latin typeface="Courier New"/>
                <a:cs typeface="Courier New"/>
              </a:rPr>
              <a:t>plt.xlabel('t')</a:t>
            </a:r>
          </a:p>
          <a:p>
            <a:pPr marL="12700">
              <a:lnSpc>
                <a:spcPts val="1415"/>
              </a:lnSpc>
            </a:pPr>
            <a:r>
              <a:rPr sz="1200" dirty="0">
                <a:latin typeface="Courier New"/>
                <a:cs typeface="Courier New"/>
              </a:rPr>
              <a:t>plt.ylabel('x')</a:t>
            </a:r>
          </a:p>
          <a:p>
            <a:pPr marL="12700" marR="2490470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latin typeface="Courier New"/>
                <a:cs typeface="Courier New"/>
              </a:rPr>
              <a:t>plt.grid()  plt.show()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F572B97-DCF8-47D0-BFFD-358295AD5D23}"/>
              </a:ext>
            </a:extLst>
          </p:cNvPr>
          <p:cNvSpPr/>
          <p:nvPr/>
        </p:nvSpPr>
        <p:spPr>
          <a:xfrm>
            <a:off x="0" y="234315"/>
            <a:ext cx="9144000" cy="908685"/>
          </a:xfrm>
          <a:custGeom>
            <a:avLst/>
            <a:gdLst/>
            <a:ahLst/>
            <a:cxnLst/>
            <a:rect l="l" t="t" r="r" b="b"/>
            <a:pathLst>
              <a:path w="9144000" h="908685">
                <a:moveTo>
                  <a:pt x="9144000" y="0"/>
                </a:moveTo>
                <a:lnTo>
                  <a:pt x="0" y="0"/>
                </a:lnTo>
                <a:lnTo>
                  <a:pt x="0" y="908179"/>
                </a:lnTo>
                <a:lnTo>
                  <a:pt x="9144000" y="908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97D">
              <a:alpha val="19999"/>
            </a:srgbClr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15476-8528-43C7-83D1-7D4F076B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649" y="1371600"/>
            <a:ext cx="2057400" cy="3495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948363-7ED9-4E0D-98FF-032499060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1752600"/>
            <a:ext cx="361714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C8945-AD4C-4E53-A4D8-D074F382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38"/>
            <a:ext cx="9144000" cy="6605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1F463-846F-4986-B6EB-0E54AA7516DE}"/>
              </a:ext>
            </a:extLst>
          </p:cNvPr>
          <p:cNvSpPr txBox="1"/>
          <p:nvPr/>
        </p:nvSpPr>
        <p:spPr>
          <a:xfrm>
            <a:off x="6019800" y="304800"/>
            <a:ext cx="2362200" cy="578882"/>
          </a:xfrm>
          <a:prstGeom prst="flowChartAlternateProcess">
            <a:avLst/>
          </a:prstGeom>
          <a:solidFill>
            <a:srgbClr val="FFCC66"/>
          </a:solidFill>
          <a:ln>
            <a:solidFill>
              <a:srgbClr val="FFD748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12700" algn="ctr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GB" sz="2800" dirty="0">
                <a:latin typeface="Calibri"/>
                <a:cs typeface="Calibri"/>
              </a:rPr>
              <a:t>Spyder</a:t>
            </a:r>
          </a:p>
        </p:txBody>
      </p:sp>
    </p:spTree>
    <p:extLst>
      <p:ext uri="{BB962C8B-B14F-4D97-AF65-F5344CB8AC3E}">
        <p14:creationId xmlns:p14="http://schemas.microsoft.com/office/powerpoint/2010/main" val="3451929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6770</Words>
  <Application>Microsoft Office PowerPoint</Application>
  <PresentationFormat>On-screen Show (4:3)</PresentationFormat>
  <Paragraphs>917</Paragraphs>
  <Slides>80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Arial</vt:lpstr>
      <vt:lpstr>Arial MT</vt:lpstr>
      <vt:lpstr>Calibri</vt:lpstr>
      <vt:lpstr>Cambria Math</vt:lpstr>
      <vt:lpstr>Comic Sans MS</vt:lpstr>
      <vt:lpstr>Courier</vt:lpstr>
      <vt:lpstr>Courier New</vt:lpstr>
      <vt:lpstr>Courier-Bold</vt:lpstr>
      <vt:lpstr>Flux</vt:lpstr>
      <vt:lpstr>Google Sans</vt:lpstr>
      <vt:lpstr>Inter</vt:lpstr>
      <vt:lpstr>Times New Roman</vt:lpstr>
      <vt:lpstr>Verdana</vt:lpstr>
      <vt:lpstr>Wingdings</vt:lpstr>
      <vt:lpstr>Default Design</vt:lpstr>
      <vt:lpstr>PowerPoint Presentation</vt:lpstr>
      <vt:lpstr>CONTACT INFORMATION</vt:lpstr>
      <vt:lpstr>COURSE INFORMATION</vt:lpstr>
      <vt:lpstr>Compilers and Interpreters</vt:lpstr>
      <vt:lpstr>PowerPoint Presentation</vt:lpstr>
      <vt:lpstr>Brief History of Python</vt:lpstr>
      <vt:lpstr>Python Editors</vt:lpstr>
      <vt:lpstr>PowerPoint Presentation</vt:lpstr>
      <vt:lpstr>PowerPoint Presentation</vt:lpstr>
      <vt:lpstr>Spyder (Anaconda distribution)</vt:lpstr>
      <vt:lpstr>Variables in Python</vt:lpstr>
      <vt:lpstr>Numbers</vt:lpstr>
      <vt:lpstr>Strings</vt:lpstr>
      <vt:lpstr>Manipulating Strings</vt:lpstr>
      <vt:lpstr>String Concatenation</vt:lpstr>
      <vt:lpstr>Built-in Functions</vt:lpstr>
      <vt:lpstr>Mathematics in Python</vt:lpstr>
      <vt:lpstr>math Module</vt:lpstr>
      <vt:lpstr>math Module</vt:lpstr>
      <vt:lpstr>Python Packages/Libraries</vt:lpstr>
      <vt:lpstr>Using libraries</vt:lpstr>
      <vt:lpstr>NumPy</vt:lpstr>
      <vt:lpstr>PowerPoint Presentation</vt:lpstr>
      <vt:lpstr>PowerPoint Presentation</vt:lpstr>
      <vt:lpstr>Matplotlib</vt:lpstr>
      <vt:lpstr>PowerPoint Presentation</vt:lpstr>
      <vt:lpstr>Matplotlib</vt:lpstr>
      <vt:lpstr>Sub-Plots</vt:lpstr>
      <vt:lpstr>Sub-Plots</vt:lpstr>
      <vt:lpstr>Sub-Plots</vt:lpstr>
      <vt:lpstr>PowerPoint Presentation</vt:lpstr>
      <vt:lpstr>Conditions</vt:lpstr>
      <vt:lpstr>If</vt:lpstr>
      <vt:lpstr>If - Else</vt:lpstr>
      <vt:lpstr>Elif</vt:lpstr>
      <vt:lpstr>Lists</vt:lpstr>
      <vt:lpstr>Arrays of Strings</vt:lpstr>
      <vt:lpstr>For Loops</vt:lpstr>
      <vt:lpstr>For Loops</vt:lpstr>
      <vt:lpstr>For Loops - Example</vt:lpstr>
      <vt:lpstr>While Loops</vt:lpstr>
      <vt:lpstr>While Loops</vt:lpstr>
      <vt:lpstr>Create Functions</vt:lpstr>
      <vt:lpstr>Function Definition</vt:lpstr>
      <vt:lpstr>Create Functions</vt:lpstr>
      <vt:lpstr>Create Functions in a Separate File</vt:lpstr>
      <vt:lpstr>Multiple Return Values</vt:lpstr>
      <vt:lpstr>PowerPoint Presentation</vt:lpstr>
      <vt:lpstr>Mathematical Expressions</vt:lpstr>
      <vt:lpstr>Mathematical Expressions</vt:lpstr>
      <vt:lpstr>NumPy</vt:lpstr>
      <vt:lpstr>Mathematical Expressions</vt:lpstr>
      <vt:lpstr>Mathematical Expressions</vt:lpstr>
      <vt:lpstr>Statistics</vt:lpstr>
      <vt:lpstr>Statistics</vt:lpstr>
      <vt:lpstr>Trigonometric Functions</vt:lpstr>
      <vt:lpstr>Trigonometric Functions</vt:lpstr>
      <vt:lpstr>Trigonometric Functions</vt:lpstr>
      <vt:lpstr>Trigonometric Functions</vt:lpstr>
      <vt:lpstr>Trigonometric Functions</vt:lpstr>
      <vt:lpstr>Polynomials</vt:lpstr>
      <vt:lpstr>Polynomials</vt:lpstr>
      <vt:lpstr>Polynomials</vt:lpstr>
      <vt:lpstr>PowerPoint Presentation</vt:lpstr>
      <vt:lpstr>Polynomial Fitting</vt:lpstr>
      <vt:lpstr>Polynomial Fitting</vt:lpstr>
      <vt:lpstr>Complex Numbers</vt:lpstr>
      <vt:lpstr>Complex Numbers – Polar Form</vt:lpstr>
      <vt:lpstr>Complex Numbers</vt:lpstr>
      <vt:lpstr>Complex Numbers</vt:lpstr>
      <vt:lpstr>PowerPoint Presentation</vt:lpstr>
      <vt:lpstr>File Handling in Python</vt:lpstr>
      <vt:lpstr>File Handling in Python</vt:lpstr>
      <vt:lpstr>Write Data to File</vt:lpstr>
      <vt:lpstr>Read Data from File</vt:lpstr>
      <vt:lpstr>Logging Data to File</vt:lpstr>
      <vt:lpstr>Simulation and Plotting</vt:lpstr>
      <vt:lpstr>Logging Simulation Data</vt:lpstr>
      <vt:lpstr>Code Details</vt:lpstr>
      <vt:lpstr>Read Simulation Data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Bora Döken</cp:lastModifiedBy>
  <cp:revision>177</cp:revision>
  <dcterms:created xsi:type="dcterms:W3CDTF">2011-02-21T19:15:53Z</dcterms:created>
  <dcterms:modified xsi:type="dcterms:W3CDTF">2023-10-06T08:37:05Z</dcterms:modified>
</cp:coreProperties>
</file>