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9" r:id="rId2"/>
    <p:sldMasterId id="2147483765" r:id="rId3"/>
    <p:sldMasterId id="214748377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89" r:id="rId20"/>
    <p:sldId id="350" r:id="rId21"/>
    <p:sldId id="352" r:id="rId22"/>
    <p:sldId id="424" r:id="rId23"/>
    <p:sldId id="353" r:id="rId24"/>
    <p:sldId id="354" r:id="rId25"/>
    <p:sldId id="355" r:id="rId26"/>
    <p:sldId id="423" r:id="rId27"/>
    <p:sldId id="356" r:id="rId28"/>
    <p:sldId id="357" r:id="rId29"/>
    <p:sldId id="368" r:id="rId30"/>
    <p:sldId id="369" r:id="rId31"/>
    <p:sldId id="371" r:id="rId32"/>
    <p:sldId id="370" r:id="rId33"/>
    <p:sldId id="425" r:id="rId34"/>
    <p:sldId id="288" r:id="rId35"/>
    <p:sldId id="358" r:id="rId36"/>
    <p:sldId id="359" r:id="rId37"/>
    <p:sldId id="372" r:id="rId38"/>
    <p:sldId id="373" r:id="rId39"/>
    <p:sldId id="360" r:id="rId40"/>
    <p:sldId id="361" r:id="rId41"/>
    <p:sldId id="362" r:id="rId42"/>
    <p:sldId id="363" r:id="rId43"/>
    <p:sldId id="364" r:id="rId44"/>
    <p:sldId id="365" r:id="rId45"/>
    <p:sldId id="42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007DC4"/>
    <a:srgbClr val="FFCC00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003"/>
    </p:cViewPr>
  </p:sorterViewPr>
  <p:notesViewPr>
    <p:cSldViewPr>
      <p:cViewPr varScale="1">
        <p:scale>
          <a:sx n="65" d="100"/>
          <a:sy n="65" d="100"/>
        </p:scale>
        <p:origin x="234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2C4244-D272-4F22-B29B-F7C29FD16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9A86C-E263-41F0-9893-A3989F547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09B30-C6B4-4312-ABF5-4B1CC4E88EAA}" type="datetimeFigureOut">
              <a:rPr lang="en-US"/>
              <a:pPr>
                <a:defRPr/>
              </a:pPr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69512-2277-4B64-BE37-FBC5AFF4EA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10C9-E219-4983-988C-01C1728DC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202E0A-B634-45B7-8328-8372133D3E3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>
            <a:extLst>
              <a:ext uri="{FF2B5EF4-FFF2-40B4-BE49-F238E27FC236}">
                <a16:creationId xmlns:a16="http://schemas.microsoft.com/office/drawing/2014/main" id="{1C8DDC0A-C916-45A4-A62C-8EDB74D77B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585B32D-6391-45CC-A55A-E082AF3C57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BCA074-16D9-49C6-B8C2-B786059A122C}" type="datetimeFigureOut">
              <a:rPr lang="tr-TR"/>
              <a:pPr>
                <a:defRPr/>
              </a:pPr>
              <a:t>19.10.2023</a:t>
            </a:fld>
            <a:endParaRPr lang="tr-TR"/>
          </a:p>
        </p:txBody>
      </p:sp>
      <p:sp>
        <p:nvSpPr>
          <p:cNvPr id="4" name="Slayt Görüntüsü Yer Tutucusu 3">
            <a:extLst>
              <a:ext uri="{FF2B5EF4-FFF2-40B4-BE49-F238E27FC236}">
                <a16:creationId xmlns:a16="http://schemas.microsoft.com/office/drawing/2014/main" id="{B2B72FCC-1A36-4A79-ABB8-EDAFC7BBD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 Yer Tutucusu 4">
            <a:extLst>
              <a:ext uri="{FF2B5EF4-FFF2-40B4-BE49-F238E27FC236}">
                <a16:creationId xmlns:a16="http://schemas.microsoft.com/office/drawing/2014/main" id="{E772CE82-1CD4-4E28-A87A-0072555A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bilgi Yer Tutucusu 5">
            <a:extLst>
              <a:ext uri="{FF2B5EF4-FFF2-40B4-BE49-F238E27FC236}">
                <a16:creationId xmlns:a16="http://schemas.microsoft.com/office/drawing/2014/main" id="{78013AFE-85B6-4961-9CD7-D751B8664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D7F0C2-DC0A-4A91-96D7-3ABE38EB8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64B81F-4B96-4A5D-AD11-FD4867930E4F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FF5B5AC-CB53-46BB-9E5D-632191504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3AC745-9B07-4687-AC39-7FF78404DB1F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D10057E-41AD-4413-A784-C54588704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ABDADF-05F5-4994-BE67-5B06C95B3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64B1EAE-1A67-4026-BFA1-7602F418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BC9F96-824C-4649-874E-9330897887D6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395D26D-DC74-4922-B46D-600CC28A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C7CCE3C-F7B9-4DD1-8E90-D3DE54625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98C3A7F-EAD1-4C09-A7F4-E2453C05F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917A19-1CAA-4CC0-87A3-5184C2460122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69735BB-0AB0-4B3D-B9DD-3FD1A722E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FABB5E4-B7C6-4D57-8FF7-197FD25DC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455EDAB-54E4-467C-95AD-BA9160432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DE4982-1627-497C-AB59-F6F958056E8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B7CE50E-89FA-454E-B72B-0CC840413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2EBC072-3054-4CD1-A552-20DFAA454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6174830-89C4-47FE-ACFD-E20DB524A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E9D139-3F00-4402-BA5F-8F0A264E6617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64AECE-EDDA-454B-862D-30CB6008B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F328310-E01B-4BD7-BF7A-EDBD59E9A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69EB85F-B312-42D8-923D-FCC67A6A8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3E3770-9691-485F-9499-989BF4810203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9FEB65B-925C-4A45-9630-65483BD5E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9D104AB-44C4-4268-8AF6-24A582E2C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E55C59B-0B19-4EE6-8DD4-CA0AB1733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74DB7A-8395-418F-B47D-55165CADD76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3AF5850-AA22-4693-90E0-A64609850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938C175-6B2E-43DB-B3D6-EDE23C2FE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8B0D55A-1EE9-45DE-99AB-46ACF0969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225460-F964-4D4D-BC55-3D19A76154E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D55116C-804F-4347-81C2-7D261B30A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6736874-8FC0-4C02-8E8A-7D9EF1E43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32D7BDB-F6A4-4311-8385-C8F5A8524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2BAC2-605B-4A8D-B097-4C377D3CE280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F34381E-B8EA-4D14-B854-3E510BF04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D5517B5-F580-4C63-B39D-86714A2CB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81E8CA6-BECF-4E83-89E7-847E277B9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F52EA-E36F-4372-A705-78173A250A8C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DB34295-5F8C-4A4C-9A8F-BF5AD4189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EAA8032-3B08-4360-AD11-155908D27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81E8CA6-BECF-4E83-89E7-847E277B9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F52EA-E36F-4372-A705-78173A250A8C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DB34295-5F8C-4A4C-9A8F-BF5AD4189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EAA8032-3B08-4360-AD11-155908D27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4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3AC7938-2F46-40D2-A11F-F6F3E8AE0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AAE4B7-A16C-49F4-A45E-FCCBCB008DD6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B04D5C-5F82-4DA6-AD63-AF1346C00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50FB0B5-891C-4D19-917B-89EB4EE7C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6E70C9-4822-4014-86FE-F38C9FEF8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1E8939-2407-4089-993F-55C6B3F3DA75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49FFD8D-593A-4D68-AAA5-8AD275B7A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B231FD-6292-4411-8447-B9F6F6DAA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15D4B5C-F223-424F-B0DA-4A9B0C52B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76119-6BE3-4591-B73D-2224407FD32A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527829D-E20E-49BD-9B87-2E41A3BA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C3D986C-A2D8-429B-89EA-F906E9BB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0EE01D7-26F3-41FF-98A7-646FF7631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B38D6A-BFD4-4F4D-9EE2-3A6FA13A6D42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659FC8C-8779-414F-9E56-BFC42C606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A0302A-43E3-4DFD-B167-3897334FC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9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0EE01D7-26F3-41FF-98A7-646FF7631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B38D6A-BFD4-4F4D-9EE2-3A6FA13A6D42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659FC8C-8779-414F-9E56-BFC42C606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4A0302A-43E3-4DFD-B167-3897334FC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95B16FE-6CA4-415E-9DF3-8990BCCF2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A8D22-5D5B-42EC-BA64-CD93CBB4A93B}" type="slidenum">
              <a:rPr kumimoji="0" lang="ar-SA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2C58252-81AC-4EEF-AE41-74E678D83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9E3631-75AB-4405-B0FD-23A4B802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5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8EDF5F7-4EEB-47AF-AC93-6E1C32A1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200">
                <a:latin typeface="Arial" charset="0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39892DCF-2E15-489B-9F6F-24C6998F3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D6B94D-B2A1-46AE-A22D-056C03261F3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96244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DD3A82-A47B-4E82-BB07-D58C571BFE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554A82-7A1E-4181-B6D3-6D3B3DCCE1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0970F-628C-4819-8F35-52C0F6A338B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046324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496D3E39-7BC8-4BD2-A37B-58AE8511C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5822E0-7BCA-437E-90E6-C12CDA0757E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80505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52FD1-8250-44EC-AD89-FA29394B6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26844D-9D6C-40F3-A99D-E5030C586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883B0-F0ED-43AC-96DE-6077AA1FDA8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378198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1">
            <a:extLst>
              <a:ext uri="{FF2B5EF4-FFF2-40B4-BE49-F238E27FC236}">
                <a16:creationId xmlns:a16="http://schemas.microsoft.com/office/drawing/2014/main" id="{78F581A5-AC57-45AC-82B4-C5CD4B4E5C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64D3EA4F-E971-4585-A1B3-E2A32E8E7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C9F46-A9E8-4C76-8B6C-47F4572BCA78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54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F51914-AD0A-45B1-BDD8-1FF77E33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200">
                <a:latin typeface="Arial" charset="0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45AB541-5CF3-4DB4-898D-BD2426F1E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638070B-53B5-4EBA-8C63-2CB767211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A2302-EDBB-496E-90A5-C141E5D9B8A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835556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D644B7-5B26-4EFF-BCAF-74D4D799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200">
                <a:latin typeface="Arial" charset="0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D558BDD-A267-4424-A50A-900A7D4C7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7F03CDE4-AE87-4809-9CEB-5A5C9BBF1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186BB-2418-42C8-BEEF-F0AC2E81AD64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931927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7ED25A4-1B14-4BFC-B68C-276653E3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5EAB6FE-0433-409E-9972-49F88E23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94A83-B55C-446D-9B44-CCD00E56BA3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64654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D6289CB5-BEE2-41DE-901A-1078D196A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19400" y="6613525"/>
            <a:ext cx="4191000" cy="2444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Computational Seismology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7490B06D-75F9-46B5-B158-573714868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0CE1C-B662-4EE9-B2A2-B8C3FE35F01E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78672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11FDA2E-8E97-4FE4-A59D-7E0EEA9AC68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2B79B434-A7F3-4FEA-A53D-C0435F5181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A6F7EA99-145F-4DC0-BE9A-DD690805AD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00346C19-FF9A-4CE2-935C-812D5DE08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1D5013B-9981-4A03-9954-09E52EB80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1BA14-0157-41F8-AC48-985EEFE8D37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1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4BAF863A-80EC-424E-BFF2-F6CDA622DA23}"/>
              </a:ext>
            </a:extLst>
          </p:cNvPr>
          <p:cNvSpPr/>
          <p:nvPr userDrawn="1"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59FF3F-31F0-4F5B-9F46-5363C653A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5C110E-7828-45D9-9DE9-2DE567E550C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27060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60176A-3825-4A15-8899-6B9137F82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DAB4F-4D75-4BA3-A496-89E720E6E0C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570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77467C-3BFD-43CB-9810-9A2FB7775C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02B7F-D05B-458F-AD12-97A619D2E30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A120-4C03-4100-9E21-A6E10BFAC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15585-FAA9-43CE-AE90-CCF537B1E71A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319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EABE42-93AB-49D1-8B2C-FEB812035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FAAC3-164B-430F-8DC6-20E86AFF87B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61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4FE34-DF80-4CDE-8718-6B1CC8BE7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A6D98-0C54-4B08-8D3E-A08B0CCC8B3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7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72477EE-261E-4E2E-A9F2-D3CD29249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E1657-88D2-448D-AC11-81D422D1D228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0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8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0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1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A78B809-B2A3-4496-BC6B-77E77D02B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F97C1F-5EB9-4FEA-B25C-7B6F57CFC31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467505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4028BB-173A-43C3-A05E-B7EE4B41F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C1B03-397F-4052-BB56-4D635BD000BB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68381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AC7E0058-027A-4225-BA4E-95DD70EF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200">
                <a:latin typeface="Arial" charset="0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8B62C90A-DAAD-4818-A7C6-016C0DE92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2215EA-D9ED-421E-8830-BCFB4D8BF916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15152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A3DDF6-5D2F-4BA7-9295-F4030D0EF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220C8F-CBBB-4B13-9AB4-C85E869BC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14ACA60-C146-4327-9A49-D92E5BF660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3A5566C-ADF1-4BF4-834D-5F8404CC5D3F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144000" cy="1179407"/>
          </a:xfrm>
          <a:custGeom>
            <a:avLst/>
            <a:gdLst/>
            <a:ahLst/>
            <a:cxnLst/>
            <a:rect l="l" t="t" r="r" b="b"/>
            <a:pathLst>
              <a:path w="9144000" h="884555">
                <a:moveTo>
                  <a:pt x="9144000" y="0"/>
                </a:moveTo>
                <a:lnTo>
                  <a:pt x="0" y="0"/>
                </a:lnTo>
                <a:lnTo>
                  <a:pt x="0" y="884121"/>
                </a:lnTo>
                <a:lnTo>
                  <a:pt x="9144000" y="884121"/>
                </a:lnTo>
                <a:lnTo>
                  <a:pt x="9144000" y="0"/>
                </a:lnTo>
                <a:close/>
              </a:path>
            </a:pathLst>
          </a:custGeom>
          <a:solidFill>
            <a:srgbClr val="95373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1" y="-57574"/>
            <a:ext cx="359473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255097"/>
            <a:ext cx="47561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325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2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0723974-8520-4AE4-9B82-F8E5D326F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9A6FD87-559B-4F87-9695-423AB0B2B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D733EA-B926-4A51-893A-5B6F4DD4DD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3CFA9-6BBE-46F5-A4EB-AA92578B79A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110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33F35D-F06E-4955-B3D7-1C02BE0F7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4D3461-09FC-437F-85D2-F7B502CCD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60ECC3B9-50E1-4D8D-B670-7F962269A2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D73F283-D140-4039-940D-9FEAAD71AD62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70B3A63D-11FC-4B1C-A00E-2A817751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charset="0"/>
              <a:cs typeface="Arial" charset="0"/>
            </a:endParaRPr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B5601313-23E8-4E4D-870A-E1A1E587B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537DBB39-167D-4691-8867-5673A348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charset="0"/>
              <a:cs typeface="Arial" charset="0"/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3CFB14F9-3AF7-40F8-880B-7F7BCE7E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90" r:id="rId6"/>
    <p:sldLayoutId id="2147483791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019800" cy="2610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009650" y="1371600"/>
            <a:ext cx="71247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Numerical Differentiation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857251"/>
            <a:ext cx="5225415" cy="884555"/>
          </a:xfrm>
          <a:custGeom>
            <a:avLst/>
            <a:gdLst/>
            <a:ahLst/>
            <a:cxnLst/>
            <a:rect l="l" t="t" r="r" b="b"/>
            <a:pathLst>
              <a:path w="5225415" h="884555">
                <a:moveTo>
                  <a:pt x="0" y="884121"/>
                </a:moveTo>
                <a:lnTo>
                  <a:pt x="5225143" y="884121"/>
                </a:lnTo>
                <a:lnTo>
                  <a:pt x="5225143" y="0"/>
                </a:lnTo>
                <a:lnTo>
                  <a:pt x="0" y="0"/>
                </a:lnTo>
                <a:lnTo>
                  <a:pt x="0" y="884121"/>
                </a:lnTo>
                <a:close/>
              </a:path>
            </a:pathLst>
          </a:custGeom>
          <a:solidFill>
            <a:srgbClr val="953735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891" y="857250"/>
            <a:ext cx="3594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65" dirty="0"/>
              <a:t> </a:t>
            </a:r>
            <a:r>
              <a:rPr spc="-5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78552" y="857251"/>
            <a:ext cx="3970654" cy="5153025"/>
            <a:chOff x="5178552" y="0"/>
            <a:chExt cx="3970654" cy="5153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8552" y="0"/>
              <a:ext cx="48768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5143" y="0"/>
              <a:ext cx="3918856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25143" y="0"/>
              <a:ext cx="3919220" cy="5143500"/>
            </a:xfrm>
            <a:custGeom>
              <a:avLst/>
              <a:gdLst/>
              <a:ahLst/>
              <a:cxnLst/>
              <a:rect l="l" t="t" r="r" b="b"/>
              <a:pathLst>
                <a:path w="3919220" h="5143500">
                  <a:moveTo>
                    <a:pt x="0" y="0"/>
                  </a:moveTo>
                  <a:lnTo>
                    <a:pt x="3918857" y="0"/>
                  </a:lnTo>
                  <a:lnTo>
                    <a:pt x="3918857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03883" y="878585"/>
            <a:ext cx="263398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310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1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numpy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sz="11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3883" y="1384553"/>
            <a:ext cx="1287780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310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xstart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-2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xstop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2.1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increment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0.1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3884" y="2045971"/>
            <a:ext cx="31388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np.arange(xstart,xstop,increment)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3884" y="2387347"/>
            <a:ext cx="7829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x**2;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3883" y="2719577"/>
            <a:ext cx="229743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eaLnBrk="1" fontAlgn="auto" hangingPunct="1">
              <a:lnSpc>
                <a:spcPts val="1300"/>
              </a:lnSpc>
              <a:spcBef>
                <a:spcPts val="16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Exact/Analytical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Solution </a:t>
            </a:r>
            <a:r>
              <a:rPr sz="1100" spc="-6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</a:t>
            </a:r>
            <a:r>
              <a:rPr sz="11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2*x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3883" y="3225545"/>
            <a:ext cx="2717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print("dydx_exact=",</a:t>
            </a:r>
            <a:r>
              <a:rPr sz="11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dydx_exact) </a:t>
            </a:r>
            <a:r>
              <a:rPr sz="1100" spc="-6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plt.plot(x,</a:t>
            </a:r>
            <a:r>
              <a:rPr sz="11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dydx_exact,</a:t>
            </a:r>
            <a:r>
              <a:rPr sz="11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'o-')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884" y="3713227"/>
            <a:ext cx="3222625" cy="2244653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eaLnBrk="1" fontAlgn="auto" hangingPunct="1">
              <a:spcBef>
                <a:spcPts val="17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Numerical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Solution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70"/>
              </a:spcBef>
              <a:spcAft>
                <a:spcPts val="0"/>
              </a:spcAft>
            </a:pP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dydx_num</a:t>
            </a:r>
            <a:r>
              <a:rPr sz="11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1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np.diff(y)</a:t>
            </a:r>
            <a:r>
              <a:rPr sz="11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/</a:t>
            </a:r>
            <a:r>
              <a:rPr sz="1100" b="1" spc="-1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np.diff(x);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930275" eaLnBrk="1" fontAlgn="auto" hangingPunct="1">
              <a:lnSpc>
                <a:spcPct val="196400"/>
              </a:lnSpc>
              <a:spcBef>
                <a:spcPts val="25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print("dydx_num",</a:t>
            </a:r>
            <a:r>
              <a:rPr sz="11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dydx_num) </a:t>
            </a:r>
            <a:r>
              <a:rPr sz="1100" spc="-6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xstart</a:t>
            </a:r>
            <a:r>
              <a:rPr sz="11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-2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75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xstop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5"/>
              </a:spcBef>
              <a:spcAft>
                <a:spcPts val="0"/>
              </a:spcAft>
            </a:pP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5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x2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np.arange(xstart,xstop,increment)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509270" eaLnBrk="1" fontAlgn="auto" hangingPunct="1">
              <a:lnSpc>
                <a:spcPct val="1018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plt.plot(x2, dydx_num, 'o-') </a:t>
            </a:r>
            <a:r>
              <a:rPr sz="11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plt.title("dy/dx") </a:t>
            </a:r>
            <a:r>
              <a:rPr sz="11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plt.legend(["Exact",</a:t>
            </a:r>
            <a:r>
              <a:rPr sz="11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"Numeric"])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78739" y="2112348"/>
            <a:ext cx="4756150" cy="12221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pc="-35" dirty="0"/>
              <a:t>We</a:t>
            </a:r>
            <a:r>
              <a:rPr spc="5" dirty="0"/>
              <a:t> </a:t>
            </a:r>
            <a:r>
              <a:rPr spc="-5" dirty="0"/>
              <a:t>increase</a:t>
            </a:r>
            <a:r>
              <a:rPr spc="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dirty="0"/>
              <a:t>of </a:t>
            </a:r>
            <a:r>
              <a:rPr spc="-10" dirty="0"/>
              <a:t>data</a:t>
            </a:r>
            <a:r>
              <a:rPr dirty="0"/>
              <a:t> </a:t>
            </a:r>
            <a:r>
              <a:rPr spc="-5" dirty="0"/>
              <a:t>points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see</a:t>
            </a:r>
            <a:r>
              <a:rPr spc="5" dirty="0"/>
              <a:t> </a:t>
            </a:r>
            <a:r>
              <a:rPr spc="-5" dirty="0"/>
              <a:t>if</a:t>
            </a:r>
            <a:r>
              <a:rPr spc="5" dirty="0"/>
              <a:t> </a:t>
            </a:r>
            <a:r>
              <a:rPr spc="-10" dirty="0"/>
              <a:t>we</a:t>
            </a:r>
            <a:r>
              <a:rPr spc="5" dirty="0"/>
              <a:t> </a:t>
            </a:r>
            <a:r>
              <a:rPr spc="-10" dirty="0"/>
              <a:t>get </a:t>
            </a:r>
            <a:r>
              <a:rPr spc="-395" dirty="0"/>
              <a:t> </a:t>
            </a:r>
            <a:r>
              <a:rPr spc="-15" dirty="0"/>
              <a:t>better</a:t>
            </a:r>
            <a:r>
              <a:rPr spc="-5" dirty="0"/>
              <a:t> </a:t>
            </a:r>
            <a:r>
              <a:rPr spc="-10" dirty="0"/>
              <a:t>results</a:t>
            </a:r>
          </a:p>
          <a:p>
            <a:pPr marL="12700">
              <a:spcBef>
                <a:spcPts val="660"/>
              </a:spcBef>
            </a:pPr>
            <a:r>
              <a:rPr spc="-10" dirty="0">
                <a:solidFill>
                  <a:srgbClr val="000000"/>
                </a:solidFill>
              </a:rPr>
              <a:t>Previously: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-2,-1,0,1,2</a:t>
            </a:r>
          </a:p>
          <a:p>
            <a:pPr marL="12700">
              <a:spcBef>
                <a:spcPts val="50"/>
              </a:spcBef>
            </a:pPr>
            <a:r>
              <a:rPr spc="-5" dirty="0">
                <a:solidFill>
                  <a:srgbClr val="000000"/>
                </a:solidFill>
              </a:rPr>
              <a:t>Now: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-2.0,-1.9,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-1.8,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0,</a:t>
            </a:r>
            <a:r>
              <a:rPr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00"/>
                </a:solidFill>
                <a:latin typeface="Courier New"/>
                <a:cs typeface="Courier New"/>
              </a:rPr>
              <a:t>0.1,</a:t>
            </a: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954" y="3463899"/>
            <a:ext cx="4567754" cy="23906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530" y="127434"/>
            <a:ext cx="7012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Comments</a:t>
            </a:r>
            <a:r>
              <a:rPr spc="-25" dirty="0"/>
              <a:t> </a:t>
            </a:r>
            <a:r>
              <a:rPr spc="-30"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5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119" y="1784231"/>
            <a:ext cx="5544185" cy="2936240"/>
            <a:chOff x="330118" y="926981"/>
            <a:chExt cx="5544185" cy="293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118" y="926981"/>
              <a:ext cx="4567754" cy="29358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99305" y="1567047"/>
              <a:ext cx="774700" cy="25400"/>
            </a:xfrm>
            <a:custGeom>
              <a:avLst/>
              <a:gdLst/>
              <a:ahLst/>
              <a:cxnLst/>
              <a:rect l="l" t="t" r="r" b="b"/>
              <a:pathLst>
                <a:path w="774700" h="25400">
                  <a:moveTo>
                    <a:pt x="77470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774700" y="254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632523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63958" y="2469134"/>
            <a:ext cx="5244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spc="610" dirty="0">
                <a:solidFill>
                  <a:srgbClr val="632523"/>
                </a:solidFill>
                <a:latin typeface="Cambria Math"/>
                <a:cs typeface="Cambria Math"/>
              </a:rPr>
              <a:t>h</a:t>
            </a:r>
            <a:r>
              <a:rPr spc="-50" dirty="0">
                <a:solidFill>
                  <a:srgbClr val="632523"/>
                </a:solidFill>
                <a:latin typeface="Cambria Math"/>
                <a:cs typeface="Cambria Math"/>
              </a:rPr>
              <a:t>→</a:t>
            </a:r>
            <a:r>
              <a:rPr lang="en-US" spc="-75" dirty="0">
                <a:solidFill>
                  <a:srgbClr val="632523"/>
                </a:solidFill>
                <a:latin typeface="Cambria Math"/>
                <a:cs typeface="Cambria Math"/>
              </a:rPr>
              <a:t>0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404" y="2067002"/>
            <a:ext cx="2108200" cy="382905"/>
          </a:xfrm>
          <a:custGeom>
            <a:avLst/>
            <a:gdLst/>
            <a:ahLst/>
            <a:cxnLst/>
            <a:rect l="l" t="t" r="r" b="b"/>
            <a:pathLst>
              <a:path w="2108200" h="382905">
                <a:moveTo>
                  <a:pt x="295211" y="11468"/>
                </a:moveTo>
                <a:lnTo>
                  <a:pt x="291198" y="0"/>
                </a:lnTo>
                <a:lnTo>
                  <a:pt x="270725" y="7391"/>
                </a:lnTo>
                <a:lnTo>
                  <a:pt x="252780" y="18110"/>
                </a:lnTo>
                <a:lnTo>
                  <a:pt x="224447" y="49491"/>
                </a:lnTo>
                <a:lnTo>
                  <a:pt x="206971" y="91440"/>
                </a:lnTo>
                <a:lnTo>
                  <a:pt x="201155" y="141249"/>
                </a:lnTo>
                <a:lnTo>
                  <a:pt x="202603" y="167182"/>
                </a:lnTo>
                <a:lnTo>
                  <a:pt x="214210" y="213055"/>
                </a:lnTo>
                <a:lnTo>
                  <a:pt x="237248" y="250278"/>
                </a:lnTo>
                <a:lnTo>
                  <a:pt x="270662" y="274955"/>
                </a:lnTo>
                <a:lnTo>
                  <a:pt x="291198" y="282333"/>
                </a:lnTo>
                <a:lnTo>
                  <a:pt x="294767" y="270878"/>
                </a:lnTo>
                <a:lnTo>
                  <a:pt x="278676" y="263753"/>
                </a:lnTo>
                <a:lnTo>
                  <a:pt x="264795" y="253834"/>
                </a:lnTo>
                <a:lnTo>
                  <a:pt x="236321" y="207594"/>
                </a:lnTo>
                <a:lnTo>
                  <a:pt x="227952" y="164655"/>
                </a:lnTo>
                <a:lnTo>
                  <a:pt x="226898" y="139750"/>
                </a:lnTo>
                <a:lnTo>
                  <a:pt x="227952" y="115671"/>
                </a:lnTo>
                <a:lnTo>
                  <a:pt x="236321" y="73888"/>
                </a:lnTo>
                <a:lnTo>
                  <a:pt x="264909" y="28371"/>
                </a:lnTo>
                <a:lnTo>
                  <a:pt x="278930" y="18554"/>
                </a:lnTo>
                <a:lnTo>
                  <a:pt x="295211" y="11468"/>
                </a:lnTo>
                <a:close/>
              </a:path>
              <a:path w="2108200" h="382905">
                <a:moveTo>
                  <a:pt x="1109294" y="141249"/>
                </a:moveTo>
                <a:lnTo>
                  <a:pt x="1103477" y="91440"/>
                </a:lnTo>
                <a:lnTo>
                  <a:pt x="1086002" y="49491"/>
                </a:lnTo>
                <a:lnTo>
                  <a:pt x="1057668" y="18110"/>
                </a:lnTo>
                <a:lnTo>
                  <a:pt x="1019251" y="0"/>
                </a:lnTo>
                <a:lnTo>
                  <a:pt x="1015238" y="11468"/>
                </a:lnTo>
                <a:lnTo>
                  <a:pt x="1031582" y="18554"/>
                </a:lnTo>
                <a:lnTo>
                  <a:pt x="1045629" y="28371"/>
                </a:lnTo>
                <a:lnTo>
                  <a:pt x="1074178" y="73888"/>
                </a:lnTo>
                <a:lnTo>
                  <a:pt x="1082509" y="115671"/>
                </a:lnTo>
                <a:lnTo>
                  <a:pt x="1083551" y="139750"/>
                </a:lnTo>
                <a:lnTo>
                  <a:pt x="1082497" y="164655"/>
                </a:lnTo>
                <a:lnTo>
                  <a:pt x="1074127" y="207594"/>
                </a:lnTo>
                <a:lnTo>
                  <a:pt x="1045654" y="253834"/>
                </a:lnTo>
                <a:lnTo>
                  <a:pt x="1015682" y="270878"/>
                </a:lnTo>
                <a:lnTo>
                  <a:pt x="1019251" y="282333"/>
                </a:lnTo>
                <a:lnTo>
                  <a:pt x="1057757" y="264274"/>
                </a:lnTo>
                <a:lnTo>
                  <a:pt x="1086078" y="232994"/>
                </a:lnTo>
                <a:lnTo>
                  <a:pt x="1103490" y="191122"/>
                </a:lnTo>
                <a:lnTo>
                  <a:pt x="1107846" y="167182"/>
                </a:lnTo>
                <a:lnTo>
                  <a:pt x="1109294" y="141249"/>
                </a:lnTo>
                <a:close/>
              </a:path>
              <a:path w="2108200" h="382905">
                <a:moveTo>
                  <a:pt x="2108200" y="357301"/>
                </a:moveTo>
                <a:lnTo>
                  <a:pt x="0" y="357301"/>
                </a:lnTo>
                <a:lnTo>
                  <a:pt x="0" y="382701"/>
                </a:lnTo>
                <a:lnTo>
                  <a:pt x="2108200" y="382701"/>
                </a:lnTo>
                <a:lnTo>
                  <a:pt x="2108200" y="357301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3681" y="1978405"/>
            <a:ext cx="386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tabLst>
                <a:tab pos="2025014" algn="l"/>
                <a:tab pos="2927985" algn="l"/>
              </a:tabLst>
            </a:pPr>
            <a:r>
              <a:rPr sz="2400" spc="25" dirty="0">
                <a:solidFill>
                  <a:srgbClr val="632523"/>
                </a:solidFill>
                <a:latin typeface="Cambria Math"/>
                <a:cs typeface="Cambria Math"/>
              </a:rPr>
              <a:t>𝑑𝑓(𝑥)</a:t>
            </a:r>
            <a:r>
              <a:rPr sz="2400" spc="14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600" baseline="-41666" dirty="0">
                <a:solidFill>
                  <a:srgbClr val="632523"/>
                </a:solidFill>
                <a:latin typeface="Cambria Math"/>
                <a:cs typeface="Cambria Math"/>
              </a:rPr>
              <a:t>=</a:t>
            </a:r>
            <a:r>
              <a:rPr sz="3600" spc="427" baseline="-41666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600" spc="-7" baseline="-41666" dirty="0">
                <a:solidFill>
                  <a:srgbClr val="632523"/>
                </a:solidFill>
                <a:latin typeface="Cambria Math"/>
                <a:cs typeface="Cambria Math"/>
              </a:rPr>
              <a:t>lim</a:t>
            </a:r>
            <a:r>
              <a:rPr sz="3600" spc="30" baseline="-41666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𝑓	𝑥</a:t>
            </a:r>
            <a:r>
              <a:rPr sz="2400" spc="7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ℎ	−</a:t>
            </a:r>
            <a:r>
              <a:rPr sz="2400" spc="-6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632523"/>
                </a:solidFill>
                <a:latin typeface="Cambria Math"/>
                <a:cs typeface="Cambria Math"/>
              </a:rPr>
              <a:t>𝑓(𝑥)</a:t>
            </a:r>
            <a:endParaRPr sz="2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781" y="2403087"/>
            <a:ext cx="262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2444750" algn="l"/>
              </a:tabLst>
            </a:pP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𝑑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𝑥	ℎ</a:t>
            </a:r>
            <a:endParaRPr sz="24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8337" y="3793274"/>
            <a:ext cx="2463800" cy="25400"/>
          </a:xfrm>
          <a:custGeom>
            <a:avLst/>
            <a:gdLst/>
            <a:ahLst/>
            <a:cxnLst/>
            <a:rect l="l" t="t" r="r" b="b"/>
            <a:pathLst>
              <a:path w="2463800" h="25400">
                <a:moveTo>
                  <a:pt x="355600" y="0"/>
                </a:moveTo>
                <a:lnTo>
                  <a:pt x="0" y="0"/>
                </a:lnTo>
                <a:lnTo>
                  <a:pt x="0" y="25400"/>
                </a:lnTo>
                <a:lnTo>
                  <a:pt x="355600" y="25400"/>
                </a:lnTo>
                <a:lnTo>
                  <a:pt x="355600" y="0"/>
                </a:lnTo>
                <a:close/>
              </a:path>
              <a:path w="2463800" h="25400">
                <a:moveTo>
                  <a:pt x="1092200" y="0"/>
                </a:moveTo>
                <a:lnTo>
                  <a:pt x="736600" y="0"/>
                </a:lnTo>
                <a:lnTo>
                  <a:pt x="736600" y="25400"/>
                </a:lnTo>
                <a:lnTo>
                  <a:pt x="1092200" y="25400"/>
                </a:lnTo>
                <a:lnTo>
                  <a:pt x="1092200" y="0"/>
                </a:lnTo>
                <a:close/>
              </a:path>
              <a:path w="2463800" h="25400">
                <a:moveTo>
                  <a:pt x="2463800" y="0"/>
                </a:moveTo>
                <a:lnTo>
                  <a:pt x="1498600" y="0"/>
                </a:lnTo>
                <a:lnTo>
                  <a:pt x="1498600" y="25400"/>
                </a:lnTo>
                <a:lnTo>
                  <a:pt x="2463800" y="25400"/>
                </a:lnTo>
                <a:lnTo>
                  <a:pt x="2463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485" y="3279902"/>
            <a:ext cx="8286115" cy="2533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484495" eaLnBrk="1" fontAlgn="auto" hangingPunct="1">
              <a:spcBef>
                <a:spcPts val="625"/>
              </a:spcBef>
              <a:spcAft>
                <a:spcPts val="0"/>
              </a:spcAft>
            </a:pP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𝑑𝑦</a:t>
            </a:r>
            <a:r>
              <a:rPr sz="2400" spc="1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3600" baseline="-41666" dirty="0">
                <a:solidFill>
                  <a:prstClr val="black"/>
                </a:solidFill>
                <a:latin typeface="Cambria Math"/>
                <a:cs typeface="Cambria Math"/>
              </a:rPr>
              <a:t>≈</a:t>
            </a:r>
            <a:r>
              <a:rPr sz="3600" spc="172" baseline="-416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∆𝑦</a:t>
            </a:r>
            <a:r>
              <a:rPr sz="2400" spc="1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3600" baseline="-41666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3600" spc="179" baseline="-416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lang="en-US" sz="2700" spc="-30" baseline="-15432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2700" spc="292" baseline="-1543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400" spc="-1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lang="en-US" sz="2700" spc="-75" baseline="-15432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endParaRPr sz="2700" baseline="-15432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5486400" eaLnBrk="1" fontAlgn="auto" hangingPunct="1">
              <a:spcBef>
                <a:spcPts val="530"/>
              </a:spcBef>
              <a:spcAft>
                <a:spcPts val="0"/>
              </a:spcAft>
              <a:tabLst>
                <a:tab pos="6230620" algn="l"/>
                <a:tab pos="6983095" algn="l"/>
              </a:tabLst>
            </a:pP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𝑑𝑥	∆𝑥	</a:t>
            </a:r>
            <a:r>
              <a:rPr sz="2400" spc="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700" spc="7" baseline="-15432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2700" spc="240" baseline="-1543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400" spc="-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700" spc="-37" baseline="-15432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endParaRPr sz="2700" baseline="-15432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32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11150" indent="-285750" eaLnBrk="1" fontAlgn="auto" hangingPunct="1">
              <a:spcBef>
                <a:spcPts val="1975"/>
              </a:spcBef>
              <a:spcAft>
                <a:spcPts val="0"/>
              </a:spcAft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see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numeric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solutions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becomes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very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close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exact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solutions.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11150" marR="302895" indent="-285750" eaLnBrk="1" fontAlgn="auto" hangingPunct="1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310515" algn="l"/>
                <a:tab pos="311150" algn="l"/>
              </a:tabLst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ℎ</a:t>
            </a:r>
            <a:r>
              <a:rPr sz="2000" spc="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→ 0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should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expect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numerical solutions should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exactly </a:t>
            </a:r>
            <a:r>
              <a:rPr sz="2000" spc="-4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match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exact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solutions.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152400"/>
            <a:ext cx="3378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Polynomials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5BFB2-5CE3-43F7-8918-53A49FA38A13}"/>
              </a:ext>
            </a:extLst>
          </p:cNvPr>
          <p:cNvGrpSpPr/>
          <p:nvPr/>
        </p:nvGrpSpPr>
        <p:grpSpPr>
          <a:xfrm>
            <a:off x="457200" y="1143000"/>
            <a:ext cx="8637270" cy="3639200"/>
            <a:chOff x="0" y="1676400"/>
            <a:chExt cx="8637270" cy="3639200"/>
          </a:xfrm>
        </p:grpSpPr>
        <p:sp>
          <p:nvSpPr>
            <p:cNvPr id="3" name="object 3"/>
            <p:cNvSpPr/>
            <p:nvPr/>
          </p:nvSpPr>
          <p:spPr>
            <a:xfrm>
              <a:off x="1676638" y="2597233"/>
              <a:ext cx="432434" cy="329565"/>
            </a:xfrm>
            <a:custGeom>
              <a:avLst/>
              <a:gdLst/>
              <a:ahLst/>
              <a:cxnLst/>
              <a:rect l="l" t="t" r="r" b="b"/>
              <a:pathLst>
                <a:path w="432435" h="329564">
                  <a:moveTo>
                    <a:pt x="327313" y="0"/>
                  </a:moveTo>
                  <a:lnTo>
                    <a:pt x="322625" y="13369"/>
                  </a:lnTo>
                  <a:lnTo>
                    <a:pt x="341692" y="21644"/>
                  </a:lnTo>
                  <a:lnTo>
                    <a:pt x="358089" y="33098"/>
                  </a:lnTo>
                  <a:lnTo>
                    <a:pt x="382875" y="65545"/>
                  </a:lnTo>
                  <a:lnTo>
                    <a:pt x="397460" y="109323"/>
                  </a:lnTo>
                  <a:lnTo>
                    <a:pt x="402322" y="163041"/>
                  </a:lnTo>
                  <a:lnTo>
                    <a:pt x="401101" y="192092"/>
                  </a:lnTo>
                  <a:lnTo>
                    <a:pt x="391334" y="242185"/>
                  </a:lnTo>
                  <a:lnTo>
                    <a:pt x="371736" y="281307"/>
                  </a:lnTo>
                  <a:lnTo>
                    <a:pt x="341914" y="307699"/>
                  </a:lnTo>
                  <a:lnTo>
                    <a:pt x="323146" y="316011"/>
                  </a:lnTo>
                  <a:lnTo>
                    <a:pt x="327313" y="329380"/>
                  </a:lnTo>
                  <a:lnTo>
                    <a:pt x="372240" y="308306"/>
                  </a:lnTo>
                  <a:lnTo>
                    <a:pt x="405274" y="271821"/>
                  </a:lnTo>
                  <a:lnTo>
                    <a:pt x="425589" y="222966"/>
                  </a:lnTo>
                  <a:lnTo>
                    <a:pt x="432361" y="164777"/>
                  </a:lnTo>
                  <a:lnTo>
                    <a:pt x="430663" y="134581"/>
                  </a:lnTo>
                  <a:lnTo>
                    <a:pt x="417076" y="81059"/>
                  </a:lnTo>
                  <a:lnTo>
                    <a:pt x="390130" y="37488"/>
                  </a:lnTo>
                  <a:lnTo>
                    <a:pt x="351192" y="8621"/>
                  </a:lnTo>
                  <a:lnTo>
                    <a:pt x="327313" y="0"/>
                  </a:lnTo>
                  <a:close/>
                </a:path>
                <a:path w="432435" h="329564">
                  <a:moveTo>
                    <a:pt x="105046" y="0"/>
                  </a:moveTo>
                  <a:lnTo>
                    <a:pt x="60228" y="21117"/>
                  </a:lnTo>
                  <a:lnTo>
                    <a:pt x="27172" y="57732"/>
                  </a:lnTo>
                  <a:lnTo>
                    <a:pt x="6793" y="106675"/>
                  </a:lnTo>
                  <a:lnTo>
                    <a:pt x="0" y="164777"/>
                  </a:lnTo>
                  <a:lnTo>
                    <a:pt x="1692" y="195038"/>
                  </a:lnTo>
                  <a:lnTo>
                    <a:pt x="15236" y="248560"/>
                  </a:lnTo>
                  <a:lnTo>
                    <a:pt x="42116" y="291990"/>
                  </a:lnTo>
                  <a:lnTo>
                    <a:pt x="81096" y="320769"/>
                  </a:lnTo>
                  <a:lnTo>
                    <a:pt x="105046" y="329380"/>
                  </a:lnTo>
                  <a:lnTo>
                    <a:pt x="109214" y="316011"/>
                  </a:lnTo>
                  <a:lnTo>
                    <a:pt x="90446" y="307699"/>
                  </a:lnTo>
                  <a:lnTo>
                    <a:pt x="74249" y="296130"/>
                  </a:lnTo>
                  <a:lnTo>
                    <a:pt x="49571" y="263227"/>
                  </a:lnTo>
                  <a:lnTo>
                    <a:pt x="34921" y="218473"/>
                  </a:lnTo>
                  <a:lnTo>
                    <a:pt x="30038" y="163041"/>
                  </a:lnTo>
                  <a:lnTo>
                    <a:pt x="31258" y="134940"/>
                  </a:lnTo>
                  <a:lnTo>
                    <a:pt x="41025" y="86192"/>
                  </a:lnTo>
                  <a:lnTo>
                    <a:pt x="60657" y="47732"/>
                  </a:lnTo>
                  <a:lnTo>
                    <a:pt x="90739" y="21644"/>
                  </a:lnTo>
                  <a:lnTo>
                    <a:pt x="109735" y="13369"/>
                  </a:lnTo>
                  <a:lnTo>
                    <a:pt x="105046" y="0"/>
                  </a:lnTo>
                  <a:close/>
                </a:path>
              </a:pathLst>
            </a:custGeom>
            <a:solidFill>
              <a:srgbClr val="632523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0" y="1676400"/>
              <a:ext cx="8637270" cy="3639200"/>
            </a:xfrm>
            <a:prstGeom prst="rect">
              <a:avLst/>
            </a:prstGeom>
          </p:spPr>
          <p:txBody>
            <a:bodyPr vert="horz" wrap="square" lIns="0" tIns="259079" rIns="0" bIns="0" rtlCol="0">
              <a:spAutoFit/>
            </a:bodyPr>
            <a:lstStyle/>
            <a:p>
              <a:pPr marL="38100" eaLnBrk="1" fontAlgn="auto" hangingPunct="1">
                <a:spcBef>
                  <a:spcPts val="2039"/>
                </a:spcBef>
                <a:spcAft>
                  <a:spcPts val="0"/>
                </a:spcAft>
              </a:pP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A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 polynomial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is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expressed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as:</a:t>
              </a:r>
            </a:p>
            <a:p>
              <a:pPr algn="ctr" eaLnBrk="1" fontAlgn="auto" hangingPunct="1">
                <a:spcBef>
                  <a:spcPts val="1945"/>
                </a:spcBef>
                <a:spcAft>
                  <a:spcPts val="0"/>
                </a:spcAft>
                <a:tabLst>
                  <a:tab pos="349885" algn="l"/>
                  <a:tab pos="796290" algn="l"/>
                  <a:tab pos="5615305" algn="l"/>
                </a:tabLst>
              </a:pPr>
              <a:r>
                <a:rPr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𝑝	𝑥	=</a:t>
              </a:r>
              <a:r>
                <a:rPr sz="2400" spc="155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spc="145" dirty="0">
                  <a:solidFill>
                    <a:srgbClr val="632523"/>
                  </a:solidFill>
                  <a:latin typeface="Cambria Math"/>
                  <a:cs typeface="Cambria Math"/>
                </a:rPr>
                <a:t>𝑝</a:t>
              </a:r>
              <a:r>
                <a:rPr lang="en-US" sz="2400" spc="217" baseline="-16666" dirty="0">
                  <a:solidFill>
                    <a:srgbClr val="632523"/>
                  </a:solidFill>
                  <a:latin typeface="Cambria Math"/>
                  <a:cs typeface="Cambria Math"/>
                </a:rPr>
                <a:t>1</a:t>
              </a:r>
              <a:r>
                <a:rPr sz="2400" spc="145" dirty="0">
                  <a:solidFill>
                    <a:srgbClr val="632523"/>
                  </a:solidFill>
                  <a:latin typeface="Cambria Math"/>
                  <a:cs typeface="Cambria Math"/>
                </a:rPr>
                <a:t>𝑥</a:t>
              </a:r>
              <a:r>
                <a:rPr sz="2400" spc="217" baseline="29166" dirty="0">
                  <a:solidFill>
                    <a:srgbClr val="632523"/>
                  </a:solidFill>
                  <a:latin typeface="Cambria Math"/>
                  <a:cs typeface="Cambria Math"/>
                </a:rPr>
                <a:t>𝑛</a:t>
              </a:r>
              <a:r>
                <a:rPr sz="2400" spc="540" baseline="29166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+ </a:t>
              </a:r>
              <a:r>
                <a:rPr sz="2400" spc="265" dirty="0">
                  <a:solidFill>
                    <a:srgbClr val="632523"/>
                  </a:solidFill>
                  <a:latin typeface="Cambria Math"/>
                  <a:cs typeface="Cambria Math"/>
                </a:rPr>
                <a:t>𝑝</a:t>
              </a:r>
              <a:r>
                <a:rPr sz="2400" spc="397" baseline="-16666" dirty="0">
                  <a:solidFill>
                    <a:srgbClr val="632523"/>
                  </a:solidFill>
                  <a:latin typeface="Cambria Math"/>
                  <a:cs typeface="Cambria Math"/>
                </a:rPr>
                <a:t>2</a:t>
              </a:r>
              <a:r>
                <a:rPr sz="2400" spc="265" dirty="0">
                  <a:solidFill>
                    <a:srgbClr val="632523"/>
                  </a:solidFill>
                  <a:latin typeface="Cambria Math"/>
                  <a:cs typeface="Cambria Math"/>
                </a:rPr>
                <a:t>𝑥</a:t>
              </a:r>
              <a:r>
                <a:rPr sz="2400" spc="397" baseline="29166" dirty="0">
                  <a:solidFill>
                    <a:srgbClr val="632523"/>
                  </a:solidFill>
                  <a:latin typeface="Cambria Math"/>
                  <a:cs typeface="Cambria Math"/>
                </a:rPr>
                <a:t>𝑛-</a:t>
              </a:r>
              <a:r>
                <a:rPr lang="en-US" sz="2400" spc="397" baseline="29166" dirty="0">
                  <a:solidFill>
                    <a:srgbClr val="632523"/>
                  </a:solidFill>
                  <a:latin typeface="Cambria Math"/>
                  <a:cs typeface="Cambria Math"/>
                </a:rPr>
                <a:t>1</a:t>
              </a:r>
              <a:r>
                <a:rPr sz="2400" spc="494" baseline="29166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+ ⋯</a:t>
              </a:r>
              <a:r>
                <a:rPr sz="2400" spc="-150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+</a:t>
              </a:r>
              <a:r>
                <a:rPr sz="2400" spc="5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spc="70" dirty="0">
                  <a:solidFill>
                    <a:srgbClr val="632523"/>
                  </a:solidFill>
                  <a:latin typeface="Cambria Math"/>
                  <a:cs typeface="Cambria Math"/>
                </a:rPr>
                <a:t>𝑝</a:t>
              </a:r>
              <a:r>
                <a:rPr sz="2400" spc="104" baseline="-16666" dirty="0">
                  <a:solidFill>
                    <a:srgbClr val="632523"/>
                  </a:solidFill>
                  <a:latin typeface="Cambria Math"/>
                  <a:cs typeface="Cambria Math"/>
                </a:rPr>
                <a:t>𝑛</a:t>
              </a:r>
              <a:r>
                <a:rPr sz="2400" spc="70" dirty="0">
                  <a:solidFill>
                    <a:srgbClr val="632523"/>
                  </a:solidFill>
                  <a:latin typeface="Cambria Math"/>
                  <a:cs typeface="Cambria Math"/>
                </a:rPr>
                <a:t>𝑥</a:t>
              </a:r>
              <a:r>
                <a:rPr sz="2400" spc="85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+</a:t>
              </a:r>
              <a:r>
                <a:rPr lang="en-US" sz="2400" dirty="0">
                  <a:solidFill>
                    <a:srgbClr val="632523"/>
                  </a:solidFill>
                  <a:latin typeface="Cambria Math"/>
                  <a:cs typeface="Cambria Math"/>
                </a:rPr>
                <a:t> </a:t>
              </a:r>
              <a:r>
                <a:rPr sz="2400" spc="370" dirty="0">
                  <a:solidFill>
                    <a:srgbClr val="632523"/>
                  </a:solidFill>
                  <a:latin typeface="Cambria Math"/>
                  <a:cs typeface="Cambria Math"/>
                </a:rPr>
                <a:t>𝑝</a:t>
              </a:r>
              <a:r>
                <a:rPr sz="2400" spc="555" baseline="-16666" dirty="0">
                  <a:solidFill>
                    <a:srgbClr val="632523"/>
                  </a:solidFill>
                  <a:latin typeface="Cambria Math"/>
                  <a:cs typeface="Cambria Math"/>
                </a:rPr>
                <a:t>𝑛</a:t>
              </a:r>
              <a:r>
                <a:rPr lang="en-US" sz="2400" spc="555" baseline="-16666" dirty="0">
                  <a:solidFill>
                    <a:srgbClr val="632523"/>
                  </a:solidFill>
                  <a:latin typeface="Cambria Math"/>
                  <a:cs typeface="Cambria Math"/>
                </a:rPr>
                <a:t>+1</a:t>
              </a:r>
              <a:endParaRPr sz="2400" baseline="-16666" dirty="0">
                <a:solidFill>
                  <a:prstClr val="black"/>
                </a:solidFill>
                <a:latin typeface="Cambria Math"/>
                <a:cs typeface="Cambria Math"/>
              </a:endParaRPr>
            </a:p>
            <a:p>
              <a:pPr marL="38100" eaLnBrk="1" fontAlgn="auto" hangingPunct="1">
                <a:spcBef>
                  <a:spcPts val="1945"/>
                </a:spcBef>
                <a:spcAft>
                  <a:spcPts val="0"/>
                </a:spcAft>
                <a:tabLst>
                  <a:tab pos="2903855" algn="l"/>
                </a:tabLst>
              </a:pP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where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95" dirty="0">
                  <a:solidFill>
                    <a:prstClr val="black"/>
                  </a:solidFill>
                  <a:latin typeface="Cambria Math"/>
                  <a:cs typeface="Cambria Math"/>
                </a:rPr>
                <a:t>𝑝</a:t>
              </a:r>
              <a:r>
                <a:rPr lang="en-US" sz="2400" spc="142" baseline="-16666" dirty="0">
                  <a:solidFill>
                    <a:prstClr val="black"/>
                  </a:solidFill>
                  <a:latin typeface="Cambria Math"/>
                  <a:cs typeface="Cambria Math"/>
                </a:rPr>
                <a:t>1</a:t>
              </a:r>
              <a:r>
                <a:rPr sz="2400" spc="95" dirty="0">
                  <a:solidFill>
                    <a:prstClr val="black"/>
                  </a:solidFill>
                  <a:latin typeface="Cambria Math"/>
                  <a:cs typeface="Cambria Math"/>
                </a:rPr>
                <a:t>,</a:t>
              </a:r>
              <a:r>
                <a:rPr sz="2400" spc="-150" dirty="0">
                  <a:solidFill>
                    <a:prstClr val="black"/>
                  </a:solidFill>
                  <a:latin typeface="Cambria Math"/>
                  <a:cs typeface="Cambria Math"/>
                </a:rPr>
                <a:t> </a:t>
              </a:r>
              <a:r>
                <a:rPr sz="2400" spc="30" dirty="0">
                  <a:solidFill>
                    <a:prstClr val="black"/>
                  </a:solidFill>
                  <a:latin typeface="Cambria Math"/>
                  <a:cs typeface="Cambria Math"/>
                </a:rPr>
                <a:t>𝑝</a:t>
              </a:r>
              <a:r>
                <a:rPr sz="2400" spc="44" baseline="-16666" dirty="0">
                  <a:solidFill>
                    <a:prstClr val="black"/>
                  </a:solidFill>
                  <a:latin typeface="Cambria Math"/>
                  <a:cs typeface="Cambria Math"/>
                </a:rPr>
                <a:t>2</a:t>
              </a:r>
              <a:r>
                <a:rPr sz="2400" spc="30" dirty="0">
                  <a:solidFill>
                    <a:prstClr val="black"/>
                  </a:solidFill>
                  <a:latin typeface="Cambria Math"/>
                  <a:cs typeface="Cambria Math"/>
                </a:rPr>
                <a:t>,</a:t>
              </a:r>
              <a:r>
                <a:rPr sz="2400" spc="-145" dirty="0">
                  <a:solidFill>
                    <a:prstClr val="black"/>
                  </a:solidFill>
                  <a:latin typeface="Cambria Math"/>
                  <a:cs typeface="Cambria Math"/>
                </a:rPr>
                <a:t> </a:t>
              </a:r>
              <a:r>
                <a:rPr sz="2400" spc="75" dirty="0">
                  <a:solidFill>
                    <a:prstClr val="black"/>
                  </a:solidFill>
                  <a:latin typeface="Cambria Math"/>
                  <a:cs typeface="Cambria Math"/>
                </a:rPr>
                <a:t>𝑝</a:t>
              </a:r>
              <a:r>
                <a:rPr lang="en-US" sz="2400" spc="112" baseline="-16666" dirty="0">
                  <a:solidFill>
                    <a:prstClr val="black"/>
                  </a:solidFill>
                  <a:latin typeface="Cambria Math"/>
                  <a:cs typeface="Cambria Math"/>
                </a:rPr>
                <a:t>3</a:t>
              </a:r>
              <a:r>
                <a:rPr sz="2400" spc="75" dirty="0">
                  <a:solidFill>
                    <a:prstClr val="black"/>
                  </a:solidFill>
                  <a:latin typeface="Cambria Math"/>
                  <a:cs typeface="Cambria Math"/>
                </a:rPr>
                <a:t>,</a:t>
              </a:r>
              <a:r>
                <a:rPr sz="2400" spc="-145" dirty="0">
                  <a:solidFill>
                    <a:prstClr val="black"/>
                  </a:solidFill>
                  <a:latin typeface="Cambria Math"/>
                  <a:cs typeface="Cambria Math"/>
                </a:rPr>
                <a:t> </a:t>
              </a:r>
              <a:r>
                <a:rPr sz="2400" dirty="0">
                  <a:solidFill>
                    <a:prstClr val="black"/>
                  </a:solidFill>
                  <a:latin typeface="Cambria Math"/>
                  <a:cs typeface="Cambria Math"/>
                </a:rPr>
                <a:t>…	</a:t>
              </a:r>
              <a:r>
                <a:rPr sz="2400" spc="-20" dirty="0">
                  <a:solidFill>
                    <a:prstClr val="black"/>
                  </a:solidFill>
                  <a:latin typeface="Calibri"/>
                  <a:cs typeface="Calibri"/>
                </a:rPr>
                <a:t>are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coefficients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of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polynomial.</a:t>
              </a:r>
              <a:endParaRPr sz="2400" dirty="0">
                <a:solidFill>
                  <a:prstClr val="black"/>
                </a:solidFill>
                <a:latin typeface="Calibri"/>
                <a:cs typeface="Calibri"/>
              </a:endParaRPr>
            </a:p>
            <a:p>
              <a:pPr marL="38100" marR="30480" eaLnBrk="1" fontAlgn="auto" hangingPunct="1">
                <a:lnSpc>
                  <a:spcPct val="100699"/>
                </a:lnSpc>
                <a:spcBef>
                  <a:spcPts val="1825"/>
                </a:spcBef>
                <a:spcAft>
                  <a:spcPts val="0"/>
                </a:spcAft>
              </a:pP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I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n</a:t>
              </a:r>
              <a:r>
                <a:rPr sz="2400" spc="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20" dirty="0">
                  <a:solidFill>
                    <a:prstClr val="black"/>
                  </a:solidFill>
                  <a:latin typeface="Calibri"/>
                  <a:cs typeface="Calibri"/>
                </a:rPr>
                <a:t>P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y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th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n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30" dirty="0">
                  <a:solidFill>
                    <a:prstClr val="black"/>
                  </a:solidFill>
                  <a:latin typeface="Calibri"/>
                  <a:cs typeface="Calibri"/>
                </a:rPr>
                <a:t>w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e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20" dirty="0">
                  <a:solidFill>
                    <a:prstClr val="black"/>
                  </a:solidFill>
                  <a:latin typeface="Calibri"/>
                  <a:cs typeface="Calibri"/>
                </a:rPr>
                <a:t>c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a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n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u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s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e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srgbClr val="632523"/>
                  </a:solidFill>
                  <a:latin typeface="Courier New"/>
                  <a:cs typeface="Courier New"/>
                </a:rPr>
                <a:t>polyde</a:t>
              </a:r>
              <a:r>
                <a:rPr sz="2400" spc="-5" dirty="0">
                  <a:solidFill>
                    <a:srgbClr val="632523"/>
                  </a:solidFill>
                  <a:latin typeface="Courier New"/>
                  <a:cs typeface="Courier New"/>
                </a:rPr>
                <a:t>r</a:t>
              </a:r>
              <a:r>
                <a:rPr sz="2400" spc="-10" dirty="0">
                  <a:solidFill>
                    <a:srgbClr val="632523"/>
                  </a:solidFill>
                  <a:latin typeface="Courier New"/>
                  <a:cs typeface="Courier New"/>
                </a:rPr>
                <a:t>(</a:t>
              </a:r>
              <a:r>
                <a:rPr sz="2400" dirty="0">
                  <a:solidFill>
                    <a:srgbClr val="632523"/>
                  </a:solidFill>
                  <a:latin typeface="Courier New"/>
                  <a:cs typeface="Courier New"/>
                </a:rPr>
                <a:t>)</a:t>
              </a:r>
              <a:r>
                <a:rPr sz="2400" spc="-1050" dirty="0">
                  <a:solidFill>
                    <a:srgbClr val="632523"/>
                  </a:solidFill>
                  <a:latin typeface="Courier New"/>
                  <a:cs typeface="Courier New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f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unc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i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n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30" dirty="0">
                  <a:solidFill>
                    <a:prstClr val="black"/>
                  </a:solidFill>
                  <a:latin typeface="Calibri"/>
                  <a:cs typeface="Calibri"/>
                </a:rPr>
                <a:t>t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o p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e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r</a:t>
              </a:r>
              <a:r>
                <a:rPr sz="2400" spc="-65" dirty="0">
                  <a:solidFill>
                    <a:prstClr val="black"/>
                  </a:solidFill>
                  <a:latin typeface="Calibri"/>
                  <a:cs typeface="Calibri"/>
                </a:rPr>
                <a:t>f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or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m  </a:t>
              </a:r>
              <a:r>
                <a:rPr sz="2400" spc="-20" dirty="0">
                  <a:solidFill>
                    <a:prstClr val="black"/>
                  </a:solidFill>
                  <a:latin typeface="Calibri"/>
                  <a:cs typeface="Calibri"/>
                </a:rPr>
                <a:t>differentiation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on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polynomials.</a:t>
              </a:r>
              <a:endParaRPr sz="2400" dirty="0">
                <a:solidFill>
                  <a:prstClr val="black"/>
                </a:solidFill>
                <a:latin typeface="Calibri"/>
                <a:cs typeface="Calibri"/>
              </a:endParaRPr>
            </a:p>
            <a:p>
              <a:pPr marL="38100" eaLnBrk="1" fontAlgn="auto" hangingPunct="1">
                <a:lnSpc>
                  <a:spcPts val="33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This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function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works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4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same </a:t>
              </a:r>
              <a:r>
                <a:rPr sz="2400" spc="-35" dirty="0">
                  <a:solidFill>
                    <a:prstClr val="black"/>
                  </a:solidFill>
                  <a:latin typeface="Calibri"/>
                  <a:cs typeface="Calibri"/>
                </a:rPr>
                <a:t>way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 as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400" spc="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0" dirty="0">
                  <a:solidFill>
                    <a:prstClr val="black"/>
                  </a:solidFill>
                  <a:latin typeface="Courier New"/>
                  <a:cs typeface="Courier New"/>
                </a:rPr>
                <a:t>polyint()</a:t>
              </a:r>
              <a:endParaRPr sz="2400" dirty="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38100" eaLnBrk="1" fontAlgn="auto" hangingPunct="1">
                <a:spcBef>
                  <a:spcPts val="50"/>
                </a:spcBef>
                <a:spcAft>
                  <a:spcPts val="0"/>
                </a:spcAft>
              </a:pP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function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which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15" dirty="0">
                  <a:solidFill>
                    <a:prstClr val="black"/>
                  </a:solidFill>
                  <a:latin typeface="Calibri"/>
                  <a:cs typeface="Calibri"/>
                </a:rPr>
                <a:t>performs</a:t>
              </a:r>
              <a:r>
                <a:rPr sz="2400" spc="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20" dirty="0">
                  <a:solidFill>
                    <a:prstClr val="black"/>
                  </a:solidFill>
                  <a:latin typeface="Calibri"/>
                  <a:cs typeface="Calibri"/>
                </a:rPr>
                <a:t>integration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on</a:t>
              </a:r>
              <a:r>
                <a:rPr sz="240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alibri"/>
                  <a:cs typeface="Calibri"/>
                </a:rPr>
                <a:t>polynomials.</a:t>
              </a:r>
              <a:endParaRPr sz="240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010" y="96471"/>
            <a:ext cx="2379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598" y="1364241"/>
            <a:ext cx="7560945" cy="283731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8100" eaLnBrk="1" fontAlgn="auto" hangingPunct="1">
              <a:spcBef>
                <a:spcPts val="1825"/>
              </a:spcBef>
              <a:spcAft>
                <a:spcPts val="0"/>
              </a:spcAft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Given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the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 following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polynomial: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554355" algn="ctr" eaLnBrk="1" fontAlgn="auto" hangingPunct="1">
              <a:spcBef>
                <a:spcPts val="1730"/>
              </a:spcBef>
              <a:spcAft>
                <a:spcPts val="0"/>
              </a:spcAft>
              <a:tabLst>
                <a:tab pos="904240" algn="l"/>
                <a:tab pos="1350645" algn="l"/>
              </a:tabLst>
            </a:pP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𝑝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	=</a:t>
            </a:r>
            <a:r>
              <a:rPr sz="2400" spc="1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16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800" spc="240" baseline="29166" dirty="0">
                <a:solidFill>
                  <a:prstClr val="black"/>
                </a:solidFill>
                <a:latin typeface="Cambria Math"/>
                <a:cs typeface="Cambria Math"/>
              </a:rPr>
              <a:t>3</a:t>
            </a:r>
            <a:r>
              <a:rPr sz="2800" spc="472" baseline="291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prstClr val="black"/>
                </a:solidFill>
                <a:latin typeface="Cambria Math"/>
                <a:cs typeface="Cambria Math"/>
              </a:rPr>
              <a:t>2𝑥</a:t>
            </a:r>
            <a:r>
              <a:rPr sz="2800" spc="89" baseline="29166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2800" spc="472" baseline="291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z="2400"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3</a:t>
            </a:r>
          </a:p>
          <a:p>
            <a:pPr marL="38100" eaLnBrk="1" fontAlgn="auto" hangingPunct="1">
              <a:spcBef>
                <a:spcPts val="1440"/>
              </a:spcBef>
              <a:spcAft>
                <a:spcPts val="0"/>
              </a:spcAft>
            </a:pPr>
            <a:r>
              <a:rPr sz="2400" spc="-10" dirty="0">
                <a:solidFill>
                  <a:srgbClr val="632523"/>
                </a:solidFill>
                <a:latin typeface="Calibri"/>
                <a:cs typeface="Calibri"/>
              </a:rPr>
              <a:t>Note!!!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32523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32523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 use</a:t>
            </a:r>
            <a:r>
              <a:rPr sz="2400" spc="-1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Python, </a:t>
            </a:r>
            <a:r>
              <a:rPr sz="2400" spc="-15" dirty="0">
                <a:solidFill>
                  <a:srgbClr val="632523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32523"/>
                </a:solidFill>
                <a:latin typeface="Calibri"/>
                <a:cs typeface="Calibri"/>
              </a:rPr>
              <a:t>reformulate: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535305" algn="ctr" eaLnBrk="1" fontAlgn="auto" hangingPunct="1">
              <a:spcBef>
                <a:spcPts val="1440"/>
              </a:spcBef>
              <a:spcAft>
                <a:spcPts val="0"/>
              </a:spcAft>
              <a:tabLst>
                <a:tab pos="885825" algn="l"/>
                <a:tab pos="1332230" algn="l"/>
              </a:tabLst>
            </a:pP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𝑝</a:t>
            </a:r>
            <a:r>
              <a:rPr lang="en-US" sz="2400" dirty="0">
                <a:solidFill>
                  <a:srgbClr val="632523"/>
                </a:solidFill>
                <a:latin typeface="Cambria Math"/>
                <a:cs typeface="Cambria Math"/>
              </a:rPr>
              <a:t>(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lang="en-US" sz="2400" dirty="0">
                <a:solidFill>
                  <a:srgbClr val="632523"/>
                </a:solidFill>
                <a:latin typeface="Cambria Math"/>
                <a:cs typeface="Cambria Math"/>
              </a:rPr>
              <a:t>)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	=</a:t>
            </a:r>
            <a:r>
              <a:rPr sz="2400" spc="13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3</a:t>
            </a:r>
            <a:r>
              <a:rPr sz="2400" spc="1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−𝑥</a:t>
            </a:r>
            <a:r>
              <a:rPr sz="2400" spc="7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85" dirty="0">
                <a:solidFill>
                  <a:srgbClr val="632523"/>
                </a:solidFill>
                <a:latin typeface="Cambria Math"/>
                <a:cs typeface="Cambria Math"/>
              </a:rPr>
              <a:t>2𝑥</a:t>
            </a:r>
            <a:r>
              <a:rPr sz="2800" spc="127" baseline="29166" dirty="0">
                <a:solidFill>
                  <a:srgbClr val="632523"/>
                </a:solidFill>
                <a:latin typeface="Cambria Math"/>
                <a:cs typeface="Cambria Math"/>
              </a:rPr>
              <a:t>2</a:t>
            </a:r>
            <a:r>
              <a:rPr sz="2400" spc="85" dirty="0">
                <a:solidFill>
                  <a:srgbClr val="632523"/>
                </a:solidFill>
                <a:latin typeface="Calibri"/>
                <a:cs typeface="Calibri"/>
              </a:rPr>
              <a:t>+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lang="en-US" sz="2800" spc="240" baseline="29166" dirty="0">
                <a:solidFill>
                  <a:srgbClr val="632523"/>
                </a:solidFill>
                <a:latin typeface="Cambria Math"/>
                <a:cs typeface="Cambria Math"/>
              </a:rPr>
              <a:t>3</a:t>
            </a:r>
            <a:endParaRPr sz="2800" baseline="29166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8100" eaLnBrk="1" fontAlgn="auto" hangingPunct="1">
              <a:spcBef>
                <a:spcPts val="1440"/>
              </a:spcBef>
              <a:spcAft>
                <a:spcPts val="0"/>
              </a:spcAft>
            </a:pPr>
            <a:r>
              <a:rPr sz="2400" spc="-5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find: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5123" y="5077717"/>
            <a:ext cx="711200" cy="25400"/>
          </a:xfrm>
          <a:custGeom>
            <a:avLst/>
            <a:gdLst/>
            <a:ahLst/>
            <a:cxnLst/>
            <a:rect l="l" t="t" r="r" b="b"/>
            <a:pathLst>
              <a:path w="711200" h="25400">
                <a:moveTo>
                  <a:pt x="711199" y="0"/>
                </a:moveTo>
                <a:lnTo>
                  <a:pt x="0" y="0"/>
                </a:lnTo>
                <a:lnTo>
                  <a:pt x="0" y="25399"/>
                </a:lnTo>
                <a:lnTo>
                  <a:pt x="711199" y="25399"/>
                </a:lnTo>
                <a:lnTo>
                  <a:pt x="711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9367" y="5104639"/>
            <a:ext cx="53695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spc="22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lang="en-US" sz="2000" spc="220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endParaRPr sz="20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112" y="4724400"/>
            <a:ext cx="658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3000" spc="157" baseline="45833" dirty="0">
                <a:solidFill>
                  <a:prstClr val="black"/>
                </a:solidFill>
                <a:latin typeface="Cambria Math"/>
                <a:cs typeface="Cambria Math"/>
              </a:rPr>
              <a:t>𝑑𝑝(𝑥)</a:t>
            </a:r>
            <a:r>
              <a:rPr sz="3000" spc="525" baseline="45833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800" spc="15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0 − 1 +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 4𝑥</a:t>
            </a:r>
            <a:r>
              <a:rPr sz="2800" spc="8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60" dirty="0">
                <a:solidFill>
                  <a:prstClr val="black"/>
                </a:solidFill>
                <a:latin typeface="Cambria Math"/>
                <a:cs typeface="Cambria Math"/>
              </a:rPr>
              <a:t>3𝑥</a:t>
            </a:r>
            <a:r>
              <a:rPr sz="3000" spc="89" baseline="29166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3000" spc="712" baseline="291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800" spc="1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−1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 +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 4𝑥</a:t>
            </a:r>
            <a:r>
              <a:rPr sz="2800" spc="8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60" dirty="0">
                <a:solidFill>
                  <a:prstClr val="black"/>
                </a:solidFill>
                <a:latin typeface="Cambria Math"/>
                <a:cs typeface="Cambria Math"/>
              </a:rPr>
              <a:t>3𝑥</a:t>
            </a:r>
            <a:r>
              <a:rPr sz="3000" spc="89" baseline="29166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3000" baseline="29166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60" y="27605"/>
            <a:ext cx="2011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0" y="2012961"/>
            <a:ext cx="5772868" cy="1508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txBody>
          <a:bodyPr vert="horz" wrap="square" lIns="36000" tIns="36000" rIns="36000" bIns="3600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import </a:t>
            </a:r>
            <a:r>
              <a:rPr lang="en-GB" spc="-10" dirty="0" err="1">
                <a:solidFill>
                  <a:prstClr val="black"/>
                </a:solidFill>
                <a:latin typeface="Courier New"/>
                <a:cs typeface="Courier New"/>
              </a:rPr>
              <a:t>numpy.polynomial.polynomial</a:t>
            </a: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 as poly</a:t>
            </a:r>
          </a:p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GB" b="1" spc="-10" dirty="0">
                <a:solidFill>
                  <a:prstClr val="black"/>
                </a:solidFill>
                <a:latin typeface="Courier New"/>
                <a:cs typeface="Courier New"/>
              </a:rPr>
              <a:t>p = [3, -1, 2, 1]</a:t>
            </a:r>
          </a:p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endParaRPr lang="en-GB" spc="-1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GB" spc="-10" dirty="0" err="1">
                <a:solidFill>
                  <a:prstClr val="black"/>
                </a:solidFill>
                <a:latin typeface="Courier New"/>
                <a:cs typeface="Courier New"/>
              </a:rPr>
              <a:t>dpdx</a:t>
            </a: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lang="en-GB" spc="-10" dirty="0" err="1">
                <a:solidFill>
                  <a:prstClr val="black"/>
                </a:solidFill>
                <a:latin typeface="Courier New"/>
                <a:cs typeface="Courier New"/>
              </a:rPr>
              <a:t>poly.polyder</a:t>
            </a: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(p)</a:t>
            </a:r>
          </a:p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print("</a:t>
            </a:r>
            <a:r>
              <a:rPr lang="en-GB" spc="-10" dirty="0" err="1">
                <a:solidFill>
                  <a:prstClr val="black"/>
                </a:solidFill>
                <a:latin typeface="Courier New"/>
                <a:cs typeface="Courier New"/>
              </a:rPr>
              <a:t>dpdx</a:t>
            </a: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 =", </a:t>
            </a:r>
            <a:r>
              <a:rPr lang="en-GB" spc="-10" dirty="0" err="1">
                <a:solidFill>
                  <a:prstClr val="black"/>
                </a:solidFill>
                <a:latin typeface="Courier New"/>
                <a:cs typeface="Courier New"/>
              </a:rPr>
              <a:t>dpdx</a:t>
            </a:r>
            <a:r>
              <a:rPr lang="en-GB"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8" name="object 8"/>
          <p:cNvSpPr/>
          <p:nvPr/>
        </p:nvSpPr>
        <p:spPr>
          <a:xfrm>
            <a:off x="3284334" y="4375425"/>
            <a:ext cx="1389380" cy="76200"/>
          </a:xfrm>
          <a:custGeom>
            <a:avLst/>
            <a:gdLst/>
            <a:ahLst/>
            <a:cxnLst/>
            <a:rect l="l" t="t" r="r" b="b"/>
            <a:pathLst>
              <a:path w="1389379" h="76200">
                <a:moveTo>
                  <a:pt x="1312879" y="47624"/>
                </a:moveTo>
                <a:lnTo>
                  <a:pt x="1312879" y="76200"/>
                </a:lnTo>
                <a:lnTo>
                  <a:pt x="1370029" y="47625"/>
                </a:lnTo>
                <a:lnTo>
                  <a:pt x="1312879" y="47624"/>
                </a:lnTo>
                <a:close/>
              </a:path>
              <a:path w="1389379" h="76200">
                <a:moveTo>
                  <a:pt x="1312879" y="28574"/>
                </a:moveTo>
                <a:lnTo>
                  <a:pt x="1312879" y="47624"/>
                </a:lnTo>
                <a:lnTo>
                  <a:pt x="1325580" y="47625"/>
                </a:lnTo>
                <a:lnTo>
                  <a:pt x="1325580" y="28575"/>
                </a:lnTo>
                <a:lnTo>
                  <a:pt x="1312879" y="28574"/>
                </a:lnTo>
                <a:close/>
              </a:path>
              <a:path w="1389379" h="76200">
                <a:moveTo>
                  <a:pt x="1312879" y="0"/>
                </a:moveTo>
                <a:lnTo>
                  <a:pt x="1312879" y="28574"/>
                </a:lnTo>
                <a:lnTo>
                  <a:pt x="1325580" y="28575"/>
                </a:lnTo>
                <a:lnTo>
                  <a:pt x="1325580" y="47625"/>
                </a:lnTo>
                <a:lnTo>
                  <a:pt x="1370031" y="47623"/>
                </a:lnTo>
                <a:lnTo>
                  <a:pt x="1389079" y="38100"/>
                </a:lnTo>
                <a:lnTo>
                  <a:pt x="1312879" y="0"/>
                </a:lnTo>
                <a:close/>
              </a:path>
              <a:path w="1389379" h="76200">
                <a:moveTo>
                  <a:pt x="0" y="28573"/>
                </a:moveTo>
                <a:lnTo>
                  <a:pt x="0" y="47623"/>
                </a:lnTo>
                <a:lnTo>
                  <a:pt x="1312879" y="47624"/>
                </a:lnTo>
                <a:lnTo>
                  <a:pt x="1312879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099" y="1459623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40" h="282575">
                <a:moveTo>
                  <a:pt x="280509" y="0"/>
                </a:moveTo>
                <a:lnTo>
                  <a:pt x="276490" y="11459"/>
                </a:lnTo>
                <a:lnTo>
                  <a:pt x="292834" y="18552"/>
                </a:lnTo>
                <a:lnTo>
                  <a:pt x="306888" y="28370"/>
                </a:lnTo>
                <a:lnTo>
                  <a:pt x="335426" y="73878"/>
                </a:lnTo>
                <a:lnTo>
                  <a:pt x="343761" y="115662"/>
                </a:lnTo>
                <a:lnTo>
                  <a:pt x="344802" y="139749"/>
                </a:lnTo>
                <a:lnTo>
                  <a:pt x="343756" y="164649"/>
                </a:lnTo>
                <a:lnTo>
                  <a:pt x="335384" y="207586"/>
                </a:lnTo>
                <a:lnTo>
                  <a:pt x="306907" y="253825"/>
                </a:lnTo>
                <a:lnTo>
                  <a:pt x="276937" y="270866"/>
                </a:lnTo>
                <a:lnTo>
                  <a:pt x="280509" y="282326"/>
                </a:lnTo>
                <a:lnTo>
                  <a:pt x="319018" y="264262"/>
                </a:lnTo>
                <a:lnTo>
                  <a:pt x="347333" y="232990"/>
                </a:lnTo>
                <a:lnTo>
                  <a:pt x="364745" y="191113"/>
                </a:lnTo>
                <a:lnTo>
                  <a:pt x="370550" y="141236"/>
                </a:lnTo>
                <a:lnTo>
                  <a:pt x="369094" y="115354"/>
                </a:lnTo>
                <a:lnTo>
                  <a:pt x="357448" y="69478"/>
                </a:lnTo>
                <a:lnTo>
                  <a:pt x="334352" y="32131"/>
                </a:lnTo>
                <a:lnTo>
                  <a:pt x="300977" y="7389"/>
                </a:lnTo>
                <a:lnTo>
                  <a:pt x="280509" y="0"/>
                </a:lnTo>
                <a:close/>
              </a:path>
              <a:path w="370840" h="282575">
                <a:moveTo>
                  <a:pt x="90040" y="0"/>
                </a:moveTo>
                <a:lnTo>
                  <a:pt x="51624" y="18100"/>
                </a:lnTo>
                <a:lnTo>
                  <a:pt x="23291" y="49484"/>
                </a:lnTo>
                <a:lnTo>
                  <a:pt x="5822" y="91435"/>
                </a:lnTo>
                <a:lnTo>
                  <a:pt x="0" y="141236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6"/>
                </a:lnTo>
                <a:lnTo>
                  <a:pt x="26793" y="164649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9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1371600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tabLst>
                <a:tab pos="337820" algn="l"/>
                <a:tab pos="720090" algn="l"/>
              </a:tabLst>
            </a:pP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𝑝	𝑥	=</a:t>
            </a:r>
            <a:r>
              <a:rPr sz="2400" spc="11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3</a:t>
            </a:r>
            <a:r>
              <a:rPr sz="2400" spc="-1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−𝑥</a:t>
            </a:r>
            <a:r>
              <a:rPr sz="2400" spc="6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400" spc="-2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55" dirty="0">
                <a:solidFill>
                  <a:srgbClr val="632523"/>
                </a:solidFill>
                <a:latin typeface="Cambria Math"/>
                <a:cs typeface="Cambria Math"/>
              </a:rPr>
              <a:t>2𝑥</a:t>
            </a:r>
            <a:r>
              <a:rPr lang="en-US" sz="2700" spc="82" baseline="27777" dirty="0">
                <a:solidFill>
                  <a:srgbClr val="632523"/>
                </a:solidFill>
                <a:latin typeface="Cambria Math"/>
                <a:cs typeface="Cambria Math"/>
              </a:rPr>
              <a:t>2</a:t>
            </a:r>
            <a:r>
              <a:rPr sz="2400" spc="55" dirty="0">
                <a:solidFill>
                  <a:srgbClr val="632523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345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lang="en-US" sz="2700" spc="517" baseline="27777" dirty="0">
                <a:solidFill>
                  <a:srgbClr val="632523"/>
                </a:solidFill>
                <a:latin typeface="Cambria Math"/>
                <a:cs typeface="Cambria Math"/>
              </a:rPr>
              <a:t>3</a:t>
            </a:r>
            <a:endParaRPr sz="2700" baseline="27777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541" y="4380588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699"/>
                </a:lnTo>
                <a:lnTo>
                  <a:pt x="584200" y="12699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350" y="4041648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spc="15" dirty="0">
                <a:solidFill>
                  <a:prstClr val="black"/>
                </a:solidFill>
                <a:latin typeface="Cambria Math"/>
                <a:cs typeface="Cambria Math"/>
              </a:rPr>
              <a:t>𝑝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496" y="4367783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165" y="3895344"/>
            <a:ext cx="6780530" cy="126637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875665" algn="r" eaLnBrk="1" fontAlgn="auto" hangingPunct="1">
              <a:spcBef>
                <a:spcPts val="315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solution: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1600" eaLnBrk="1" fontAlgn="auto" hangingPunct="1">
              <a:spcBef>
                <a:spcPts val="215"/>
              </a:spcBef>
              <a:spcAft>
                <a:spcPts val="0"/>
              </a:spcAft>
              <a:tabLst>
                <a:tab pos="4011295" algn="l"/>
                <a:tab pos="5786120" algn="l"/>
                <a:tab pos="6332220" algn="l"/>
              </a:tabLst>
            </a:pPr>
            <a:r>
              <a:rPr sz="2700" baseline="1543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700" spc="157" baseline="1543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700" baseline="1543" dirty="0">
                <a:solidFill>
                  <a:srgbClr val="632523"/>
                </a:solidFill>
                <a:latin typeface="Cambria Math"/>
                <a:cs typeface="Cambria Math"/>
              </a:rPr>
              <a:t>−1</a:t>
            </a:r>
            <a:r>
              <a:rPr sz="2700" spc="7" baseline="1543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700" baseline="1543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700" spc="15" baseline="1543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700" baseline="1543" dirty="0">
                <a:solidFill>
                  <a:srgbClr val="632523"/>
                </a:solidFill>
                <a:latin typeface="Cambria Math"/>
                <a:cs typeface="Cambria Math"/>
              </a:rPr>
              <a:t>4𝑥</a:t>
            </a:r>
            <a:r>
              <a:rPr sz="2700" spc="89" baseline="1543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700" baseline="1543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700" spc="15" baseline="1543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700" spc="60" baseline="1543" dirty="0">
                <a:solidFill>
                  <a:srgbClr val="632523"/>
                </a:solidFill>
                <a:latin typeface="Cambria Math"/>
                <a:cs typeface="Cambria Math"/>
              </a:rPr>
              <a:t>3𝑥</a:t>
            </a:r>
            <a:r>
              <a:rPr sz="1950" spc="60" baseline="29914" dirty="0">
                <a:solidFill>
                  <a:srgbClr val="632523"/>
                </a:solidFill>
                <a:latin typeface="Cambria Math"/>
                <a:cs typeface="Cambria Math"/>
              </a:rPr>
              <a:t>2	</a:t>
            </a:r>
            <a:r>
              <a:rPr spc="-10" dirty="0">
                <a:solidFill>
                  <a:srgbClr val="632523"/>
                </a:solidFill>
                <a:latin typeface="Courier New"/>
                <a:cs typeface="Courier New"/>
              </a:rPr>
              <a:t>dpdx </a:t>
            </a:r>
            <a:r>
              <a:rPr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pc="-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632523"/>
                </a:solidFill>
                <a:latin typeface="Courier New"/>
                <a:cs typeface="Courier New"/>
              </a:rPr>
              <a:t>[-1.	</a:t>
            </a:r>
            <a:r>
              <a:rPr spc="-5" dirty="0">
                <a:solidFill>
                  <a:srgbClr val="632523"/>
                </a:solidFill>
                <a:latin typeface="Courier New"/>
                <a:cs typeface="Courier New"/>
              </a:rPr>
              <a:t>4.	</a:t>
            </a:r>
            <a:r>
              <a:rPr spc="-10" dirty="0">
                <a:solidFill>
                  <a:srgbClr val="632523"/>
                </a:solidFill>
                <a:latin typeface="Courier New"/>
                <a:cs typeface="Courier New"/>
              </a:rPr>
              <a:t>3.]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15"/>
              </a:spcBef>
              <a:spcAft>
                <a:spcPts val="0"/>
              </a:spcAft>
            </a:pP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857885" algn="r" eaLnBrk="1" fontAlgn="auto" hangingPunct="1">
              <a:spcBef>
                <a:spcPts val="5"/>
              </a:spcBef>
              <a:spcAft>
                <a:spcPts val="0"/>
              </a:spcAft>
            </a:pPr>
            <a:r>
              <a:rPr spc="-35" dirty="0">
                <a:solidFill>
                  <a:srgbClr val="632523"/>
                </a:solidFill>
                <a:latin typeface="Calibri"/>
                <a:cs typeface="Calibri"/>
              </a:rPr>
              <a:t>We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see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that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Python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script gives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632523"/>
                </a:solidFill>
                <a:latin typeface="Calibri"/>
                <a:cs typeface="Calibri"/>
              </a:rPr>
              <a:t>correct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 answer!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121" y="117174"/>
            <a:ext cx="69697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Another</a:t>
            </a:r>
            <a:r>
              <a:rPr spc="-30" dirty="0"/>
              <a:t> </a:t>
            </a:r>
            <a:r>
              <a:rPr spc="5" dirty="0"/>
              <a:t>Python</a:t>
            </a:r>
            <a:r>
              <a:rPr spc="-30" dirty="0"/>
              <a:t> </a:t>
            </a: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00729" y="1655826"/>
            <a:ext cx="4848225" cy="2185670"/>
            <a:chOff x="4300728" y="798576"/>
            <a:chExt cx="4848225" cy="2185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801624"/>
              <a:ext cx="4800600" cy="21823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798576"/>
              <a:ext cx="4797552" cy="2130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120" y="827788"/>
              <a:ext cx="4754880" cy="20895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89120" y="827788"/>
              <a:ext cx="4754880" cy="2089785"/>
            </a:xfrm>
            <a:custGeom>
              <a:avLst/>
              <a:gdLst/>
              <a:ahLst/>
              <a:cxnLst/>
              <a:rect l="l" t="t" r="r" b="b"/>
              <a:pathLst>
                <a:path w="4754880" h="2089785">
                  <a:moveTo>
                    <a:pt x="0" y="0"/>
                  </a:moveTo>
                  <a:lnTo>
                    <a:pt x="4754880" y="0"/>
                  </a:lnTo>
                </a:path>
                <a:path w="4754880" h="2089785">
                  <a:moveTo>
                    <a:pt x="4754880" y="2089575"/>
                  </a:moveTo>
                  <a:lnTo>
                    <a:pt x="0" y="208957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09592" y="1706117"/>
            <a:ext cx="450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poly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7860" y="1706117"/>
            <a:ext cx="3961129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numpy.polynomial.polynomial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endParaRPr sz="140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0"/>
              </a:spcBef>
              <a:spcAft>
                <a:spcPts val="0"/>
              </a:spcAft>
            </a:pP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5"/>
              </a:spcBef>
              <a:spcAft>
                <a:spcPts val="0"/>
              </a:spcAft>
            </a:pP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p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[2,</a:t>
            </a:r>
            <a:r>
              <a:rPr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0,</a:t>
            </a:r>
            <a:r>
              <a:rPr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0,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1]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7859" y="2734310"/>
            <a:ext cx="275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dpdx</a:t>
            </a:r>
            <a:r>
              <a:rPr b="1" spc="-5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5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np.polyder(p)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860" y="3279901"/>
            <a:ext cx="289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print("dpdx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=",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dpdx)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2617" y="2332566"/>
            <a:ext cx="370840" cy="282575"/>
          </a:xfrm>
          <a:custGeom>
            <a:avLst/>
            <a:gdLst/>
            <a:ahLst/>
            <a:cxnLst/>
            <a:rect l="l" t="t" r="r" b="b"/>
            <a:pathLst>
              <a:path w="370839" h="282575">
                <a:moveTo>
                  <a:pt x="280509" y="0"/>
                </a:moveTo>
                <a:lnTo>
                  <a:pt x="276491" y="11459"/>
                </a:lnTo>
                <a:lnTo>
                  <a:pt x="292834" y="18552"/>
                </a:lnTo>
                <a:lnTo>
                  <a:pt x="306889" y="28370"/>
                </a:lnTo>
                <a:lnTo>
                  <a:pt x="335427" y="73878"/>
                </a:lnTo>
                <a:lnTo>
                  <a:pt x="343761" y="115662"/>
                </a:lnTo>
                <a:lnTo>
                  <a:pt x="344803" y="139749"/>
                </a:lnTo>
                <a:lnTo>
                  <a:pt x="343757" y="164650"/>
                </a:lnTo>
                <a:lnTo>
                  <a:pt x="335385" y="207587"/>
                </a:lnTo>
                <a:lnTo>
                  <a:pt x="306907" y="253826"/>
                </a:lnTo>
                <a:lnTo>
                  <a:pt x="276937" y="270866"/>
                </a:lnTo>
                <a:lnTo>
                  <a:pt x="280509" y="282327"/>
                </a:lnTo>
                <a:lnTo>
                  <a:pt x="319019" y="264263"/>
                </a:lnTo>
                <a:lnTo>
                  <a:pt x="347333" y="232990"/>
                </a:lnTo>
                <a:lnTo>
                  <a:pt x="364746" y="191113"/>
                </a:lnTo>
                <a:lnTo>
                  <a:pt x="370550" y="141237"/>
                </a:lnTo>
                <a:lnTo>
                  <a:pt x="369094" y="115355"/>
                </a:lnTo>
                <a:lnTo>
                  <a:pt x="357448" y="69479"/>
                </a:lnTo>
                <a:lnTo>
                  <a:pt x="334352" y="32133"/>
                </a:lnTo>
                <a:lnTo>
                  <a:pt x="300978" y="7390"/>
                </a:lnTo>
                <a:lnTo>
                  <a:pt x="280509" y="0"/>
                </a:lnTo>
                <a:close/>
              </a:path>
              <a:path w="37083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5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9991" y="6096000"/>
            <a:ext cx="517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35" dirty="0">
                <a:solidFill>
                  <a:srgbClr val="632523"/>
                </a:solidFill>
                <a:latin typeface="Calibri"/>
                <a:cs typeface="Calibri"/>
              </a:rPr>
              <a:t>We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see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that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Python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script gives </a:t>
            </a:r>
            <a:r>
              <a:rPr dirty="0">
                <a:solidFill>
                  <a:srgbClr val="632523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632523"/>
                </a:solidFill>
                <a:latin typeface="Calibri"/>
                <a:cs typeface="Calibri"/>
              </a:rPr>
              <a:t>correct</a:t>
            </a:r>
            <a:r>
              <a:rPr spc="-5" dirty="0">
                <a:solidFill>
                  <a:srgbClr val="632523"/>
                </a:solidFill>
                <a:latin typeface="Calibri"/>
                <a:cs typeface="Calibri"/>
              </a:rPr>
              <a:t> answer!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393" y="1745233"/>
            <a:ext cx="3790479" cy="17562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" eaLnBrk="1" fontAlgn="auto" hangingPunct="1">
              <a:spcBef>
                <a:spcPts val="855"/>
              </a:spcBef>
              <a:spcAft>
                <a:spcPts val="0"/>
              </a:spcAf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Given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Polynomial: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572260" eaLnBrk="1" fontAlgn="auto" hangingPunct="1">
              <a:spcBef>
                <a:spcPts val="1010"/>
              </a:spcBef>
              <a:spcAft>
                <a:spcPts val="0"/>
              </a:spcAft>
              <a:tabLst>
                <a:tab pos="1872614" algn="l"/>
                <a:tab pos="2254885" algn="l"/>
              </a:tabLst>
            </a:pP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𝑝	𝑥	=</a:t>
            </a:r>
            <a:r>
              <a:rPr sz="2400" spc="9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2</a:t>
            </a:r>
            <a:r>
              <a:rPr sz="2400" spc="-2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libri"/>
                <a:cs typeface="Calibri"/>
              </a:rPr>
              <a:t>+</a:t>
            </a:r>
            <a:r>
              <a:rPr sz="2400" spc="-3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z="2400" spc="345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lang="en-US" sz="2700" spc="517" baseline="27777" dirty="0">
                <a:solidFill>
                  <a:srgbClr val="632523"/>
                </a:solidFill>
                <a:latin typeface="Cambria Math"/>
                <a:cs typeface="Cambria Math"/>
              </a:rPr>
              <a:t>3</a:t>
            </a:r>
            <a:endParaRPr sz="2700" baseline="27777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8100" marR="843915" eaLnBrk="1" fontAlgn="auto" hangingPunct="1">
              <a:lnSpc>
                <a:spcPts val="2090"/>
              </a:lnSpc>
              <a:spcBef>
                <a:spcPts val="2550"/>
              </a:spcBef>
              <a:spcAft>
                <a:spcPts val="0"/>
              </a:spcAft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need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reformulate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3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make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work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Python: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E57191-DDB6-489C-A81D-3977A1F3E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28" y="4092545"/>
            <a:ext cx="8428989" cy="1520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064182"/>
            <a:ext cx="2819400" cy="1222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143000" y="1243621"/>
            <a:ext cx="7124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Finite difference approximations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Flu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3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B990DDFB-C4D6-4983-9D68-FF610D8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001F64-A652-453C-ACD7-4AE371423578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A9A68F7-28F8-42F6-B25E-BDE12FFA6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Motivation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B1CA044F-A707-4CDB-AD56-694491FFBE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5410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do you evaluate the derivative of a tabulated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How do we determine the velocity and acceleration from tabulated measurements. </a:t>
            </a:r>
          </a:p>
        </p:txBody>
      </p:sp>
      <p:graphicFrame>
        <p:nvGraphicFramePr>
          <p:cNvPr id="431130" name="Group 26">
            <a:extLst>
              <a:ext uri="{FF2B5EF4-FFF2-40B4-BE49-F238E27FC236}">
                <a16:creationId xmlns:a16="http://schemas.microsoft.com/office/drawing/2014/main" id="{BAC605D1-03E6-4BE1-8785-29763E5F7D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943600" y="1905000"/>
          <a:ext cx="2819400" cy="3390901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(second)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Displacement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(meters)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2" name="Rectangle 24">
            <a:extLst>
              <a:ext uri="{FF2B5EF4-FFF2-40B4-BE49-F238E27FC236}">
                <a16:creationId xmlns:a16="http://schemas.microsoft.com/office/drawing/2014/main" id="{CDDCFCD3-A4E7-4C9F-A36C-FE700A43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5334000" cy="23622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7">
            <a:extLst>
              <a:ext uri="{FF2B5EF4-FFF2-40B4-BE49-F238E27FC236}">
                <a16:creationId xmlns:a16="http://schemas.microsoft.com/office/drawing/2014/main" id="{F4133136-5C71-49BF-A694-A386FC64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BDB77-0DE4-46D6-B5B4-B89F47844108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D73A8AD2-18F8-40EE-8F0F-4E31243C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Three Formula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1F4565BF-5A49-49CC-97D1-03A802C7A62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8988" y="1627188"/>
          <a:ext cx="8278812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4051080" imgH="2120760" progId="Equation.3">
                  <p:embed/>
                </p:oleObj>
              </mc:Choice>
              <mc:Fallback>
                <p:oleObj name="Equation" r:id="rId4" imgW="4051080" imgH="212076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1F4565BF-5A49-49CC-97D1-03A802C7A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627188"/>
                        <a:ext cx="8278812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4">
            <a:extLst>
              <a:ext uri="{FF2B5EF4-FFF2-40B4-BE49-F238E27FC236}">
                <a16:creationId xmlns:a16="http://schemas.microsoft.com/office/drawing/2014/main" id="{B6F3EAE3-28BD-42C6-9A96-F3ABDAAC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86400"/>
            <a:ext cx="6934200" cy="4572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7">
            <a:extLst>
              <a:ext uri="{FF2B5EF4-FFF2-40B4-BE49-F238E27FC236}">
                <a16:creationId xmlns:a16="http://schemas.microsoft.com/office/drawing/2014/main" id="{F4133136-5C71-49BF-A694-A386FC64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BDB77-0DE4-46D6-B5B4-B89F47844108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D73A8AD2-18F8-40EE-8F0F-4E31243C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Taylor Series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870181C-9865-47CB-99E8-E89D9B534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2341952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78CF6490-A802-4275-8600-E709C1F7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789502"/>
            <a:ext cx="6511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Taylor series are  expansions of a function f(x) for some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finite distance dx to f(x+dx)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CB09EC36-EE4A-4B63-AC9A-39CB031B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2" y="3713550"/>
            <a:ext cx="5091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happens, if we use this expression for</a:t>
            </a: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2CD83464-ECA4-4E13-B1A1-75A44EF89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03533"/>
              </p:ext>
            </p:extLst>
          </p:nvPr>
        </p:nvGraphicFramePr>
        <p:xfrm>
          <a:off x="608012" y="4340225"/>
          <a:ext cx="33305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1549080" imgH="393480" progId="Equation.3">
                  <p:embed/>
                </p:oleObj>
              </mc:Choice>
              <mc:Fallback>
                <p:oleObj name="Equation" r:id="rId4" imgW="1549080" imgH="393480" progId="Equation.3">
                  <p:embed/>
                  <p:pic>
                    <p:nvPicPr>
                      <p:cNvPr id="157710" name="Object 14">
                        <a:extLst>
                          <a:ext uri="{FF2B5EF4-FFF2-40B4-BE49-F238E27FC236}">
                            <a16:creationId xmlns:a16="http://schemas.microsoft.com/office/drawing/2014/main" id="{D7F1CAB0-2A81-498A-A8DD-A79412746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" y="4340225"/>
                        <a:ext cx="33305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>
            <a:extLst>
              <a:ext uri="{FF2B5EF4-FFF2-40B4-BE49-F238E27FC236}">
                <a16:creationId xmlns:a16="http://schemas.microsoft.com/office/drawing/2014/main" id="{62DA4A37-4500-49D9-ADEC-88497D5B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4307274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5653ED19-C45B-4288-B26B-601AAB0A4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71263"/>
              </p:ext>
            </p:extLst>
          </p:nvPr>
        </p:nvGraphicFramePr>
        <p:xfrm>
          <a:off x="596900" y="2687638"/>
          <a:ext cx="8242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Microsoft Equation 3.0" r:id="rId6" imgW="4152600" imgH="419040" progId="Equation.3">
                  <p:embed/>
                </p:oleObj>
              </mc:Choice>
              <mc:Fallback>
                <p:oleObj name="Microsoft Equation 3.0" r:id="rId6" imgW="4152600" imgH="419040" progId="Equation.3">
                  <p:embed/>
                  <p:pic>
                    <p:nvPicPr>
                      <p:cNvPr id="157715" name="Object 19">
                        <a:extLst>
                          <a:ext uri="{FF2B5EF4-FFF2-40B4-BE49-F238E27FC236}">
                            <a16:creationId xmlns:a16="http://schemas.microsoft.com/office/drawing/2014/main" id="{C209A74C-3389-4DF8-87D4-5042B6BBC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687638"/>
                        <a:ext cx="82423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3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500" y="130082"/>
            <a:ext cx="4263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</a:t>
            </a:r>
            <a:r>
              <a:rPr lang="en-US" dirty="0"/>
              <a:t> </a:t>
            </a:r>
            <a:r>
              <a:rPr spc="-25" dirty="0"/>
              <a:t>Derivative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7935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3174365" algn="l"/>
              </a:tabLst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𝑦	=</a:t>
            </a:r>
            <a:r>
              <a:rPr sz="2000" spc="5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prstClr val="black"/>
                </a:solidFill>
                <a:latin typeface="Cambria Math"/>
                <a:cs typeface="Cambria Math"/>
              </a:rPr>
              <a:t>𝑓(𝑥)</a:t>
            </a:r>
            <a:r>
              <a:rPr sz="2000" spc="-1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measure of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how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000" spc="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changes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 sz="2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4905" y="2607056"/>
            <a:ext cx="412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400" spc="-4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have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following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definition: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2200" y="2038272"/>
            <a:ext cx="508000" cy="12700"/>
          </a:xfrm>
          <a:custGeom>
            <a:avLst/>
            <a:gdLst/>
            <a:ahLst/>
            <a:cxnLst/>
            <a:rect l="l" t="t" r="r" b="b"/>
            <a:pathLst>
              <a:path w="508000" h="12700">
                <a:moveTo>
                  <a:pt x="508000" y="0"/>
                </a:moveTo>
                <a:lnTo>
                  <a:pt x="0" y="0"/>
                </a:lnTo>
                <a:lnTo>
                  <a:pt x="0" y="12700"/>
                </a:lnTo>
                <a:lnTo>
                  <a:pt x="508000" y="12700"/>
                </a:lnTo>
                <a:lnTo>
                  <a:pt x="50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" y="1847088"/>
            <a:ext cx="577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function </a:t>
            </a:r>
            <a:r>
              <a:rPr sz="2000" spc="25" dirty="0">
                <a:solidFill>
                  <a:prstClr val="black"/>
                </a:solidFill>
                <a:latin typeface="Cambria Math"/>
                <a:cs typeface="Cambria Math"/>
              </a:rPr>
              <a:t>𝑓(𝑥)</a:t>
            </a:r>
            <a:r>
              <a:rPr sz="20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denoted </a:t>
            </a:r>
            <a:r>
              <a:rPr sz="2250" spc="179" baseline="44444" dirty="0">
                <a:solidFill>
                  <a:prstClr val="black"/>
                </a:solidFill>
                <a:latin typeface="Cambria Math"/>
                <a:cs typeface="Cambria Math"/>
              </a:rPr>
              <a:t>𝑑ƒ(𝑥)</a:t>
            </a:r>
            <a:endParaRPr sz="2250" baseline="44444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961" y="2038604"/>
            <a:ext cx="608887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00" spc="135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lang="en-US" sz="1500" spc="135" dirty="0">
                <a:solidFill>
                  <a:prstClr val="black"/>
                </a:solidFill>
                <a:latin typeface="Cambria Math"/>
                <a:cs typeface="Cambria Math"/>
              </a:rPr>
              <a:t>x</a:t>
            </a:r>
            <a:endParaRPr sz="15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97705" y="3787515"/>
            <a:ext cx="774700" cy="25400"/>
          </a:xfrm>
          <a:custGeom>
            <a:avLst/>
            <a:gdLst/>
            <a:ahLst/>
            <a:cxnLst/>
            <a:rect l="l" t="t" r="r" b="b"/>
            <a:pathLst>
              <a:path w="774700" h="25400">
                <a:moveTo>
                  <a:pt x="774700" y="0"/>
                </a:moveTo>
                <a:lnTo>
                  <a:pt x="0" y="0"/>
                </a:lnTo>
                <a:lnTo>
                  <a:pt x="0" y="25400"/>
                </a:lnTo>
                <a:lnTo>
                  <a:pt x="774700" y="25400"/>
                </a:lnTo>
                <a:lnTo>
                  <a:pt x="77470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0700" y="3570223"/>
            <a:ext cx="77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=</a:t>
            </a:r>
            <a:r>
              <a:rPr sz="2400" spc="19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lim</a:t>
            </a:r>
            <a:endParaRPr sz="2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2713" y="3831822"/>
            <a:ext cx="7102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lang="en-US" spc="-50" dirty="0">
                <a:solidFill>
                  <a:srgbClr val="632523"/>
                </a:solidFill>
                <a:latin typeface="Cambria Math"/>
                <a:cs typeface="Cambria Math"/>
              </a:rPr>
              <a:t>h</a:t>
            </a:r>
            <a:r>
              <a:rPr spc="-50" dirty="0">
                <a:solidFill>
                  <a:srgbClr val="632523"/>
                </a:solidFill>
                <a:latin typeface="Cambria Math"/>
                <a:cs typeface="Cambria Math"/>
              </a:rPr>
              <a:t>→</a:t>
            </a:r>
            <a:r>
              <a:rPr lang="en-US" spc="-50" dirty="0">
                <a:solidFill>
                  <a:srgbClr val="632523"/>
                </a:solidFill>
                <a:latin typeface="Cambria Math"/>
                <a:cs typeface="Cambria Math"/>
              </a:rPr>
              <a:t>0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6805" y="3787515"/>
            <a:ext cx="2108200" cy="25400"/>
          </a:xfrm>
          <a:custGeom>
            <a:avLst/>
            <a:gdLst/>
            <a:ahLst/>
            <a:cxnLst/>
            <a:rect l="l" t="t" r="r" b="b"/>
            <a:pathLst>
              <a:path w="2108200" h="25400">
                <a:moveTo>
                  <a:pt x="2108200" y="0"/>
                </a:moveTo>
                <a:lnTo>
                  <a:pt x="0" y="0"/>
                </a:lnTo>
                <a:lnTo>
                  <a:pt x="0" y="25400"/>
                </a:lnTo>
                <a:lnTo>
                  <a:pt x="2108200" y="25400"/>
                </a:lnTo>
                <a:lnTo>
                  <a:pt x="210820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7965" y="3430220"/>
            <a:ext cx="908685" cy="282575"/>
          </a:xfrm>
          <a:custGeom>
            <a:avLst/>
            <a:gdLst/>
            <a:ahLst/>
            <a:cxnLst/>
            <a:rect l="l" t="t" r="r" b="b"/>
            <a:pathLst>
              <a:path w="908684" h="282575">
                <a:moveTo>
                  <a:pt x="818100" y="0"/>
                </a:moveTo>
                <a:lnTo>
                  <a:pt x="814082" y="11460"/>
                </a:lnTo>
                <a:lnTo>
                  <a:pt x="830425" y="18552"/>
                </a:lnTo>
                <a:lnTo>
                  <a:pt x="844480" y="28370"/>
                </a:lnTo>
                <a:lnTo>
                  <a:pt x="873018" y="73878"/>
                </a:lnTo>
                <a:lnTo>
                  <a:pt x="881352" y="115662"/>
                </a:lnTo>
                <a:lnTo>
                  <a:pt x="882394" y="139749"/>
                </a:lnTo>
                <a:lnTo>
                  <a:pt x="881348" y="164650"/>
                </a:lnTo>
                <a:lnTo>
                  <a:pt x="872976" y="207587"/>
                </a:lnTo>
                <a:lnTo>
                  <a:pt x="844498" y="253826"/>
                </a:lnTo>
                <a:lnTo>
                  <a:pt x="814528" y="270866"/>
                </a:lnTo>
                <a:lnTo>
                  <a:pt x="818100" y="282327"/>
                </a:lnTo>
                <a:lnTo>
                  <a:pt x="856609" y="264263"/>
                </a:lnTo>
                <a:lnTo>
                  <a:pt x="884924" y="232990"/>
                </a:lnTo>
                <a:lnTo>
                  <a:pt x="902337" y="191113"/>
                </a:lnTo>
                <a:lnTo>
                  <a:pt x="908141" y="141237"/>
                </a:lnTo>
                <a:lnTo>
                  <a:pt x="906685" y="115355"/>
                </a:lnTo>
                <a:lnTo>
                  <a:pt x="895039" y="69479"/>
                </a:lnTo>
                <a:lnTo>
                  <a:pt x="871943" y="32133"/>
                </a:lnTo>
                <a:lnTo>
                  <a:pt x="838569" y="7390"/>
                </a:lnTo>
                <a:lnTo>
                  <a:pt x="818100" y="0"/>
                </a:lnTo>
                <a:close/>
              </a:path>
              <a:path w="908684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7481" y="3341623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1696085" algn="l"/>
                <a:tab pos="1999614" algn="l"/>
                <a:tab pos="2902585" algn="l"/>
              </a:tabLst>
            </a:pPr>
            <a:r>
              <a:rPr sz="2400" spc="25" dirty="0">
                <a:solidFill>
                  <a:srgbClr val="632523"/>
                </a:solidFill>
                <a:latin typeface="Cambria Math"/>
                <a:cs typeface="Cambria Math"/>
              </a:rPr>
              <a:t>𝑑𝑓(𝑥)	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𝑓	𝑥</a:t>
            </a:r>
            <a:r>
              <a:rPr sz="2400" spc="7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ℎ	−</a:t>
            </a:r>
            <a:r>
              <a:rPr sz="2400" spc="-8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632523"/>
                </a:solidFill>
                <a:latin typeface="Cambria Math"/>
                <a:cs typeface="Cambria Math"/>
              </a:rPr>
              <a:t>𝑓(𝑥)</a:t>
            </a:r>
            <a:endParaRPr sz="2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3064" y="3774439"/>
            <a:ext cx="559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2444750" algn="l"/>
              </a:tabLst>
            </a:pPr>
            <a:r>
              <a:rPr sz="2400" spc="-5" dirty="0">
                <a:solidFill>
                  <a:srgbClr val="632523"/>
                </a:solidFill>
                <a:latin typeface="Cambria Math"/>
                <a:cs typeface="Cambria Math"/>
              </a:rPr>
              <a:t>𝑑</a:t>
            </a:r>
            <a:r>
              <a:rPr lang="en-GB" sz="2400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endParaRPr sz="24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198" y="2231986"/>
            <a:ext cx="4462780" cy="3113405"/>
            <a:chOff x="45546" y="1840317"/>
            <a:chExt cx="4462780" cy="3113405"/>
          </a:xfrm>
        </p:grpSpPr>
        <p:sp>
          <p:nvSpPr>
            <p:cNvPr id="16" name="object 16"/>
            <p:cNvSpPr/>
            <p:nvPr/>
          </p:nvSpPr>
          <p:spPr>
            <a:xfrm>
              <a:off x="45542" y="2056853"/>
              <a:ext cx="4462780" cy="2896870"/>
            </a:xfrm>
            <a:custGeom>
              <a:avLst/>
              <a:gdLst/>
              <a:ahLst/>
              <a:cxnLst/>
              <a:rect l="l" t="t" r="r" b="b"/>
              <a:pathLst>
                <a:path w="4462780" h="2896870">
                  <a:moveTo>
                    <a:pt x="4462678" y="2343150"/>
                  </a:moveTo>
                  <a:lnTo>
                    <a:pt x="4348378" y="2286000"/>
                  </a:lnTo>
                  <a:lnTo>
                    <a:pt x="4348378" y="2324100"/>
                  </a:lnTo>
                  <a:lnTo>
                    <a:pt x="758748" y="2324100"/>
                  </a:lnTo>
                  <a:lnTo>
                    <a:pt x="758748" y="114300"/>
                  </a:lnTo>
                  <a:lnTo>
                    <a:pt x="796848" y="114300"/>
                  </a:lnTo>
                  <a:lnTo>
                    <a:pt x="787323" y="95250"/>
                  </a:lnTo>
                  <a:lnTo>
                    <a:pt x="739698" y="0"/>
                  </a:lnTo>
                  <a:lnTo>
                    <a:pt x="682548" y="114300"/>
                  </a:lnTo>
                  <a:lnTo>
                    <a:pt x="720648" y="114300"/>
                  </a:lnTo>
                  <a:lnTo>
                    <a:pt x="720648" y="2324100"/>
                  </a:lnTo>
                  <a:lnTo>
                    <a:pt x="0" y="2324100"/>
                  </a:lnTo>
                  <a:lnTo>
                    <a:pt x="0" y="2362200"/>
                  </a:lnTo>
                  <a:lnTo>
                    <a:pt x="720648" y="2362200"/>
                  </a:lnTo>
                  <a:lnTo>
                    <a:pt x="720648" y="2896844"/>
                  </a:lnTo>
                  <a:lnTo>
                    <a:pt x="758748" y="2896844"/>
                  </a:lnTo>
                  <a:lnTo>
                    <a:pt x="758748" y="2362200"/>
                  </a:lnTo>
                  <a:lnTo>
                    <a:pt x="4348378" y="2362200"/>
                  </a:lnTo>
                  <a:lnTo>
                    <a:pt x="4348378" y="2400300"/>
                  </a:lnTo>
                  <a:lnTo>
                    <a:pt x="4424578" y="2362200"/>
                  </a:lnTo>
                  <a:lnTo>
                    <a:pt x="4462678" y="23431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8362" y="1859367"/>
              <a:ext cx="3242310" cy="2197735"/>
            </a:xfrm>
            <a:custGeom>
              <a:avLst/>
              <a:gdLst/>
              <a:ahLst/>
              <a:cxnLst/>
              <a:rect l="l" t="t" r="r" b="b"/>
              <a:pathLst>
                <a:path w="3242310" h="2197735">
                  <a:moveTo>
                    <a:pt x="3242005" y="0"/>
                  </a:moveTo>
                  <a:lnTo>
                    <a:pt x="3215639" y="45724"/>
                  </a:lnTo>
                  <a:lnTo>
                    <a:pt x="3189257" y="91427"/>
                  </a:lnTo>
                  <a:lnTo>
                    <a:pt x="3162843" y="137084"/>
                  </a:lnTo>
                  <a:lnTo>
                    <a:pt x="3136383" y="182674"/>
                  </a:lnTo>
                  <a:lnTo>
                    <a:pt x="3109860" y="228174"/>
                  </a:lnTo>
                  <a:lnTo>
                    <a:pt x="3083258" y="273561"/>
                  </a:lnTo>
                  <a:lnTo>
                    <a:pt x="3056563" y="318813"/>
                  </a:lnTo>
                  <a:lnTo>
                    <a:pt x="3029757" y="363908"/>
                  </a:lnTo>
                  <a:lnTo>
                    <a:pt x="3002827" y="408822"/>
                  </a:lnTo>
                  <a:lnTo>
                    <a:pt x="2975755" y="453533"/>
                  </a:lnTo>
                  <a:lnTo>
                    <a:pt x="2948527" y="498020"/>
                  </a:lnTo>
                  <a:lnTo>
                    <a:pt x="2921126" y="542258"/>
                  </a:lnTo>
                  <a:lnTo>
                    <a:pt x="2893537" y="586227"/>
                  </a:lnTo>
                  <a:lnTo>
                    <a:pt x="2865745" y="629902"/>
                  </a:lnTo>
                  <a:lnTo>
                    <a:pt x="2837732" y="673263"/>
                  </a:lnTo>
                  <a:lnTo>
                    <a:pt x="2809485" y="716285"/>
                  </a:lnTo>
                  <a:lnTo>
                    <a:pt x="2780987" y="758948"/>
                  </a:lnTo>
                  <a:lnTo>
                    <a:pt x="2752223" y="801227"/>
                  </a:lnTo>
                  <a:lnTo>
                    <a:pt x="2723177" y="843101"/>
                  </a:lnTo>
                  <a:lnTo>
                    <a:pt x="2693833" y="884547"/>
                  </a:lnTo>
                  <a:lnTo>
                    <a:pt x="2664175" y="925543"/>
                  </a:lnTo>
                  <a:lnTo>
                    <a:pt x="2634188" y="966066"/>
                  </a:lnTo>
                  <a:lnTo>
                    <a:pt x="2603857" y="1006093"/>
                  </a:lnTo>
                  <a:lnTo>
                    <a:pt x="2573164" y="1045603"/>
                  </a:lnTo>
                  <a:lnTo>
                    <a:pt x="2542096" y="1084572"/>
                  </a:lnTo>
                  <a:lnTo>
                    <a:pt x="2510636" y="1122978"/>
                  </a:lnTo>
                  <a:lnTo>
                    <a:pt x="2478769" y="1160798"/>
                  </a:lnTo>
                  <a:lnTo>
                    <a:pt x="2446478" y="1198011"/>
                  </a:lnTo>
                  <a:lnTo>
                    <a:pt x="2413749" y="1234592"/>
                  </a:lnTo>
                  <a:lnTo>
                    <a:pt x="2380565" y="1270521"/>
                  </a:lnTo>
                  <a:lnTo>
                    <a:pt x="2346911" y="1305774"/>
                  </a:lnTo>
                  <a:lnTo>
                    <a:pt x="2312771" y="1340329"/>
                  </a:lnTo>
                  <a:lnTo>
                    <a:pt x="2278129" y="1374164"/>
                  </a:lnTo>
                  <a:lnTo>
                    <a:pt x="2242970" y="1407255"/>
                  </a:lnTo>
                  <a:lnTo>
                    <a:pt x="2207279" y="1439581"/>
                  </a:lnTo>
                  <a:lnTo>
                    <a:pt x="2171039" y="1471118"/>
                  </a:lnTo>
                  <a:lnTo>
                    <a:pt x="2134234" y="1501845"/>
                  </a:lnTo>
                  <a:lnTo>
                    <a:pt x="2096850" y="1531738"/>
                  </a:lnTo>
                  <a:lnTo>
                    <a:pt x="2058870" y="1560776"/>
                  </a:lnTo>
                  <a:lnTo>
                    <a:pt x="2020279" y="1588935"/>
                  </a:lnTo>
                  <a:lnTo>
                    <a:pt x="1981061" y="1616193"/>
                  </a:lnTo>
                  <a:lnTo>
                    <a:pt x="1942162" y="1641920"/>
                  </a:lnTo>
                  <a:lnTo>
                    <a:pt x="1902666" y="1666787"/>
                  </a:lnTo>
                  <a:lnTo>
                    <a:pt x="1862586" y="1690816"/>
                  </a:lnTo>
                  <a:lnTo>
                    <a:pt x="1821937" y="1714028"/>
                  </a:lnTo>
                  <a:lnTo>
                    <a:pt x="1780734" y="1736444"/>
                  </a:lnTo>
                  <a:lnTo>
                    <a:pt x="1738992" y="1758085"/>
                  </a:lnTo>
                  <a:lnTo>
                    <a:pt x="1696725" y="1778972"/>
                  </a:lnTo>
                  <a:lnTo>
                    <a:pt x="1653948" y="1799126"/>
                  </a:lnTo>
                  <a:lnTo>
                    <a:pt x="1610675" y="1818567"/>
                  </a:lnTo>
                  <a:lnTo>
                    <a:pt x="1566921" y="1837317"/>
                  </a:lnTo>
                  <a:lnTo>
                    <a:pt x="1522701" y="1855396"/>
                  </a:lnTo>
                  <a:lnTo>
                    <a:pt x="1478028" y="1872827"/>
                  </a:lnTo>
                  <a:lnTo>
                    <a:pt x="1432918" y="1889628"/>
                  </a:lnTo>
                  <a:lnTo>
                    <a:pt x="1387385" y="1905822"/>
                  </a:lnTo>
                  <a:lnTo>
                    <a:pt x="1341444" y="1921430"/>
                  </a:lnTo>
                  <a:lnTo>
                    <a:pt x="1295110" y="1936472"/>
                  </a:lnTo>
                  <a:lnTo>
                    <a:pt x="1248396" y="1950969"/>
                  </a:lnTo>
                  <a:lnTo>
                    <a:pt x="1201318" y="1964942"/>
                  </a:lnTo>
                  <a:lnTo>
                    <a:pt x="1153890" y="1978413"/>
                  </a:lnTo>
                  <a:lnTo>
                    <a:pt x="1106126" y="1991402"/>
                  </a:lnTo>
                  <a:lnTo>
                    <a:pt x="1058042" y="2003930"/>
                  </a:lnTo>
                  <a:lnTo>
                    <a:pt x="1009651" y="2016018"/>
                  </a:lnTo>
                  <a:lnTo>
                    <a:pt x="960970" y="2027687"/>
                  </a:lnTo>
                  <a:lnTo>
                    <a:pt x="912011" y="2038958"/>
                  </a:lnTo>
                  <a:lnTo>
                    <a:pt x="862789" y="2049852"/>
                  </a:lnTo>
                  <a:lnTo>
                    <a:pt x="813320" y="2060390"/>
                  </a:lnTo>
                  <a:lnTo>
                    <a:pt x="763617" y="2070592"/>
                  </a:lnTo>
                  <a:lnTo>
                    <a:pt x="713696" y="2080481"/>
                  </a:lnTo>
                  <a:lnTo>
                    <a:pt x="663571" y="2090076"/>
                  </a:lnTo>
                  <a:lnTo>
                    <a:pt x="613256" y="2099398"/>
                  </a:lnTo>
                  <a:lnTo>
                    <a:pt x="562766" y="2108470"/>
                  </a:lnTo>
                  <a:lnTo>
                    <a:pt x="512115" y="2117311"/>
                  </a:lnTo>
                  <a:lnTo>
                    <a:pt x="461319" y="2125942"/>
                  </a:lnTo>
                  <a:lnTo>
                    <a:pt x="410392" y="2134385"/>
                  </a:lnTo>
                  <a:lnTo>
                    <a:pt x="359348" y="2142660"/>
                  </a:lnTo>
                  <a:lnTo>
                    <a:pt x="308202" y="2150789"/>
                  </a:lnTo>
                  <a:lnTo>
                    <a:pt x="256969" y="2158792"/>
                  </a:lnTo>
                  <a:lnTo>
                    <a:pt x="205662" y="2166690"/>
                  </a:lnTo>
                  <a:lnTo>
                    <a:pt x="154298" y="2174504"/>
                  </a:lnTo>
                  <a:lnTo>
                    <a:pt x="102889" y="2182256"/>
                  </a:lnTo>
                  <a:lnTo>
                    <a:pt x="51452" y="2189965"/>
                  </a:lnTo>
                  <a:lnTo>
                    <a:pt x="0" y="2197654"/>
                  </a:lnTo>
                </a:path>
              </a:pathLst>
            </a:custGeom>
            <a:ln w="38099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74172" y="2123122"/>
              <a:ext cx="3281679" cy="2211070"/>
            </a:xfrm>
            <a:custGeom>
              <a:avLst/>
              <a:gdLst/>
              <a:ahLst/>
              <a:cxnLst/>
              <a:rect l="l" t="t" r="r" b="b"/>
              <a:pathLst>
                <a:path w="3281679" h="2211070">
                  <a:moveTo>
                    <a:pt x="0" y="2210602"/>
                  </a:moveTo>
                  <a:lnTo>
                    <a:pt x="3281061" y="0"/>
                  </a:lnTo>
                </a:path>
              </a:pathLst>
            </a:custGeom>
            <a:ln w="3810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28096" y="2056852"/>
              <a:ext cx="114300" cy="2583180"/>
            </a:xfrm>
            <a:custGeom>
              <a:avLst/>
              <a:gdLst/>
              <a:ahLst/>
              <a:cxnLst/>
              <a:rect l="l" t="t" r="r" b="b"/>
              <a:pathLst>
                <a:path w="114300" h="2583179">
                  <a:moveTo>
                    <a:pt x="76200" y="95250"/>
                  </a:moveTo>
                  <a:lnTo>
                    <a:pt x="38100" y="95250"/>
                  </a:lnTo>
                  <a:lnTo>
                    <a:pt x="38098" y="2582883"/>
                  </a:lnTo>
                  <a:lnTo>
                    <a:pt x="76198" y="2582883"/>
                  </a:lnTo>
                  <a:lnTo>
                    <a:pt x="76200" y="95250"/>
                  </a:lnTo>
                  <a:close/>
                </a:path>
                <a:path w="114300" h="2583179">
                  <a:moveTo>
                    <a:pt x="57150" y="0"/>
                  </a:moveTo>
                  <a:lnTo>
                    <a:pt x="0" y="114300"/>
                  </a:lnTo>
                  <a:lnTo>
                    <a:pt x="38099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583179">
                  <a:moveTo>
                    <a:pt x="104775" y="95250"/>
                  </a:moveTo>
                  <a:lnTo>
                    <a:pt x="76200" y="95250"/>
                  </a:lnTo>
                  <a:lnTo>
                    <a:pt x="76199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67023" y="4350512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9709" y="3640328"/>
            <a:ext cx="88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15" dirty="0">
                <a:solidFill>
                  <a:prstClr val="black"/>
                </a:solidFill>
                <a:latin typeface="Cambria Math"/>
                <a:cs typeface="Cambria Math"/>
              </a:rPr>
              <a:t>𝑓(𝑥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pc="-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15" dirty="0">
                <a:solidFill>
                  <a:prstClr val="black"/>
                </a:solidFill>
                <a:latin typeface="Cambria Math"/>
                <a:cs typeface="Cambria Math"/>
              </a:rPr>
              <a:t>ℎ)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5573" y="513994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ℎ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6410" y="477113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7801" y="4819903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pc="-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ℎ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48175" y="2761349"/>
            <a:ext cx="2360295" cy="2445385"/>
          </a:xfrm>
          <a:custGeom>
            <a:avLst/>
            <a:gdLst/>
            <a:ahLst/>
            <a:cxnLst/>
            <a:rect l="l" t="t" r="r" b="b"/>
            <a:pathLst>
              <a:path w="2360295" h="2445385">
                <a:moveTo>
                  <a:pt x="76212" y="1575282"/>
                </a:moveTo>
                <a:lnTo>
                  <a:pt x="73215" y="1560461"/>
                </a:lnTo>
                <a:lnTo>
                  <a:pt x="65049" y="1548345"/>
                </a:lnTo>
                <a:lnTo>
                  <a:pt x="52933" y="1540179"/>
                </a:lnTo>
                <a:lnTo>
                  <a:pt x="38112" y="1537182"/>
                </a:lnTo>
                <a:lnTo>
                  <a:pt x="23279" y="1540179"/>
                </a:lnTo>
                <a:lnTo>
                  <a:pt x="11163" y="1548345"/>
                </a:lnTo>
                <a:lnTo>
                  <a:pt x="2997" y="1560461"/>
                </a:lnTo>
                <a:lnTo>
                  <a:pt x="12" y="1575282"/>
                </a:lnTo>
                <a:lnTo>
                  <a:pt x="2997" y="1590116"/>
                </a:lnTo>
                <a:lnTo>
                  <a:pt x="11163" y="1602232"/>
                </a:lnTo>
                <a:lnTo>
                  <a:pt x="23279" y="1610398"/>
                </a:lnTo>
                <a:lnTo>
                  <a:pt x="28587" y="1611464"/>
                </a:lnTo>
                <a:lnTo>
                  <a:pt x="28575" y="1989112"/>
                </a:lnTo>
                <a:lnTo>
                  <a:pt x="23279" y="1990178"/>
                </a:lnTo>
                <a:lnTo>
                  <a:pt x="11163" y="1998345"/>
                </a:lnTo>
                <a:lnTo>
                  <a:pt x="2997" y="2010460"/>
                </a:lnTo>
                <a:lnTo>
                  <a:pt x="0" y="2025281"/>
                </a:lnTo>
                <a:lnTo>
                  <a:pt x="2997" y="2040115"/>
                </a:lnTo>
                <a:lnTo>
                  <a:pt x="11163" y="2052231"/>
                </a:lnTo>
                <a:lnTo>
                  <a:pt x="23279" y="2060397"/>
                </a:lnTo>
                <a:lnTo>
                  <a:pt x="38100" y="2063381"/>
                </a:lnTo>
                <a:lnTo>
                  <a:pt x="52933" y="2060397"/>
                </a:lnTo>
                <a:lnTo>
                  <a:pt x="65049" y="2052231"/>
                </a:lnTo>
                <a:lnTo>
                  <a:pt x="73215" y="2040115"/>
                </a:lnTo>
                <a:lnTo>
                  <a:pt x="76200" y="2025281"/>
                </a:lnTo>
                <a:lnTo>
                  <a:pt x="73215" y="2010460"/>
                </a:lnTo>
                <a:lnTo>
                  <a:pt x="65049" y="1998345"/>
                </a:lnTo>
                <a:lnTo>
                  <a:pt x="52933" y="1990178"/>
                </a:lnTo>
                <a:lnTo>
                  <a:pt x="47625" y="1989112"/>
                </a:lnTo>
                <a:lnTo>
                  <a:pt x="47625" y="1987181"/>
                </a:lnTo>
                <a:lnTo>
                  <a:pt x="47637" y="1613382"/>
                </a:lnTo>
                <a:lnTo>
                  <a:pt x="47637" y="1611464"/>
                </a:lnTo>
                <a:lnTo>
                  <a:pt x="52933" y="1610398"/>
                </a:lnTo>
                <a:lnTo>
                  <a:pt x="65049" y="1602232"/>
                </a:lnTo>
                <a:lnTo>
                  <a:pt x="73215" y="1590116"/>
                </a:lnTo>
                <a:lnTo>
                  <a:pt x="76212" y="1575282"/>
                </a:lnTo>
                <a:close/>
              </a:path>
              <a:path w="2360295" h="2445385">
                <a:moveTo>
                  <a:pt x="2347480" y="2406675"/>
                </a:moveTo>
                <a:lnTo>
                  <a:pt x="2344483" y="2391854"/>
                </a:lnTo>
                <a:lnTo>
                  <a:pt x="2336317" y="2379738"/>
                </a:lnTo>
                <a:lnTo>
                  <a:pt x="2324201" y="2371572"/>
                </a:lnTo>
                <a:lnTo>
                  <a:pt x="2309380" y="2368575"/>
                </a:lnTo>
                <a:lnTo>
                  <a:pt x="2294547" y="2371572"/>
                </a:lnTo>
                <a:lnTo>
                  <a:pt x="2282431" y="2379738"/>
                </a:lnTo>
                <a:lnTo>
                  <a:pt x="2274265" y="2391854"/>
                </a:lnTo>
                <a:lnTo>
                  <a:pt x="2273198" y="2397150"/>
                </a:lnTo>
                <a:lnTo>
                  <a:pt x="82169" y="2397150"/>
                </a:lnTo>
                <a:lnTo>
                  <a:pt x="81089" y="2391854"/>
                </a:lnTo>
                <a:lnTo>
                  <a:pt x="72923" y="2379738"/>
                </a:lnTo>
                <a:lnTo>
                  <a:pt x="60820" y="2371572"/>
                </a:lnTo>
                <a:lnTo>
                  <a:pt x="45986" y="2368575"/>
                </a:lnTo>
                <a:lnTo>
                  <a:pt x="31153" y="2371572"/>
                </a:lnTo>
                <a:lnTo>
                  <a:pt x="19050" y="2379738"/>
                </a:lnTo>
                <a:lnTo>
                  <a:pt x="10883" y="2391854"/>
                </a:lnTo>
                <a:lnTo>
                  <a:pt x="7886" y="2406675"/>
                </a:lnTo>
                <a:lnTo>
                  <a:pt x="10883" y="2421509"/>
                </a:lnTo>
                <a:lnTo>
                  <a:pt x="19050" y="2433624"/>
                </a:lnTo>
                <a:lnTo>
                  <a:pt x="31165" y="2441791"/>
                </a:lnTo>
                <a:lnTo>
                  <a:pt x="45986" y="2444775"/>
                </a:lnTo>
                <a:lnTo>
                  <a:pt x="60820" y="2441791"/>
                </a:lnTo>
                <a:lnTo>
                  <a:pt x="72923" y="2433624"/>
                </a:lnTo>
                <a:lnTo>
                  <a:pt x="81089" y="2421509"/>
                </a:lnTo>
                <a:lnTo>
                  <a:pt x="82169" y="2416200"/>
                </a:lnTo>
                <a:lnTo>
                  <a:pt x="2273198" y="2416200"/>
                </a:lnTo>
                <a:lnTo>
                  <a:pt x="2274265" y="2421509"/>
                </a:lnTo>
                <a:lnTo>
                  <a:pt x="2282431" y="2433624"/>
                </a:lnTo>
                <a:lnTo>
                  <a:pt x="2294547" y="2441791"/>
                </a:lnTo>
                <a:lnTo>
                  <a:pt x="2309380" y="2444775"/>
                </a:lnTo>
                <a:lnTo>
                  <a:pt x="2324214" y="2441791"/>
                </a:lnTo>
                <a:lnTo>
                  <a:pt x="2336317" y="2433624"/>
                </a:lnTo>
                <a:lnTo>
                  <a:pt x="2344483" y="2421509"/>
                </a:lnTo>
                <a:lnTo>
                  <a:pt x="2345550" y="2416200"/>
                </a:lnTo>
                <a:lnTo>
                  <a:pt x="2347480" y="2406675"/>
                </a:lnTo>
                <a:close/>
              </a:path>
              <a:path w="2360295" h="2445385">
                <a:moveTo>
                  <a:pt x="2359964" y="38100"/>
                </a:moveTo>
                <a:lnTo>
                  <a:pt x="2356967" y="23266"/>
                </a:lnTo>
                <a:lnTo>
                  <a:pt x="2348801" y="11163"/>
                </a:lnTo>
                <a:lnTo>
                  <a:pt x="2336698" y="2997"/>
                </a:lnTo>
                <a:lnTo>
                  <a:pt x="2321864" y="0"/>
                </a:lnTo>
                <a:lnTo>
                  <a:pt x="2307031" y="2997"/>
                </a:lnTo>
                <a:lnTo>
                  <a:pt x="2294928" y="11163"/>
                </a:lnTo>
                <a:lnTo>
                  <a:pt x="2286762" y="23266"/>
                </a:lnTo>
                <a:lnTo>
                  <a:pt x="2283764" y="38100"/>
                </a:lnTo>
                <a:lnTo>
                  <a:pt x="2286762" y="52933"/>
                </a:lnTo>
                <a:lnTo>
                  <a:pt x="2294928" y="65036"/>
                </a:lnTo>
                <a:lnTo>
                  <a:pt x="2307031" y="73202"/>
                </a:lnTo>
                <a:lnTo>
                  <a:pt x="2312339" y="74269"/>
                </a:lnTo>
                <a:lnTo>
                  <a:pt x="2312339" y="1989124"/>
                </a:lnTo>
                <a:lnTo>
                  <a:pt x="2307031" y="1990191"/>
                </a:lnTo>
                <a:lnTo>
                  <a:pt x="2294928" y="1998357"/>
                </a:lnTo>
                <a:lnTo>
                  <a:pt x="2286762" y="2010473"/>
                </a:lnTo>
                <a:lnTo>
                  <a:pt x="2283764" y="2025294"/>
                </a:lnTo>
                <a:lnTo>
                  <a:pt x="2286762" y="2040128"/>
                </a:lnTo>
                <a:lnTo>
                  <a:pt x="2294928" y="2052243"/>
                </a:lnTo>
                <a:lnTo>
                  <a:pt x="2307031" y="2060409"/>
                </a:lnTo>
                <a:lnTo>
                  <a:pt x="2321864" y="2063394"/>
                </a:lnTo>
                <a:lnTo>
                  <a:pt x="2336698" y="2060409"/>
                </a:lnTo>
                <a:lnTo>
                  <a:pt x="2348801" y="2052243"/>
                </a:lnTo>
                <a:lnTo>
                  <a:pt x="2356967" y="2040128"/>
                </a:lnTo>
                <a:lnTo>
                  <a:pt x="2359964" y="2025294"/>
                </a:lnTo>
                <a:lnTo>
                  <a:pt x="2356967" y="2010473"/>
                </a:lnTo>
                <a:lnTo>
                  <a:pt x="2348801" y="1998357"/>
                </a:lnTo>
                <a:lnTo>
                  <a:pt x="2336698" y="1990191"/>
                </a:lnTo>
                <a:lnTo>
                  <a:pt x="2331389" y="1989124"/>
                </a:lnTo>
                <a:lnTo>
                  <a:pt x="2331389" y="1987194"/>
                </a:lnTo>
                <a:lnTo>
                  <a:pt x="2331389" y="76200"/>
                </a:lnTo>
                <a:lnTo>
                  <a:pt x="2331389" y="74269"/>
                </a:lnTo>
                <a:lnTo>
                  <a:pt x="2336698" y="73202"/>
                </a:lnTo>
                <a:lnTo>
                  <a:pt x="2348801" y="65036"/>
                </a:lnTo>
                <a:lnTo>
                  <a:pt x="2356967" y="52933"/>
                </a:lnTo>
                <a:lnTo>
                  <a:pt x="2359964" y="381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9525" y="3015488"/>
            <a:ext cx="64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0955" y="3190271"/>
            <a:ext cx="588010" cy="177800"/>
          </a:xfrm>
          <a:custGeom>
            <a:avLst/>
            <a:gdLst/>
            <a:ahLst/>
            <a:cxnLst/>
            <a:rect l="l" t="t" r="r" b="b"/>
            <a:pathLst>
              <a:path w="588010" h="177800">
                <a:moveTo>
                  <a:pt x="532975" y="142180"/>
                </a:moveTo>
                <a:lnTo>
                  <a:pt x="477334" y="159401"/>
                </a:lnTo>
                <a:lnTo>
                  <a:pt x="474521" y="164736"/>
                </a:lnTo>
                <a:lnTo>
                  <a:pt x="477631" y="174787"/>
                </a:lnTo>
                <a:lnTo>
                  <a:pt x="482967" y="177600"/>
                </a:lnTo>
                <a:lnTo>
                  <a:pt x="571688" y="150140"/>
                </a:lnTo>
                <a:lnTo>
                  <a:pt x="567295" y="150140"/>
                </a:lnTo>
                <a:lnTo>
                  <a:pt x="532975" y="142180"/>
                </a:lnTo>
                <a:close/>
              </a:path>
              <a:path w="588010" h="177800">
                <a:moveTo>
                  <a:pt x="551033" y="136591"/>
                </a:moveTo>
                <a:lnTo>
                  <a:pt x="532975" y="142180"/>
                </a:lnTo>
                <a:lnTo>
                  <a:pt x="567295" y="150140"/>
                </a:lnTo>
                <a:lnTo>
                  <a:pt x="567839" y="147793"/>
                </a:lnTo>
                <a:lnTo>
                  <a:pt x="562914" y="147793"/>
                </a:lnTo>
                <a:lnTo>
                  <a:pt x="551033" y="136591"/>
                </a:lnTo>
                <a:close/>
              </a:path>
              <a:path w="588010" h="177800">
                <a:moveTo>
                  <a:pt x="507969" y="69805"/>
                </a:moveTo>
                <a:lnTo>
                  <a:pt x="501942" y="69983"/>
                </a:lnTo>
                <a:lnTo>
                  <a:pt x="494724" y="77637"/>
                </a:lnTo>
                <a:lnTo>
                  <a:pt x="494901" y="83666"/>
                </a:lnTo>
                <a:lnTo>
                  <a:pt x="537278" y="123622"/>
                </a:lnTo>
                <a:lnTo>
                  <a:pt x="571600" y="131583"/>
                </a:lnTo>
                <a:lnTo>
                  <a:pt x="567295" y="150140"/>
                </a:lnTo>
                <a:lnTo>
                  <a:pt x="571688" y="150140"/>
                </a:lnTo>
                <a:lnTo>
                  <a:pt x="587863" y="145134"/>
                </a:lnTo>
                <a:lnTo>
                  <a:pt x="507969" y="69805"/>
                </a:lnTo>
                <a:close/>
              </a:path>
              <a:path w="588010" h="177800">
                <a:moveTo>
                  <a:pt x="566632" y="131763"/>
                </a:moveTo>
                <a:lnTo>
                  <a:pt x="551033" y="136591"/>
                </a:lnTo>
                <a:lnTo>
                  <a:pt x="562914" y="147793"/>
                </a:lnTo>
                <a:lnTo>
                  <a:pt x="566632" y="131763"/>
                </a:lnTo>
                <a:close/>
              </a:path>
              <a:path w="588010" h="177800">
                <a:moveTo>
                  <a:pt x="571558" y="131763"/>
                </a:moveTo>
                <a:lnTo>
                  <a:pt x="566632" y="131763"/>
                </a:lnTo>
                <a:lnTo>
                  <a:pt x="562914" y="147793"/>
                </a:lnTo>
                <a:lnTo>
                  <a:pt x="567839" y="147793"/>
                </a:lnTo>
                <a:lnTo>
                  <a:pt x="571558" y="131763"/>
                </a:lnTo>
                <a:close/>
              </a:path>
              <a:path w="588010" h="177800">
                <a:moveTo>
                  <a:pt x="4304" y="0"/>
                </a:moveTo>
                <a:lnTo>
                  <a:pt x="0" y="18557"/>
                </a:lnTo>
                <a:lnTo>
                  <a:pt x="532975" y="142180"/>
                </a:lnTo>
                <a:lnTo>
                  <a:pt x="551033" y="136591"/>
                </a:lnTo>
                <a:lnTo>
                  <a:pt x="537278" y="123622"/>
                </a:lnTo>
                <a:lnTo>
                  <a:pt x="4304" y="0"/>
                </a:lnTo>
                <a:close/>
              </a:path>
              <a:path w="588010" h="177800">
                <a:moveTo>
                  <a:pt x="537278" y="123622"/>
                </a:moveTo>
                <a:lnTo>
                  <a:pt x="551033" y="136591"/>
                </a:lnTo>
                <a:lnTo>
                  <a:pt x="566632" y="131763"/>
                </a:lnTo>
                <a:lnTo>
                  <a:pt x="571558" y="131763"/>
                </a:lnTo>
                <a:lnTo>
                  <a:pt x="571600" y="131583"/>
                </a:lnTo>
                <a:lnTo>
                  <a:pt x="537278" y="1236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78534" y="5195884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5200" y="4856479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6488" y="5182615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86801" y="5030215"/>
            <a:ext cx="158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6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lang="en-US" sz="1950" spc="89" baseline="27777" dirty="0">
                <a:solidFill>
                  <a:prstClr val="black"/>
                </a:solidFill>
                <a:latin typeface="Cambria Math"/>
                <a:cs typeface="Cambria Math"/>
              </a:rPr>
              <a:t>'</a:t>
            </a:r>
            <a:r>
              <a:rPr spc="60" dirty="0">
                <a:solidFill>
                  <a:prstClr val="black"/>
                </a:solidFill>
                <a:latin typeface="Cambria Math"/>
                <a:cs typeface="Cambria Math"/>
              </a:rPr>
              <a:t>(𝑥)</a:t>
            </a:r>
            <a:r>
              <a:rPr spc="1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-20" dirty="0">
                <a:solidFill>
                  <a:prstClr val="black"/>
                </a:solidFill>
                <a:latin typeface="Cambria Math"/>
                <a:cs typeface="Cambria Math"/>
              </a:rPr>
              <a:t>𝑦̇(𝑥)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0232" y="4457191"/>
            <a:ext cx="244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Different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notation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is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used: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65DBC16E-BF76-4470-9264-2FAC3DC73DE8}"/>
              </a:ext>
            </a:extLst>
          </p:cNvPr>
          <p:cNvSpPr txBox="1"/>
          <p:nvPr/>
        </p:nvSpPr>
        <p:spPr>
          <a:xfrm>
            <a:off x="7996650" y="3807416"/>
            <a:ext cx="608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2444750" algn="l"/>
              </a:tabLst>
            </a:pPr>
            <a:r>
              <a:rPr sz="2400" dirty="0">
                <a:solidFill>
                  <a:srgbClr val="632523"/>
                </a:solidFill>
                <a:latin typeface="Cambria Math"/>
                <a:cs typeface="Cambria Math"/>
              </a:rPr>
              <a:t>ℎ</a:t>
            </a:r>
            <a:endParaRPr sz="24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7">
            <a:extLst>
              <a:ext uri="{FF2B5EF4-FFF2-40B4-BE49-F238E27FC236}">
                <a16:creationId xmlns:a16="http://schemas.microsoft.com/office/drawing/2014/main" id="{C844E999-4794-4596-92B2-297903ED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EF1B6F-3DC9-4D95-B06C-7E2EEBA74708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C3229635-F984-4F10-AB4E-989F7102B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Forward/Backward Difference Formula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23246A57-9E74-4774-A756-37BC4B786C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700"/>
              <a:t> 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9C3AB887-6CF3-4900-9B5A-ACDD27C9FFF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1825625"/>
          <a:ext cx="8153400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4254480" imgH="2031840" progId="Equation.3">
                  <p:embed/>
                </p:oleObj>
              </mc:Choice>
              <mc:Fallback>
                <p:oleObj name="Equation" r:id="rId4" imgW="4254480" imgH="203184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9C3AB887-6CF3-4900-9B5A-ACDD27C9F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5625"/>
                        <a:ext cx="8153400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9EE414-3989-4D3C-88AE-4EE089D89F6B}"/>
                  </a:ext>
                </a:extLst>
              </p:cNvPr>
              <p:cNvSpPr txBox="1"/>
              <p:nvPr/>
            </p:nvSpPr>
            <p:spPr>
              <a:xfrm>
                <a:off x="5562600" y="1436965"/>
                <a:ext cx="609600" cy="369332"/>
              </a:xfrm>
              <a:prstGeom prst="rect">
                <a:avLst/>
              </a:prstGeom>
              <a:noFill/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9EE414-3989-4D3C-88AE-4EE089D89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36965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EB2CA1-9ED2-4B5B-9B8E-310ED7DC80EB}"/>
              </a:ext>
            </a:extLst>
          </p:cNvPr>
          <p:cNvCxnSpPr>
            <a:cxnSpLocks/>
          </p:cNvCxnSpPr>
          <p:nvPr/>
        </p:nvCxnSpPr>
        <p:spPr>
          <a:xfrm flipH="1">
            <a:off x="5334000" y="1676400"/>
            <a:ext cx="381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7">
            <a:extLst>
              <a:ext uri="{FF2B5EF4-FFF2-40B4-BE49-F238E27FC236}">
                <a16:creationId xmlns:a16="http://schemas.microsoft.com/office/drawing/2014/main" id="{394917FF-B16E-47F1-9908-02EA4C4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4A7BAD-CF2C-4E7C-8BE8-1E636C168D4B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152A53AB-A5B9-4A51-A0A5-9BA33F8D0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Central Difference Formula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D639E285-A3FF-44AA-8D08-9D6465CBF2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700"/>
              <a:t> 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95450FE0-8DEE-4F1E-91D3-C2D18DAA931C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14752100"/>
              </p:ext>
            </p:extLst>
          </p:nvPr>
        </p:nvGraphicFramePr>
        <p:xfrm>
          <a:off x="533400" y="1828800"/>
          <a:ext cx="83820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Microsoft Equation 3.0" r:id="rId4" imgW="4152600" imgH="1904760" progId="Equation.3">
                  <p:embed/>
                </p:oleObj>
              </mc:Choice>
              <mc:Fallback>
                <p:oleObj name="Microsoft Equation 3.0" r:id="rId4" imgW="4152600" imgH="190476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95450FE0-8DEE-4F1E-91D3-C2D18DAA9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8382000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7">
            <a:extLst>
              <a:ext uri="{FF2B5EF4-FFF2-40B4-BE49-F238E27FC236}">
                <a16:creationId xmlns:a16="http://schemas.microsoft.com/office/drawing/2014/main" id="{677884FA-F0BB-428C-9880-DFF38BA7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6B2D6A-E3BB-4665-B688-08021AAB0025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56D2D2B-90DA-408B-80B9-975BA5540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The Three Formula (Revisited)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BB2F10AF-239E-4E67-97A4-58531434191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38225" y="1835150"/>
          <a:ext cx="74453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Microsoft Equation 3.0" r:id="rId4" imgW="4406760" imgH="2590560" progId="Equation.3">
                  <p:embed/>
                </p:oleObj>
              </mc:Choice>
              <mc:Fallback>
                <p:oleObj name="Microsoft Equation 3.0" r:id="rId4" imgW="4406760" imgH="259056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BB2F10AF-239E-4E67-97A4-585314341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835150"/>
                        <a:ext cx="74453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4">
            <a:extLst>
              <a:ext uri="{FF2B5EF4-FFF2-40B4-BE49-F238E27FC236}">
                <a16:creationId xmlns:a16="http://schemas.microsoft.com/office/drawing/2014/main" id="{BD490DFD-2753-4EFF-90C0-9967F610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76200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C319721-68AD-4ABF-B20B-6E1B8655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6440721" cy="1512000"/>
          </a:xfrm>
          <a:prstGeom prst="rect">
            <a:avLst/>
          </a:prstGeom>
        </p:spPr>
      </p:pic>
      <p:sp>
        <p:nvSpPr>
          <p:cNvPr id="6148" name="Slide Number Placeholder 7">
            <a:extLst>
              <a:ext uri="{FF2B5EF4-FFF2-40B4-BE49-F238E27FC236}">
                <a16:creationId xmlns:a16="http://schemas.microsoft.com/office/drawing/2014/main" id="{6FA69144-6C80-43DC-8426-8E42393A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40BF99-07A5-41DC-B9B5-F5FC48888891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B492D2E0-A1AA-4F31-A447-FBD2E86C1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Higher Order Formulas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22C66-391D-4FAA-83D2-6B82AD51F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0"/>
            <a:ext cx="6819645" cy="151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65B21-CDA5-4583-8202-F9E6C4607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24000"/>
            <a:ext cx="6675045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7">
            <a:extLst>
              <a:ext uri="{FF2B5EF4-FFF2-40B4-BE49-F238E27FC236}">
                <a16:creationId xmlns:a16="http://schemas.microsoft.com/office/drawing/2014/main" id="{6FA69144-6C80-43DC-8426-8E42393A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40BF99-07A5-41DC-B9B5-F5FC48888891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B492D2E0-A1AA-4F31-A447-FBD2E86C1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Higher Order Formulas 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87434CC8-16F5-4ED3-AB06-A92BE8834CF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1600200"/>
          <a:ext cx="762000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4101840" imgH="2438280" progId="Equation.3">
                  <p:embed/>
                </p:oleObj>
              </mc:Choice>
              <mc:Fallback>
                <p:oleObj name="Equation" r:id="rId4" imgW="4101840" imgH="2438280" progId="Equation.3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87434CC8-16F5-4ED3-AB06-A92BE8834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620000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4">
            <a:extLst>
              <a:ext uri="{FF2B5EF4-FFF2-40B4-BE49-F238E27FC236}">
                <a16:creationId xmlns:a16="http://schemas.microsoft.com/office/drawing/2014/main" id="{4726E99F-E73E-4A2B-878B-99E2DF35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81600"/>
            <a:ext cx="2971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1" name="Line 5">
            <a:extLst>
              <a:ext uri="{FF2B5EF4-FFF2-40B4-BE49-F238E27FC236}">
                <a16:creationId xmlns:a16="http://schemas.microsoft.com/office/drawing/2014/main" id="{00089A4D-0F5C-45FA-AA2E-17C92C0B0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724400"/>
            <a:ext cx="0" cy="4572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5">
            <a:extLst>
              <a:ext uri="{FF2B5EF4-FFF2-40B4-BE49-F238E27FC236}">
                <a16:creationId xmlns:a16="http://schemas.microsoft.com/office/drawing/2014/main" id="{939AEFF0-99FA-4C2D-81F3-2A332B9F8D6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2" name="Slide Number Placeholder 7">
            <a:extLst>
              <a:ext uri="{FF2B5EF4-FFF2-40B4-BE49-F238E27FC236}">
                <a16:creationId xmlns:a16="http://schemas.microsoft.com/office/drawing/2014/main" id="{AEF56A93-0D13-4B27-961B-C62B28E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3419E-2BD3-49E9-9F3E-13C1D052DA1B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DA29865-02B7-4885-9306-424949E44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Other Higher Order Formulas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3">
                <a:extLst>
                  <a:ext uri="{FF2B5EF4-FFF2-40B4-BE49-F238E27FC236}">
                    <a16:creationId xmlns:a16="http://schemas.microsoft.com/office/drawing/2014/main" id="{C4767C53-B7A7-44D2-AC2D-D03E1F54BF20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571500" y="1792781"/>
                <a:ext cx="8001000" cy="4132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GB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en-GB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Central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Formulas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formulas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)...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also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Taylor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Theor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them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andobtain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order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7170" name="Object 3">
                <a:extLst>
                  <a:ext uri="{FF2B5EF4-FFF2-40B4-BE49-F238E27FC236}">
                    <a16:creationId xmlns:a16="http://schemas.microsoft.com/office/drawing/2014/main" id="{C4767C53-B7A7-44D2-AC2D-D03E1F54BF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571500" y="1792781"/>
                <a:ext cx="8001000" cy="4132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135144C-CDCE-48D5-A9A5-3692DCC6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1D0F1FEB-722A-46BB-8D85-16D06F2B34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460692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sz="2400" dirty="0"/>
              <a:t>Use forward, backward and centered difference approximations to estimate the first derivate of: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f(x) = –0.1x</a:t>
            </a:r>
            <a:r>
              <a:rPr lang="en-US" altLang="en-US" sz="2400" b="1" baseline="30000" dirty="0"/>
              <a:t>4 </a:t>
            </a:r>
            <a:r>
              <a:rPr lang="en-US" altLang="en-US" sz="2400" b="1" dirty="0"/>
              <a:t>– 0.15x</a:t>
            </a:r>
            <a:r>
              <a:rPr lang="en-US" altLang="en-US" sz="2400" b="1" baseline="30000" dirty="0"/>
              <a:t>3 </a:t>
            </a:r>
            <a:r>
              <a:rPr lang="en-US" altLang="en-US" sz="2400" b="1" dirty="0"/>
              <a:t>– 0.5x</a:t>
            </a:r>
            <a:r>
              <a:rPr lang="en-US" altLang="en-US" sz="2400" b="1" baseline="30000" dirty="0"/>
              <a:t>2 </a:t>
            </a:r>
            <a:r>
              <a:rPr lang="en-US" altLang="en-US" sz="2400" b="1" dirty="0"/>
              <a:t>– 0.25x + 1.2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at x = 0.5 using step size h = 0.5 and h = 0.25</a:t>
            </a:r>
          </a:p>
          <a:p>
            <a:pPr>
              <a:spcBef>
                <a:spcPts val="1000"/>
              </a:spcBef>
            </a:pPr>
            <a:r>
              <a:rPr lang="en-US" altLang="en-US" sz="2400" dirty="0"/>
              <a:t>Note that the derivate can be obtained directly: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f’(x) = –0.4x</a:t>
            </a:r>
            <a:r>
              <a:rPr lang="en-US" altLang="en-US" sz="2400" baseline="30000" dirty="0"/>
              <a:t>3 </a:t>
            </a:r>
            <a:r>
              <a:rPr lang="en-US" altLang="en-US" sz="2400" dirty="0"/>
              <a:t>– 0.45x</a:t>
            </a:r>
            <a:r>
              <a:rPr lang="en-US" altLang="en-US" sz="2400" baseline="30000" dirty="0"/>
              <a:t>2 </a:t>
            </a:r>
            <a:r>
              <a:rPr lang="en-US" altLang="en-US" sz="2400" dirty="0"/>
              <a:t>– 1.0x – 0.25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70C0"/>
                </a:solidFill>
              </a:rPr>
              <a:t>The true value of f’(0.5) = -0.9125</a:t>
            </a:r>
          </a:p>
          <a:p>
            <a:pPr>
              <a:spcBef>
                <a:spcPts val="1000"/>
              </a:spcBef>
            </a:pPr>
            <a:r>
              <a:rPr lang="en-US" altLang="en-US" sz="2400" dirty="0"/>
              <a:t>In this example, the function and its derivate are known. However, in general, only tabulated data might be given.</a:t>
            </a:r>
          </a:p>
        </p:txBody>
      </p:sp>
      <p:sp>
        <p:nvSpPr>
          <p:cNvPr id="21508" name="Date Placeholder 5">
            <a:extLst>
              <a:ext uri="{FF2B5EF4-FFF2-40B4-BE49-F238E27FC236}">
                <a16:creationId xmlns:a16="http://schemas.microsoft.com/office/drawing/2014/main" id="{D80DAE5F-96F3-477E-BE56-1471D9C4BC0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Slide Number Placeholder 6">
            <a:extLst>
              <a:ext uri="{FF2B5EF4-FFF2-40B4-BE49-F238E27FC236}">
                <a16:creationId xmlns:a16="http://schemas.microsoft.com/office/drawing/2014/main" id="{FA9E390F-6B5B-407B-A52F-AA580402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4FD95-07A7-406F-87EA-32A64728D15B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3A3A3FE-9A04-45EE-A57D-A7190313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with Step Size = 0.5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DDB8798C-B562-4DF7-BD1B-CC595F6E74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/>
              <a:t>f(0.5) = 0.925, f(0) = 1.2, f(1.0) = 0.2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Forward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(0.2 – 0.925)/0.5 = -1.45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|(-0.9125+1.45)/-0.9125| = 58.9%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Backward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(0.925 – 1.2)/0.5 = -0.55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|(-0.9125+0.55)/-0.9125| = 39.7%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Centered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(0.2 – 1.2)/1.0 = -1.0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|(-0.9125+1.0)/-0.9125| = 9.6%</a:t>
            </a:r>
          </a:p>
        </p:txBody>
      </p:sp>
      <p:sp>
        <p:nvSpPr>
          <p:cNvPr id="22532" name="Date Placeholder 5">
            <a:extLst>
              <a:ext uri="{FF2B5EF4-FFF2-40B4-BE49-F238E27FC236}">
                <a16:creationId xmlns:a16="http://schemas.microsoft.com/office/drawing/2014/main" id="{05DF818A-C2CB-4517-830C-B28C8B16D63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3" name="Slide Number Placeholder 6">
            <a:extLst>
              <a:ext uri="{FF2B5EF4-FFF2-40B4-BE49-F238E27FC236}">
                <a16:creationId xmlns:a16="http://schemas.microsoft.com/office/drawing/2014/main" id="{A9187D79-E9FF-4FE9-8781-8A18C351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84100-8CA3-43BE-A3EA-6FB0A0390B54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6146951-31C6-4F8A-AAF5-C6CB497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with Step Size = 0.25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EF30254A-503F-4569-9234-0A1A414BD1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dirty="0"/>
              <a:t>f(0.5)=0.925, f(0.25)=1.1035, f(0.75)=0.6363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Forward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(0.6363 – 0.925)/0.25 = -1.155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|(-0.9125+1.155)/-0.9125| = 26.5%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Backward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(0.925 – 1.1035)/0.25 = -0.714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|(-0.9125+0.714)/-0.9125| = 21.7%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2400" b="1" dirty="0"/>
              <a:t>Centered Divided Difference: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 f’(0.5)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(0.6363 – 1.1035)/0.5 = -0.934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	|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altLang="en-US" sz="2400" i="1" baseline="-25000" dirty="0"/>
              <a:t>t</a:t>
            </a:r>
            <a:r>
              <a:rPr lang="en-US" altLang="en-US" sz="2400" dirty="0"/>
              <a:t>| = |(-0.9125+0.934)/-0.9125| = 2.4%</a:t>
            </a:r>
          </a:p>
        </p:txBody>
      </p:sp>
      <p:sp>
        <p:nvSpPr>
          <p:cNvPr id="23556" name="Date Placeholder 5">
            <a:extLst>
              <a:ext uri="{FF2B5EF4-FFF2-40B4-BE49-F238E27FC236}">
                <a16:creationId xmlns:a16="http://schemas.microsoft.com/office/drawing/2014/main" id="{313B6284-24C8-4D48-B551-D1389D415B1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Slide Number Placeholder 6">
            <a:extLst>
              <a:ext uri="{FF2B5EF4-FFF2-40B4-BE49-F238E27FC236}">
                <a16:creationId xmlns:a16="http://schemas.microsoft.com/office/drawing/2014/main" id="{2C4AEF13-3622-4F43-97E3-A078F188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0EA5B6-210F-421E-8CD5-07667576CE6C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144F397-EB27-40FC-9FCF-AD332795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C323C1F9-3539-43E5-8898-42C7DF6181A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z="2400" dirty="0"/>
              <a:t>For both the Forward and Backward difference, the error is O(h)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z="2400" dirty="0"/>
              <a:t>Halving the step size h approximately halves the error of the Forward and Backward differences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z="2400" dirty="0"/>
              <a:t>The Centered difference approximation is more accurate than the Forward and Backward differences because the error is O(h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en-US" sz="2000" b="1" dirty="0">
                <a:solidFill>
                  <a:srgbClr val="0070C0"/>
                </a:solidFill>
              </a:rPr>
              <a:t>Halving the step size h approximately quarters the error of the Centered difference.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24580" name="Date Placeholder 5">
            <a:extLst>
              <a:ext uri="{FF2B5EF4-FFF2-40B4-BE49-F238E27FC236}">
                <a16:creationId xmlns:a16="http://schemas.microsoft.com/office/drawing/2014/main" id="{401C779B-4DAB-48F8-9CB3-D86774903A3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1" name="Slide Number Placeholder 6">
            <a:extLst>
              <a:ext uri="{FF2B5EF4-FFF2-40B4-BE49-F238E27FC236}">
                <a16:creationId xmlns:a16="http://schemas.microsoft.com/office/drawing/2014/main" id="{0E1F4F8F-71E7-4526-9672-C540F97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0DAF0-F1AB-4E31-92FC-A39EB0FE215A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4668" y="1728798"/>
            <a:ext cx="4462780" cy="3113405"/>
            <a:chOff x="115504" y="1282264"/>
            <a:chExt cx="4462780" cy="3113405"/>
          </a:xfrm>
        </p:grpSpPr>
        <p:sp>
          <p:nvSpPr>
            <p:cNvPr id="4" name="object 4"/>
            <p:cNvSpPr/>
            <p:nvPr/>
          </p:nvSpPr>
          <p:spPr>
            <a:xfrm>
              <a:off x="115493" y="1498803"/>
              <a:ext cx="4462780" cy="2896870"/>
            </a:xfrm>
            <a:custGeom>
              <a:avLst/>
              <a:gdLst/>
              <a:ahLst/>
              <a:cxnLst/>
              <a:rect l="l" t="t" r="r" b="b"/>
              <a:pathLst>
                <a:path w="4462780" h="2896870">
                  <a:moveTo>
                    <a:pt x="4462678" y="2343150"/>
                  </a:moveTo>
                  <a:lnTo>
                    <a:pt x="4348378" y="2286000"/>
                  </a:lnTo>
                  <a:lnTo>
                    <a:pt x="4348378" y="2324100"/>
                  </a:lnTo>
                  <a:lnTo>
                    <a:pt x="758748" y="2324100"/>
                  </a:lnTo>
                  <a:lnTo>
                    <a:pt x="758748" y="114300"/>
                  </a:lnTo>
                  <a:lnTo>
                    <a:pt x="796848" y="114300"/>
                  </a:lnTo>
                  <a:lnTo>
                    <a:pt x="787323" y="95250"/>
                  </a:lnTo>
                  <a:lnTo>
                    <a:pt x="739698" y="0"/>
                  </a:lnTo>
                  <a:lnTo>
                    <a:pt x="682548" y="114300"/>
                  </a:lnTo>
                  <a:lnTo>
                    <a:pt x="720648" y="114300"/>
                  </a:lnTo>
                  <a:lnTo>
                    <a:pt x="720648" y="2324100"/>
                  </a:lnTo>
                  <a:lnTo>
                    <a:pt x="0" y="2324100"/>
                  </a:lnTo>
                  <a:lnTo>
                    <a:pt x="0" y="2362200"/>
                  </a:lnTo>
                  <a:lnTo>
                    <a:pt x="720648" y="2362200"/>
                  </a:lnTo>
                  <a:lnTo>
                    <a:pt x="720648" y="2896844"/>
                  </a:lnTo>
                  <a:lnTo>
                    <a:pt x="758748" y="2896844"/>
                  </a:lnTo>
                  <a:lnTo>
                    <a:pt x="758748" y="2362200"/>
                  </a:lnTo>
                  <a:lnTo>
                    <a:pt x="4348378" y="2362200"/>
                  </a:lnTo>
                  <a:lnTo>
                    <a:pt x="4348378" y="2400300"/>
                  </a:lnTo>
                  <a:lnTo>
                    <a:pt x="4424578" y="2362200"/>
                  </a:lnTo>
                  <a:lnTo>
                    <a:pt x="4462678" y="23431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8320" y="1301314"/>
              <a:ext cx="3242310" cy="2197735"/>
            </a:xfrm>
            <a:custGeom>
              <a:avLst/>
              <a:gdLst/>
              <a:ahLst/>
              <a:cxnLst/>
              <a:rect l="l" t="t" r="r" b="b"/>
              <a:pathLst>
                <a:path w="3242310" h="2197735">
                  <a:moveTo>
                    <a:pt x="3242005" y="0"/>
                  </a:moveTo>
                  <a:lnTo>
                    <a:pt x="3215639" y="45724"/>
                  </a:lnTo>
                  <a:lnTo>
                    <a:pt x="3189256" y="91427"/>
                  </a:lnTo>
                  <a:lnTo>
                    <a:pt x="3162843" y="137084"/>
                  </a:lnTo>
                  <a:lnTo>
                    <a:pt x="3136383" y="182674"/>
                  </a:lnTo>
                  <a:lnTo>
                    <a:pt x="3109860" y="228174"/>
                  </a:lnTo>
                  <a:lnTo>
                    <a:pt x="3083258" y="273561"/>
                  </a:lnTo>
                  <a:lnTo>
                    <a:pt x="3056563" y="318813"/>
                  </a:lnTo>
                  <a:lnTo>
                    <a:pt x="3029757" y="363907"/>
                  </a:lnTo>
                  <a:lnTo>
                    <a:pt x="3002827" y="408822"/>
                  </a:lnTo>
                  <a:lnTo>
                    <a:pt x="2975755" y="453533"/>
                  </a:lnTo>
                  <a:lnTo>
                    <a:pt x="2948527" y="498020"/>
                  </a:lnTo>
                  <a:lnTo>
                    <a:pt x="2921126" y="542258"/>
                  </a:lnTo>
                  <a:lnTo>
                    <a:pt x="2893537" y="586227"/>
                  </a:lnTo>
                  <a:lnTo>
                    <a:pt x="2865744" y="629902"/>
                  </a:lnTo>
                  <a:lnTo>
                    <a:pt x="2837732" y="673263"/>
                  </a:lnTo>
                  <a:lnTo>
                    <a:pt x="2809485" y="716285"/>
                  </a:lnTo>
                  <a:lnTo>
                    <a:pt x="2780987" y="758948"/>
                  </a:lnTo>
                  <a:lnTo>
                    <a:pt x="2752223" y="801227"/>
                  </a:lnTo>
                  <a:lnTo>
                    <a:pt x="2723177" y="843101"/>
                  </a:lnTo>
                  <a:lnTo>
                    <a:pt x="2693833" y="884547"/>
                  </a:lnTo>
                  <a:lnTo>
                    <a:pt x="2664175" y="925543"/>
                  </a:lnTo>
                  <a:lnTo>
                    <a:pt x="2634188" y="966066"/>
                  </a:lnTo>
                  <a:lnTo>
                    <a:pt x="2603857" y="1006093"/>
                  </a:lnTo>
                  <a:lnTo>
                    <a:pt x="2573164" y="1045603"/>
                  </a:lnTo>
                  <a:lnTo>
                    <a:pt x="2542096" y="1084572"/>
                  </a:lnTo>
                  <a:lnTo>
                    <a:pt x="2510636" y="1122978"/>
                  </a:lnTo>
                  <a:lnTo>
                    <a:pt x="2478769" y="1160798"/>
                  </a:lnTo>
                  <a:lnTo>
                    <a:pt x="2446478" y="1198011"/>
                  </a:lnTo>
                  <a:lnTo>
                    <a:pt x="2413749" y="1234592"/>
                  </a:lnTo>
                  <a:lnTo>
                    <a:pt x="2380565" y="1270521"/>
                  </a:lnTo>
                  <a:lnTo>
                    <a:pt x="2346911" y="1305774"/>
                  </a:lnTo>
                  <a:lnTo>
                    <a:pt x="2312771" y="1340329"/>
                  </a:lnTo>
                  <a:lnTo>
                    <a:pt x="2278129" y="1374164"/>
                  </a:lnTo>
                  <a:lnTo>
                    <a:pt x="2242970" y="1407255"/>
                  </a:lnTo>
                  <a:lnTo>
                    <a:pt x="2207279" y="1439581"/>
                  </a:lnTo>
                  <a:lnTo>
                    <a:pt x="2171039" y="1471118"/>
                  </a:lnTo>
                  <a:lnTo>
                    <a:pt x="2134234" y="1501845"/>
                  </a:lnTo>
                  <a:lnTo>
                    <a:pt x="2096850" y="1531738"/>
                  </a:lnTo>
                  <a:lnTo>
                    <a:pt x="2058870" y="1560776"/>
                  </a:lnTo>
                  <a:lnTo>
                    <a:pt x="2020279" y="1588935"/>
                  </a:lnTo>
                  <a:lnTo>
                    <a:pt x="1981061" y="1616193"/>
                  </a:lnTo>
                  <a:lnTo>
                    <a:pt x="1942162" y="1641920"/>
                  </a:lnTo>
                  <a:lnTo>
                    <a:pt x="1902666" y="1666787"/>
                  </a:lnTo>
                  <a:lnTo>
                    <a:pt x="1862586" y="1690816"/>
                  </a:lnTo>
                  <a:lnTo>
                    <a:pt x="1821937" y="1714028"/>
                  </a:lnTo>
                  <a:lnTo>
                    <a:pt x="1780734" y="1736444"/>
                  </a:lnTo>
                  <a:lnTo>
                    <a:pt x="1738992" y="1758085"/>
                  </a:lnTo>
                  <a:lnTo>
                    <a:pt x="1696725" y="1778972"/>
                  </a:lnTo>
                  <a:lnTo>
                    <a:pt x="1653948" y="1799126"/>
                  </a:lnTo>
                  <a:lnTo>
                    <a:pt x="1610675" y="1818567"/>
                  </a:lnTo>
                  <a:lnTo>
                    <a:pt x="1566921" y="1837317"/>
                  </a:lnTo>
                  <a:lnTo>
                    <a:pt x="1522701" y="1855396"/>
                  </a:lnTo>
                  <a:lnTo>
                    <a:pt x="1478028" y="1872827"/>
                  </a:lnTo>
                  <a:lnTo>
                    <a:pt x="1432918" y="1889628"/>
                  </a:lnTo>
                  <a:lnTo>
                    <a:pt x="1387385" y="1905822"/>
                  </a:lnTo>
                  <a:lnTo>
                    <a:pt x="1341444" y="1921430"/>
                  </a:lnTo>
                  <a:lnTo>
                    <a:pt x="1295110" y="1936472"/>
                  </a:lnTo>
                  <a:lnTo>
                    <a:pt x="1248396" y="1950969"/>
                  </a:lnTo>
                  <a:lnTo>
                    <a:pt x="1201318" y="1964942"/>
                  </a:lnTo>
                  <a:lnTo>
                    <a:pt x="1153890" y="1978413"/>
                  </a:lnTo>
                  <a:lnTo>
                    <a:pt x="1106126" y="1991402"/>
                  </a:lnTo>
                  <a:lnTo>
                    <a:pt x="1058042" y="2003930"/>
                  </a:lnTo>
                  <a:lnTo>
                    <a:pt x="1009651" y="2016018"/>
                  </a:lnTo>
                  <a:lnTo>
                    <a:pt x="960970" y="2027687"/>
                  </a:lnTo>
                  <a:lnTo>
                    <a:pt x="912011" y="2038958"/>
                  </a:lnTo>
                  <a:lnTo>
                    <a:pt x="862789" y="2049852"/>
                  </a:lnTo>
                  <a:lnTo>
                    <a:pt x="813320" y="2060390"/>
                  </a:lnTo>
                  <a:lnTo>
                    <a:pt x="763617" y="2070592"/>
                  </a:lnTo>
                  <a:lnTo>
                    <a:pt x="713696" y="2080481"/>
                  </a:lnTo>
                  <a:lnTo>
                    <a:pt x="663571" y="2090076"/>
                  </a:lnTo>
                  <a:lnTo>
                    <a:pt x="613256" y="2099398"/>
                  </a:lnTo>
                  <a:lnTo>
                    <a:pt x="562766" y="2108470"/>
                  </a:lnTo>
                  <a:lnTo>
                    <a:pt x="512115" y="2117311"/>
                  </a:lnTo>
                  <a:lnTo>
                    <a:pt x="461319" y="2125942"/>
                  </a:lnTo>
                  <a:lnTo>
                    <a:pt x="410392" y="2134385"/>
                  </a:lnTo>
                  <a:lnTo>
                    <a:pt x="359348" y="2142660"/>
                  </a:lnTo>
                  <a:lnTo>
                    <a:pt x="308202" y="2150789"/>
                  </a:lnTo>
                  <a:lnTo>
                    <a:pt x="256969" y="2158792"/>
                  </a:lnTo>
                  <a:lnTo>
                    <a:pt x="205662" y="2166690"/>
                  </a:lnTo>
                  <a:lnTo>
                    <a:pt x="154298" y="2174504"/>
                  </a:lnTo>
                  <a:lnTo>
                    <a:pt x="102889" y="2182256"/>
                  </a:lnTo>
                  <a:lnTo>
                    <a:pt x="51452" y="2189965"/>
                  </a:lnTo>
                  <a:lnTo>
                    <a:pt x="0" y="2197654"/>
                  </a:lnTo>
                </a:path>
              </a:pathLst>
            </a:custGeom>
            <a:ln w="38099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65018" y="2057765"/>
              <a:ext cx="2491740" cy="1698625"/>
            </a:xfrm>
            <a:custGeom>
              <a:avLst/>
              <a:gdLst/>
              <a:ahLst/>
              <a:cxnLst/>
              <a:rect l="l" t="t" r="r" b="b"/>
              <a:pathLst>
                <a:path w="2491740" h="1698625">
                  <a:moveTo>
                    <a:pt x="0" y="1698130"/>
                  </a:moveTo>
                  <a:lnTo>
                    <a:pt x="2491647" y="0"/>
                  </a:lnTo>
                </a:path>
              </a:pathLst>
            </a:custGeom>
            <a:ln w="3810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98054" y="1498799"/>
              <a:ext cx="114300" cy="2583180"/>
            </a:xfrm>
            <a:custGeom>
              <a:avLst/>
              <a:gdLst/>
              <a:ahLst/>
              <a:cxnLst/>
              <a:rect l="l" t="t" r="r" b="b"/>
              <a:pathLst>
                <a:path w="114300" h="2583179">
                  <a:moveTo>
                    <a:pt x="76200" y="95250"/>
                  </a:moveTo>
                  <a:lnTo>
                    <a:pt x="38100" y="95250"/>
                  </a:lnTo>
                  <a:lnTo>
                    <a:pt x="38099" y="2582883"/>
                  </a:lnTo>
                  <a:lnTo>
                    <a:pt x="76198" y="2582883"/>
                  </a:lnTo>
                  <a:lnTo>
                    <a:pt x="76200" y="95250"/>
                  </a:lnTo>
                  <a:close/>
                </a:path>
                <a:path w="114300" h="2583179">
                  <a:moveTo>
                    <a:pt x="57150" y="0"/>
                  </a:moveTo>
                  <a:lnTo>
                    <a:pt x="0" y="114300"/>
                  </a:lnTo>
                  <a:lnTo>
                    <a:pt x="38099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583179">
                  <a:moveTo>
                    <a:pt x="104775" y="95250"/>
                  </a:moveTo>
                  <a:lnTo>
                    <a:pt x="76200" y="95250"/>
                  </a:lnTo>
                  <a:lnTo>
                    <a:pt x="76199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506646" y="2875453"/>
              <a:ext cx="76200" cy="1005205"/>
            </a:xfrm>
            <a:custGeom>
              <a:avLst/>
              <a:gdLst/>
              <a:ahLst/>
              <a:cxnLst/>
              <a:rect l="l" t="t" r="r" b="b"/>
              <a:pathLst>
                <a:path w="76200" h="1005204">
                  <a:moveTo>
                    <a:pt x="28576" y="930310"/>
                  </a:moveTo>
                  <a:lnTo>
                    <a:pt x="23270" y="931381"/>
                  </a:lnTo>
                  <a:lnTo>
                    <a:pt x="11160" y="939547"/>
                  </a:lnTo>
                  <a:lnTo>
                    <a:pt x="2995" y="951657"/>
                  </a:lnTo>
                  <a:lnTo>
                    <a:pt x="1" y="966487"/>
                  </a:lnTo>
                  <a:lnTo>
                    <a:pt x="2995" y="981318"/>
                  </a:lnTo>
                  <a:lnTo>
                    <a:pt x="11160" y="993428"/>
                  </a:lnTo>
                  <a:lnTo>
                    <a:pt x="23270" y="1001593"/>
                  </a:lnTo>
                  <a:lnTo>
                    <a:pt x="38101" y="1004588"/>
                  </a:lnTo>
                  <a:lnTo>
                    <a:pt x="52931" y="1001593"/>
                  </a:lnTo>
                  <a:lnTo>
                    <a:pt x="65041" y="993428"/>
                  </a:lnTo>
                  <a:lnTo>
                    <a:pt x="73207" y="981318"/>
                  </a:lnTo>
                  <a:lnTo>
                    <a:pt x="76201" y="966487"/>
                  </a:lnTo>
                  <a:lnTo>
                    <a:pt x="28576" y="966487"/>
                  </a:lnTo>
                  <a:lnTo>
                    <a:pt x="28576" y="930310"/>
                  </a:lnTo>
                  <a:close/>
                </a:path>
                <a:path w="76200" h="1005204">
                  <a:moveTo>
                    <a:pt x="38101" y="928387"/>
                  </a:moveTo>
                  <a:lnTo>
                    <a:pt x="28576" y="930310"/>
                  </a:lnTo>
                  <a:lnTo>
                    <a:pt x="28576" y="966487"/>
                  </a:lnTo>
                  <a:lnTo>
                    <a:pt x="47626" y="966487"/>
                  </a:lnTo>
                  <a:lnTo>
                    <a:pt x="47625" y="930310"/>
                  </a:lnTo>
                  <a:lnTo>
                    <a:pt x="38101" y="928387"/>
                  </a:lnTo>
                  <a:close/>
                </a:path>
                <a:path w="76200" h="1005204">
                  <a:moveTo>
                    <a:pt x="47626" y="930310"/>
                  </a:moveTo>
                  <a:lnTo>
                    <a:pt x="47626" y="966487"/>
                  </a:lnTo>
                  <a:lnTo>
                    <a:pt x="76201" y="966487"/>
                  </a:lnTo>
                  <a:lnTo>
                    <a:pt x="73207" y="951657"/>
                  </a:lnTo>
                  <a:lnTo>
                    <a:pt x="65041" y="939547"/>
                  </a:lnTo>
                  <a:lnTo>
                    <a:pt x="52931" y="931381"/>
                  </a:lnTo>
                  <a:lnTo>
                    <a:pt x="47626" y="930310"/>
                  </a:lnTo>
                  <a:close/>
                </a:path>
                <a:path w="76200" h="1005204">
                  <a:moveTo>
                    <a:pt x="47626" y="928387"/>
                  </a:moveTo>
                  <a:lnTo>
                    <a:pt x="38101" y="928387"/>
                  </a:lnTo>
                  <a:lnTo>
                    <a:pt x="47626" y="930310"/>
                  </a:lnTo>
                  <a:lnTo>
                    <a:pt x="47626" y="928387"/>
                  </a:lnTo>
                  <a:close/>
                </a:path>
                <a:path w="76200" h="1005204">
                  <a:moveTo>
                    <a:pt x="28575" y="74277"/>
                  </a:moveTo>
                  <a:lnTo>
                    <a:pt x="28576" y="930310"/>
                  </a:lnTo>
                  <a:lnTo>
                    <a:pt x="38101" y="928387"/>
                  </a:lnTo>
                  <a:lnTo>
                    <a:pt x="47626" y="928387"/>
                  </a:lnTo>
                  <a:lnTo>
                    <a:pt x="47625" y="76200"/>
                  </a:lnTo>
                  <a:lnTo>
                    <a:pt x="38100" y="76200"/>
                  </a:lnTo>
                  <a:lnTo>
                    <a:pt x="28575" y="74277"/>
                  </a:lnTo>
                  <a:close/>
                </a:path>
                <a:path w="76200" h="1005204">
                  <a:moveTo>
                    <a:pt x="47625" y="38100"/>
                  </a:moveTo>
                  <a:lnTo>
                    <a:pt x="28575" y="38100"/>
                  </a:lnTo>
                  <a:lnTo>
                    <a:pt x="28575" y="74277"/>
                  </a:lnTo>
                  <a:lnTo>
                    <a:pt x="38100" y="76200"/>
                  </a:lnTo>
                  <a:lnTo>
                    <a:pt x="47625" y="74277"/>
                  </a:lnTo>
                  <a:lnTo>
                    <a:pt x="47625" y="38100"/>
                  </a:lnTo>
                  <a:close/>
                </a:path>
                <a:path w="76200" h="1005204">
                  <a:moveTo>
                    <a:pt x="47625" y="74277"/>
                  </a:moveTo>
                  <a:lnTo>
                    <a:pt x="38100" y="76200"/>
                  </a:lnTo>
                  <a:lnTo>
                    <a:pt x="47625" y="76200"/>
                  </a:lnTo>
                  <a:lnTo>
                    <a:pt x="47625" y="74277"/>
                  </a:lnTo>
                  <a:close/>
                </a:path>
                <a:path w="76200" h="1005204">
                  <a:moveTo>
                    <a:pt x="76200" y="38100"/>
                  </a:moveTo>
                  <a:lnTo>
                    <a:pt x="47625" y="38100"/>
                  </a:lnTo>
                  <a:lnTo>
                    <a:pt x="47625" y="74277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30"/>
                  </a:lnTo>
                  <a:lnTo>
                    <a:pt x="76200" y="38100"/>
                  </a:lnTo>
                  <a:close/>
                </a:path>
                <a:path w="76200" h="1005204">
                  <a:moveTo>
                    <a:pt x="38100" y="0"/>
                  </a:moveTo>
                  <a:lnTo>
                    <a:pt x="23269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30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28575" y="74277"/>
                  </a:lnTo>
                  <a:lnTo>
                    <a:pt x="28575" y="38100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46161" y="411276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776" y="1534161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0262" y="3073400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30" dirty="0">
                <a:solidFill>
                  <a:prstClr val="black"/>
                </a:solidFill>
                <a:latin typeface="Calibri"/>
                <a:cs typeface="Calibri"/>
              </a:rPr>
              <a:t>Tangent</a:t>
            </a:r>
            <a:r>
              <a:rPr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line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85237" y="2741608"/>
            <a:ext cx="1301115" cy="813435"/>
            <a:chOff x="2716072" y="2295074"/>
            <a:chExt cx="1301115" cy="813435"/>
          </a:xfrm>
        </p:grpSpPr>
        <p:sp>
          <p:nvSpPr>
            <p:cNvPr id="13" name="object 13"/>
            <p:cNvSpPr/>
            <p:nvPr/>
          </p:nvSpPr>
          <p:spPr>
            <a:xfrm>
              <a:off x="3716905" y="2295074"/>
              <a:ext cx="300355" cy="369570"/>
            </a:xfrm>
            <a:custGeom>
              <a:avLst/>
              <a:gdLst/>
              <a:ahLst/>
              <a:cxnLst/>
              <a:rect l="l" t="t" r="r" b="b"/>
              <a:pathLst>
                <a:path w="300354" h="369569">
                  <a:moveTo>
                    <a:pt x="23696" y="29461"/>
                  </a:moveTo>
                  <a:lnTo>
                    <a:pt x="26508" y="48155"/>
                  </a:lnTo>
                  <a:lnTo>
                    <a:pt x="284941" y="369456"/>
                  </a:lnTo>
                  <a:lnTo>
                    <a:pt x="299786" y="357516"/>
                  </a:lnTo>
                  <a:lnTo>
                    <a:pt x="41352" y="36215"/>
                  </a:lnTo>
                  <a:lnTo>
                    <a:pt x="23696" y="29461"/>
                  </a:lnTo>
                  <a:close/>
                </a:path>
                <a:path w="300354" h="369569">
                  <a:moveTo>
                    <a:pt x="0" y="0"/>
                  </a:moveTo>
                  <a:lnTo>
                    <a:pt x="16333" y="108585"/>
                  </a:lnTo>
                  <a:lnTo>
                    <a:pt x="21184" y="112167"/>
                  </a:lnTo>
                  <a:lnTo>
                    <a:pt x="31588" y="110603"/>
                  </a:lnTo>
                  <a:lnTo>
                    <a:pt x="35171" y="105751"/>
                  </a:lnTo>
                  <a:lnTo>
                    <a:pt x="26508" y="48155"/>
                  </a:lnTo>
                  <a:lnTo>
                    <a:pt x="4425" y="20701"/>
                  </a:lnTo>
                  <a:lnTo>
                    <a:pt x="19269" y="8760"/>
                  </a:lnTo>
                  <a:lnTo>
                    <a:pt x="22901" y="8760"/>
                  </a:lnTo>
                  <a:lnTo>
                    <a:pt x="0" y="0"/>
                  </a:lnTo>
                  <a:close/>
                </a:path>
                <a:path w="300354" h="369569">
                  <a:moveTo>
                    <a:pt x="22901" y="8760"/>
                  </a:moveTo>
                  <a:lnTo>
                    <a:pt x="19269" y="8760"/>
                  </a:lnTo>
                  <a:lnTo>
                    <a:pt x="41352" y="36215"/>
                  </a:lnTo>
                  <a:lnTo>
                    <a:pt x="95752" y="57024"/>
                  </a:lnTo>
                  <a:lnTo>
                    <a:pt x="101259" y="54564"/>
                  </a:lnTo>
                  <a:lnTo>
                    <a:pt x="105018" y="44738"/>
                  </a:lnTo>
                  <a:lnTo>
                    <a:pt x="102558" y="39231"/>
                  </a:lnTo>
                  <a:lnTo>
                    <a:pt x="22901" y="8760"/>
                  </a:lnTo>
                  <a:close/>
                </a:path>
                <a:path w="300354" h="369569">
                  <a:moveTo>
                    <a:pt x="19269" y="8760"/>
                  </a:moveTo>
                  <a:lnTo>
                    <a:pt x="4425" y="20701"/>
                  </a:lnTo>
                  <a:lnTo>
                    <a:pt x="26508" y="48155"/>
                  </a:lnTo>
                  <a:lnTo>
                    <a:pt x="23696" y="29461"/>
                  </a:lnTo>
                  <a:lnTo>
                    <a:pt x="8444" y="23627"/>
                  </a:lnTo>
                  <a:lnTo>
                    <a:pt x="21267" y="13313"/>
                  </a:lnTo>
                  <a:lnTo>
                    <a:pt x="22931" y="13313"/>
                  </a:lnTo>
                  <a:lnTo>
                    <a:pt x="19269" y="8760"/>
                  </a:lnTo>
                  <a:close/>
                </a:path>
                <a:path w="300354" h="369569">
                  <a:moveTo>
                    <a:pt x="22931" y="13313"/>
                  </a:moveTo>
                  <a:lnTo>
                    <a:pt x="21267" y="13313"/>
                  </a:lnTo>
                  <a:lnTo>
                    <a:pt x="23696" y="29461"/>
                  </a:lnTo>
                  <a:lnTo>
                    <a:pt x="41352" y="36215"/>
                  </a:lnTo>
                  <a:lnTo>
                    <a:pt x="22931" y="13313"/>
                  </a:lnTo>
                  <a:close/>
                </a:path>
                <a:path w="300354" h="369569">
                  <a:moveTo>
                    <a:pt x="21267" y="13313"/>
                  </a:moveTo>
                  <a:lnTo>
                    <a:pt x="8444" y="23627"/>
                  </a:lnTo>
                  <a:lnTo>
                    <a:pt x="23696" y="29461"/>
                  </a:lnTo>
                  <a:lnTo>
                    <a:pt x="21267" y="1331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16072" y="3095655"/>
              <a:ext cx="647700" cy="12700"/>
            </a:xfrm>
            <a:custGeom>
              <a:avLst/>
              <a:gdLst/>
              <a:ahLst/>
              <a:cxnLst/>
              <a:rect l="l" t="t" r="r" b="b"/>
              <a:pathLst>
                <a:path w="647700" h="12700">
                  <a:moveTo>
                    <a:pt x="6476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7699" y="12700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09270" y="1447800"/>
            <a:ext cx="41884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function of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single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variable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chosen input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value,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2000" spc="-4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exists,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is the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slope of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tangent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line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graph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function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at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that point.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3311" y="3786633"/>
            <a:ext cx="59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𝑓(𝑥</a:t>
            </a:r>
            <a:r>
              <a:rPr sz="1950" spc="75" baseline="-17094" dirty="0">
                <a:solidFill>
                  <a:prstClr val="black"/>
                </a:solidFill>
                <a:latin typeface="Cambria Math"/>
                <a:cs typeface="Cambria Math"/>
              </a:rPr>
              <a:t>i</a:t>
            </a: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6089" y="3313685"/>
            <a:ext cx="838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300" spc="90" dirty="0">
                <a:solidFill>
                  <a:prstClr val="black"/>
                </a:solidFill>
                <a:latin typeface="Cambria Math"/>
                <a:cs typeface="Cambria Math"/>
              </a:rPr>
              <a:t>i</a:t>
            </a:r>
            <a:endParaRPr sz="13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6982" y="3204465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10" dirty="0">
                <a:solidFill>
                  <a:prstClr val="black"/>
                </a:solidFill>
                <a:latin typeface="Cambria Math"/>
                <a:cs typeface="Cambria Math"/>
              </a:rPr>
              <a:t>𝑑𝑓(𝑥</a:t>
            </a:r>
            <a:r>
              <a:rPr spc="8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0656" y="3530600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83" y="4387088"/>
            <a:ext cx="3819525" cy="11442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06650" eaLnBrk="1" fontAlgn="auto" hangingPunct="1">
              <a:spcBef>
                <a:spcPts val="840"/>
              </a:spcBef>
              <a:spcAft>
                <a:spcPts val="0"/>
              </a:spcAft>
            </a:pPr>
            <a:r>
              <a:rPr spc="3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z="1950" spc="52" baseline="-14957" dirty="0">
                <a:solidFill>
                  <a:prstClr val="black"/>
                </a:solidFill>
                <a:latin typeface="Cambria Math"/>
                <a:cs typeface="Cambria Math"/>
              </a:rPr>
              <a:t>i</a:t>
            </a:r>
            <a:endParaRPr sz="1950" baseline="-14957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2182495" eaLnBrk="1" fontAlgn="auto" hangingPunct="1">
              <a:spcBef>
                <a:spcPts val="745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8100" eaLnBrk="1" fontAlgn="auto" hangingPunct="1">
              <a:spcBef>
                <a:spcPts val="840"/>
              </a:spcBef>
              <a:spcAft>
                <a:spcPts val="0"/>
              </a:spcAft>
            </a:pPr>
            <a:r>
              <a:rPr u="sng" spc="-1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https://en.wikipedia.org/wiki/Derivative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54514" y="3552690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2" y="0"/>
                </a:moveTo>
                <a:lnTo>
                  <a:pt x="208177" y="8594"/>
                </a:lnTo>
                <a:lnTo>
                  <a:pt x="220434" y="13913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1"/>
                </a:lnTo>
                <a:lnTo>
                  <a:pt x="258626" y="123487"/>
                </a:lnTo>
                <a:lnTo>
                  <a:pt x="246854" y="169217"/>
                </a:lnTo>
                <a:lnTo>
                  <a:pt x="220577" y="197806"/>
                </a:lnTo>
                <a:lnTo>
                  <a:pt x="208512" y="203150"/>
                </a:lnTo>
                <a:lnTo>
                  <a:pt x="211192" y="211744"/>
                </a:lnTo>
                <a:lnTo>
                  <a:pt x="251646" y="187708"/>
                </a:lnTo>
                <a:lnTo>
                  <a:pt x="274368" y="143335"/>
                </a:lnTo>
                <a:lnTo>
                  <a:pt x="278721" y="105928"/>
                </a:lnTo>
                <a:lnTo>
                  <a:pt x="277630" y="86516"/>
                </a:lnTo>
                <a:lnTo>
                  <a:pt x="261252" y="37113"/>
                </a:lnTo>
                <a:lnTo>
                  <a:pt x="226543" y="5542"/>
                </a:lnTo>
                <a:lnTo>
                  <a:pt x="211192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7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1364" y="3000250"/>
            <a:ext cx="1192530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R="5080" algn="r" eaLnBrk="1" fontAlgn="auto" hangingPunct="1">
              <a:spcBef>
                <a:spcPts val="163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spc="3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8719" y="3481833"/>
            <a:ext cx="54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6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z="1950" spc="97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1950" baseline="2777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54907" y="4246934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6683" y="3908553"/>
            <a:ext cx="60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1023" y="4234689"/>
            <a:ext cx="60642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 algn="ctr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algn="ctr" eaLnBrk="1" fontAlgn="auto" hangingPunct="1">
              <a:spcBef>
                <a:spcPts val="1345"/>
              </a:spcBef>
              <a:spcAft>
                <a:spcPts val="0"/>
              </a:spcAft>
            </a:pP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𝑑𝑓(2)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3685" y="4082288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2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16262" y="5017335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1233" y="5005833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5866" y="4853433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7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2×2</a:t>
            </a:r>
            <a:r>
              <a:rPr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4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1968DAD4-7757-4A7E-A7DF-297E1A628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0500" y="130082"/>
            <a:ext cx="4263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The</a:t>
            </a:r>
            <a:r>
              <a:rPr lang="en-US" dirty="0"/>
              <a:t> </a:t>
            </a:r>
            <a:r>
              <a:rPr spc="-25" dirty="0"/>
              <a:t>Derivative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5">
            <a:extLst>
              <a:ext uri="{FF2B5EF4-FFF2-40B4-BE49-F238E27FC236}">
                <a16:creationId xmlns:a16="http://schemas.microsoft.com/office/drawing/2014/main" id="{401C779B-4DAB-48F8-9CB3-D86774903A3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1" name="Slide Number Placeholder 6">
            <a:extLst>
              <a:ext uri="{FF2B5EF4-FFF2-40B4-BE49-F238E27FC236}">
                <a16:creationId xmlns:a16="http://schemas.microsoft.com/office/drawing/2014/main" id="{0E1F4F8F-71E7-4526-9672-C540F97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0DAF0-F1AB-4E31-92FC-A39EB0FE215A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B1DC9-1E1F-4ACE-909E-04374DDA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7" y="100187"/>
            <a:ext cx="7277064" cy="63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22B115-DED8-409D-AA48-B38B1176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44912"/>
            <a:ext cx="4436836" cy="18720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369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064182"/>
            <a:ext cx="2819400" cy="1222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143000" y="1243621"/>
            <a:ext cx="7124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Richardson Extrapolation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Flu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5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7">
            <a:extLst>
              <a:ext uri="{FF2B5EF4-FFF2-40B4-BE49-F238E27FC236}">
                <a16:creationId xmlns:a16="http://schemas.microsoft.com/office/drawing/2014/main" id="{92AA61CD-A1AA-49AD-935B-6E8A4A9B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209ADF-406B-4B53-BD21-FABDD30269DC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CE0CA99-1AA0-4E4A-93F0-4DB1DE572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Richardson Extrapolation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3">
                <a:extLst>
                  <a:ext uri="{FF2B5EF4-FFF2-40B4-BE49-F238E27FC236}">
                    <a16:creationId xmlns:a16="http://schemas.microsoft.com/office/drawing/2014/main" id="{88230A4F-9E5B-4A82-96D3-5CFC9D2AE42E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93713" y="1547813"/>
                <a:ext cx="6921500" cy="661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CentralDifference</m:t>
                      </m:r>
                      <m:r>
                        <m:rPr>
                          <m:nor/>
                        </m:rPr>
                        <a:rPr lang="en-GB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sz="2000" dirty="0"/>
              </a:p>
            </p:txBody>
          </p:sp>
        </mc:Choice>
        <mc:Fallback xmlns="">
          <p:sp>
            <p:nvSpPr>
              <p:cNvPr id="8194" name="Object 3">
                <a:extLst>
                  <a:ext uri="{FF2B5EF4-FFF2-40B4-BE49-F238E27FC236}">
                    <a16:creationId xmlns:a16="http://schemas.microsoft.com/office/drawing/2014/main" id="{88230A4F-9E5B-4A82-96D3-5CFC9D2AE42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93713" y="1547813"/>
                <a:ext cx="6921500" cy="661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4BA183-8628-43F3-8262-535EB2768833}"/>
                  </a:ext>
                </a:extLst>
              </p:cNvPr>
              <p:cNvSpPr txBox="1"/>
              <p:nvPr/>
            </p:nvSpPr>
            <p:spPr>
              <a:xfrm>
                <a:off x="493713" y="5224408"/>
                <a:ext cx="4572000" cy="117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4BA183-8628-43F3-8262-535EB276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3" y="5224408"/>
                <a:ext cx="4572000" cy="1173911"/>
              </a:xfrm>
              <a:prstGeom prst="rect">
                <a:avLst/>
              </a:prstGeom>
              <a:blipFill>
                <a:blip r:embed="rId4"/>
                <a:stretch>
                  <a:fillRect b="-4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5EF43C-2CFE-48F2-8B52-E9E6EADF83ED}"/>
                  </a:ext>
                </a:extLst>
              </p:cNvPr>
              <p:cNvSpPr txBox="1"/>
              <p:nvPr/>
            </p:nvSpPr>
            <p:spPr>
              <a:xfrm>
                <a:off x="493713" y="2399943"/>
                <a:ext cx="4578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get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better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5EF43C-2CFE-48F2-8B52-E9E6EADF8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3" y="2399943"/>
                <a:ext cx="457817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CD398C-930D-43DA-A05C-E6E1C2A36CD0}"/>
              </a:ext>
            </a:extLst>
          </p:cNvPr>
          <p:cNvSpPr txBox="1"/>
          <p:nvPr/>
        </p:nvSpPr>
        <p:spPr>
          <a:xfrm>
            <a:off x="493713" y="4824184"/>
            <a:ext cx="8059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Every even-power term cancels when computing </a:t>
            </a:r>
            <a:r>
              <a:rPr lang="en-US" sz="1800" b="0" i="0" u="none" strike="noStrike" baseline="0" dirty="0">
                <a:latin typeface="CMMI12"/>
              </a:rPr>
              <a:t>f</a:t>
            </a:r>
            <a:r>
              <a:rPr lang="en-US" sz="1800" b="0" i="0" u="none" strike="noStrike" baseline="0" dirty="0">
                <a:latin typeface="CMR12"/>
              </a:rPr>
              <a:t>(</a:t>
            </a:r>
            <a:r>
              <a:rPr lang="en-US" sz="1800" b="0" i="0" u="none" strike="noStrike" baseline="0" dirty="0">
                <a:latin typeface="CMMI12"/>
              </a:rPr>
              <a:t>x </a:t>
            </a:r>
            <a:r>
              <a:rPr lang="en-US" sz="1800" b="0" i="0" u="none" strike="noStrike" baseline="0" dirty="0">
                <a:latin typeface="CMR12"/>
              </a:rPr>
              <a:t>+ </a:t>
            </a:r>
            <a:r>
              <a:rPr lang="en-US" sz="1800" b="0" i="0" u="none" strike="noStrike" baseline="0" dirty="0">
                <a:latin typeface="CMMI12"/>
              </a:rPr>
              <a:t>h</a:t>
            </a:r>
            <a:r>
              <a:rPr lang="en-US" sz="1800" b="0" i="0" u="none" strike="noStrike" baseline="0" dirty="0">
                <a:latin typeface="CMR12"/>
              </a:rPr>
              <a:t>) </a:t>
            </a:r>
            <a:r>
              <a:rPr lang="en-US" sz="1800" b="0" i="0" u="none" strike="noStrike" baseline="0" dirty="0">
                <a:latin typeface="CMSY10"/>
              </a:rPr>
              <a:t>- </a:t>
            </a:r>
            <a:r>
              <a:rPr lang="en-US" sz="1800" b="0" i="0" u="none" strike="noStrike" baseline="0" dirty="0">
                <a:latin typeface="CMMI12"/>
              </a:rPr>
              <a:t>f</a:t>
            </a:r>
            <a:r>
              <a:rPr lang="en-US" sz="1800" b="0" i="0" u="none" strike="noStrike" baseline="0" dirty="0">
                <a:latin typeface="CMR12"/>
              </a:rPr>
              <a:t>(</a:t>
            </a:r>
            <a:r>
              <a:rPr lang="en-US" sz="1800" b="0" i="0" u="none" strike="noStrike" baseline="0" dirty="0">
                <a:latin typeface="CMMI12"/>
              </a:rPr>
              <a:t>x </a:t>
            </a:r>
            <a:r>
              <a:rPr lang="en-US" sz="1800" b="0" i="0" u="none" strike="noStrike" baseline="0" dirty="0">
                <a:latin typeface="CMSY10"/>
              </a:rPr>
              <a:t>- </a:t>
            </a:r>
            <a:r>
              <a:rPr lang="en-US" sz="1800" b="0" i="0" u="none" strike="noStrike" baseline="0" dirty="0">
                <a:latin typeface="CMMI12"/>
              </a:rPr>
              <a:t>h</a:t>
            </a:r>
            <a:r>
              <a:rPr lang="en-US" sz="1800" b="0" i="0" u="none" strike="noStrike" baseline="0" dirty="0">
                <a:latin typeface="CMR12"/>
              </a:rPr>
              <a:t>), and so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8F65B-3626-46C5-86E9-2B8958B420A8}"/>
                  </a:ext>
                </a:extLst>
              </p:cNvPr>
              <p:cNvSpPr txBox="1"/>
              <p:nvPr/>
            </p:nvSpPr>
            <p:spPr>
              <a:xfrm>
                <a:off x="-75427" y="2926002"/>
                <a:ext cx="8059779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68F65B-3626-46C5-86E9-2B8958B4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27" y="2926002"/>
                <a:ext cx="8059779" cy="1228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AE7B068-C6FE-42EE-85E1-ACB20B5AF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85" y="4224627"/>
            <a:ext cx="5916361" cy="6461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106FC0-329C-42D0-B1E3-A1D4DF6B8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000" y="4343400"/>
            <a:ext cx="497778" cy="40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5DE280AA-251F-4903-B6EF-DCFCCF3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E1EBE-D406-4542-8367-016AA3FADB0E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5CB4CDC-D73A-4C76-87C7-B57487CAA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Richardson Extrapolation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2FA68788-135F-476B-B289-010D945C804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676400"/>
          <a:ext cx="5275263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4" imgW="2946240" imgH="2209680" progId="Equation.3">
                  <p:embed/>
                </p:oleObj>
              </mc:Choice>
              <mc:Fallback>
                <p:oleObj name="Equation" r:id="rId4" imgW="2946240" imgH="2209680" progId="Equation.3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2FA68788-135F-476B-B289-010D945C8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5275263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5">
            <a:extLst>
              <a:ext uri="{FF2B5EF4-FFF2-40B4-BE49-F238E27FC236}">
                <a16:creationId xmlns:a16="http://schemas.microsoft.com/office/drawing/2014/main" id="{21011461-DDBA-4FAF-AB98-61A8BFDC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569184"/>
            <a:ext cx="2819400" cy="1631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Use two derivate estimates to compute a third, more accurate approximation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487DF44-BD35-4EE6-8AEE-CCE59F7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Richardson Extrapolation Example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FD8AFD94-CD5D-4403-AF93-F6F492944F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4606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en-US" sz="2400"/>
              <a:t>Use the function: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	f(x) = –0.1x</a:t>
            </a:r>
            <a:r>
              <a:rPr lang="en-US" altLang="en-US" sz="2400" baseline="30000"/>
              <a:t>4 </a:t>
            </a:r>
            <a:r>
              <a:rPr lang="en-US" altLang="en-US" sz="2400"/>
              <a:t>– 0.15x</a:t>
            </a:r>
            <a:r>
              <a:rPr lang="en-US" altLang="en-US" sz="2400" baseline="30000"/>
              <a:t>3 </a:t>
            </a:r>
            <a:r>
              <a:rPr lang="en-US" altLang="en-US" sz="2400"/>
              <a:t>– 0.5x</a:t>
            </a:r>
            <a:r>
              <a:rPr lang="en-US" altLang="en-US" sz="2400" baseline="30000"/>
              <a:t>2 </a:t>
            </a:r>
            <a:r>
              <a:rPr lang="en-US" altLang="en-US" sz="2400"/>
              <a:t>– 0.25x + 1.2</a:t>
            </a:r>
          </a:p>
          <a:p>
            <a:pPr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	Starting with h</a:t>
            </a:r>
            <a:r>
              <a:rPr lang="en-US" altLang="en-US" sz="2400" baseline="-25000"/>
              <a:t>1</a:t>
            </a:r>
            <a:r>
              <a:rPr lang="en-US" altLang="en-US" sz="2400"/>
              <a:t> = 0.5 and h</a:t>
            </a:r>
            <a:r>
              <a:rPr lang="en-US" altLang="en-US" sz="2400" baseline="-25000"/>
              <a:t>2</a:t>
            </a:r>
            <a:r>
              <a:rPr lang="en-US" altLang="en-US" sz="2400"/>
              <a:t> = 0.25, compute an improved estimate of f’(0.5) using Richardson Extrapolation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en-US" sz="2400"/>
              <a:t>Recall the true value of f’(0.5) = -0.9125</a:t>
            </a:r>
          </a:p>
        </p:txBody>
      </p:sp>
      <p:sp>
        <p:nvSpPr>
          <p:cNvPr id="25605" name="Slide Number Placeholder 6">
            <a:extLst>
              <a:ext uri="{FF2B5EF4-FFF2-40B4-BE49-F238E27FC236}">
                <a16:creationId xmlns:a16="http://schemas.microsoft.com/office/drawing/2014/main" id="{628591FA-333D-4D24-AFEE-2D9E16A9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71562-C6BE-42FB-A3B1-5650D5834771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26B497ED-75C6-444D-AB02-26460A2D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0244" name="Text Placeholder 2">
            <a:extLst>
              <a:ext uri="{FF2B5EF4-FFF2-40B4-BE49-F238E27FC236}">
                <a16:creationId xmlns:a16="http://schemas.microsoft.com/office/drawing/2014/main" id="{64AD465E-1C0C-4582-9A86-E311C2F6A0C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077200" cy="9906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en-US" sz="2400"/>
              <a:t>The first-derivative estimates can be computed with centered differences as:</a:t>
            </a:r>
          </a:p>
        </p:txBody>
      </p:sp>
      <p:sp>
        <p:nvSpPr>
          <p:cNvPr id="10246" name="Slide Number Placeholder 6">
            <a:extLst>
              <a:ext uri="{FF2B5EF4-FFF2-40B4-BE49-F238E27FC236}">
                <a16:creationId xmlns:a16="http://schemas.microsoft.com/office/drawing/2014/main" id="{C5B4C80D-D778-419B-BC0D-54425BEE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B4F3CF-8239-4AEF-B8B2-FADA4B31EBE2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482D3BBA-0106-43FE-B22E-2DB233815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27288"/>
          <a:ext cx="7056438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3924000" imgH="2082600" progId="Equation.3">
                  <p:embed/>
                </p:oleObj>
              </mc:Choice>
              <mc:Fallback>
                <p:oleObj name="Equation" r:id="rId3" imgW="3924000" imgH="2082600" progId="Equation.3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482D3BBA-0106-43FE-B22E-2DB233815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7288"/>
                        <a:ext cx="7056438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A6D91A23-0851-4402-BE6D-029C42E0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DF938D-64A9-47BD-BB9E-AE17FFF756DF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52588AB-5A94-45BA-A680-A73BFAA04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Richardson Extrapolation Table</a:t>
            </a:r>
          </a:p>
        </p:txBody>
      </p:sp>
      <p:graphicFrame>
        <p:nvGraphicFramePr>
          <p:cNvPr id="451627" name="Group 43">
            <a:extLst>
              <a:ext uri="{FF2B5EF4-FFF2-40B4-BE49-F238E27FC236}">
                <a16:creationId xmlns:a16="http://schemas.microsoft.com/office/drawing/2014/main" id="{1E85BC90-FB4C-4334-95EC-E07DB89B1B1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8229600" cy="4343400"/>
        </p:xfrm>
        <a:graphic>
          <a:graphicData uri="http://schemas.openxmlformats.org/drawingml/2006/table">
            <a:tbl>
              <a:tblPr/>
              <a:tblGrid>
                <a:gridCol w="28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D(0,0)=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Φ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(h)</a:t>
                      </a:r>
                      <a:endParaRPr kumimoji="0" lang="el-G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D(1,0)=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Φ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(h/2)</a:t>
                      </a:r>
                    </a:p>
                  </a:txBody>
                  <a:tcPr marL="274320" marT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D(1,1)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D(2,0)=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Φ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(h/4)</a:t>
                      </a:r>
                    </a:p>
                  </a:txBody>
                  <a:tcPr marL="274320" marT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D(2,1)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D(2,2)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D(3,0)=</a:t>
                      </a:r>
                      <a:r>
                        <a:rPr kumimoji="0" lang="el-G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Φ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(h/8)</a:t>
                      </a:r>
                    </a:p>
                  </a:txBody>
                  <a:tcPr marL="274320" marT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D(3,1)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D(3,2)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D(3,3)</a:t>
                      </a:r>
                    </a:p>
                  </a:txBody>
                  <a:tcPr marL="274320" marT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>
            <a:extLst>
              <a:ext uri="{FF2B5EF4-FFF2-40B4-BE49-F238E27FC236}">
                <a16:creationId xmlns:a16="http://schemas.microsoft.com/office/drawing/2014/main" id="{574AFD9C-51DB-4C18-9929-DAE7120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F99F50-2057-47C2-85FC-5134B225AB6A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1E6FAA6-2956-4D75-9B84-CD2FEB59A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Richardson Extrapolation Table</a:t>
            </a:r>
          </a:p>
        </p:txBody>
      </p:sp>
      <p:sp>
        <p:nvSpPr>
          <p:cNvPr id="11270" name="Text Box 3">
            <a:extLst>
              <a:ext uri="{FF2B5EF4-FFF2-40B4-BE49-F238E27FC236}">
                <a16:creationId xmlns:a16="http://schemas.microsoft.com/office/drawing/2014/main" id="{5CA8338F-2751-4705-8E99-4589709D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EE9F9A85-D923-4652-AD4F-8544D5870A4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2286000"/>
          <a:ext cx="7313613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4" imgW="3174840" imgH="1396800" progId="Equation.3">
                  <p:embed/>
                </p:oleObj>
              </mc:Choice>
              <mc:Fallback>
                <p:oleObj name="Equation" r:id="rId4" imgW="3174840" imgH="139680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EE9F9A85-D923-4652-AD4F-8544D5870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7313613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7801B493-BA27-49FF-8FF1-ED6B1382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93002-B7A0-450B-8039-06C1B6ED8653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B4A9CCAF-1AC8-44FD-B73E-0F979748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2294" name="Text Box 3">
            <a:extLst>
              <a:ext uri="{FF2B5EF4-FFF2-40B4-BE49-F238E27FC236}">
                <a16:creationId xmlns:a16="http://schemas.microsoft.com/office/drawing/2014/main" id="{65C0BC4B-1DB5-4AEE-A0AF-C4E519313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552B47E4-9880-4073-91ED-E836813779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0250" y="1841500"/>
          <a:ext cx="7529513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3149280" imgH="1371600" progId="Equation.3">
                  <p:embed/>
                </p:oleObj>
              </mc:Choice>
              <mc:Fallback>
                <p:oleObj name="Equation" r:id="rId4" imgW="3149280" imgH="1371600" progId="Equation.3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552B47E4-9880-4073-91ED-E83681377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841500"/>
                        <a:ext cx="7529513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6">
            <a:extLst>
              <a:ext uri="{FF2B5EF4-FFF2-40B4-BE49-F238E27FC236}">
                <a16:creationId xmlns:a16="http://schemas.microsoft.com/office/drawing/2014/main" id="{488B8CAC-87C7-45B3-A3E3-91E209DA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05272C-7EE1-4D59-B3B5-E9D4A4E7F177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8D400F44-877E-459E-90E6-012EED2D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First Column</a:t>
            </a:r>
          </a:p>
        </p:txBody>
      </p:sp>
      <p:sp>
        <p:nvSpPr>
          <p:cNvPr id="13318" name="Text Box 3">
            <a:extLst>
              <a:ext uri="{FF2B5EF4-FFF2-40B4-BE49-F238E27FC236}">
                <a16:creationId xmlns:a16="http://schemas.microsoft.com/office/drawing/2014/main" id="{1E3F505A-86B4-4A01-BF09-30935DAA2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4C6C5E53-AB3B-407C-8611-16B08703EB6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1850" y="1600200"/>
          <a:ext cx="6635750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4" imgW="2501640" imgH="1625400" progId="Equation.3">
                  <p:embed/>
                </p:oleObj>
              </mc:Choice>
              <mc:Fallback>
                <p:oleObj name="Equation" r:id="rId4" imgW="2501640" imgH="1625400" progId="Equation.3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4C6C5E53-AB3B-407C-8611-16B08703E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600200"/>
                        <a:ext cx="6635750" cy="431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6998" y="1447800"/>
            <a:ext cx="854202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There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many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rules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(as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probably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know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mathematics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courses)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</a:pPr>
            <a:endParaRPr sz="195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will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focus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basic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rule: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5165" y="2888330"/>
            <a:ext cx="494665" cy="376555"/>
          </a:xfrm>
          <a:custGeom>
            <a:avLst/>
            <a:gdLst/>
            <a:ahLst/>
            <a:cxnLst/>
            <a:rect l="l" t="t" r="r" b="b"/>
            <a:pathLst>
              <a:path w="494664" h="376555">
                <a:moveTo>
                  <a:pt x="374055" y="0"/>
                </a:moveTo>
                <a:lnTo>
                  <a:pt x="368697" y="15280"/>
                </a:lnTo>
                <a:lnTo>
                  <a:pt x="390488" y="24737"/>
                </a:lnTo>
                <a:lnTo>
                  <a:pt x="409228" y="37828"/>
                </a:lnTo>
                <a:lnTo>
                  <a:pt x="437555" y="74910"/>
                </a:lnTo>
                <a:lnTo>
                  <a:pt x="454224" y="124941"/>
                </a:lnTo>
                <a:lnTo>
                  <a:pt x="459780" y="186333"/>
                </a:lnTo>
                <a:lnTo>
                  <a:pt x="458385" y="219534"/>
                </a:lnTo>
                <a:lnTo>
                  <a:pt x="447222" y="276783"/>
                </a:lnTo>
                <a:lnTo>
                  <a:pt x="424824" y="321493"/>
                </a:lnTo>
                <a:lnTo>
                  <a:pt x="390742" y="351656"/>
                </a:lnTo>
                <a:lnTo>
                  <a:pt x="369293" y="361156"/>
                </a:lnTo>
                <a:lnTo>
                  <a:pt x="374055" y="376436"/>
                </a:lnTo>
                <a:lnTo>
                  <a:pt x="425400" y="352351"/>
                </a:lnTo>
                <a:lnTo>
                  <a:pt x="463153" y="310654"/>
                </a:lnTo>
                <a:lnTo>
                  <a:pt x="486370" y="254818"/>
                </a:lnTo>
                <a:lnTo>
                  <a:pt x="494110" y="188318"/>
                </a:lnTo>
                <a:lnTo>
                  <a:pt x="492169" y="153808"/>
                </a:lnTo>
                <a:lnTo>
                  <a:pt x="476641" y="92640"/>
                </a:lnTo>
                <a:lnTo>
                  <a:pt x="445846" y="42844"/>
                </a:lnTo>
                <a:lnTo>
                  <a:pt x="401346" y="9853"/>
                </a:lnTo>
                <a:lnTo>
                  <a:pt x="374055" y="0"/>
                </a:lnTo>
                <a:close/>
              </a:path>
              <a:path w="494664" h="376555">
                <a:moveTo>
                  <a:pt x="120055" y="0"/>
                </a:moveTo>
                <a:lnTo>
                  <a:pt x="68833" y="24135"/>
                </a:lnTo>
                <a:lnTo>
                  <a:pt x="31055" y="65981"/>
                </a:lnTo>
                <a:lnTo>
                  <a:pt x="7763" y="121915"/>
                </a:lnTo>
                <a:lnTo>
                  <a:pt x="0" y="188318"/>
                </a:lnTo>
                <a:lnTo>
                  <a:pt x="1934" y="222901"/>
                </a:lnTo>
                <a:lnTo>
                  <a:pt x="17412" y="284069"/>
                </a:lnTo>
                <a:lnTo>
                  <a:pt x="48133" y="333704"/>
                </a:lnTo>
                <a:lnTo>
                  <a:pt x="92683" y="366595"/>
                </a:lnTo>
                <a:lnTo>
                  <a:pt x="120055" y="376436"/>
                </a:lnTo>
                <a:lnTo>
                  <a:pt x="124818" y="361156"/>
                </a:lnTo>
                <a:lnTo>
                  <a:pt x="103367" y="351656"/>
                </a:lnTo>
                <a:lnTo>
                  <a:pt x="84857" y="338435"/>
                </a:lnTo>
                <a:lnTo>
                  <a:pt x="56654" y="300831"/>
                </a:lnTo>
                <a:lnTo>
                  <a:pt x="39911" y="249684"/>
                </a:lnTo>
                <a:lnTo>
                  <a:pt x="34330" y="186333"/>
                </a:lnTo>
                <a:lnTo>
                  <a:pt x="35725" y="154217"/>
                </a:lnTo>
                <a:lnTo>
                  <a:pt x="46887" y="98506"/>
                </a:lnTo>
                <a:lnTo>
                  <a:pt x="69323" y="54552"/>
                </a:lnTo>
                <a:lnTo>
                  <a:pt x="103702" y="24737"/>
                </a:lnTo>
                <a:lnTo>
                  <a:pt x="125412" y="15280"/>
                </a:lnTo>
                <a:lnTo>
                  <a:pt x="120055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570" y="2773680"/>
            <a:ext cx="2058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1959" algn="l"/>
                <a:tab pos="951865" algn="l"/>
              </a:tabLst>
            </a:pPr>
            <a:r>
              <a:rPr sz="3200" dirty="0">
                <a:solidFill>
                  <a:srgbClr val="632523"/>
                </a:solidFill>
                <a:latin typeface="Cambria Math"/>
                <a:cs typeface="Cambria Math"/>
              </a:rPr>
              <a:t>𝑓	𝑥	=</a:t>
            </a:r>
            <a:r>
              <a:rPr sz="3200" spc="110" dirty="0">
                <a:solidFill>
                  <a:srgbClr val="632523"/>
                </a:solidFill>
                <a:latin typeface="Cambria Math"/>
                <a:cs typeface="Cambria Math"/>
              </a:rPr>
              <a:t> 𝑘𝑥</a:t>
            </a:r>
            <a:r>
              <a:rPr sz="3450" spc="165" baseline="28985" dirty="0">
                <a:solidFill>
                  <a:srgbClr val="632523"/>
                </a:solidFill>
                <a:latin typeface="Cambria Math"/>
                <a:cs typeface="Cambria Math"/>
              </a:rPr>
              <a:t>𝑛</a:t>
            </a:r>
            <a:endParaRPr sz="3450" baseline="28985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6271" y="2958319"/>
            <a:ext cx="429259" cy="264795"/>
            <a:chOff x="4126270" y="2551410"/>
            <a:chExt cx="429259" cy="264795"/>
          </a:xfrm>
        </p:grpSpPr>
        <p:sp>
          <p:nvSpPr>
            <p:cNvPr id="7" name="object 7"/>
            <p:cNvSpPr/>
            <p:nvPr/>
          </p:nvSpPr>
          <p:spPr>
            <a:xfrm>
              <a:off x="4138970" y="2564110"/>
              <a:ext cx="403860" cy="239395"/>
            </a:xfrm>
            <a:custGeom>
              <a:avLst/>
              <a:gdLst/>
              <a:ahLst/>
              <a:cxnLst/>
              <a:rect l="l" t="t" r="r" b="b"/>
              <a:pathLst>
                <a:path w="403860" h="239394">
                  <a:moveTo>
                    <a:pt x="283698" y="0"/>
                  </a:moveTo>
                  <a:lnTo>
                    <a:pt x="283698" y="59787"/>
                  </a:lnTo>
                  <a:lnTo>
                    <a:pt x="0" y="59787"/>
                  </a:lnTo>
                  <a:lnTo>
                    <a:pt x="0" y="179363"/>
                  </a:lnTo>
                  <a:lnTo>
                    <a:pt x="283698" y="179363"/>
                  </a:lnTo>
                  <a:lnTo>
                    <a:pt x="283698" y="239151"/>
                  </a:lnTo>
                  <a:lnTo>
                    <a:pt x="403274" y="119575"/>
                  </a:lnTo>
                  <a:lnTo>
                    <a:pt x="28369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138970" y="2564110"/>
              <a:ext cx="403860" cy="239395"/>
            </a:xfrm>
            <a:custGeom>
              <a:avLst/>
              <a:gdLst/>
              <a:ahLst/>
              <a:cxnLst/>
              <a:rect l="l" t="t" r="r" b="b"/>
              <a:pathLst>
                <a:path w="403860" h="239394">
                  <a:moveTo>
                    <a:pt x="0" y="59787"/>
                  </a:moveTo>
                  <a:lnTo>
                    <a:pt x="283698" y="59787"/>
                  </a:lnTo>
                  <a:lnTo>
                    <a:pt x="283698" y="0"/>
                  </a:lnTo>
                  <a:lnTo>
                    <a:pt x="403274" y="119575"/>
                  </a:lnTo>
                  <a:lnTo>
                    <a:pt x="283698" y="239151"/>
                  </a:lnTo>
                  <a:lnTo>
                    <a:pt x="283698" y="179363"/>
                  </a:lnTo>
                  <a:lnTo>
                    <a:pt x="0" y="179363"/>
                  </a:lnTo>
                  <a:lnTo>
                    <a:pt x="0" y="59787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5101955" y="3109512"/>
            <a:ext cx="1041400" cy="25400"/>
          </a:xfrm>
          <a:custGeom>
            <a:avLst/>
            <a:gdLst/>
            <a:ahLst/>
            <a:cxnLst/>
            <a:rect l="l" t="t" r="r" b="b"/>
            <a:pathLst>
              <a:path w="1041400" h="25400">
                <a:moveTo>
                  <a:pt x="1041400" y="0"/>
                </a:moveTo>
                <a:lnTo>
                  <a:pt x="0" y="0"/>
                </a:lnTo>
                <a:lnTo>
                  <a:pt x="0" y="25400"/>
                </a:lnTo>
                <a:lnTo>
                  <a:pt x="1041400" y="25400"/>
                </a:lnTo>
                <a:lnTo>
                  <a:pt x="104140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751" y="3090672"/>
            <a:ext cx="476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3200" spc="-5" dirty="0">
                <a:solidFill>
                  <a:srgbClr val="632523"/>
                </a:solidFill>
                <a:latin typeface="Cambria Math"/>
                <a:cs typeface="Cambria Math"/>
              </a:rPr>
              <a:t>𝑑𝑥</a:t>
            </a:r>
            <a:endParaRPr sz="32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3220" y="2816352"/>
            <a:ext cx="400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4800" spc="-7" baseline="41666" dirty="0">
                <a:solidFill>
                  <a:srgbClr val="632523"/>
                </a:solidFill>
                <a:latin typeface="Cambria Math"/>
                <a:cs typeface="Cambria Math"/>
              </a:rPr>
              <a:t>𝑑</a:t>
            </a:r>
            <a:r>
              <a:rPr sz="4800" spc="142" baseline="41666" dirty="0">
                <a:solidFill>
                  <a:srgbClr val="632523"/>
                </a:solidFill>
                <a:latin typeface="Cambria Math"/>
                <a:cs typeface="Cambria Math"/>
              </a:rPr>
              <a:t>𝑓</a:t>
            </a:r>
            <a:r>
              <a:rPr sz="4800" spc="-7" baseline="41666" dirty="0">
                <a:solidFill>
                  <a:srgbClr val="632523"/>
                </a:solidFill>
                <a:latin typeface="Cambria Math"/>
                <a:cs typeface="Cambria Math"/>
              </a:rPr>
              <a:t>(</a:t>
            </a:r>
            <a:r>
              <a:rPr sz="4800" spc="135" baseline="41666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sz="4800" baseline="41666" dirty="0">
                <a:solidFill>
                  <a:srgbClr val="632523"/>
                </a:solidFill>
                <a:latin typeface="Cambria Math"/>
                <a:cs typeface="Cambria Math"/>
              </a:rPr>
              <a:t>)</a:t>
            </a:r>
            <a:r>
              <a:rPr sz="4800" spc="270" baseline="41666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632523"/>
                </a:solidFill>
                <a:latin typeface="Cambria Math"/>
                <a:cs typeface="Cambria Math"/>
              </a:rPr>
              <a:t>=</a:t>
            </a:r>
            <a:r>
              <a:rPr sz="3200" spc="18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632523"/>
                </a:solidFill>
                <a:latin typeface="Cambria Math"/>
                <a:cs typeface="Cambria Math"/>
              </a:rPr>
              <a:t>𝑘</a:t>
            </a:r>
            <a:r>
              <a:rPr sz="3200" spc="95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632523"/>
                </a:solidFill>
                <a:latin typeface="Cambria Math"/>
                <a:cs typeface="Cambria Math"/>
              </a:rPr>
              <a:t> 𝑛</a:t>
            </a:r>
            <a:r>
              <a:rPr sz="3200" spc="6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632523"/>
                </a:solidFill>
                <a:latin typeface="Cambria Math"/>
                <a:cs typeface="Cambria Math"/>
              </a:rPr>
              <a:t> </a:t>
            </a:r>
            <a:r>
              <a:rPr sz="3200" spc="170" dirty="0">
                <a:solidFill>
                  <a:srgbClr val="632523"/>
                </a:solidFill>
                <a:latin typeface="Cambria Math"/>
                <a:cs typeface="Cambria Math"/>
              </a:rPr>
              <a:t>𝑥</a:t>
            </a:r>
            <a:r>
              <a:rPr sz="3450" spc="532" baseline="27777" dirty="0">
                <a:solidFill>
                  <a:srgbClr val="632523"/>
                </a:solidFill>
                <a:latin typeface="Cambria Math"/>
                <a:cs typeface="Cambria Math"/>
              </a:rPr>
              <a:t>𝑛</a:t>
            </a:r>
            <a:r>
              <a:rPr lang="en-US" sz="3450" spc="1185" baseline="27777" dirty="0">
                <a:solidFill>
                  <a:srgbClr val="632523"/>
                </a:solidFill>
                <a:latin typeface="Cambria Math"/>
                <a:cs typeface="Cambria Math"/>
              </a:rPr>
              <a:t>-</a:t>
            </a:r>
            <a:r>
              <a:rPr sz="3450" spc="82" baseline="27777" dirty="0">
                <a:solidFill>
                  <a:srgbClr val="632523"/>
                </a:solidFill>
                <a:latin typeface="Cambria Math"/>
                <a:cs typeface="Cambria Math"/>
              </a:rPr>
              <a:t>1</a:t>
            </a:r>
            <a:endParaRPr sz="3450" baseline="27777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5832" y="422915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1" y="0"/>
                </a:moveTo>
                <a:lnTo>
                  <a:pt x="208178" y="8594"/>
                </a:lnTo>
                <a:lnTo>
                  <a:pt x="220435" y="13913"/>
                </a:lnTo>
                <a:lnTo>
                  <a:pt x="230976" y="21277"/>
                </a:lnTo>
                <a:lnTo>
                  <a:pt x="252379" y="55408"/>
                </a:lnTo>
                <a:lnTo>
                  <a:pt x="259412" y="104811"/>
                </a:lnTo>
                <a:lnTo>
                  <a:pt x="258627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4"/>
                </a:lnTo>
                <a:lnTo>
                  <a:pt x="251647" y="187707"/>
                </a:lnTo>
                <a:lnTo>
                  <a:pt x="274369" y="143335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3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3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7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264" y="3602735"/>
            <a:ext cx="1783714" cy="85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638175" eaLnBrk="1" fontAlgn="auto" hangingPunct="1">
              <a:spcBef>
                <a:spcPts val="1975"/>
              </a:spcBef>
              <a:spcAft>
                <a:spcPts val="0"/>
              </a:spcAft>
              <a:tabLst>
                <a:tab pos="1152525" algn="l"/>
              </a:tabLs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spc="3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	=</a:t>
            </a: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60" dirty="0">
                <a:solidFill>
                  <a:prstClr val="black"/>
                </a:solidFill>
                <a:latin typeface="Cambria Math"/>
                <a:cs typeface="Cambria Math"/>
              </a:rPr>
              <a:t>4𝑥</a:t>
            </a:r>
            <a:r>
              <a:rPr lang="en-US" sz="1950" spc="89" baseline="27777" dirty="0">
                <a:solidFill>
                  <a:prstClr val="black"/>
                </a:solidFill>
                <a:latin typeface="Cambria Math"/>
                <a:cs typeface="Cambria Math"/>
              </a:rPr>
              <a:t>3</a:t>
            </a:r>
            <a:endParaRPr sz="1950" baseline="27777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35152" y="4807644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699"/>
                </a:lnTo>
                <a:lnTo>
                  <a:pt x="584200" y="12699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4313" y="4795519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624" y="4643119"/>
            <a:ext cx="239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700" spc="22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𝑑𝑓(𝑥)</a:t>
            </a:r>
            <a:r>
              <a:rPr sz="2700" spc="135" baseline="416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25" dirty="0">
                <a:solidFill>
                  <a:prstClr val="black"/>
                </a:solidFill>
                <a:latin typeface="Cambria Math"/>
                <a:cs typeface="Cambria Math"/>
              </a:rPr>
              <a:t>4×3𝑥</a:t>
            </a:r>
            <a:r>
              <a:rPr sz="1950" spc="37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950" spc="419" baseline="27777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9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30" dirty="0">
                <a:solidFill>
                  <a:prstClr val="black"/>
                </a:solidFill>
                <a:latin typeface="Cambria Math"/>
                <a:cs typeface="Cambria Math"/>
              </a:rPr>
              <a:t>12𝑥</a:t>
            </a:r>
            <a:r>
              <a:rPr sz="1950" spc="44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1950" baseline="2777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02493" y="5209562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3813" y="5197855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8203" y="5045455"/>
            <a:ext cx="312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700" spc="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𝑑𝑓(3)</a:t>
            </a:r>
            <a:r>
              <a:rPr sz="2700" spc="135" baseline="416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12×3</a:t>
            </a:r>
            <a:r>
              <a:rPr sz="1950" spc="7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1950" spc="427" baseline="27777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9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12×9</a:t>
            </a:r>
            <a:r>
              <a:rPr spc="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108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CAFFD05-AFD7-4D6D-A867-8592E884C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4650" y="130082"/>
            <a:ext cx="48747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Derivative</a:t>
            </a:r>
            <a:r>
              <a:rPr lang="en-US" spc="-25" dirty="0"/>
              <a:t> Rules</a:t>
            </a:r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6">
            <a:extLst>
              <a:ext uri="{FF2B5EF4-FFF2-40B4-BE49-F238E27FC236}">
                <a16:creationId xmlns:a16="http://schemas.microsoft.com/office/drawing/2014/main" id="{34B84C4A-CE77-467A-9824-E872175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185A84-2638-4C55-8717-C6A7AD913980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EB413B9C-A7A9-4363-AF06-81800A092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Richardson Table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20A43A61-53FE-4AF9-BAF7-49858C1E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ECB8C1AF-1B55-4396-B35B-537EBDE62F2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66825" y="1676400"/>
          <a:ext cx="6810375" cy="426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3403440" imgH="2133360" progId="Equation.3">
                  <p:embed/>
                </p:oleObj>
              </mc:Choice>
              <mc:Fallback>
                <p:oleObj name="Equation" r:id="rId4" imgW="3403440" imgH="2133360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ECB8C1AF-1B55-4396-B35B-537EBDE62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676400"/>
                        <a:ext cx="6810375" cy="426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6">
            <a:extLst>
              <a:ext uri="{FF2B5EF4-FFF2-40B4-BE49-F238E27FC236}">
                <a16:creationId xmlns:a16="http://schemas.microsoft.com/office/drawing/2014/main" id="{891DBA74-14E9-402E-BBE6-FF43FBD8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A8AC0-0133-4929-922A-ED0E6F938420}" type="slidenum">
              <a:rPr kumimoji="0" lang="ar-SA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0BF601D-82E2-449E-93FB-5AF2D755F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Richardson Table</a:t>
            </a:r>
          </a:p>
        </p:txBody>
      </p:sp>
      <p:graphicFrame>
        <p:nvGraphicFramePr>
          <p:cNvPr id="461827" name="Group 3">
            <a:extLst>
              <a:ext uri="{FF2B5EF4-FFF2-40B4-BE49-F238E27FC236}">
                <a16:creationId xmlns:a16="http://schemas.microsoft.com/office/drawing/2014/main" id="{DF6762B2-34A2-423B-A7C1-CE1B075DBA2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5800" y="1909763"/>
          <a:ext cx="5181600" cy="1936751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1.08483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1.08988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1.09156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1.09115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1.09157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1.09157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71" name="Text Box 21">
            <a:extLst>
              <a:ext uri="{FF2B5EF4-FFF2-40B4-BE49-F238E27FC236}">
                <a16:creationId xmlns:a16="http://schemas.microsoft.com/office/drawing/2014/main" id="{E660C290-7128-40EA-B707-48E16945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2" name="Line 22">
            <a:extLst>
              <a:ext uri="{FF2B5EF4-FFF2-40B4-BE49-F238E27FC236}">
                <a16:creationId xmlns:a16="http://schemas.microsoft.com/office/drawing/2014/main" id="{1B834E2F-944A-4833-B38C-176E8B8DD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8956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3" name="Text Box 23">
            <a:extLst>
              <a:ext uri="{FF2B5EF4-FFF2-40B4-BE49-F238E27FC236}">
                <a16:creationId xmlns:a16="http://schemas.microsoft.com/office/drawing/2014/main" id="{EB17E61D-A112-43DB-A81A-66077D9D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2362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the best estimate of the derivative of the function.</a:t>
            </a:r>
          </a:p>
        </p:txBody>
      </p:sp>
      <p:sp>
        <p:nvSpPr>
          <p:cNvPr id="27674" name="Text Box 24">
            <a:extLst>
              <a:ext uri="{FF2B5EF4-FFF2-40B4-BE49-F238E27FC236}">
                <a16:creationId xmlns:a16="http://schemas.microsoft.com/office/drawing/2014/main" id="{044A69DB-56E1-4FA1-B0F3-5851F5A1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56063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entries of the Richardson table are estimates of the derivative of the function.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column are estimates using the central difference formula with different step size h.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06951-B631-438D-85FE-F229B769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5585-FAA9-43CE-AE90-CCF537B1E71A}" type="slidenum">
              <a:rPr lang="ar-SA" altLang="en-US" smtClean="0"/>
              <a:pPr/>
              <a:t>42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1D8-1FBA-477E-BEEE-0EF60E46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8" y="493138"/>
            <a:ext cx="367808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067" y="198666"/>
            <a:ext cx="7301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Basic</a:t>
            </a:r>
            <a:r>
              <a:rPr dirty="0"/>
              <a:t> </a:t>
            </a:r>
            <a:r>
              <a:rPr spc="-10" dirty="0"/>
              <a:t>Numerical</a:t>
            </a:r>
            <a:r>
              <a:rPr spc="-5" dirty="0"/>
              <a:t> </a:t>
            </a:r>
            <a:r>
              <a:rPr spc="-15" dirty="0"/>
              <a:t>Approach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9102" y="2163915"/>
            <a:ext cx="4462780" cy="3113405"/>
            <a:chOff x="45546" y="1840317"/>
            <a:chExt cx="4462780" cy="3113405"/>
          </a:xfrm>
        </p:grpSpPr>
        <p:sp>
          <p:nvSpPr>
            <p:cNvPr id="7" name="object 7"/>
            <p:cNvSpPr/>
            <p:nvPr/>
          </p:nvSpPr>
          <p:spPr>
            <a:xfrm>
              <a:off x="45542" y="2056853"/>
              <a:ext cx="4462780" cy="2896870"/>
            </a:xfrm>
            <a:custGeom>
              <a:avLst/>
              <a:gdLst/>
              <a:ahLst/>
              <a:cxnLst/>
              <a:rect l="l" t="t" r="r" b="b"/>
              <a:pathLst>
                <a:path w="4462780" h="2896870">
                  <a:moveTo>
                    <a:pt x="4462678" y="2343150"/>
                  </a:moveTo>
                  <a:lnTo>
                    <a:pt x="4348378" y="2286000"/>
                  </a:lnTo>
                  <a:lnTo>
                    <a:pt x="4348378" y="2324100"/>
                  </a:lnTo>
                  <a:lnTo>
                    <a:pt x="758748" y="2324100"/>
                  </a:lnTo>
                  <a:lnTo>
                    <a:pt x="758748" y="114300"/>
                  </a:lnTo>
                  <a:lnTo>
                    <a:pt x="796848" y="114300"/>
                  </a:lnTo>
                  <a:lnTo>
                    <a:pt x="787323" y="95250"/>
                  </a:lnTo>
                  <a:lnTo>
                    <a:pt x="739698" y="0"/>
                  </a:lnTo>
                  <a:lnTo>
                    <a:pt x="682548" y="114300"/>
                  </a:lnTo>
                  <a:lnTo>
                    <a:pt x="720648" y="114300"/>
                  </a:lnTo>
                  <a:lnTo>
                    <a:pt x="720648" y="2324100"/>
                  </a:lnTo>
                  <a:lnTo>
                    <a:pt x="0" y="2324100"/>
                  </a:lnTo>
                  <a:lnTo>
                    <a:pt x="0" y="2362200"/>
                  </a:lnTo>
                  <a:lnTo>
                    <a:pt x="720648" y="2362200"/>
                  </a:lnTo>
                  <a:lnTo>
                    <a:pt x="720648" y="2896844"/>
                  </a:lnTo>
                  <a:lnTo>
                    <a:pt x="758748" y="2896844"/>
                  </a:lnTo>
                  <a:lnTo>
                    <a:pt x="758748" y="2362200"/>
                  </a:lnTo>
                  <a:lnTo>
                    <a:pt x="4348378" y="2362200"/>
                  </a:lnTo>
                  <a:lnTo>
                    <a:pt x="4348378" y="2400300"/>
                  </a:lnTo>
                  <a:lnTo>
                    <a:pt x="4424578" y="2362200"/>
                  </a:lnTo>
                  <a:lnTo>
                    <a:pt x="4462678" y="23431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88362" y="1859367"/>
              <a:ext cx="3242310" cy="2197735"/>
            </a:xfrm>
            <a:custGeom>
              <a:avLst/>
              <a:gdLst/>
              <a:ahLst/>
              <a:cxnLst/>
              <a:rect l="l" t="t" r="r" b="b"/>
              <a:pathLst>
                <a:path w="3242310" h="2197735">
                  <a:moveTo>
                    <a:pt x="3242005" y="0"/>
                  </a:moveTo>
                  <a:lnTo>
                    <a:pt x="3215639" y="45724"/>
                  </a:lnTo>
                  <a:lnTo>
                    <a:pt x="3189257" y="91427"/>
                  </a:lnTo>
                  <a:lnTo>
                    <a:pt x="3162843" y="137084"/>
                  </a:lnTo>
                  <a:lnTo>
                    <a:pt x="3136383" y="182674"/>
                  </a:lnTo>
                  <a:lnTo>
                    <a:pt x="3109860" y="228174"/>
                  </a:lnTo>
                  <a:lnTo>
                    <a:pt x="3083258" y="273561"/>
                  </a:lnTo>
                  <a:lnTo>
                    <a:pt x="3056563" y="318813"/>
                  </a:lnTo>
                  <a:lnTo>
                    <a:pt x="3029757" y="363908"/>
                  </a:lnTo>
                  <a:lnTo>
                    <a:pt x="3002827" y="408822"/>
                  </a:lnTo>
                  <a:lnTo>
                    <a:pt x="2975755" y="453533"/>
                  </a:lnTo>
                  <a:lnTo>
                    <a:pt x="2948527" y="498020"/>
                  </a:lnTo>
                  <a:lnTo>
                    <a:pt x="2921126" y="542258"/>
                  </a:lnTo>
                  <a:lnTo>
                    <a:pt x="2893537" y="586227"/>
                  </a:lnTo>
                  <a:lnTo>
                    <a:pt x="2865745" y="629902"/>
                  </a:lnTo>
                  <a:lnTo>
                    <a:pt x="2837732" y="673263"/>
                  </a:lnTo>
                  <a:lnTo>
                    <a:pt x="2809485" y="716285"/>
                  </a:lnTo>
                  <a:lnTo>
                    <a:pt x="2780987" y="758948"/>
                  </a:lnTo>
                  <a:lnTo>
                    <a:pt x="2752223" y="801227"/>
                  </a:lnTo>
                  <a:lnTo>
                    <a:pt x="2723177" y="843101"/>
                  </a:lnTo>
                  <a:lnTo>
                    <a:pt x="2693833" y="884547"/>
                  </a:lnTo>
                  <a:lnTo>
                    <a:pt x="2664175" y="925543"/>
                  </a:lnTo>
                  <a:lnTo>
                    <a:pt x="2634188" y="966066"/>
                  </a:lnTo>
                  <a:lnTo>
                    <a:pt x="2603857" y="1006093"/>
                  </a:lnTo>
                  <a:lnTo>
                    <a:pt x="2573164" y="1045603"/>
                  </a:lnTo>
                  <a:lnTo>
                    <a:pt x="2542096" y="1084572"/>
                  </a:lnTo>
                  <a:lnTo>
                    <a:pt x="2510636" y="1122978"/>
                  </a:lnTo>
                  <a:lnTo>
                    <a:pt x="2478769" y="1160798"/>
                  </a:lnTo>
                  <a:lnTo>
                    <a:pt x="2446478" y="1198011"/>
                  </a:lnTo>
                  <a:lnTo>
                    <a:pt x="2413749" y="1234592"/>
                  </a:lnTo>
                  <a:lnTo>
                    <a:pt x="2380565" y="1270521"/>
                  </a:lnTo>
                  <a:lnTo>
                    <a:pt x="2346911" y="1305774"/>
                  </a:lnTo>
                  <a:lnTo>
                    <a:pt x="2312771" y="1340329"/>
                  </a:lnTo>
                  <a:lnTo>
                    <a:pt x="2278129" y="1374164"/>
                  </a:lnTo>
                  <a:lnTo>
                    <a:pt x="2242970" y="1407255"/>
                  </a:lnTo>
                  <a:lnTo>
                    <a:pt x="2207279" y="1439581"/>
                  </a:lnTo>
                  <a:lnTo>
                    <a:pt x="2171039" y="1471118"/>
                  </a:lnTo>
                  <a:lnTo>
                    <a:pt x="2134234" y="1501845"/>
                  </a:lnTo>
                  <a:lnTo>
                    <a:pt x="2096850" y="1531738"/>
                  </a:lnTo>
                  <a:lnTo>
                    <a:pt x="2058870" y="1560776"/>
                  </a:lnTo>
                  <a:lnTo>
                    <a:pt x="2020279" y="1588935"/>
                  </a:lnTo>
                  <a:lnTo>
                    <a:pt x="1981061" y="1616193"/>
                  </a:lnTo>
                  <a:lnTo>
                    <a:pt x="1942162" y="1641920"/>
                  </a:lnTo>
                  <a:lnTo>
                    <a:pt x="1902666" y="1666787"/>
                  </a:lnTo>
                  <a:lnTo>
                    <a:pt x="1862586" y="1690816"/>
                  </a:lnTo>
                  <a:lnTo>
                    <a:pt x="1821937" y="1714028"/>
                  </a:lnTo>
                  <a:lnTo>
                    <a:pt x="1780734" y="1736444"/>
                  </a:lnTo>
                  <a:lnTo>
                    <a:pt x="1738992" y="1758085"/>
                  </a:lnTo>
                  <a:lnTo>
                    <a:pt x="1696725" y="1778972"/>
                  </a:lnTo>
                  <a:lnTo>
                    <a:pt x="1653948" y="1799126"/>
                  </a:lnTo>
                  <a:lnTo>
                    <a:pt x="1610675" y="1818567"/>
                  </a:lnTo>
                  <a:lnTo>
                    <a:pt x="1566921" y="1837317"/>
                  </a:lnTo>
                  <a:lnTo>
                    <a:pt x="1522701" y="1855396"/>
                  </a:lnTo>
                  <a:lnTo>
                    <a:pt x="1478028" y="1872827"/>
                  </a:lnTo>
                  <a:lnTo>
                    <a:pt x="1432918" y="1889628"/>
                  </a:lnTo>
                  <a:lnTo>
                    <a:pt x="1387385" y="1905822"/>
                  </a:lnTo>
                  <a:lnTo>
                    <a:pt x="1341444" y="1921430"/>
                  </a:lnTo>
                  <a:lnTo>
                    <a:pt x="1295110" y="1936472"/>
                  </a:lnTo>
                  <a:lnTo>
                    <a:pt x="1248396" y="1950969"/>
                  </a:lnTo>
                  <a:lnTo>
                    <a:pt x="1201318" y="1964942"/>
                  </a:lnTo>
                  <a:lnTo>
                    <a:pt x="1153890" y="1978413"/>
                  </a:lnTo>
                  <a:lnTo>
                    <a:pt x="1106126" y="1991402"/>
                  </a:lnTo>
                  <a:lnTo>
                    <a:pt x="1058042" y="2003930"/>
                  </a:lnTo>
                  <a:lnTo>
                    <a:pt x="1009651" y="2016018"/>
                  </a:lnTo>
                  <a:lnTo>
                    <a:pt x="960970" y="2027687"/>
                  </a:lnTo>
                  <a:lnTo>
                    <a:pt x="912011" y="2038958"/>
                  </a:lnTo>
                  <a:lnTo>
                    <a:pt x="862789" y="2049852"/>
                  </a:lnTo>
                  <a:lnTo>
                    <a:pt x="813320" y="2060390"/>
                  </a:lnTo>
                  <a:lnTo>
                    <a:pt x="763617" y="2070592"/>
                  </a:lnTo>
                  <a:lnTo>
                    <a:pt x="713696" y="2080481"/>
                  </a:lnTo>
                  <a:lnTo>
                    <a:pt x="663571" y="2090076"/>
                  </a:lnTo>
                  <a:lnTo>
                    <a:pt x="613256" y="2099398"/>
                  </a:lnTo>
                  <a:lnTo>
                    <a:pt x="562766" y="2108470"/>
                  </a:lnTo>
                  <a:lnTo>
                    <a:pt x="512115" y="2117311"/>
                  </a:lnTo>
                  <a:lnTo>
                    <a:pt x="461319" y="2125942"/>
                  </a:lnTo>
                  <a:lnTo>
                    <a:pt x="410392" y="2134385"/>
                  </a:lnTo>
                  <a:lnTo>
                    <a:pt x="359348" y="2142660"/>
                  </a:lnTo>
                  <a:lnTo>
                    <a:pt x="308202" y="2150789"/>
                  </a:lnTo>
                  <a:lnTo>
                    <a:pt x="256969" y="2158792"/>
                  </a:lnTo>
                  <a:lnTo>
                    <a:pt x="205662" y="2166690"/>
                  </a:lnTo>
                  <a:lnTo>
                    <a:pt x="154298" y="2174504"/>
                  </a:lnTo>
                  <a:lnTo>
                    <a:pt x="102889" y="2182256"/>
                  </a:lnTo>
                  <a:lnTo>
                    <a:pt x="51452" y="2189965"/>
                  </a:lnTo>
                  <a:lnTo>
                    <a:pt x="0" y="2197654"/>
                  </a:lnTo>
                </a:path>
              </a:pathLst>
            </a:custGeom>
            <a:ln w="38099">
              <a:solidFill>
                <a:srgbClr val="632523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4172" y="2123122"/>
              <a:ext cx="3281679" cy="2211070"/>
            </a:xfrm>
            <a:custGeom>
              <a:avLst/>
              <a:gdLst/>
              <a:ahLst/>
              <a:cxnLst/>
              <a:rect l="l" t="t" r="r" b="b"/>
              <a:pathLst>
                <a:path w="3281679" h="2211070">
                  <a:moveTo>
                    <a:pt x="0" y="2210602"/>
                  </a:moveTo>
                  <a:lnTo>
                    <a:pt x="3281061" y="0"/>
                  </a:lnTo>
                </a:path>
              </a:pathLst>
            </a:custGeom>
            <a:ln w="38100">
              <a:solidFill>
                <a:srgbClr val="E46C0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28096" y="2056852"/>
              <a:ext cx="114300" cy="2583180"/>
            </a:xfrm>
            <a:custGeom>
              <a:avLst/>
              <a:gdLst/>
              <a:ahLst/>
              <a:cxnLst/>
              <a:rect l="l" t="t" r="r" b="b"/>
              <a:pathLst>
                <a:path w="114300" h="2583179">
                  <a:moveTo>
                    <a:pt x="76200" y="95250"/>
                  </a:moveTo>
                  <a:lnTo>
                    <a:pt x="38100" y="95250"/>
                  </a:lnTo>
                  <a:lnTo>
                    <a:pt x="38098" y="2582883"/>
                  </a:lnTo>
                  <a:lnTo>
                    <a:pt x="76198" y="2582883"/>
                  </a:lnTo>
                  <a:lnTo>
                    <a:pt x="76200" y="95250"/>
                  </a:lnTo>
                  <a:close/>
                </a:path>
                <a:path w="114300" h="2583179">
                  <a:moveTo>
                    <a:pt x="57150" y="0"/>
                  </a:moveTo>
                  <a:lnTo>
                    <a:pt x="0" y="114300"/>
                  </a:lnTo>
                  <a:lnTo>
                    <a:pt x="38099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583179">
                  <a:moveTo>
                    <a:pt x="104775" y="95250"/>
                  </a:moveTo>
                  <a:lnTo>
                    <a:pt x="76200" y="95250"/>
                  </a:lnTo>
                  <a:lnTo>
                    <a:pt x="76199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254061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0927" y="4282441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50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842" y="1447800"/>
            <a:ext cx="81083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numerical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approach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function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400" spc="17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400" spc="1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prstClr val="black"/>
                </a:solidFill>
                <a:latin typeface="Cambria Math"/>
                <a:cs typeface="Cambria Math"/>
              </a:rPr>
              <a:t>𝑓(𝑥)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is: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9477" y="507187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ℎ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314" y="470306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1705" y="4751832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pc="-3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ℎ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2079" y="2693278"/>
            <a:ext cx="2360295" cy="2445385"/>
          </a:xfrm>
          <a:custGeom>
            <a:avLst/>
            <a:gdLst/>
            <a:ahLst/>
            <a:cxnLst/>
            <a:rect l="l" t="t" r="r" b="b"/>
            <a:pathLst>
              <a:path w="2360295" h="2445385">
                <a:moveTo>
                  <a:pt x="76212" y="1575282"/>
                </a:moveTo>
                <a:lnTo>
                  <a:pt x="73215" y="1560461"/>
                </a:lnTo>
                <a:lnTo>
                  <a:pt x="65049" y="1548345"/>
                </a:lnTo>
                <a:lnTo>
                  <a:pt x="52933" y="1540179"/>
                </a:lnTo>
                <a:lnTo>
                  <a:pt x="38112" y="1537182"/>
                </a:lnTo>
                <a:lnTo>
                  <a:pt x="23279" y="1540179"/>
                </a:lnTo>
                <a:lnTo>
                  <a:pt x="11163" y="1548345"/>
                </a:lnTo>
                <a:lnTo>
                  <a:pt x="2997" y="1560461"/>
                </a:lnTo>
                <a:lnTo>
                  <a:pt x="12" y="1575282"/>
                </a:lnTo>
                <a:lnTo>
                  <a:pt x="2997" y="1590116"/>
                </a:lnTo>
                <a:lnTo>
                  <a:pt x="11163" y="1602232"/>
                </a:lnTo>
                <a:lnTo>
                  <a:pt x="23279" y="1610398"/>
                </a:lnTo>
                <a:lnTo>
                  <a:pt x="28587" y="1611464"/>
                </a:lnTo>
                <a:lnTo>
                  <a:pt x="28575" y="1989112"/>
                </a:lnTo>
                <a:lnTo>
                  <a:pt x="23279" y="1990178"/>
                </a:lnTo>
                <a:lnTo>
                  <a:pt x="11163" y="1998345"/>
                </a:lnTo>
                <a:lnTo>
                  <a:pt x="2997" y="2010460"/>
                </a:lnTo>
                <a:lnTo>
                  <a:pt x="0" y="2025281"/>
                </a:lnTo>
                <a:lnTo>
                  <a:pt x="2997" y="2040115"/>
                </a:lnTo>
                <a:lnTo>
                  <a:pt x="11163" y="2052231"/>
                </a:lnTo>
                <a:lnTo>
                  <a:pt x="23279" y="2060397"/>
                </a:lnTo>
                <a:lnTo>
                  <a:pt x="38100" y="2063381"/>
                </a:lnTo>
                <a:lnTo>
                  <a:pt x="52933" y="2060397"/>
                </a:lnTo>
                <a:lnTo>
                  <a:pt x="65049" y="2052231"/>
                </a:lnTo>
                <a:lnTo>
                  <a:pt x="73215" y="2040115"/>
                </a:lnTo>
                <a:lnTo>
                  <a:pt x="76200" y="2025281"/>
                </a:lnTo>
                <a:lnTo>
                  <a:pt x="73215" y="2010460"/>
                </a:lnTo>
                <a:lnTo>
                  <a:pt x="65049" y="1998345"/>
                </a:lnTo>
                <a:lnTo>
                  <a:pt x="52933" y="1990178"/>
                </a:lnTo>
                <a:lnTo>
                  <a:pt x="47625" y="1989112"/>
                </a:lnTo>
                <a:lnTo>
                  <a:pt x="47625" y="1987181"/>
                </a:lnTo>
                <a:lnTo>
                  <a:pt x="47637" y="1613382"/>
                </a:lnTo>
                <a:lnTo>
                  <a:pt x="47637" y="1611464"/>
                </a:lnTo>
                <a:lnTo>
                  <a:pt x="52933" y="1610398"/>
                </a:lnTo>
                <a:lnTo>
                  <a:pt x="65049" y="1602232"/>
                </a:lnTo>
                <a:lnTo>
                  <a:pt x="73215" y="1590116"/>
                </a:lnTo>
                <a:lnTo>
                  <a:pt x="76212" y="1575282"/>
                </a:lnTo>
                <a:close/>
              </a:path>
              <a:path w="2360295" h="2445385">
                <a:moveTo>
                  <a:pt x="2347480" y="2406675"/>
                </a:moveTo>
                <a:lnTo>
                  <a:pt x="2344483" y="2391854"/>
                </a:lnTo>
                <a:lnTo>
                  <a:pt x="2336317" y="2379738"/>
                </a:lnTo>
                <a:lnTo>
                  <a:pt x="2324201" y="2371572"/>
                </a:lnTo>
                <a:lnTo>
                  <a:pt x="2309380" y="2368575"/>
                </a:lnTo>
                <a:lnTo>
                  <a:pt x="2294547" y="2371572"/>
                </a:lnTo>
                <a:lnTo>
                  <a:pt x="2282431" y="2379738"/>
                </a:lnTo>
                <a:lnTo>
                  <a:pt x="2274265" y="2391854"/>
                </a:lnTo>
                <a:lnTo>
                  <a:pt x="2273198" y="2397150"/>
                </a:lnTo>
                <a:lnTo>
                  <a:pt x="82169" y="2397150"/>
                </a:lnTo>
                <a:lnTo>
                  <a:pt x="81089" y="2391854"/>
                </a:lnTo>
                <a:lnTo>
                  <a:pt x="72923" y="2379738"/>
                </a:lnTo>
                <a:lnTo>
                  <a:pt x="60820" y="2371572"/>
                </a:lnTo>
                <a:lnTo>
                  <a:pt x="45986" y="2368575"/>
                </a:lnTo>
                <a:lnTo>
                  <a:pt x="31153" y="2371572"/>
                </a:lnTo>
                <a:lnTo>
                  <a:pt x="19050" y="2379738"/>
                </a:lnTo>
                <a:lnTo>
                  <a:pt x="10883" y="2391854"/>
                </a:lnTo>
                <a:lnTo>
                  <a:pt x="7886" y="2406675"/>
                </a:lnTo>
                <a:lnTo>
                  <a:pt x="10883" y="2421509"/>
                </a:lnTo>
                <a:lnTo>
                  <a:pt x="19050" y="2433624"/>
                </a:lnTo>
                <a:lnTo>
                  <a:pt x="31165" y="2441791"/>
                </a:lnTo>
                <a:lnTo>
                  <a:pt x="45986" y="2444775"/>
                </a:lnTo>
                <a:lnTo>
                  <a:pt x="60820" y="2441791"/>
                </a:lnTo>
                <a:lnTo>
                  <a:pt x="72923" y="2433624"/>
                </a:lnTo>
                <a:lnTo>
                  <a:pt x="81089" y="2421509"/>
                </a:lnTo>
                <a:lnTo>
                  <a:pt x="82169" y="2416200"/>
                </a:lnTo>
                <a:lnTo>
                  <a:pt x="2273198" y="2416200"/>
                </a:lnTo>
                <a:lnTo>
                  <a:pt x="2274265" y="2421509"/>
                </a:lnTo>
                <a:lnTo>
                  <a:pt x="2282431" y="2433624"/>
                </a:lnTo>
                <a:lnTo>
                  <a:pt x="2294547" y="2441791"/>
                </a:lnTo>
                <a:lnTo>
                  <a:pt x="2309380" y="2444775"/>
                </a:lnTo>
                <a:lnTo>
                  <a:pt x="2324214" y="2441791"/>
                </a:lnTo>
                <a:lnTo>
                  <a:pt x="2336317" y="2433624"/>
                </a:lnTo>
                <a:lnTo>
                  <a:pt x="2344483" y="2421509"/>
                </a:lnTo>
                <a:lnTo>
                  <a:pt x="2345550" y="2416200"/>
                </a:lnTo>
                <a:lnTo>
                  <a:pt x="2347480" y="2406675"/>
                </a:lnTo>
                <a:close/>
              </a:path>
              <a:path w="2360295" h="2445385">
                <a:moveTo>
                  <a:pt x="2359964" y="38100"/>
                </a:moveTo>
                <a:lnTo>
                  <a:pt x="2356967" y="23266"/>
                </a:lnTo>
                <a:lnTo>
                  <a:pt x="2348801" y="11163"/>
                </a:lnTo>
                <a:lnTo>
                  <a:pt x="2336698" y="2997"/>
                </a:lnTo>
                <a:lnTo>
                  <a:pt x="2321864" y="0"/>
                </a:lnTo>
                <a:lnTo>
                  <a:pt x="2307031" y="2997"/>
                </a:lnTo>
                <a:lnTo>
                  <a:pt x="2294928" y="11163"/>
                </a:lnTo>
                <a:lnTo>
                  <a:pt x="2286762" y="23266"/>
                </a:lnTo>
                <a:lnTo>
                  <a:pt x="2283764" y="38100"/>
                </a:lnTo>
                <a:lnTo>
                  <a:pt x="2286762" y="52933"/>
                </a:lnTo>
                <a:lnTo>
                  <a:pt x="2294928" y="65036"/>
                </a:lnTo>
                <a:lnTo>
                  <a:pt x="2307031" y="73202"/>
                </a:lnTo>
                <a:lnTo>
                  <a:pt x="2312339" y="74269"/>
                </a:lnTo>
                <a:lnTo>
                  <a:pt x="2312339" y="1989124"/>
                </a:lnTo>
                <a:lnTo>
                  <a:pt x="2307031" y="1990191"/>
                </a:lnTo>
                <a:lnTo>
                  <a:pt x="2294928" y="1998357"/>
                </a:lnTo>
                <a:lnTo>
                  <a:pt x="2286762" y="2010473"/>
                </a:lnTo>
                <a:lnTo>
                  <a:pt x="2283764" y="2025294"/>
                </a:lnTo>
                <a:lnTo>
                  <a:pt x="2286762" y="2040128"/>
                </a:lnTo>
                <a:lnTo>
                  <a:pt x="2294928" y="2052243"/>
                </a:lnTo>
                <a:lnTo>
                  <a:pt x="2307031" y="2060409"/>
                </a:lnTo>
                <a:lnTo>
                  <a:pt x="2321864" y="2063394"/>
                </a:lnTo>
                <a:lnTo>
                  <a:pt x="2336698" y="2060409"/>
                </a:lnTo>
                <a:lnTo>
                  <a:pt x="2348801" y="2052243"/>
                </a:lnTo>
                <a:lnTo>
                  <a:pt x="2356967" y="2040128"/>
                </a:lnTo>
                <a:lnTo>
                  <a:pt x="2359964" y="2025294"/>
                </a:lnTo>
                <a:lnTo>
                  <a:pt x="2356967" y="2010473"/>
                </a:lnTo>
                <a:lnTo>
                  <a:pt x="2348801" y="1998357"/>
                </a:lnTo>
                <a:lnTo>
                  <a:pt x="2336698" y="1990191"/>
                </a:lnTo>
                <a:lnTo>
                  <a:pt x="2331389" y="1989124"/>
                </a:lnTo>
                <a:lnTo>
                  <a:pt x="2331389" y="1987194"/>
                </a:lnTo>
                <a:lnTo>
                  <a:pt x="2331389" y="76200"/>
                </a:lnTo>
                <a:lnTo>
                  <a:pt x="2331389" y="74269"/>
                </a:lnTo>
                <a:lnTo>
                  <a:pt x="2336698" y="73202"/>
                </a:lnTo>
                <a:lnTo>
                  <a:pt x="2348801" y="65036"/>
                </a:lnTo>
                <a:lnTo>
                  <a:pt x="2356967" y="52933"/>
                </a:lnTo>
                <a:lnTo>
                  <a:pt x="2359964" y="381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E26635-9B32-4979-BBE8-33AA7468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09" y="3210588"/>
            <a:ext cx="2843537" cy="9229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02702A-2C6B-4533-B788-A5123A754D24}"/>
              </a:ext>
            </a:extLst>
          </p:cNvPr>
          <p:cNvSpPr txBox="1"/>
          <p:nvPr/>
        </p:nvSpPr>
        <p:spPr>
          <a:xfrm>
            <a:off x="3470580" y="2664752"/>
            <a:ext cx="20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87730" algn="ctr" eaLnBrk="1" fontAlgn="auto" hangingPunct="1">
              <a:spcBef>
                <a:spcPts val="890"/>
              </a:spcBef>
              <a:spcAft>
                <a:spcPts val="0"/>
              </a:spcAft>
            </a:pPr>
            <a:r>
              <a:rPr lang="en-GB" spc="15" dirty="0">
                <a:solidFill>
                  <a:prstClr val="black"/>
                </a:solidFill>
                <a:latin typeface="Cambria Math"/>
                <a:cs typeface="Cambria Math"/>
              </a:rPr>
              <a:t>𝑓(𝑥</a:t>
            </a:r>
            <a:r>
              <a:rPr lang="en-GB" spc="3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GB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lang="en-GB" spc="-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GB" spc="15" dirty="0">
                <a:solidFill>
                  <a:prstClr val="black"/>
                </a:solidFill>
                <a:latin typeface="Cambria Math"/>
                <a:cs typeface="Cambria Math"/>
              </a:rPr>
              <a:t>ℎ)</a:t>
            </a:r>
            <a:endParaRPr lang="en-GB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2290A-55D2-488B-A771-FD21F9740527}"/>
              </a:ext>
            </a:extLst>
          </p:cNvPr>
          <p:cNvSpPr txBox="1"/>
          <p:nvPr/>
        </p:nvSpPr>
        <p:spPr>
          <a:xfrm>
            <a:off x="2806171" y="2409869"/>
            <a:ext cx="20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87730" algn="ctr" eaLnBrk="1" fontAlgn="auto" hangingPunct="1">
              <a:spcBef>
                <a:spcPts val="890"/>
              </a:spcBef>
              <a:spcAft>
                <a:spcPts val="0"/>
              </a:spcAft>
            </a:pPr>
            <a:r>
              <a:rPr lang="en-GB" spc="15" dirty="0">
                <a:solidFill>
                  <a:prstClr val="black"/>
                </a:solidFill>
                <a:latin typeface="Cambria Math"/>
                <a:cs typeface="Cambria Math"/>
              </a:rPr>
              <a:t>y</a:t>
            </a:r>
            <a:r>
              <a:rPr lang="en-GB" spc="15" baseline="-25000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lang="en-GB" baseline="-250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A23C7-9E4C-4748-B830-89736E258BE1}"/>
              </a:ext>
            </a:extLst>
          </p:cNvPr>
          <p:cNvSpPr txBox="1"/>
          <p:nvPr/>
        </p:nvSpPr>
        <p:spPr>
          <a:xfrm>
            <a:off x="536739" y="3873723"/>
            <a:ext cx="2061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87730" algn="ctr" eaLnBrk="1" fontAlgn="auto" hangingPunct="1">
              <a:spcBef>
                <a:spcPts val="890"/>
              </a:spcBef>
              <a:spcAft>
                <a:spcPts val="0"/>
              </a:spcAft>
            </a:pPr>
            <a:r>
              <a:rPr lang="en-GB" spc="15" dirty="0">
                <a:solidFill>
                  <a:prstClr val="black"/>
                </a:solidFill>
                <a:latin typeface="Cambria Math"/>
                <a:cs typeface="Cambria Math"/>
              </a:rPr>
              <a:t>y</a:t>
            </a:r>
            <a:r>
              <a:rPr lang="en-GB" spc="15" baseline="-25000"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endParaRPr lang="en-GB" baseline="-250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010" y="161290"/>
            <a:ext cx="2379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70913" y="1524887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191" y="0"/>
                </a:moveTo>
                <a:lnTo>
                  <a:pt x="208177" y="8595"/>
                </a:lnTo>
                <a:lnTo>
                  <a:pt x="220435" y="13914"/>
                </a:lnTo>
                <a:lnTo>
                  <a:pt x="230976" y="21278"/>
                </a:lnTo>
                <a:lnTo>
                  <a:pt x="252379" y="55409"/>
                </a:lnTo>
                <a:lnTo>
                  <a:pt x="259411" y="104813"/>
                </a:lnTo>
                <a:lnTo>
                  <a:pt x="258627" y="123488"/>
                </a:lnTo>
                <a:lnTo>
                  <a:pt x="246854" y="169218"/>
                </a:lnTo>
                <a:lnTo>
                  <a:pt x="220578" y="197807"/>
                </a:lnTo>
                <a:lnTo>
                  <a:pt x="208512" y="203150"/>
                </a:lnTo>
                <a:lnTo>
                  <a:pt x="211191" y="211745"/>
                </a:lnTo>
                <a:lnTo>
                  <a:pt x="251647" y="187708"/>
                </a:lnTo>
                <a:lnTo>
                  <a:pt x="274368" y="143336"/>
                </a:lnTo>
                <a:lnTo>
                  <a:pt x="278722" y="105929"/>
                </a:lnTo>
                <a:lnTo>
                  <a:pt x="277630" y="86517"/>
                </a:lnTo>
                <a:lnTo>
                  <a:pt x="261253" y="37114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90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3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7"/>
                </a:lnTo>
                <a:lnTo>
                  <a:pt x="47731" y="190370"/>
                </a:lnTo>
                <a:lnTo>
                  <a:pt x="26373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96" y="1453896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tabLst>
                <a:tab pos="552450" algn="l"/>
              </a:tabLst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pc="38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	=</a:t>
            </a:r>
            <a:r>
              <a:rPr spc="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6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z="1950" spc="97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1950" baseline="27777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6167" y="2086664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9119" y="1749552"/>
            <a:ext cx="28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5369" y="1920240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700" spc="-7" baseline="-37037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r>
              <a:rPr sz="2700" spc="195" baseline="-37037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7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1916" y="1633783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198" y="1295400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5" dirty="0">
                <a:solidFill>
                  <a:prstClr val="black"/>
                </a:solidFill>
                <a:latin typeface="Cambria Math"/>
                <a:cs typeface="Cambria Math"/>
              </a:rPr>
              <a:t>𝑑𝑦</a:t>
            </a:r>
            <a:r>
              <a:rPr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700" baseline="-41666" dirty="0">
                <a:solidFill>
                  <a:prstClr val="black"/>
                </a:solidFill>
                <a:latin typeface="Cambria Math"/>
                <a:cs typeface="Cambria Math"/>
              </a:rPr>
              <a:t>=?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5248" y="1621536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038" y="1801368"/>
            <a:ext cx="6434455" cy="83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eaLnBrk="1" fontAlgn="auto" hangingPunct="1">
              <a:lnSpc>
                <a:spcPct val="156700"/>
              </a:lnSpc>
              <a:spcBef>
                <a:spcPts val="100"/>
              </a:spcBef>
              <a:spcAft>
                <a:spcPts val="0"/>
              </a:spcAft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know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simple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exact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analytical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solution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is: </a:t>
            </a:r>
            <a:r>
              <a:rPr spc="-3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Given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following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values: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13504"/>
              </p:ext>
            </p:extLst>
          </p:nvPr>
        </p:nvGraphicFramePr>
        <p:xfrm>
          <a:off x="808026" y="2924935"/>
          <a:ext cx="13690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24324" y="3005434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275" y="2993136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6803" y="2910499"/>
            <a:ext cx="875665" cy="212090"/>
          </a:xfrm>
          <a:custGeom>
            <a:avLst/>
            <a:gdLst/>
            <a:ahLst/>
            <a:cxnLst/>
            <a:rect l="l" t="t" r="r" b="b"/>
            <a:pathLst>
              <a:path w="875664" h="212089">
                <a:moveTo>
                  <a:pt x="808090" y="0"/>
                </a:moveTo>
                <a:lnTo>
                  <a:pt x="805077" y="8595"/>
                </a:lnTo>
                <a:lnTo>
                  <a:pt x="817334" y="13914"/>
                </a:lnTo>
                <a:lnTo>
                  <a:pt x="827876" y="21278"/>
                </a:lnTo>
                <a:lnTo>
                  <a:pt x="849279" y="55409"/>
                </a:lnTo>
                <a:lnTo>
                  <a:pt x="856311" y="104813"/>
                </a:lnTo>
                <a:lnTo>
                  <a:pt x="855526" y="123488"/>
                </a:lnTo>
                <a:lnTo>
                  <a:pt x="843753" y="169218"/>
                </a:lnTo>
                <a:lnTo>
                  <a:pt x="817477" y="197807"/>
                </a:lnTo>
                <a:lnTo>
                  <a:pt x="805412" y="203150"/>
                </a:lnTo>
                <a:lnTo>
                  <a:pt x="808090" y="211745"/>
                </a:lnTo>
                <a:lnTo>
                  <a:pt x="848546" y="187708"/>
                </a:lnTo>
                <a:lnTo>
                  <a:pt x="871268" y="143336"/>
                </a:lnTo>
                <a:lnTo>
                  <a:pt x="875621" y="105929"/>
                </a:lnTo>
                <a:lnTo>
                  <a:pt x="874530" y="86517"/>
                </a:lnTo>
                <a:lnTo>
                  <a:pt x="858152" y="37114"/>
                </a:lnTo>
                <a:lnTo>
                  <a:pt x="823442" y="5542"/>
                </a:lnTo>
                <a:lnTo>
                  <a:pt x="808090" y="0"/>
                </a:lnTo>
                <a:close/>
              </a:path>
              <a:path w="87566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3524" y="2840736"/>
            <a:ext cx="190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7675" algn="l"/>
                <a:tab pos="1332230" algn="l"/>
              </a:tabLst>
            </a:pPr>
            <a:r>
              <a:rPr sz="2700" spc="-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𝑑𝑦	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−2	=</a:t>
            </a:r>
            <a:r>
              <a:rPr spc="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−4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4324" y="3526134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3275" y="3514345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6803" y="3431199"/>
            <a:ext cx="875665" cy="212090"/>
          </a:xfrm>
          <a:custGeom>
            <a:avLst/>
            <a:gdLst/>
            <a:ahLst/>
            <a:cxnLst/>
            <a:rect l="l" t="t" r="r" b="b"/>
            <a:pathLst>
              <a:path w="875664" h="212089">
                <a:moveTo>
                  <a:pt x="808090" y="0"/>
                </a:moveTo>
                <a:lnTo>
                  <a:pt x="805077" y="8595"/>
                </a:lnTo>
                <a:lnTo>
                  <a:pt x="817334" y="13914"/>
                </a:lnTo>
                <a:lnTo>
                  <a:pt x="827876" y="21278"/>
                </a:lnTo>
                <a:lnTo>
                  <a:pt x="849279" y="55409"/>
                </a:lnTo>
                <a:lnTo>
                  <a:pt x="856311" y="104813"/>
                </a:lnTo>
                <a:lnTo>
                  <a:pt x="855526" y="123488"/>
                </a:lnTo>
                <a:lnTo>
                  <a:pt x="843753" y="169218"/>
                </a:lnTo>
                <a:lnTo>
                  <a:pt x="817477" y="197807"/>
                </a:lnTo>
                <a:lnTo>
                  <a:pt x="805412" y="203150"/>
                </a:lnTo>
                <a:lnTo>
                  <a:pt x="808090" y="211745"/>
                </a:lnTo>
                <a:lnTo>
                  <a:pt x="848546" y="187708"/>
                </a:lnTo>
                <a:lnTo>
                  <a:pt x="871268" y="143336"/>
                </a:lnTo>
                <a:lnTo>
                  <a:pt x="875621" y="105929"/>
                </a:lnTo>
                <a:lnTo>
                  <a:pt x="874530" y="86517"/>
                </a:lnTo>
                <a:lnTo>
                  <a:pt x="858152" y="37114"/>
                </a:lnTo>
                <a:lnTo>
                  <a:pt x="823442" y="5542"/>
                </a:lnTo>
                <a:lnTo>
                  <a:pt x="808090" y="0"/>
                </a:lnTo>
                <a:close/>
              </a:path>
              <a:path w="87566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3524" y="3361945"/>
            <a:ext cx="190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7675" algn="l"/>
                <a:tab pos="1332230" algn="l"/>
              </a:tabLst>
            </a:pPr>
            <a:r>
              <a:rPr sz="2700" spc="-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𝑑𝑦	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−1	=</a:t>
            </a:r>
            <a:r>
              <a:rPr spc="4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−2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24324" y="4046834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6803" y="3951899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640" y="0"/>
                </a:moveTo>
                <a:lnTo>
                  <a:pt x="633627" y="8595"/>
                </a:lnTo>
                <a:lnTo>
                  <a:pt x="645884" y="13914"/>
                </a:lnTo>
                <a:lnTo>
                  <a:pt x="656426" y="21278"/>
                </a:lnTo>
                <a:lnTo>
                  <a:pt x="677829" y="55409"/>
                </a:lnTo>
                <a:lnTo>
                  <a:pt x="684861" y="104813"/>
                </a:lnTo>
                <a:lnTo>
                  <a:pt x="684076" y="123488"/>
                </a:lnTo>
                <a:lnTo>
                  <a:pt x="672303" y="169218"/>
                </a:lnTo>
                <a:lnTo>
                  <a:pt x="646027" y="197807"/>
                </a:lnTo>
                <a:lnTo>
                  <a:pt x="633962" y="203150"/>
                </a:lnTo>
                <a:lnTo>
                  <a:pt x="636640" y="211745"/>
                </a:lnTo>
                <a:lnTo>
                  <a:pt x="677096" y="187708"/>
                </a:lnTo>
                <a:lnTo>
                  <a:pt x="699818" y="143335"/>
                </a:lnTo>
                <a:lnTo>
                  <a:pt x="704171" y="105929"/>
                </a:lnTo>
                <a:lnTo>
                  <a:pt x="703080" y="86517"/>
                </a:lnTo>
                <a:lnTo>
                  <a:pt x="686702" y="37114"/>
                </a:lnTo>
                <a:lnTo>
                  <a:pt x="651992" y="5542"/>
                </a:lnTo>
                <a:lnTo>
                  <a:pt x="636640" y="0"/>
                </a:lnTo>
                <a:close/>
              </a:path>
              <a:path w="70421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7"/>
                </a:lnTo>
                <a:lnTo>
                  <a:pt x="47731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3524" y="3883152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7675" algn="l"/>
                <a:tab pos="1160780" algn="l"/>
              </a:tabLst>
            </a:pPr>
            <a:r>
              <a:rPr sz="2700" spc="-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𝑑𝑦	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0	=</a:t>
            </a:r>
            <a:r>
              <a:rPr spc="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0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24324" y="4567535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1624" y="4035552"/>
            <a:ext cx="28448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eaLnBrk="1" fontAlgn="auto" hangingPunct="1">
              <a:lnSpc>
                <a:spcPts val="1850"/>
              </a:lnSpc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 eaLnBrk="1" fontAlgn="auto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𝑑𝑦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46803" y="4472600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640" y="0"/>
                </a:moveTo>
                <a:lnTo>
                  <a:pt x="633627" y="8594"/>
                </a:lnTo>
                <a:lnTo>
                  <a:pt x="645884" y="13914"/>
                </a:lnTo>
                <a:lnTo>
                  <a:pt x="656426" y="21277"/>
                </a:lnTo>
                <a:lnTo>
                  <a:pt x="677829" y="55409"/>
                </a:lnTo>
                <a:lnTo>
                  <a:pt x="684861" y="104812"/>
                </a:lnTo>
                <a:lnTo>
                  <a:pt x="684076" y="123487"/>
                </a:lnTo>
                <a:lnTo>
                  <a:pt x="672303" y="169217"/>
                </a:lnTo>
                <a:lnTo>
                  <a:pt x="646027" y="197806"/>
                </a:lnTo>
                <a:lnTo>
                  <a:pt x="633962" y="203150"/>
                </a:lnTo>
                <a:lnTo>
                  <a:pt x="636640" y="211745"/>
                </a:lnTo>
                <a:lnTo>
                  <a:pt x="677096" y="187708"/>
                </a:lnTo>
                <a:lnTo>
                  <a:pt x="699818" y="143335"/>
                </a:lnTo>
                <a:lnTo>
                  <a:pt x="704171" y="105928"/>
                </a:lnTo>
                <a:lnTo>
                  <a:pt x="703080" y="86516"/>
                </a:lnTo>
                <a:lnTo>
                  <a:pt x="686702" y="37113"/>
                </a:lnTo>
                <a:lnTo>
                  <a:pt x="651992" y="5542"/>
                </a:lnTo>
                <a:lnTo>
                  <a:pt x="636640" y="0"/>
                </a:lnTo>
                <a:close/>
              </a:path>
              <a:path w="70421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4" y="155690"/>
                </a:lnTo>
                <a:lnTo>
                  <a:pt x="19310" y="104812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5175" y="4401313"/>
            <a:ext cx="155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5770" algn="l"/>
                <a:tab pos="1158875" algn="l"/>
              </a:tabLst>
            </a:pPr>
            <a:r>
              <a:rPr sz="2700" spc="-7" baseline="-37037" dirty="0">
                <a:solidFill>
                  <a:prstClr val="black"/>
                </a:solidFill>
                <a:latin typeface="Cambria Math"/>
                <a:cs typeface="Cambria Math"/>
              </a:rPr>
              <a:t>𝑑𝑥	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1	=</a:t>
            </a:r>
            <a:r>
              <a:rPr spc="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24324" y="5088235"/>
            <a:ext cx="266700" cy="12700"/>
          </a:xfrm>
          <a:custGeom>
            <a:avLst/>
            <a:gdLst/>
            <a:ahLst/>
            <a:cxnLst/>
            <a:rect l="l" t="t" r="r" b="b"/>
            <a:pathLst>
              <a:path w="266700" h="12700">
                <a:moveTo>
                  <a:pt x="266700" y="0"/>
                </a:moveTo>
                <a:lnTo>
                  <a:pt x="0" y="0"/>
                </a:lnTo>
                <a:lnTo>
                  <a:pt x="0" y="12699"/>
                </a:lnTo>
                <a:lnTo>
                  <a:pt x="266700" y="12699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13275" y="5074921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6803" y="4993300"/>
            <a:ext cx="704215" cy="212090"/>
          </a:xfrm>
          <a:custGeom>
            <a:avLst/>
            <a:gdLst/>
            <a:ahLst/>
            <a:cxnLst/>
            <a:rect l="l" t="t" r="r" b="b"/>
            <a:pathLst>
              <a:path w="704214" h="212089">
                <a:moveTo>
                  <a:pt x="636640" y="0"/>
                </a:moveTo>
                <a:lnTo>
                  <a:pt x="633627" y="8594"/>
                </a:lnTo>
                <a:lnTo>
                  <a:pt x="645884" y="13914"/>
                </a:lnTo>
                <a:lnTo>
                  <a:pt x="656426" y="21277"/>
                </a:lnTo>
                <a:lnTo>
                  <a:pt x="677829" y="55409"/>
                </a:lnTo>
                <a:lnTo>
                  <a:pt x="684861" y="104812"/>
                </a:lnTo>
                <a:lnTo>
                  <a:pt x="684076" y="123487"/>
                </a:lnTo>
                <a:lnTo>
                  <a:pt x="672303" y="169217"/>
                </a:lnTo>
                <a:lnTo>
                  <a:pt x="646027" y="197806"/>
                </a:lnTo>
                <a:lnTo>
                  <a:pt x="633962" y="203150"/>
                </a:lnTo>
                <a:lnTo>
                  <a:pt x="636640" y="211745"/>
                </a:lnTo>
                <a:lnTo>
                  <a:pt x="677096" y="187708"/>
                </a:lnTo>
                <a:lnTo>
                  <a:pt x="699818" y="143335"/>
                </a:lnTo>
                <a:lnTo>
                  <a:pt x="704171" y="105928"/>
                </a:lnTo>
                <a:lnTo>
                  <a:pt x="703080" y="86516"/>
                </a:lnTo>
                <a:lnTo>
                  <a:pt x="686702" y="37114"/>
                </a:lnTo>
                <a:lnTo>
                  <a:pt x="651992" y="5542"/>
                </a:lnTo>
                <a:lnTo>
                  <a:pt x="636640" y="0"/>
                </a:lnTo>
                <a:close/>
              </a:path>
              <a:path w="70421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4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8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3524" y="4922521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eaLnBrk="1" fontAlgn="auto" hangingPunct="1">
              <a:spcBef>
                <a:spcPts val="100"/>
              </a:spcBef>
              <a:spcAft>
                <a:spcPts val="0"/>
              </a:spcAft>
              <a:tabLst>
                <a:tab pos="447675" algn="l"/>
                <a:tab pos="1160780" algn="l"/>
              </a:tabLst>
            </a:pPr>
            <a:r>
              <a:rPr sz="2700" spc="-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𝑑𝑦	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pc="1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2	=</a:t>
            </a:r>
            <a:r>
              <a:rPr spc="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4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23621" y="3772674"/>
            <a:ext cx="619760" cy="316230"/>
            <a:chOff x="2623621" y="3348493"/>
            <a:chExt cx="619760" cy="316230"/>
          </a:xfrm>
        </p:grpSpPr>
        <p:sp>
          <p:nvSpPr>
            <p:cNvPr id="33" name="object 33"/>
            <p:cNvSpPr/>
            <p:nvPr/>
          </p:nvSpPr>
          <p:spPr>
            <a:xfrm>
              <a:off x="2636321" y="3361193"/>
              <a:ext cx="594360" cy="290830"/>
            </a:xfrm>
            <a:custGeom>
              <a:avLst/>
              <a:gdLst/>
              <a:ahLst/>
              <a:cxnLst/>
              <a:rect l="l" t="t" r="r" b="b"/>
              <a:pathLst>
                <a:path w="594360" h="290829">
                  <a:moveTo>
                    <a:pt x="448532" y="0"/>
                  </a:moveTo>
                  <a:lnTo>
                    <a:pt x="448532" y="72617"/>
                  </a:lnTo>
                  <a:lnTo>
                    <a:pt x="0" y="72617"/>
                  </a:lnTo>
                  <a:lnTo>
                    <a:pt x="0" y="217851"/>
                  </a:lnTo>
                  <a:lnTo>
                    <a:pt x="448532" y="217851"/>
                  </a:lnTo>
                  <a:lnTo>
                    <a:pt x="448532" y="290468"/>
                  </a:lnTo>
                  <a:lnTo>
                    <a:pt x="593765" y="145234"/>
                  </a:lnTo>
                  <a:lnTo>
                    <a:pt x="44853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636321" y="3361193"/>
              <a:ext cx="594360" cy="290830"/>
            </a:xfrm>
            <a:custGeom>
              <a:avLst/>
              <a:gdLst/>
              <a:ahLst/>
              <a:cxnLst/>
              <a:rect l="l" t="t" r="r" b="b"/>
              <a:pathLst>
                <a:path w="594360" h="290829">
                  <a:moveTo>
                    <a:pt x="0" y="72617"/>
                  </a:moveTo>
                  <a:lnTo>
                    <a:pt x="448531" y="72617"/>
                  </a:lnTo>
                  <a:lnTo>
                    <a:pt x="448531" y="0"/>
                  </a:lnTo>
                  <a:lnTo>
                    <a:pt x="593766" y="145234"/>
                  </a:lnTo>
                  <a:lnTo>
                    <a:pt x="448531" y="290469"/>
                  </a:lnTo>
                  <a:lnTo>
                    <a:pt x="448531" y="217852"/>
                  </a:lnTo>
                  <a:lnTo>
                    <a:pt x="0" y="217852"/>
                  </a:lnTo>
                  <a:lnTo>
                    <a:pt x="0" y="72617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515051" y="1489823"/>
            <a:ext cx="338455" cy="265430"/>
            <a:chOff x="1515050" y="1065642"/>
            <a:chExt cx="338455" cy="265430"/>
          </a:xfrm>
        </p:grpSpPr>
        <p:sp>
          <p:nvSpPr>
            <p:cNvPr id="36" name="object 36"/>
            <p:cNvSpPr/>
            <p:nvPr/>
          </p:nvSpPr>
          <p:spPr>
            <a:xfrm>
              <a:off x="1527750" y="1078342"/>
              <a:ext cx="313055" cy="240029"/>
            </a:xfrm>
            <a:custGeom>
              <a:avLst/>
              <a:gdLst/>
              <a:ahLst/>
              <a:cxnLst/>
              <a:rect l="l" t="t" r="r" b="b"/>
              <a:pathLst>
                <a:path w="313055" h="240030">
                  <a:moveTo>
                    <a:pt x="193165" y="0"/>
                  </a:moveTo>
                  <a:lnTo>
                    <a:pt x="193165" y="59879"/>
                  </a:lnTo>
                  <a:lnTo>
                    <a:pt x="0" y="59879"/>
                  </a:lnTo>
                  <a:lnTo>
                    <a:pt x="0" y="179637"/>
                  </a:lnTo>
                  <a:lnTo>
                    <a:pt x="193165" y="179637"/>
                  </a:lnTo>
                  <a:lnTo>
                    <a:pt x="193165" y="239516"/>
                  </a:lnTo>
                  <a:lnTo>
                    <a:pt x="312924" y="119758"/>
                  </a:lnTo>
                  <a:lnTo>
                    <a:pt x="19316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7750" y="1078342"/>
              <a:ext cx="313055" cy="240029"/>
            </a:xfrm>
            <a:custGeom>
              <a:avLst/>
              <a:gdLst/>
              <a:ahLst/>
              <a:cxnLst/>
              <a:rect l="l" t="t" r="r" b="b"/>
              <a:pathLst>
                <a:path w="313055" h="240030">
                  <a:moveTo>
                    <a:pt x="0" y="59879"/>
                  </a:moveTo>
                  <a:lnTo>
                    <a:pt x="193166" y="59879"/>
                  </a:lnTo>
                  <a:lnTo>
                    <a:pt x="193166" y="0"/>
                  </a:lnTo>
                  <a:lnTo>
                    <a:pt x="312925" y="119758"/>
                  </a:lnTo>
                  <a:lnTo>
                    <a:pt x="193166" y="239517"/>
                  </a:lnTo>
                  <a:lnTo>
                    <a:pt x="193166" y="179637"/>
                  </a:lnTo>
                  <a:lnTo>
                    <a:pt x="0" y="179637"/>
                  </a:lnTo>
                  <a:lnTo>
                    <a:pt x="0" y="59879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72367" y="3489961"/>
            <a:ext cx="178816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eaLnBrk="1" fontAlgn="auto" hangingPunct="1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Let's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3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see if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get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same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values?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59549" y="3772674"/>
            <a:ext cx="619760" cy="316230"/>
            <a:chOff x="6059549" y="3348493"/>
            <a:chExt cx="619760" cy="316230"/>
          </a:xfrm>
        </p:grpSpPr>
        <p:sp>
          <p:nvSpPr>
            <p:cNvPr id="40" name="object 40"/>
            <p:cNvSpPr/>
            <p:nvPr/>
          </p:nvSpPr>
          <p:spPr>
            <a:xfrm>
              <a:off x="6072249" y="3361193"/>
              <a:ext cx="594360" cy="290830"/>
            </a:xfrm>
            <a:custGeom>
              <a:avLst/>
              <a:gdLst/>
              <a:ahLst/>
              <a:cxnLst/>
              <a:rect l="l" t="t" r="r" b="b"/>
              <a:pathLst>
                <a:path w="594359" h="290829">
                  <a:moveTo>
                    <a:pt x="448532" y="0"/>
                  </a:moveTo>
                  <a:lnTo>
                    <a:pt x="448532" y="72617"/>
                  </a:lnTo>
                  <a:lnTo>
                    <a:pt x="0" y="72617"/>
                  </a:lnTo>
                  <a:lnTo>
                    <a:pt x="0" y="217851"/>
                  </a:lnTo>
                  <a:lnTo>
                    <a:pt x="448532" y="217851"/>
                  </a:lnTo>
                  <a:lnTo>
                    <a:pt x="448532" y="290468"/>
                  </a:lnTo>
                  <a:lnTo>
                    <a:pt x="593765" y="145234"/>
                  </a:lnTo>
                  <a:lnTo>
                    <a:pt x="44853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072249" y="3361193"/>
              <a:ext cx="594360" cy="290830"/>
            </a:xfrm>
            <a:custGeom>
              <a:avLst/>
              <a:gdLst/>
              <a:ahLst/>
              <a:cxnLst/>
              <a:rect l="l" t="t" r="r" b="b"/>
              <a:pathLst>
                <a:path w="594359" h="290829">
                  <a:moveTo>
                    <a:pt x="0" y="72617"/>
                  </a:moveTo>
                  <a:lnTo>
                    <a:pt x="448531" y="72617"/>
                  </a:lnTo>
                  <a:lnTo>
                    <a:pt x="448531" y="0"/>
                  </a:lnTo>
                  <a:lnTo>
                    <a:pt x="593766" y="145234"/>
                  </a:lnTo>
                  <a:lnTo>
                    <a:pt x="448531" y="290469"/>
                  </a:lnTo>
                  <a:lnTo>
                    <a:pt x="448531" y="217852"/>
                  </a:lnTo>
                  <a:lnTo>
                    <a:pt x="0" y="217852"/>
                  </a:lnTo>
                  <a:lnTo>
                    <a:pt x="0" y="72617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F9D7D40-245A-4C6D-BE3B-134C11006D88}"/>
              </a:ext>
            </a:extLst>
          </p:cNvPr>
          <p:cNvGrpSpPr/>
          <p:nvPr/>
        </p:nvGrpSpPr>
        <p:grpSpPr>
          <a:xfrm>
            <a:off x="4016728" y="5867400"/>
            <a:ext cx="1217626" cy="625856"/>
            <a:chOff x="3963974" y="5846064"/>
            <a:chExt cx="1217626" cy="625856"/>
          </a:xfrm>
        </p:grpSpPr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71C58837-0142-41DE-82F1-B7FF47E0136C}"/>
                </a:ext>
              </a:extLst>
            </p:cNvPr>
            <p:cNvSpPr/>
            <p:nvPr/>
          </p:nvSpPr>
          <p:spPr>
            <a:xfrm>
              <a:off x="3997692" y="6184447"/>
              <a:ext cx="266700" cy="12700"/>
            </a:xfrm>
            <a:custGeom>
              <a:avLst/>
              <a:gdLst/>
              <a:ahLst/>
              <a:cxnLst/>
              <a:rect l="l" t="t" r="r" b="b"/>
              <a:pathLst>
                <a:path w="266700" h="12700">
                  <a:moveTo>
                    <a:pt x="2667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66700" y="127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D7DF58FA-22B2-4DDE-9499-3A849E836D2B}"/>
                </a:ext>
              </a:extLst>
            </p:cNvPr>
            <p:cNvSpPr txBox="1"/>
            <p:nvPr/>
          </p:nvSpPr>
          <p:spPr>
            <a:xfrm>
              <a:off x="3963974" y="5846064"/>
              <a:ext cx="1217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eaLnBrk="1" fontAlgn="auto" hangingPunct="1">
                <a:spcBef>
                  <a:spcPts val="100"/>
                </a:spcBef>
                <a:spcAft>
                  <a:spcPts val="0"/>
                </a:spcAft>
              </a:pPr>
              <a:r>
                <a:rPr spc="-5" dirty="0">
                  <a:solidFill>
                    <a:prstClr val="black"/>
                  </a:solidFill>
                  <a:latin typeface="Cambria Math"/>
                  <a:cs typeface="Cambria Math"/>
                </a:rPr>
                <a:t>𝑑𝑦</a:t>
              </a:r>
              <a:r>
                <a:rPr spc="75" dirty="0">
                  <a:solidFill>
                    <a:prstClr val="black"/>
                  </a:solidFill>
                  <a:latin typeface="Cambria Math"/>
                  <a:cs typeface="Cambria Math"/>
                </a:rPr>
                <a:t> </a:t>
              </a:r>
              <a:r>
                <a:rPr sz="2700" baseline="-41666" dirty="0">
                  <a:solidFill>
                    <a:prstClr val="black"/>
                  </a:solidFill>
                  <a:latin typeface="Cambria Math"/>
                  <a:cs typeface="Cambria Math"/>
                </a:rPr>
                <a:t>=</a:t>
              </a:r>
              <a:r>
                <a:rPr lang="en-US" sz="2700" baseline="-41666" dirty="0">
                  <a:solidFill>
                    <a:prstClr val="black"/>
                  </a:solidFill>
                  <a:latin typeface="Cambria Math"/>
                  <a:cs typeface="Cambria Math"/>
                </a:rPr>
                <a:t>2x</a:t>
              </a:r>
              <a:endParaRPr sz="2700" baseline="-41666" dirty="0">
                <a:solidFill>
                  <a:prstClr val="black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2DDFBF63-D27B-4C40-ADF0-E6B1E67E2654}"/>
                </a:ext>
              </a:extLst>
            </p:cNvPr>
            <p:cNvSpPr txBox="1"/>
            <p:nvPr/>
          </p:nvSpPr>
          <p:spPr>
            <a:xfrm>
              <a:off x="3991024" y="6172200"/>
              <a:ext cx="278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</a:pPr>
              <a:r>
                <a:rPr spc="-10" dirty="0">
                  <a:solidFill>
                    <a:prstClr val="black"/>
                  </a:solidFill>
                  <a:latin typeface="Cambria Math"/>
                  <a:cs typeface="Cambria Math"/>
                </a:rPr>
                <a:t>𝑑𝑥</a:t>
              </a:r>
              <a:endParaRPr dirty="0">
                <a:solidFill>
                  <a:prstClr val="black"/>
                </a:solidFill>
                <a:latin typeface="Cambria Math"/>
                <a:cs typeface="Cambria Math"/>
              </a:endParaRPr>
            </a:p>
          </p:txBody>
        </p:sp>
      </p:grpSp>
      <p:sp>
        <p:nvSpPr>
          <p:cNvPr id="48" name="Arrow: Up 47">
            <a:extLst>
              <a:ext uri="{FF2B5EF4-FFF2-40B4-BE49-F238E27FC236}">
                <a16:creationId xmlns:a16="http://schemas.microsoft.com/office/drawing/2014/main" id="{77F89B84-7728-4A8D-8F42-1FF2DB14DBE8}"/>
              </a:ext>
            </a:extLst>
          </p:cNvPr>
          <p:cNvSpPr/>
          <p:nvPr/>
        </p:nvSpPr>
        <p:spPr>
          <a:xfrm>
            <a:off x="4191000" y="5381868"/>
            <a:ext cx="381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1"/>
            <a:ext cx="4982210" cy="884555"/>
          </a:xfrm>
          <a:custGeom>
            <a:avLst/>
            <a:gdLst/>
            <a:ahLst/>
            <a:cxnLst/>
            <a:rect l="l" t="t" r="r" b="b"/>
            <a:pathLst>
              <a:path w="4982210" h="884555">
                <a:moveTo>
                  <a:pt x="0" y="884121"/>
                </a:moveTo>
                <a:lnTo>
                  <a:pt x="4981698" y="884121"/>
                </a:lnTo>
                <a:lnTo>
                  <a:pt x="4981698" y="0"/>
                </a:lnTo>
                <a:lnTo>
                  <a:pt x="0" y="0"/>
                </a:lnTo>
                <a:lnTo>
                  <a:pt x="0" y="884121"/>
                </a:lnTo>
                <a:close/>
              </a:path>
            </a:pathLst>
          </a:custGeom>
          <a:solidFill>
            <a:srgbClr val="953735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892" y="799677"/>
            <a:ext cx="35947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65" dirty="0"/>
              <a:t> </a:t>
            </a:r>
            <a:r>
              <a:rPr spc="-5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22520" y="1381487"/>
            <a:ext cx="4226560" cy="4485913"/>
            <a:chOff x="4922520" y="0"/>
            <a:chExt cx="4226560" cy="5153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2520" y="0"/>
              <a:ext cx="60959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1698" y="0"/>
              <a:ext cx="4162301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81698" y="0"/>
              <a:ext cx="4162425" cy="5143500"/>
            </a:xfrm>
            <a:custGeom>
              <a:avLst/>
              <a:gdLst/>
              <a:ahLst/>
              <a:cxnLst/>
              <a:rect l="l" t="t" r="r" b="b"/>
              <a:pathLst>
                <a:path w="4162425" h="5143500">
                  <a:moveTo>
                    <a:pt x="0" y="0"/>
                  </a:moveTo>
                  <a:lnTo>
                    <a:pt x="4162301" y="0"/>
                  </a:lnTo>
                  <a:lnTo>
                    <a:pt x="4162301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1700313" y="2305853"/>
            <a:ext cx="309245" cy="235585"/>
          </a:xfrm>
          <a:custGeom>
            <a:avLst/>
            <a:gdLst/>
            <a:ahLst/>
            <a:cxnLst/>
            <a:rect l="l" t="t" r="r" b="b"/>
            <a:pathLst>
              <a:path w="309244" h="235585">
                <a:moveTo>
                  <a:pt x="233767" y="0"/>
                </a:moveTo>
                <a:lnTo>
                  <a:pt x="230419" y="9550"/>
                </a:lnTo>
                <a:lnTo>
                  <a:pt x="244038" y="15460"/>
                </a:lnTo>
                <a:lnTo>
                  <a:pt x="255751" y="23642"/>
                </a:lnTo>
                <a:lnTo>
                  <a:pt x="279532" y="61565"/>
                </a:lnTo>
                <a:lnTo>
                  <a:pt x="287346" y="116457"/>
                </a:lnTo>
                <a:lnTo>
                  <a:pt x="286474" y="137208"/>
                </a:lnTo>
                <a:lnTo>
                  <a:pt x="273394" y="188019"/>
                </a:lnTo>
                <a:lnTo>
                  <a:pt x="244198" y="219784"/>
                </a:lnTo>
                <a:lnTo>
                  <a:pt x="230792" y="225722"/>
                </a:lnTo>
                <a:lnTo>
                  <a:pt x="233767" y="235272"/>
                </a:lnTo>
                <a:lnTo>
                  <a:pt x="278718" y="208564"/>
                </a:lnTo>
                <a:lnTo>
                  <a:pt x="303964" y="159261"/>
                </a:lnTo>
                <a:lnTo>
                  <a:pt x="308801" y="117698"/>
                </a:lnTo>
                <a:lnTo>
                  <a:pt x="307588" y="96129"/>
                </a:lnTo>
                <a:lnTo>
                  <a:pt x="297884" y="57899"/>
                </a:lnTo>
                <a:lnTo>
                  <a:pt x="265781" y="15084"/>
                </a:lnTo>
                <a:lnTo>
                  <a:pt x="250825" y="6158"/>
                </a:lnTo>
                <a:lnTo>
                  <a:pt x="233767" y="0"/>
                </a:lnTo>
                <a:close/>
              </a:path>
              <a:path w="30924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5" y="116457"/>
                </a:lnTo>
                <a:lnTo>
                  <a:pt x="22327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2" y="1620773"/>
            <a:ext cx="30867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 eaLnBrk="1" fontAlgn="auto" hangingPunct="1">
              <a:spcBef>
                <a:spcPts val="1300"/>
              </a:spcBef>
              <a:spcAft>
                <a:spcPts val="0"/>
              </a:spcAft>
            </a:pP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start to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plot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function: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477010" eaLnBrk="1" fontAlgn="auto" hangingPunct="1">
              <a:spcBef>
                <a:spcPts val="1200"/>
              </a:spcBef>
              <a:spcAft>
                <a:spcPts val="0"/>
              </a:spcAft>
              <a:tabLst>
                <a:tab pos="2048510" algn="l"/>
              </a:tabLst>
            </a:pP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000" spc="4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𝑥	=</a:t>
            </a:r>
            <a:r>
              <a:rPr sz="2000" spc="7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250" spc="-44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2250" baseline="27777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077" y="3565822"/>
          <a:ext cx="13690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8585" y="2786126"/>
            <a:ext cx="19818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eaLnBrk="1" fontAlgn="auto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use 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following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points: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746" y="2941573"/>
            <a:ext cx="136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Resulting</a:t>
            </a:r>
            <a:r>
              <a:rPr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plot: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042" y="3383575"/>
            <a:ext cx="3435093" cy="25444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0CD7A6-133E-404C-AC76-F67918BAD185}"/>
              </a:ext>
            </a:extLst>
          </p:cNvPr>
          <p:cNvSpPr txBox="1"/>
          <p:nvPr/>
        </p:nvSpPr>
        <p:spPr>
          <a:xfrm>
            <a:off x="4922521" y="1323913"/>
            <a:ext cx="4221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 dirty="0">
                <a:latin typeface="Courier"/>
              </a:rPr>
              <a:t>import </a:t>
            </a:r>
            <a:r>
              <a:rPr lang="en-GB" sz="1400" b="0" i="0" u="none" strike="noStrike" baseline="0" dirty="0" err="1">
                <a:latin typeface="Courier"/>
              </a:rPr>
              <a:t>numpy</a:t>
            </a:r>
            <a:r>
              <a:rPr lang="en-GB" sz="1400" b="0" i="0" u="none" strike="noStrike" baseline="0" dirty="0">
                <a:latin typeface="Courier"/>
              </a:rPr>
              <a:t> as np</a:t>
            </a:r>
          </a:p>
          <a:p>
            <a:pPr algn="l"/>
            <a:r>
              <a:rPr lang="en-US" sz="1400" b="0" i="0" u="none" strike="noStrike" baseline="0" dirty="0">
                <a:latin typeface="Courier"/>
              </a:rPr>
              <a:t>import </a:t>
            </a:r>
            <a:r>
              <a:rPr lang="en-US" sz="1400" b="0" i="0" u="none" strike="noStrike" baseline="0" dirty="0" err="1">
                <a:latin typeface="Courier"/>
              </a:rPr>
              <a:t>matplotlib.pyplot</a:t>
            </a:r>
            <a:r>
              <a:rPr lang="en-US" sz="1400" b="0" i="0" u="none" strike="noStrike" baseline="0" dirty="0">
                <a:latin typeface="Courier"/>
              </a:rPr>
              <a:t> as </a:t>
            </a:r>
            <a:r>
              <a:rPr lang="en-US" sz="1400" b="0" i="0" u="none" strike="noStrike" baseline="0" dirty="0" err="1">
                <a:latin typeface="Courier"/>
              </a:rPr>
              <a:t>plt</a:t>
            </a:r>
            <a:endParaRPr lang="en-US" sz="1400" b="0" i="0" u="none" strike="noStrike" baseline="0" dirty="0">
              <a:latin typeface="Courier"/>
            </a:endParaRPr>
          </a:p>
          <a:p>
            <a:pPr algn="l"/>
            <a:endParaRPr lang="en-GB" sz="1400" b="0" i="0" u="none" strike="noStrike" baseline="0" dirty="0">
              <a:latin typeface="Courier"/>
            </a:endParaRP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xstart</a:t>
            </a:r>
            <a:r>
              <a:rPr lang="en-GB" sz="1400" b="0" i="0" u="none" strike="noStrike" baseline="0" dirty="0">
                <a:latin typeface="Courier"/>
              </a:rPr>
              <a:t> = -2</a:t>
            </a: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xstop</a:t>
            </a:r>
            <a:r>
              <a:rPr lang="en-GB" sz="1400" b="0" i="0" u="none" strike="noStrike" baseline="0" dirty="0">
                <a:latin typeface="Courier"/>
              </a:rPr>
              <a:t> = 2.1</a:t>
            </a:r>
          </a:p>
          <a:p>
            <a:pPr algn="l"/>
            <a:r>
              <a:rPr lang="en-GB" sz="1400" b="0" i="0" u="none" strike="noStrike" baseline="0" dirty="0">
                <a:latin typeface="Courier"/>
              </a:rPr>
              <a:t>increment = 0.1</a:t>
            </a:r>
          </a:p>
          <a:p>
            <a:pPr algn="l"/>
            <a:r>
              <a:rPr lang="en-US" sz="1400" b="0" i="0" u="none" strike="noStrike" baseline="0" dirty="0">
                <a:latin typeface="Courier"/>
              </a:rPr>
              <a:t>x = </a:t>
            </a:r>
            <a:r>
              <a:rPr lang="en-US" sz="1400" b="0" i="0" u="none" strike="noStrike" baseline="0" dirty="0" err="1">
                <a:latin typeface="Courier"/>
              </a:rPr>
              <a:t>np.arange</a:t>
            </a:r>
            <a:r>
              <a:rPr lang="en-US" sz="1400" b="0" i="0" u="none" strike="noStrike" baseline="0" dirty="0">
                <a:latin typeface="Courier"/>
              </a:rPr>
              <a:t>(</a:t>
            </a:r>
            <a:r>
              <a:rPr lang="en-US" sz="1400" b="0" i="0" u="none" strike="noStrike" baseline="0" dirty="0" err="1">
                <a:latin typeface="Courier"/>
              </a:rPr>
              <a:t>xstart,xstop,increment</a:t>
            </a:r>
            <a:r>
              <a:rPr lang="en-US" sz="14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GB" sz="1400" b="0" i="0" u="none" strike="noStrike" baseline="0" dirty="0">
                <a:latin typeface="Courier"/>
              </a:rPr>
              <a:t>y = x**2</a:t>
            </a:r>
          </a:p>
          <a:p>
            <a:pPr algn="l"/>
            <a:endParaRPr lang="en-GB" sz="1400" b="0" i="0" u="none" strike="noStrike" baseline="0" dirty="0">
              <a:latin typeface="Courier"/>
            </a:endParaRP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plt.plot</a:t>
            </a:r>
            <a:r>
              <a:rPr lang="en-GB" sz="1400" b="0" i="0" u="none" strike="noStrike" baseline="0" dirty="0">
                <a:latin typeface="Courier"/>
              </a:rPr>
              <a:t>(</a:t>
            </a:r>
            <a:r>
              <a:rPr lang="en-GB" sz="1400" b="0" i="0" u="none" strike="noStrike" baseline="0" dirty="0" err="1">
                <a:latin typeface="Courier"/>
              </a:rPr>
              <a:t>x,y</a:t>
            </a:r>
            <a:r>
              <a:rPr lang="en-GB" sz="1400" b="0" i="0" u="none" strike="noStrike" baseline="0" dirty="0">
                <a:latin typeface="Courier"/>
              </a:rPr>
              <a:t>)</a:t>
            </a:r>
          </a:p>
          <a:p>
            <a:pPr algn="l"/>
            <a:endParaRPr lang="en-GB" sz="1400" b="0" i="0" u="none" strike="noStrike" baseline="0" dirty="0">
              <a:latin typeface="Courier"/>
            </a:endParaRP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xstart</a:t>
            </a:r>
            <a:r>
              <a:rPr lang="en-GB" sz="1400" b="0" i="0" u="none" strike="noStrike" baseline="0" dirty="0">
                <a:latin typeface="Courier"/>
              </a:rPr>
              <a:t> = -2</a:t>
            </a: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xstop</a:t>
            </a:r>
            <a:r>
              <a:rPr lang="en-GB" sz="1400" b="0" i="0" u="none" strike="noStrike" baseline="0" dirty="0">
                <a:latin typeface="Courier"/>
              </a:rPr>
              <a:t> = 3</a:t>
            </a:r>
          </a:p>
          <a:p>
            <a:pPr algn="l"/>
            <a:r>
              <a:rPr lang="en-GB" sz="1400" b="0" i="0" u="none" strike="noStrike" baseline="0" dirty="0">
                <a:latin typeface="Courier"/>
              </a:rPr>
              <a:t>increment = 1</a:t>
            </a:r>
          </a:p>
          <a:p>
            <a:pPr algn="l"/>
            <a:endParaRPr lang="en-US" sz="1400" b="0" i="0" u="none" strike="noStrike" baseline="0" dirty="0">
              <a:latin typeface="Courier"/>
            </a:endParaRPr>
          </a:p>
          <a:p>
            <a:pPr algn="l"/>
            <a:r>
              <a:rPr lang="en-US" sz="1400" b="0" i="0" u="none" strike="noStrike" baseline="0" dirty="0">
                <a:latin typeface="Courier"/>
              </a:rPr>
              <a:t>x = </a:t>
            </a:r>
            <a:r>
              <a:rPr lang="en-US" sz="1400" b="0" i="0" u="none" strike="noStrike" baseline="0" dirty="0" err="1">
                <a:latin typeface="Courier"/>
              </a:rPr>
              <a:t>np.arange</a:t>
            </a:r>
            <a:r>
              <a:rPr lang="en-US" sz="1400" b="0" i="0" u="none" strike="noStrike" baseline="0" dirty="0">
                <a:latin typeface="Courier"/>
              </a:rPr>
              <a:t>(</a:t>
            </a:r>
            <a:r>
              <a:rPr lang="en-US" sz="1400" b="0" i="0" u="none" strike="noStrike" baseline="0" dirty="0" err="1">
                <a:latin typeface="Courier"/>
              </a:rPr>
              <a:t>xstart,xstop,increment</a:t>
            </a:r>
            <a:r>
              <a:rPr lang="en-US" sz="14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GB" sz="1400" b="0" i="0" u="none" strike="noStrike" baseline="0" dirty="0">
                <a:latin typeface="Courier"/>
              </a:rPr>
              <a:t>y = x**2;</a:t>
            </a:r>
          </a:p>
          <a:p>
            <a:pPr algn="l"/>
            <a:endParaRPr lang="es-ES" sz="1400" b="0" i="0" u="none" strike="noStrike" baseline="0" dirty="0">
              <a:latin typeface="Courier"/>
            </a:endParaRPr>
          </a:p>
          <a:p>
            <a:pPr algn="l"/>
            <a:r>
              <a:rPr lang="es-ES" sz="1400" b="0" i="0" u="none" strike="noStrike" baseline="0" dirty="0" err="1">
                <a:latin typeface="Courier"/>
              </a:rPr>
              <a:t>plt.plot</a:t>
            </a:r>
            <a:r>
              <a:rPr lang="es-ES" sz="1400" b="0" i="0" u="none" strike="noStrike" baseline="0" dirty="0">
                <a:latin typeface="Courier"/>
              </a:rPr>
              <a:t>(</a:t>
            </a:r>
            <a:r>
              <a:rPr lang="es-ES" sz="1400" b="0" i="0" u="none" strike="noStrike" baseline="0" dirty="0" err="1">
                <a:latin typeface="Courier"/>
              </a:rPr>
              <a:t>x,y</a:t>
            </a:r>
            <a:r>
              <a:rPr lang="es-ES" sz="1400" b="0" i="0" u="none" strike="noStrike" baseline="0" dirty="0">
                <a:latin typeface="Courier"/>
              </a:rPr>
              <a:t>, '-o')</a:t>
            </a:r>
          </a:p>
          <a:p>
            <a:pPr algn="l"/>
            <a:r>
              <a:rPr lang="en-GB" sz="1400" b="0" i="0" u="none" strike="noStrike" baseline="0" dirty="0" err="1">
                <a:latin typeface="Courier"/>
              </a:rPr>
              <a:t>plt.title</a:t>
            </a:r>
            <a:r>
              <a:rPr lang="en-GB" sz="1400" b="0" i="0" u="none" strike="noStrike" baseline="0" dirty="0">
                <a:latin typeface="Courier"/>
              </a:rPr>
              <a:t>("y(x)")</a:t>
            </a:r>
            <a:endParaRPr lang="en-GB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57250"/>
            <a:ext cx="5290455" cy="5141975"/>
            <a:chOff x="0" y="0"/>
            <a:chExt cx="5290455" cy="5141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906" y="0"/>
              <a:ext cx="4043549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5225415" cy="884555"/>
            </a:xfrm>
            <a:custGeom>
              <a:avLst/>
              <a:gdLst/>
              <a:ahLst/>
              <a:cxnLst/>
              <a:rect l="l" t="t" r="r" b="b"/>
              <a:pathLst>
                <a:path w="5225415" h="884555">
                  <a:moveTo>
                    <a:pt x="0" y="884121"/>
                  </a:moveTo>
                  <a:lnTo>
                    <a:pt x="5225143" y="884121"/>
                  </a:lnTo>
                  <a:lnTo>
                    <a:pt x="5225143" y="0"/>
                  </a:lnTo>
                  <a:lnTo>
                    <a:pt x="0" y="0"/>
                  </a:lnTo>
                  <a:lnTo>
                    <a:pt x="0" y="884121"/>
                  </a:lnTo>
                  <a:close/>
                </a:path>
              </a:pathLst>
            </a:custGeom>
            <a:solidFill>
              <a:srgbClr val="95373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891" y="857250"/>
            <a:ext cx="3594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65" dirty="0"/>
              <a:t> </a:t>
            </a:r>
            <a:r>
              <a:rPr spc="-5" dirty="0"/>
              <a:t>Code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20381" y="857251"/>
            <a:ext cx="3928745" cy="5153025"/>
            <a:chOff x="5220380" y="0"/>
            <a:chExt cx="3928745" cy="5153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5143" y="0"/>
              <a:ext cx="3918856" cy="51434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25143" y="0"/>
              <a:ext cx="3919220" cy="5143500"/>
            </a:xfrm>
            <a:custGeom>
              <a:avLst/>
              <a:gdLst/>
              <a:ahLst/>
              <a:cxnLst/>
              <a:rect l="l" t="t" r="r" b="b"/>
              <a:pathLst>
                <a:path w="3919220" h="5143500">
                  <a:moveTo>
                    <a:pt x="0" y="0"/>
                  </a:moveTo>
                  <a:lnTo>
                    <a:pt x="3918857" y="0"/>
                  </a:lnTo>
                  <a:lnTo>
                    <a:pt x="3918857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03883" y="878585"/>
            <a:ext cx="2633980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310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1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numpy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sz="11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</a:t>
            </a: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matplotlib.pyplot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sz="11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03884" y="1384554"/>
            <a:ext cx="313880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310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xstart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-2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xstop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3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increment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np.arange(xstart,xstop,increment)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3884" y="2222754"/>
            <a:ext cx="7829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x**2;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3883" y="2554985"/>
            <a:ext cx="229743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eaLnBrk="1" fontAlgn="auto" hangingPunct="1">
              <a:lnSpc>
                <a:spcPts val="1300"/>
              </a:lnSpc>
              <a:spcBef>
                <a:spcPts val="16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Exact/Analytical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Solution </a:t>
            </a:r>
            <a:r>
              <a:rPr sz="1100" spc="-6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</a:t>
            </a:r>
            <a:r>
              <a:rPr sz="11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2*x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3883" y="3060955"/>
            <a:ext cx="27178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print("dydx_exact=",</a:t>
            </a:r>
            <a:r>
              <a:rPr sz="1100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3884" y="3393186"/>
            <a:ext cx="24657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plt.plot(x,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dydx_exact,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'o-')</a:t>
            </a:r>
            <a:endParaRPr sz="11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3883" y="3713227"/>
            <a:ext cx="2970530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eaLnBrk="1" fontAlgn="auto" hangingPunct="1">
              <a:spcBef>
                <a:spcPts val="17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Numerical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Solution</a:t>
            </a:r>
          </a:p>
          <a:p>
            <a:pPr marL="12700" eaLnBrk="1" fontAlgn="auto" hangingPunct="1">
              <a:spcBef>
                <a:spcPts val="70"/>
              </a:spcBef>
              <a:spcAft>
                <a:spcPts val="0"/>
              </a:spcAft>
            </a:pP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dydx_num</a:t>
            </a:r>
            <a:r>
              <a:rPr sz="11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1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np.diff(y)</a:t>
            </a:r>
            <a:r>
              <a:rPr sz="11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/</a:t>
            </a:r>
            <a:r>
              <a:rPr sz="1100" b="1" spc="-1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632523"/>
                </a:solidFill>
                <a:latin typeface="Courier New"/>
                <a:cs typeface="Courier New"/>
              </a:rPr>
              <a:t>np.diff(x);</a:t>
            </a:r>
            <a:endParaRPr sz="11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3883" y="4231386"/>
            <a:ext cx="22974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print("dydx_num",</a:t>
            </a:r>
            <a:r>
              <a:rPr sz="1100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dydx_num)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03883" y="4551427"/>
            <a:ext cx="951230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eaLnBrk="1" fontAlgn="auto" hangingPunct="1">
              <a:spcBef>
                <a:spcPts val="17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xstart</a:t>
            </a:r>
            <a:r>
              <a:rPr sz="11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-2</a:t>
            </a:r>
          </a:p>
          <a:p>
            <a:pPr marL="12700" eaLnBrk="1" fontAlgn="auto" hangingPunct="1">
              <a:spcBef>
                <a:spcPts val="7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xstop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03884" y="5069586"/>
            <a:ext cx="31388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np.arange(xstart,xstop,increment)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03883" y="5389626"/>
            <a:ext cx="2717800" cy="5435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eaLnBrk="1" fontAlgn="auto" hangingPunct="1">
              <a:lnSpc>
                <a:spcPct val="101800"/>
              </a:lnSpc>
              <a:spcBef>
                <a:spcPts val="145"/>
              </a:spcBef>
              <a:spcAft>
                <a:spcPts val="0"/>
              </a:spcAft>
            </a:pP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plt.plot(x, dydx_num, 'o-') </a:t>
            </a:r>
            <a:r>
              <a:rPr sz="11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plt.title("dy/dx") </a:t>
            </a:r>
            <a:r>
              <a:rPr sz="1100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plt.legend(["Exact",</a:t>
            </a:r>
            <a:r>
              <a:rPr sz="1100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prstClr val="black"/>
                </a:solidFill>
                <a:latin typeface="Courier New"/>
                <a:cs typeface="Courier New"/>
              </a:rPr>
              <a:t>"Numeric"])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CA857C-BF0E-41F2-9829-C739C6E33571}"/>
              </a:ext>
            </a:extLst>
          </p:cNvPr>
          <p:cNvGrpSpPr/>
          <p:nvPr/>
        </p:nvGrpSpPr>
        <p:grpSpPr>
          <a:xfrm>
            <a:off x="157745" y="1811084"/>
            <a:ext cx="3881754" cy="732252"/>
            <a:chOff x="157745" y="1811084"/>
            <a:chExt cx="3881754" cy="732252"/>
          </a:xfrm>
        </p:grpSpPr>
        <p:sp>
          <p:nvSpPr>
            <p:cNvPr id="20" name="object 20"/>
            <p:cNvSpPr/>
            <p:nvPr/>
          </p:nvSpPr>
          <p:spPr>
            <a:xfrm>
              <a:off x="917104" y="2369172"/>
              <a:ext cx="241300" cy="12700"/>
            </a:xfrm>
            <a:custGeom>
              <a:avLst/>
              <a:gdLst/>
              <a:ahLst/>
              <a:cxnLst/>
              <a:rect l="l" t="t" r="r" b="b"/>
              <a:pathLst>
                <a:path w="241300" h="12700">
                  <a:moveTo>
                    <a:pt x="241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41300" y="127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901927" y="2092706"/>
              <a:ext cx="469307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</a:pPr>
              <a:r>
                <a:rPr sz="1500" spc="135" dirty="0">
                  <a:solidFill>
                    <a:prstClr val="black"/>
                  </a:solidFill>
                  <a:latin typeface="Cambria Math"/>
                  <a:cs typeface="Cambria Math"/>
                </a:rPr>
                <a:t>𝑑</a:t>
              </a:r>
              <a:r>
                <a:rPr sz="1500" spc="180" dirty="0">
                  <a:solidFill>
                    <a:prstClr val="black"/>
                  </a:solidFill>
                  <a:latin typeface="Cambria Math"/>
                  <a:cs typeface="Cambria Math"/>
                </a:rPr>
                <a:t>𝑦</a:t>
              </a:r>
              <a:endParaRPr sz="1500" dirty="0">
                <a:solidFill>
                  <a:prstClr val="black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57745" y="1811084"/>
              <a:ext cx="3881754" cy="73225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 eaLnBrk="1" fontAlgn="auto" hangingPunct="1">
                <a:lnSpc>
                  <a:spcPct val="121000"/>
                </a:lnSpc>
                <a:spcBef>
                  <a:spcPts val="100"/>
                </a:spcBef>
                <a:spcAft>
                  <a:spcPts val="0"/>
                </a:spcAft>
              </a:pPr>
              <a:r>
                <a:rPr sz="2000" spc="-40" dirty="0">
                  <a:solidFill>
                    <a:prstClr val="black"/>
                  </a:solidFill>
                  <a:latin typeface="Calibri"/>
                  <a:cs typeface="Calibri"/>
                </a:rPr>
                <a:t>We</a:t>
              </a:r>
              <a:r>
                <a:rPr sz="20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will</a:t>
              </a:r>
              <a:r>
                <a:rPr sz="2000" spc="-1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use numerical</a:t>
              </a:r>
              <a:r>
                <a:rPr sz="2000" spc="-10" dirty="0">
                  <a:solidFill>
                    <a:prstClr val="black"/>
                  </a:solidFill>
                  <a:latin typeface="Calibri"/>
                  <a:cs typeface="Calibri"/>
                </a:rPr>
                <a:t> differentiation </a:t>
              </a:r>
              <a:r>
                <a:rPr sz="2000" spc="-44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10" dirty="0">
                  <a:solidFill>
                    <a:prstClr val="black"/>
                  </a:solidFill>
                  <a:latin typeface="Calibri"/>
                  <a:cs typeface="Calibri"/>
                </a:rPr>
                <a:t>to</a:t>
              </a:r>
              <a:r>
                <a:rPr sz="2000" spc="-1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find</a:t>
              </a:r>
              <a:r>
                <a:rPr sz="2000" spc="20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250" spc="120" baseline="-37037" dirty="0">
                  <a:solidFill>
                    <a:prstClr val="black"/>
                  </a:solidFill>
                  <a:latin typeface="Cambria Math"/>
                  <a:cs typeface="Cambria Math"/>
                </a:rPr>
                <a:t>𝑑𝑥</a:t>
              </a:r>
              <a:r>
                <a:rPr sz="2250" spc="247" baseline="-37037" dirty="0">
                  <a:solidFill>
                    <a:prstClr val="black"/>
                  </a:solidFill>
                  <a:latin typeface="Cambria Math"/>
                  <a:cs typeface="Cambria Math"/>
                </a:rPr>
                <a:t> </a:t>
              </a:r>
              <a:r>
                <a:rPr sz="2000" spc="-15" dirty="0">
                  <a:solidFill>
                    <a:prstClr val="black"/>
                  </a:solidFill>
                  <a:latin typeface="Calibri"/>
                  <a:cs typeface="Calibri"/>
                </a:rPr>
                <a:t>for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dirty="0">
                  <a:solidFill>
                    <a:prstClr val="black"/>
                  </a:solidFill>
                  <a:latin typeface="Calibri"/>
                  <a:cs typeface="Calibri"/>
                </a:rPr>
                <a:t>the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10" dirty="0">
                  <a:solidFill>
                    <a:prstClr val="black"/>
                  </a:solidFill>
                  <a:latin typeface="Calibri"/>
                  <a:cs typeface="Calibri"/>
                </a:rPr>
                <a:t>following</a:t>
              </a:r>
              <a:r>
                <a:rPr sz="2000" spc="-15" dirty="0">
                  <a:solidFill>
                    <a:prstClr val="black"/>
                  </a:solidFill>
                  <a:latin typeface="Calibri"/>
                  <a:cs typeface="Calibri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Calibri"/>
                  <a:cs typeface="Calibri"/>
                </a:rPr>
                <a:t>function:</a:t>
              </a:r>
              <a:endParaRPr sz="2000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3" name="object 23"/>
          <p:cNvSpPr/>
          <p:nvPr/>
        </p:nvSpPr>
        <p:spPr>
          <a:xfrm>
            <a:off x="1789377" y="2788574"/>
            <a:ext cx="309245" cy="235585"/>
          </a:xfrm>
          <a:custGeom>
            <a:avLst/>
            <a:gdLst/>
            <a:ahLst/>
            <a:cxnLst/>
            <a:rect l="l" t="t" r="r" b="b"/>
            <a:pathLst>
              <a:path w="309244" h="235585">
                <a:moveTo>
                  <a:pt x="233768" y="0"/>
                </a:moveTo>
                <a:lnTo>
                  <a:pt x="230419" y="9550"/>
                </a:lnTo>
                <a:lnTo>
                  <a:pt x="244038" y="15460"/>
                </a:lnTo>
                <a:lnTo>
                  <a:pt x="255751" y="23642"/>
                </a:lnTo>
                <a:lnTo>
                  <a:pt x="279533" y="61565"/>
                </a:lnTo>
                <a:lnTo>
                  <a:pt x="287346" y="116457"/>
                </a:lnTo>
                <a:lnTo>
                  <a:pt x="286474" y="137208"/>
                </a:lnTo>
                <a:lnTo>
                  <a:pt x="273394" y="188019"/>
                </a:lnTo>
                <a:lnTo>
                  <a:pt x="244198" y="219785"/>
                </a:lnTo>
                <a:lnTo>
                  <a:pt x="230792" y="225723"/>
                </a:lnTo>
                <a:lnTo>
                  <a:pt x="233768" y="235272"/>
                </a:lnTo>
                <a:lnTo>
                  <a:pt x="278718" y="208564"/>
                </a:lnTo>
                <a:lnTo>
                  <a:pt x="303965" y="159261"/>
                </a:lnTo>
                <a:lnTo>
                  <a:pt x="308803" y="117698"/>
                </a:lnTo>
                <a:lnTo>
                  <a:pt x="307589" y="96129"/>
                </a:lnTo>
                <a:lnTo>
                  <a:pt x="297884" y="57899"/>
                </a:lnTo>
                <a:lnTo>
                  <a:pt x="265781" y="15084"/>
                </a:lnTo>
                <a:lnTo>
                  <a:pt x="250825" y="6158"/>
                </a:lnTo>
                <a:lnTo>
                  <a:pt x="233768" y="0"/>
                </a:lnTo>
                <a:close/>
              </a:path>
              <a:path w="309244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2" y="177543"/>
                </a:lnTo>
                <a:lnTo>
                  <a:pt x="42942" y="220219"/>
                </a:lnTo>
                <a:lnTo>
                  <a:pt x="75034" y="235272"/>
                </a:lnTo>
                <a:lnTo>
                  <a:pt x="78011" y="225723"/>
                </a:lnTo>
                <a:lnTo>
                  <a:pt x="64604" y="219785"/>
                </a:lnTo>
                <a:lnTo>
                  <a:pt x="53035" y="211522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3" y="9550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2942" y="2711957"/>
            <a:ext cx="596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000" spc="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250" spc="-44" baseline="25925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endParaRPr sz="2250" baseline="25925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2714" y="3714263"/>
          <a:ext cx="1217294" cy="187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dy/dx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-2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-1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78742" y="2612615"/>
            <a:ext cx="1981835" cy="10617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indent="1527810" eaLnBrk="1" fontAlgn="auto" hangingPunct="1">
              <a:spcBef>
                <a:spcPts val="88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000" spc="35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endParaRPr sz="200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 marR="5080" eaLnBrk="1" fontAlgn="auto" hangingPunct="1">
              <a:lnSpc>
                <a:spcPts val="2110"/>
              </a:lnSpc>
              <a:spcBef>
                <a:spcPts val="815"/>
              </a:spcBef>
              <a:spcAft>
                <a:spcPts val="0"/>
              </a:spcAft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use 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following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points: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2514" y="3246373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Results: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27546" y="5230622"/>
            <a:ext cx="1682750" cy="373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430"/>
              </a:lnSpc>
              <a:spcBef>
                <a:spcPts val="100"/>
              </a:spcBef>
              <a:spcAft>
                <a:spcPts val="0"/>
              </a:spcAft>
            </a:pP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dydx_exact=</a:t>
            </a:r>
            <a:r>
              <a:rPr sz="12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[-4</a:t>
            </a:r>
            <a:r>
              <a:rPr sz="12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-2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dydx_num</a:t>
            </a:r>
            <a:r>
              <a:rPr sz="12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[-3.</a:t>
            </a:r>
            <a:r>
              <a:rPr sz="12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-1.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6961" y="5230622"/>
            <a:ext cx="854710" cy="373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 eaLnBrk="1" fontAlgn="auto" hangingPunct="1">
              <a:lnSpc>
                <a:spcPts val="1430"/>
              </a:lnSpc>
              <a:spcBef>
                <a:spcPts val="100"/>
              </a:spcBef>
              <a:spcAft>
                <a:spcPts val="0"/>
              </a:spcAft>
              <a:tabLst>
                <a:tab pos="380365" algn="l"/>
                <a:tab pos="656590" algn="l"/>
              </a:tabLst>
            </a:pP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0	2	4]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tabLst>
                <a:tab pos="380365" algn="l"/>
              </a:tabLst>
            </a:pPr>
            <a:r>
              <a:rPr sz="1200" dirty="0">
                <a:solidFill>
                  <a:prstClr val="black"/>
                </a:solidFill>
                <a:latin typeface="Courier New"/>
                <a:cs typeface="Courier New"/>
              </a:rPr>
              <a:t>1.	3.]</a:t>
            </a:r>
            <a:endParaRPr sz="120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530" y="87008"/>
            <a:ext cx="7012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Comments</a:t>
            </a:r>
            <a:r>
              <a:rPr spc="-25" dirty="0"/>
              <a:t> </a:t>
            </a:r>
            <a:r>
              <a:rPr spc="-30"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5" dirty="0"/>
              <a:t>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66F3B5-90B0-4690-A6B9-5299105A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4" y="1600200"/>
            <a:ext cx="8697012" cy="3908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ctures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2337</Words>
  <Application>Microsoft Office PowerPoint</Application>
  <PresentationFormat>On-screen Show (4:3)</PresentationFormat>
  <Paragraphs>390</Paragraphs>
  <Slides>42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2" baseType="lpstr">
      <vt:lpstr>Arial</vt:lpstr>
      <vt:lpstr>Arial MT</vt:lpstr>
      <vt:lpstr>Calibri</vt:lpstr>
      <vt:lpstr>Cambria Math</vt:lpstr>
      <vt:lpstr>CMMI12</vt:lpstr>
      <vt:lpstr>CMR12</vt:lpstr>
      <vt:lpstr>CMSY10</vt:lpstr>
      <vt:lpstr>Courier</vt:lpstr>
      <vt:lpstr>Courier New</vt:lpstr>
      <vt:lpstr>Flux</vt:lpstr>
      <vt:lpstr>Garamond</vt:lpstr>
      <vt:lpstr>Times New Roman</vt:lpstr>
      <vt:lpstr>Verdana</vt:lpstr>
      <vt:lpstr>Wingdings</vt:lpstr>
      <vt:lpstr>Default Design</vt:lpstr>
      <vt:lpstr>Office Theme</vt:lpstr>
      <vt:lpstr>lectures</vt:lpstr>
      <vt:lpstr>Level</vt:lpstr>
      <vt:lpstr>Equation</vt:lpstr>
      <vt:lpstr>Microsoft Equation 3.0</vt:lpstr>
      <vt:lpstr>PowerPoint Presentation</vt:lpstr>
      <vt:lpstr>The Derivative</vt:lpstr>
      <vt:lpstr>The Derivative</vt:lpstr>
      <vt:lpstr>Derivative Rules</vt:lpstr>
      <vt:lpstr>Basic Numerical Approach</vt:lpstr>
      <vt:lpstr>Example</vt:lpstr>
      <vt:lpstr>Python Code</vt:lpstr>
      <vt:lpstr>Python Code</vt:lpstr>
      <vt:lpstr>Comments to the Results</vt:lpstr>
      <vt:lpstr>Python Code</vt:lpstr>
      <vt:lpstr>Comments to the Results</vt:lpstr>
      <vt:lpstr>Polynomials</vt:lpstr>
      <vt:lpstr>Example</vt:lpstr>
      <vt:lpstr>Python</vt:lpstr>
      <vt:lpstr>Another Python Example</vt:lpstr>
      <vt:lpstr>PowerPoint Presentation</vt:lpstr>
      <vt:lpstr>Motivation</vt:lpstr>
      <vt:lpstr>Three Formula</vt:lpstr>
      <vt:lpstr>Taylor Series</vt:lpstr>
      <vt:lpstr>Forward/Backward Difference Formula</vt:lpstr>
      <vt:lpstr>Central Difference Formula</vt:lpstr>
      <vt:lpstr>The Three Formula (Revisited)</vt:lpstr>
      <vt:lpstr>Higher Order Formulas </vt:lpstr>
      <vt:lpstr>Higher Order Formulas </vt:lpstr>
      <vt:lpstr>Other Higher Order Formulas </vt:lpstr>
      <vt:lpstr>Example</vt:lpstr>
      <vt:lpstr>Solution with Step Size = 0.5</vt:lpstr>
      <vt:lpstr>Solution with Step Size = 0.25</vt:lpstr>
      <vt:lpstr>Discussion</vt:lpstr>
      <vt:lpstr>PowerPoint Presentation</vt:lpstr>
      <vt:lpstr>PowerPoint Presentation</vt:lpstr>
      <vt:lpstr>Richardson Extrapolation</vt:lpstr>
      <vt:lpstr>Richardson Extrapolation</vt:lpstr>
      <vt:lpstr>Richardson Extrapolation Example</vt:lpstr>
      <vt:lpstr>Solution</vt:lpstr>
      <vt:lpstr>Richardson Extrapolation Table</vt:lpstr>
      <vt:lpstr>Richardson Extrapolation Table</vt:lpstr>
      <vt:lpstr>Example</vt:lpstr>
      <vt:lpstr>Example First Column</vt:lpstr>
      <vt:lpstr>Example Richardson Table</vt:lpstr>
      <vt:lpstr>Example Richardson Table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Bora Döken</cp:lastModifiedBy>
  <cp:revision>189</cp:revision>
  <dcterms:created xsi:type="dcterms:W3CDTF">2011-02-21T19:15:53Z</dcterms:created>
  <dcterms:modified xsi:type="dcterms:W3CDTF">2023-10-19T08:49:28Z</dcterms:modified>
</cp:coreProperties>
</file>