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.xml" ContentType="application/vnd.openxmlformats-officedocument.presentationml.tags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tags/tag7.xml" ContentType="application/vnd.openxmlformats-officedocument.presentationml.tags+xml"/>
  <Override PartName="/ppt/notesSlides/notesSlide30.xml" ContentType="application/vnd.openxmlformats-officedocument.presentationml.notesSlide+xml"/>
  <Override PartName="/ppt/tags/tag8.xml" ContentType="application/vnd.openxmlformats-officedocument.presentationml.tags+xml"/>
  <Override PartName="/ppt/notesSlides/notesSlide31.xml" ContentType="application/vnd.openxmlformats-officedocument.presentationml.notesSlide+xml"/>
  <Override PartName="/ppt/tags/tag9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0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1.xml" ContentType="application/vnd.openxmlformats-officedocument.presentationml.tags+xml"/>
  <Override PartName="/ppt/notesSlides/notesSlide36.xml" ContentType="application/vnd.openxmlformats-officedocument.presentationml.notesSlide+xml"/>
  <Override PartName="/ppt/tags/tag12.xml" ContentType="application/vnd.openxmlformats-officedocument.presentationml.tags+xml"/>
  <Override PartName="/ppt/notesSlides/notesSlide37.xml" ContentType="application/vnd.openxmlformats-officedocument.presentationml.notesSlide+xml"/>
  <Override PartName="/ppt/tags/tag13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4" r:id="rId3"/>
  </p:sldMasterIdLst>
  <p:notesMasterIdLst>
    <p:notesMasterId r:id="rId57"/>
  </p:notesMasterIdLst>
  <p:sldIdLst>
    <p:sldId id="256" r:id="rId4"/>
    <p:sldId id="349" r:id="rId5"/>
    <p:sldId id="352" r:id="rId6"/>
    <p:sldId id="353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409" r:id="rId15"/>
    <p:sldId id="411" r:id="rId16"/>
    <p:sldId id="412" r:id="rId17"/>
    <p:sldId id="402" r:id="rId18"/>
    <p:sldId id="40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8" r:id="rId28"/>
    <p:sldId id="369" r:id="rId29"/>
    <p:sldId id="417" r:id="rId30"/>
    <p:sldId id="395" r:id="rId31"/>
    <p:sldId id="413" r:id="rId32"/>
    <p:sldId id="373" r:id="rId33"/>
    <p:sldId id="375" r:id="rId34"/>
    <p:sldId id="376" r:id="rId35"/>
    <p:sldId id="379" r:id="rId36"/>
    <p:sldId id="397" r:id="rId37"/>
    <p:sldId id="399" r:id="rId38"/>
    <p:sldId id="405" r:id="rId39"/>
    <p:sldId id="288" r:id="rId40"/>
    <p:sldId id="269" r:id="rId41"/>
    <p:sldId id="273" r:id="rId42"/>
    <p:sldId id="292" r:id="rId43"/>
    <p:sldId id="285" r:id="rId44"/>
    <p:sldId id="299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4" r:id="rId55"/>
    <p:sldId id="315" r:id="rId5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93.wmf"/><Relationship Id="rId7" Type="http://schemas.openxmlformats.org/officeDocument/2006/relationships/image" Target="../media/image115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8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66136-3457-411A-BF50-B9AC7855D60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540AA-54AE-4E05-820B-308F26C86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7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E2364EB-27E9-4A31-ACE6-8631A3758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085381-4F43-4D26-8EC0-8277CE2FF2A3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EBDD15F-0083-4A8E-9BBF-B20C1F2C8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0E00DD7-A2F0-451B-81A5-0AA2ABF85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58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31571FE-4026-4EAB-BE60-45D8A723F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C4EAFE-310E-44AA-A7E8-3405158121E7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46BBEBE-4406-4E98-8E2C-CE7D5EA7B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3550228-FBE8-4699-AD66-83B05A2A8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DDD3F00-E71B-40C0-B907-4ED44226A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7CAF15-7F12-4639-8FCF-F5B289E7E957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EBCEE44-600E-4F17-97E4-C504859F6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7A51641-8106-4C35-8496-7CA2690FB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9F9A13A-ABEC-4F01-9F47-D59B999AF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59F37-6FAA-4C6D-A2EE-D4FF59BEFD28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025203F-C742-48E7-8283-18B89D66E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D92E355-AD66-446E-A62B-E30046744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D1668C7-47E9-43F3-860A-0D44D90D13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88FE51-C8BF-4548-A7D8-6C25CC74EF5C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0D51C19-B1F0-4205-86A9-4FE3FB476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68CDD3E-690A-4473-8192-A5DBA6B4E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3AD27EF-BE0E-457C-A166-6F15978EF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4E7A6-3B90-4A2F-8FCC-6E4CF26FCC37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4769576-A577-4D36-9AB6-6EC873F05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08ABF88-5DE1-4314-81A1-FFA21CF56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798F567-0A2C-45C4-AFD1-CFA15DB87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A469C-DBF4-4098-81A8-D46CA93D1B4B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913FF85-8CEF-4EB5-AF6A-A5CDA2E52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DB48872-513F-4A7E-A2E8-52DC77DC1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277BBD5-9C4B-4554-AB9D-E07338808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454CAA-7DE0-4B56-B2AF-192532C2FC10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CD3FBE0-F6AB-475D-B904-955FBAE31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B1B7D17-065C-483B-9DE0-07FA76A4B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540AA-54AE-4E05-820B-308F26C867F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18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DD57CDB-30C6-469D-A6B5-E1D102B41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1D5309-E17E-4C8E-A012-66E2BA96DF73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2E8DB1B-30AF-4274-A226-274361088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517FAF2-92B1-4D62-ADF7-85AFD051C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08CCAA50-922D-466E-B27A-3E2E71E98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229D17-F821-4189-B5DE-547EC832F345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0616889-3754-405E-ABF6-76E84853E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7B4F6C1-BCAD-432D-8F45-84ACEF2F1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24377A5-2BFA-48F9-9388-3E6310F10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15FFDA-68D9-42BE-BBF7-330FC040EF37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ABF1B5A-DB9E-4AFB-AF23-AA473754E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0A41B10-4936-4FF2-A317-EFB3F2485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08CCAA50-922D-466E-B27A-3E2E71E98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229D17-F821-4189-B5DE-547EC832F345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0616889-3754-405E-ABF6-76E84853E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7B4F6C1-BCAD-432D-8F45-84ACEF2F1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F3F48E8-1A15-4A77-A0CD-C298380DF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3BAFC-F63D-4C33-B4C0-65C3CAA90B1E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EBFAC57-00B6-4713-A8A3-5B372891B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F84E257-4E56-48FE-BE24-FF43153AD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71AB27B-B610-464C-AB57-B866502FE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C6A7B-4BCF-4074-AF8E-188FAD59342A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55FBE6F-CF90-4EE3-9E91-028B8D519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7881FD7-B291-4439-864C-F5AACA765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46FABD5-4BBF-45DF-9545-A51288038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6FD29C-8DF8-4A92-A90B-D64EC7785F1B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13CDD2D-D3C5-4434-935E-FCD30C50C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769BF36-B9DA-4228-A064-C37BB66F5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7913A0C-4E72-40D2-8AAD-D11961999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604D33A-F973-4DE7-B2D9-025EA1F19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5138B26-0001-470D-BBAD-5D90970C5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719BB23-D1E6-4BAC-936E-96FF20710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664A946-09E3-489D-BB48-4B12B3A85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2A30DAC-CE13-455E-B2EA-A6BDA96C3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EBC7EFC-7AE9-4A83-A1E2-02A11FDC8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247A95C-750F-4FFE-9977-49F96ACE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17B8C3B-9427-4EFC-8D77-F3726D09B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9D3C10A-FF20-46B2-A0FC-B5E2C442F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1EE8A9D-4C8F-4838-9AEA-5D936A55B4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463394E-4B6B-41F6-8121-422F8B4F1FC9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43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6447631-07A3-4AB6-8BEF-13BD01B74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85800"/>
            <a:ext cx="65024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EED55D4-E6E5-41F9-9478-CCCFC8AE4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1BC42C8-161D-4579-854C-E27CA755F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49385-7B48-455A-BA41-12F68FE0EF37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764BF3C-1D25-48FF-A650-38D4D513D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F908753-F183-4280-8000-2F3CD9170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25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976FA27-DB5F-4F54-85DC-9BEBC91ADF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4D396B5-FCA3-4525-B3E6-C05FA081B366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44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8F30709-0E23-4FB6-9AD9-C7150B91B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85800"/>
            <a:ext cx="65024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86E89D0-6081-440C-8B9C-E935B30C9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D3AA077-13E0-4A53-A464-9B71D287DD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2EB460E-9DCA-4EF8-933A-6A2313CD95BD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45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17305AF-B14F-40CB-B0BD-C18492388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E8FF5D87-D6E1-400E-80EA-2DD284315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09A63B2-65F1-472A-B1FC-FA114DB472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53E8914-D2DB-4831-83DC-0A7F3300CEBB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46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C78ACEA-0D9C-406C-A5AD-2325FED84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AE7EBA6-ED72-48B5-873C-DE9A4D500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0A6FBA02-CCA8-4E2D-8D0B-D8F8216504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175D0F71-7F7F-4BF5-A295-874D08E1C6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D05EE0E8-4304-4026-B708-61B556278CD5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38A7D46-44C4-41C6-9148-2AC43F3E98CE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47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03E31B3-9EC0-4F21-92D2-42047CC01C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984B336-E3F9-4F4B-86B3-7C2B68217CF8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48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B12BD82-AFED-4FA8-A2B4-A00866EBF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E881D2F-69AF-4DEF-A98D-E6DC8F34E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57DC721-983B-443F-8A18-F821DC8EB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ED3B611-E184-46A3-A7D6-89C3B34E2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69108734-C7B1-4907-AF8A-A83B9F7277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579506D-C4F9-4E1E-A439-7FDD046885E7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50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F6AADAB-4DBC-4D39-B2E9-BB8733CAF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9F86673-817A-48F7-B739-D3491FF9F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723A4A2-3626-4F93-AAAB-BF46EC2261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7A66D8E-6836-41FA-8354-6F153872715B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51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CDF68B60-9CC7-4DDC-BD89-CA815B30B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3145DEA-5FF7-4777-AF93-F15734695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4F042026-1B59-4A41-9234-6D0A781816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B0DF03A-30E5-4FAF-85E6-4E931228C15A}" type="slidenum">
              <a:rPr lang="en-US" altLang="en-US" sz="1300">
                <a:latin typeface="Arial" panose="020B0604020202020204" pitchFamily="34" charset="0"/>
              </a:rPr>
              <a:pPr algn="r" eaLnBrk="1" hangingPunct="1"/>
              <a:t>52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FD9D98B0-6C86-41AC-80C6-2A1E50878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60BD2F5-07A1-4BE3-BBE0-92ECCCD9B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A55C431-55C1-47CE-B732-931B11DE6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C629894-D942-4888-B169-A27FBE81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540AA-54AE-4E05-820B-308F26C867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7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E2364EB-27E9-4A31-ACE6-8631A3758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085381-4F43-4D26-8EC0-8277CE2FF2A3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EBDD15F-0083-4A8E-9BBF-B20C1F2C8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0E00DD7-A2F0-451B-81A5-0AA2ABF85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DB8F9E6-F738-4CAD-94EB-233EFEE0D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09B6CE-497E-4ED0-9804-778FAC22266A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1A8050F-D447-41B1-AF3C-318479D95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FA3C200-E23F-4240-834E-2874BACBD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2811209-4002-4619-ABA0-5E5ACFB0A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BB07BE-68A9-4EC5-9647-C3C8A7DB3A0A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639CD50-6D54-45D2-B5EA-41AE42874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BD3D3F6-3EC9-40FF-8999-242EEDEB7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647F840-2D82-495A-8C0D-4C7F499C5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4777F-EF66-4407-A649-78E68B8FE87C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A6C8ED6-F7CC-4F94-80CA-0A77BA184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61BA243-B470-47BF-B323-4E12A3A4D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889E246-FA46-42B7-BF47-C4357F47B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DC8946-1B40-4CDF-B308-A4F419DD32D0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A84BD30-4DA9-4ECD-B2E3-4EB46B950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944DD28-5F9B-470A-AA89-01AA6CFC5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84555"/>
          </a:xfrm>
          <a:custGeom>
            <a:avLst/>
            <a:gdLst/>
            <a:ahLst/>
            <a:cxnLst/>
            <a:rect l="l" t="t" r="r" b="b"/>
            <a:pathLst>
              <a:path w="9144000" h="884555">
                <a:moveTo>
                  <a:pt x="9144000" y="0"/>
                </a:moveTo>
                <a:lnTo>
                  <a:pt x="0" y="0"/>
                </a:lnTo>
                <a:lnTo>
                  <a:pt x="0" y="884121"/>
                </a:lnTo>
                <a:lnTo>
                  <a:pt x="9144000" y="884121"/>
                </a:lnTo>
                <a:lnTo>
                  <a:pt x="9144000" y="0"/>
                </a:lnTo>
                <a:close/>
              </a:path>
            </a:pathLst>
          </a:custGeom>
          <a:solidFill>
            <a:srgbClr val="95373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80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B4C03D-CBA9-4ACB-9418-2EA497EE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1448F-6D0C-40AF-986A-326BD9DD82DB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59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22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800"/>
            <a:ext cx="7793037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C71A-35F9-45C7-BE78-1C1C3D52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2B62-ABC0-4D5A-A953-E854FD5A7C8F}" type="datetime1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C3092-6535-414D-86E6-A07EE9D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D0F4-3F41-49A9-BD1F-671F3F68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68DE6-23C9-4F88-A83E-FFC683D71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39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AF797D4D-0215-478C-B1AD-4038C0F3977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166938"/>
            <a:ext cx="8610600" cy="151210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5EEBE240-6D73-4A81-A693-8EF70CA86D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cs typeface="Arial" charset="0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47AF2715-AFB6-4F36-93AB-E749C00B0A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cs typeface="Arial" charset="0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10F815FA-1AB3-4FA3-8A6B-C5DB500EA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cs typeface="Arial" charset="0"/>
              </a:endParaRPr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4350"/>
            <a:ext cx="7772400" cy="1595438"/>
          </a:xfrm>
        </p:spPr>
        <p:txBody>
          <a:bodyPr/>
          <a:lstStyle>
            <a:lvl1pPr algn="ctr">
              <a:defRPr sz="4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52688"/>
            <a:ext cx="6400800" cy="16573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E3B26FE-FD3B-4954-BA72-0831CFB2C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53781F0-5F02-43A4-B692-0C3FCADF0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C08C74-5E99-471E-9D38-F2070C93AA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7C232-3B6A-4AEF-B265-CDF14B811AA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92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D7FF66-F72D-4349-8476-AE1F14DE6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284EA9-B330-4CD3-8AC4-CF8DEFD55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4CD47F-422C-4200-B625-148E0B29B3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89B2F-07C4-4A84-8909-22749BB51027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57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D0AFB9-DD81-4AF1-A3A6-9E8EB3862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883DF3-264A-4AC0-A53E-100324FBE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39D8D9-9D0B-4970-B7BC-3756311F3B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D16FB-C245-498E-BA91-C5256EAF259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51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1B229-8DB7-47F8-B1AF-22C3E1F32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A3599-2A34-4519-BF43-AAEC3E4A7C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8688F-EDB2-444E-896B-0926BFCA9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8858C-B40A-4D43-AD92-05A6DE19F13D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3B8735-71B5-4C5F-BCD2-4CD56D9BAC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7FAC44-764F-4600-AD56-A91773FEF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2DEA3-00D7-470E-85D3-4733383C4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EF363-9023-44CE-BE66-8A6E7ED65059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465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5848B3-2DFF-49B5-BABF-6A41FC352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6A5CE2-C744-45EC-A7FC-CC963112D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8AE75C-9126-4EC1-BA77-F50CB16D0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0469D-C9F1-4D28-8417-F53BF3FE48B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289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26C0691-3389-42C3-ACDF-AB7525276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D5BC68-6683-4158-82B2-15B5D05572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4A17A0-0440-41AB-8E15-A3B91D401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7C491-B23F-4023-BF23-5216B109FF0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53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7F672-AE18-470A-8D55-60AA9C3780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6207D-F8A2-408A-AB5F-7F03D621CB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477AF-FF4D-4BDE-A126-987BFED71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57B71-91E4-4243-9964-6543F583369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011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688FF-F081-486B-99C8-8216EB17F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90838-A868-4739-9A08-2C515400B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4DFA9-1739-4D48-8E1C-B9E91D23F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BDC76-0408-4E17-B119-2FD9FB44960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004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0E56D-6EF9-4AD6-BA01-CFC71BF6B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8B2F2-DC78-44B3-A010-68A9EACE5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602866-2EC2-4753-8AF9-22C5914BE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EC2A0-D36D-4FC0-9DC1-B04AB354A82D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43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8360"/>
            <a:ext cx="2057400" cy="4389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8360"/>
            <a:ext cx="6019800" cy="43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D0A8C4-BB37-47A6-96C5-7D9FBCC80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C9DC36-F827-484D-91C1-9C85FCD45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00B955-5C52-4F83-BCE6-AA470EBD6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A00F2-FF15-413D-AEA3-B70AAC5FBDB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515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4F7CF-15AB-4CCF-965B-B0531817E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A925B-CD05-4DB0-BA4A-AB7D4C8D2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7FF79F-2DDB-43B0-9461-80CAD2F31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BEE6B-706E-48DB-A393-08640BB4CF5B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54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88456-AEE4-4D49-852D-094263F84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B1A72A-0997-4586-819D-0C15254550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240BAED-9573-4B0B-9D06-8309854C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ADF15-7B50-438B-964E-ED0DD5693AF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89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80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C55F29-21EA-4623-88EF-4C42C872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A6AD1B-C509-42C7-BBEF-5E817EC8A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7979AD-3950-494B-AC3D-5BDE7A5DD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17A6B-704A-4334-BF98-AEDCD4349C9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33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4EE1E0B-7753-438B-BDD8-D802FBB8993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166938"/>
            <a:ext cx="8610600" cy="151210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77F0A9FD-3EBD-4E86-87B6-03D58ABFC3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68397E2-0644-429A-B441-132A923DD0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959A339C-97B9-466D-B8BE-2E16E6503D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4350"/>
            <a:ext cx="7772400" cy="1595438"/>
          </a:xfrm>
        </p:spPr>
        <p:txBody>
          <a:bodyPr/>
          <a:lstStyle>
            <a:lvl1pPr algn="ctr">
              <a:defRPr sz="4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52688"/>
            <a:ext cx="6400800" cy="16573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24BE609-B7C0-4490-9D18-CED510EA1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DEF2F-62FB-4C3B-BF72-DC90BC090853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25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A3BB67-9B8F-4CC9-9C4B-F4E55D1C4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521DF-D251-440A-8F74-E919371DE39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0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93743-3DC0-4610-A657-E78709597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5C3AB-47CD-4FC9-BC49-A3F5C028733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52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E5E7D-BF04-4605-893E-FE4970FC0B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DADE6-E212-48B5-A897-9646C4CC96E4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2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DCFD9DE-FC87-40F5-8C00-FAD115070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4081-6C68-4F18-91D5-5E8B11B238AE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9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95FD8C-1464-4871-ADCD-CF7D51CAC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2A6E18-BFEA-4FFB-8759-3452EB71735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4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F1F491-EEDF-4B58-A996-3EBB2C7D68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33D272-29ED-4E4B-BF50-56D2EA261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3993444-755E-4737-854F-0A2166735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12DC0-4BE3-488B-8686-3B4929171EF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3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5548" y="-6604"/>
            <a:ext cx="367290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1938" y="2446020"/>
            <a:ext cx="4750434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82AD76-2FC1-49D8-853B-533549200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74729B-7F3C-4381-944B-ECE40456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D6ABFF79-5FEC-4A30-A9CD-C45D931209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/>
            </a:lvl1pPr>
          </a:lstStyle>
          <a:p>
            <a:fld id="{04EDA8F6-7D9F-4309-8E60-F5D3F663D387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6BC57E4-C36C-4CEA-A6F1-986B92E3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17145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F82A3FC9-073D-4C48-ADD2-D36EC5C4E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8585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337871D-CEC4-4D0E-BFF3-19612716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228600" cy="1714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AE842D4-F475-4F7D-9F16-9E5B5C15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228600" cy="1714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4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5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388BD45-B8BB-4E09-B0D1-5FD7C9A01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9938544-4141-4805-B27E-9B39F19EC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87C76496-9261-4C5D-A316-5594DFAA00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3C1CEF58-30EB-4D25-B3CC-7FA2B1617C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7359FC57-28E1-4309-A7C6-B693583CC6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3440B8A6-2C08-49B7-AF43-23E038C2B7AB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384C56B9-A454-47C1-A172-4F147EAD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17145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Times New Roman" pitchFamily="18" charset="0"/>
              <a:cs typeface="Arial" charset="0"/>
            </a:endParaRPr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6D4F2942-61E6-4139-ABEA-0E0F10736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8585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50">
              <a:cs typeface="Arial" charset="0"/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3021F33D-D198-4A88-9077-C0188DFA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228600" cy="17145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Times New Roman" pitchFamily="18" charset="0"/>
              <a:cs typeface="Arial" charset="0"/>
            </a:endParaRP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7BF69C20-8F61-4559-A73A-E9BE169D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228600" cy="1714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5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10" Type="http://schemas.openxmlformats.org/officeDocument/2006/relationships/image" Target="../media/image310.png"/><Relationship Id="rId4" Type="http://schemas.openxmlformats.org/officeDocument/2006/relationships/image" Target="../media/image32.png"/><Relationship Id="rId9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1.wmf"/><Relationship Id="rId4" Type="http://schemas.openxmlformats.org/officeDocument/2006/relationships/image" Target="../media/image34.wmf"/><Relationship Id="rId9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1.wmf"/><Relationship Id="rId4" Type="http://schemas.openxmlformats.org/officeDocument/2006/relationships/image" Target="../media/image34.wmf"/><Relationship Id="rId9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image" Target="../media/image50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4" Type="http://schemas.openxmlformats.org/officeDocument/2006/relationships/image" Target="../media/image45.emf"/><Relationship Id="rId9" Type="http://schemas.openxmlformats.org/officeDocument/2006/relationships/image" Target="../media/image48.png"/><Relationship Id="rId1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png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4.wmf"/><Relationship Id="rId2" Type="http://schemas.openxmlformats.org/officeDocument/2006/relationships/tags" Target="../tags/tag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7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80.png"/><Relationship Id="rId4" Type="http://schemas.openxmlformats.org/officeDocument/2006/relationships/image" Target="../media/image77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77.jpeg"/><Relationship Id="rId4" Type="http://schemas.openxmlformats.org/officeDocument/2006/relationships/image" Target="../media/image8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4.bin"/><Relationship Id="rId2" Type="http://schemas.openxmlformats.org/officeDocument/2006/relationships/tags" Target="../tags/tag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jpeg"/><Relationship Id="rId5" Type="http://schemas.openxmlformats.org/officeDocument/2006/relationships/image" Target="../media/image89.png"/><Relationship Id="rId10" Type="http://schemas.openxmlformats.org/officeDocument/2006/relationships/image" Target="../media/image88.wmf"/><Relationship Id="rId4" Type="http://schemas.openxmlformats.org/officeDocument/2006/relationships/notesSlide" Target="../notesSlides/notesSlide29.xml"/><Relationship Id="rId9" Type="http://schemas.openxmlformats.org/officeDocument/2006/relationships/oleObject" Target="../embeddings/oleObject3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97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42.bin"/><Relationship Id="rId25" Type="http://schemas.openxmlformats.org/officeDocument/2006/relationships/image" Target="../media/image101.png"/><Relationship Id="rId2" Type="http://schemas.openxmlformats.org/officeDocument/2006/relationships/tags" Target="../tags/tag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43.bin"/><Relationship Id="rId4" Type="http://schemas.openxmlformats.org/officeDocument/2006/relationships/notesSlide" Target="../notesSlides/notesSlide30.xml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4.png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03.wmf"/><Relationship Id="rId2" Type="http://schemas.openxmlformats.org/officeDocument/2006/relationships/tags" Target="../tags/tag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02.wmf"/><Relationship Id="rId4" Type="http://schemas.openxmlformats.org/officeDocument/2006/relationships/notesSlide" Target="../notesSlides/notesSlide31.xml"/><Relationship Id="rId9" Type="http://schemas.openxmlformats.org/officeDocument/2006/relationships/oleObject" Target="../embeddings/oleObject4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1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56.bin"/><Relationship Id="rId2" Type="http://schemas.openxmlformats.org/officeDocument/2006/relationships/tags" Target="../tags/tag9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57.bin"/><Relationship Id="rId4" Type="http://schemas.openxmlformats.org/officeDocument/2006/relationships/notesSlide" Target="../notesSlides/notesSlide32.xml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10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6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20.wmf"/><Relationship Id="rId2" Type="http://schemas.openxmlformats.org/officeDocument/2006/relationships/tags" Target="../tags/tag1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119.wmf"/><Relationship Id="rId4" Type="http://schemas.openxmlformats.org/officeDocument/2006/relationships/notesSlide" Target="../notesSlides/notesSlide34.xml"/><Relationship Id="rId9" Type="http://schemas.openxmlformats.org/officeDocument/2006/relationships/oleObject" Target="../embeddings/oleObject6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7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126.emf"/><Relationship Id="rId4" Type="http://schemas.openxmlformats.org/officeDocument/2006/relationships/notesSlide" Target="../notesSlides/notesSlide36.xml"/><Relationship Id="rId9" Type="http://schemas.openxmlformats.org/officeDocument/2006/relationships/image" Target="../media/image1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133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78.bin"/><Relationship Id="rId25" Type="http://schemas.openxmlformats.org/officeDocument/2006/relationships/image" Target="../media/image137.png"/><Relationship Id="rId2" Type="http://schemas.openxmlformats.org/officeDocument/2006/relationships/tags" Target="../tags/tag13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136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79.bin"/><Relationship Id="rId4" Type="http://schemas.openxmlformats.org/officeDocument/2006/relationships/notesSlide" Target="../notesSlides/notesSlide38.xml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89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135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133.wmf"/><Relationship Id="rId25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92.bin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809750"/>
            <a:ext cx="3814763" cy="1653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900238" y="1028700"/>
            <a:ext cx="53435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3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Interpolation and Approximation with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674" y="0"/>
            <a:ext cx="5614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15" dirty="0"/>
              <a:t> vs</a:t>
            </a:r>
            <a:r>
              <a:rPr spc="-20" dirty="0"/>
              <a:t> </a:t>
            </a:r>
            <a:r>
              <a:rPr spc="-5" dirty="0"/>
              <a:t>Cube</a:t>
            </a:r>
            <a:r>
              <a:rPr spc="-20" dirty="0"/>
              <a:t> cont.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45" y="974407"/>
            <a:ext cx="8937561" cy="40788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931" y="3678428"/>
            <a:ext cx="371094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cubic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interpolation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gives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dirty="0">
                <a:latin typeface="Calibri"/>
                <a:cs typeface="Calibri"/>
              </a:rPr>
              <a:t> based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cosine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3467100" cy="1503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964531" y="1471568"/>
            <a:ext cx="534352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3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Newton’s Divided Differences</a:t>
            </a:r>
          </a:p>
        </p:txBody>
      </p:sp>
    </p:spTree>
    <p:extLst>
      <p:ext uri="{BB962C8B-B14F-4D97-AF65-F5344CB8AC3E}">
        <p14:creationId xmlns:p14="http://schemas.microsoft.com/office/powerpoint/2010/main" val="121513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7">
            <a:extLst>
              <a:ext uri="{FF2B5EF4-FFF2-40B4-BE49-F238E27FC236}">
                <a16:creationId xmlns:a16="http://schemas.microsoft.com/office/drawing/2014/main" id="{3B312040-C068-488F-950A-7F32EA4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0190B91-1D40-4278-9B71-04D39FB4CD8F}" type="slidenum">
              <a:rPr kumimoji="0" lang="ar-SA" alt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12</a:t>
            </a:fld>
            <a:endParaRPr kumimoji="0" lang="en-US" alt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9FC56B8-F18C-42C5-8FD3-44558CD35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>
                <a:latin typeface="Times New Roman" panose="02020603050405020304" pitchFamily="18" charset="0"/>
              </a:rPr>
              <a:t>NEWTON’S POLYNOMIAL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0B45F3-9972-47F8-BD08-CA751372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5750"/>
            <a:ext cx="7618063" cy="295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4A7B34-2E60-4B41-9057-47D67AEE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823536"/>
            <a:ext cx="2597161" cy="7516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FE7F65-038F-4DAF-8813-3C97FB797FDD}"/>
              </a:ext>
            </a:extLst>
          </p:cNvPr>
          <p:cNvGrpSpPr/>
          <p:nvPr/>
        </p:nvGrpSpPr>
        <p:grpSpPr>
          <a:xfrm>
            <a:off x="911236" y="1724616"/>
            <a:ext cx="6709990" cy="355900"/>
            <a:chOff x="530857" y="1200150"/>
            <a:chExt cx="6709990" cy="355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ADCDD7-F96E-4F55-A0AE-303E0780E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0857" y="1200150"/>
              <a:ext cx="6526285" cy="324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D1FD62-82CC-4306-ADF9-6596257E7D04}"/>
                </a:ext>
              </a:extLst>
            </p:cNvPr>
            <p:cNvSpPr txBox="1"/>
            <p:nvPr/>
          </p:nvSpPr>
          <p:spPr>
            <a:xfrm>
              <a:off x="6875041" y="1320088"/>
              <a:ext cx="365806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-1</a:t>
              </a:r>
              <a:r>
                <a:rPr lang="en-US" sz="1400" baseline="30000" dirty="0"/>
                <a:t>)</a:t>
              </a:r>
              <a:endParaRPr lang="en-GB" sz="1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5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75A8-0CF5-4D10-A94F-A5DFE94D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NEWTON’S POLYNOMIAL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C0F4-BC33-4742-BAED-1B837EF4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2912" y="4686300"/>
            <a:ext cx="2133600" cy="342900"/>
          </a:xfrm>
        </p:spPr>
        <p:txBody>
          <a:bodyPr/>
          <a:lstStyle/>
          <a:p>
            <a:fld id="{3B612DC0-4BE3-488B-8686-3B4929171EF8}" type="slidenum">
              <a:rPr lang="ar-SA" altLang="en-US" smtClean="0"/>
              <a:pPr/>
              <a:t>13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6F6636-7B64-421A-9A88-DF9EAFB2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519645"/>
            <a:ext cx="7403297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8D67AE-55BB-48EA-A62F-FE8E1BA5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675140"/>
            <a:ext cx="6086771" cy="126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CF76FCE-9EAA-4739-8511-0A70DE73119D}"/>
              </a:ext>
            </a:extLst>
          </p:cNvPr>
          <p:cNvGrpSpPr/>
          <p:nvPr/>
        </p:nvGrpSpPr>
        <p:grpSpPr>
          <a:xfrm>
            <a:off x="530857" y="1200150"/>
            <a:ext cx="6709990" cy="355900"/>
            <a:chOff x="530857" y="1200150"/>
            <a:chExt cx="6709990" cy="3559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B1601C-E71E-40C1-82B4-4483F40B6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0857" y="1200150"/>
              <a:ext cx="6526285" cy="324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B29941-7618-4AC5-9140-C945F4265F7D}"/>
                </a:ext>
              </a:extLst>
            </p:cNvPr>
            <p:cNvSpPr txBox="1"/>
            <p:nvPr/>
          </p:nvSpPr>
          <p:spPr>
            <a:xfrm>
              <a:off x="6875041" y="1320088"/>
              <a:ext cx="365806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-1</a:t>
              </a:r>
              <a:r>
                <a:rPr lang="en-US" sz="1400" baseline="30000" dirty="0"/>
                <a:t>)</a:t>
              </a:r>
              <a:endParaRPr lang="en-GB" sz="1400" baseline="300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1F1ADD-31F2-4D50-A058-9DF42D65A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2976802"/>
            <a:ext cx="259712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75A8-0CF5-4D10-A94F-A5DFE94D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NEWTON’S POLYNOMIAL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C0F4-BC33-4742-BAED-1B837EF4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2DC0-4BE3-488B-8686-3B4929171EF8}" type="slidenum">
              <a:rPr lang="ar-SA" altLang="en-US" smtClean="0"/>
              <a:pPr/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6043F-E69F-4391-8C3D-D72B1EAE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3750"/>
            <a:ext cx="5310000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073F38-17E8-4B92-AB7B-EB37C37B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834" y="1845150"/>
            <a:ext cx="928389" cy="4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96657-523B-44CC-9EC0-CB36714AB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116" y="2541750"/>
            <a:ext cx="1719223" cy="79200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7D34EA5A-8089-4417-AEC6-1AC1E87B43CF}"/>
              </a:ext>
            </a:extLst>
          </p:cNvPr>
          <p:cNvSpPr/>
          <p:nvPr/>
        </p:nvSpPr>
        <p:spPr>
          <a:xfrm>
            <a:off x="4504738" y="2115150"/>
            <a:ext cx="152400" cy="483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E884847-B06B-4930-BF07-E86ABBCE4F30}"/>
              </a:ext>
            </a:extLst>
          </p:cNvPr>
          <p:cNvSpPr/>
          <p:nvPr/>
        </p:nvSpPr>
        <p:spPr>
          <a:xfrm>
            <a:off x="5624073" y="3026417"/>
            <a:ext cx="152400" cy="483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61D0BBF8-6C40-4AD7-89BE-FC4399A4CED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0910990"/>
              </p:ext>
            </p:extLst>
          </p:nvPr>
        </p:nvGraphicFramePr>
        <p:xfrm>
          <a:off x="2048789" y="3373200"/>
          <a:ext cx="3696728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Microsoft Equation 3.0" r:id="rId6" imgW="4000500" imgH="1790700" progId="Equation.3">
                  <p:embed/>
                </p:oleObj>
              </mc:Choice>
              <mc:Fallback>
                <p:oleObj name="Microsoft Equation 3.0" r:id="rId6" imgW="4000500" imgH="1790700" progId="Equation.3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0EBD1908-0451-4438-AF51-83B0258D2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789" y="3373200"/>
                        <a:ext cx="3696728" cy="16560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tx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6180A22-C16E-4C93-A6B9-2D299869C1F5}"/>
              </a:ext>
            </a:extLst>
          </p:cNvPr>
          <p:cNvGrpSpPr/>
          <p:nvPr/>
        </p:nvGrpSpPr>
        <p:grpSpPr>
          <a:xfrm>
            <a:off x="530857" y="1200150"/>
            <a:ext cx="6709990" cy="355900"/>
            <a:chOff x="530857" y="1200150"/>
            <a:chExt cx="6709990" cy="355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E4A7C7-CF07-4EB6-A811-24C97CE77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0857" y="1200150"/>
              <a:ext cx="6526285" cy="324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B54D9-B40D-4A40-8754-83D321677089}"/>
                </a:ext>
              </a:extLst>
            </p:cNvPr>
            <p:cNvSpPr txBox="1"/>
            <p:nvPr/>
          </p:nvSpPr>
          <p:spPr>
            <a:xfrm>
              <a:off x="6875041" y="1320088"/>
              <a:ext cx="365806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/>
                <a:t>-1</a:t>
              </a:r>
              <a:r>
                <a:rPr lang="en-US" sz="1400" baseline="30000" dirty="0"/>
                <a:t>)</a:t>
              </a:r>
              <a:endParaRPr lang="en-GB" sz="1400" baseline="300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FF181D-A944-445D-8173-D58E192017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214450"/>
            <a:ext cx="259712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3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215B379A-21FE-4885-AAEA-C054F8A2F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14045"/>
            <a:ext cx="6132354" cy="16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B624D-77D9-42D7-92CE-4C78D63D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Divided Difference Table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4508-DE62-4F72-91A1-9CA8733E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E18-BFEA-4FFB-8759-3452EB717358}" type="slidenum">
              <a:rPr lang="ar-SA" altLang="en-US" smtClean="0"/>
              <a:pPr/>
              <a:t>15</a:t>
            </a:fld>
            <a:endParaRPr lang="en-US" alt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B3862A9-88F0-4524-8613-615DEA5B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674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E5B5B-26F8-43A7-B840-878F724B7F7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D100126-6630-4D87-85AF-1F57B51D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7751"/>
            <a:ext cx="8229600" cy="388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Divided difference are calculated as follows: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Divided differences are calculated using divided difference of a smaller number of terms: 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465D3B4-D853-44BF-BCDE-C01D53F77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6645"/>
              </p:ext>
            </p:extLst>
          </p:nvPr>
        </p:nvGraphicFramePr>
        <p:xfrm>
          <a:off x="838200" y="1377665"/>
          <a:ext cx="3986213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4" imgW="3530600" imgH="1435100" progId="Equation.3">
                  <p:embed/>
                </p:oleObj>
              </mc:Choice>
              <mc:Fallback>
                <p:oleObj name="Equation" r:id="rId4" imgW="3530600" imgH="1435100" progId="Equation.3">
                  <p:embed/>
                  <p:pic>
                    <p:nvPicPr>
                      <p:cNvPr id="244740" name="Object 4">
                        <a:extLst>
                          <a:ext uri="{FF2B5EF4-FFF2-40B4-BE49-F238E27FC236}">
                            <a16:creationId xmlns:a16="http://schemas.microsoft.com/office/drawing/2014/main" id="{0921616E-E97A-46DD-BA50-B17A689D9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7665"/>
                        <a:ext cx="3986213" cy="1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28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>
            <a:extLst>
              <a:ext uri="{FF2B5EF4-FFF2-40B4-BE49-F238E27FC236}">
                <a16:creationId xmlns:a16="http://schemas.microsoft.com/office/drawing/2014/main" id="{32C1365A-FEB6-405A-A3BD-9AD1D17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97A2E415-E8CE-4AC3-9B40-9BFC819934D3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9169F64-550C-40C5-8335-B77244783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Divided Difference Table</a:t>
            </a:r>
          </a:p>
        </p:txBody>
      </p:sp>
      <p:graphicFrame>
        <p:nvGraphicFramePr>
          <p:cNvPr id="347140" name="Group 4">
            <a:extLst>
              <a:ext uri="{FF2B5EF4-FFF2-40B4-BE49-F238E27FC236}">
                <a16:creationId xmlns:a16="http://schemas.microsoft.com/office/drawing/2014/main" id="{CF28DFFA-7FD9-484B-B882-E5A818426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55822"/>
              </p:ext>
            </p:extLst>
          </p:nvPr>
        </p:nvGraphicFramePr>
        <p:xfrm>
          <a:off x="1771650" y="1314450"/>
          <a:ext cx="5657850" cy="1314453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303" marB="34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 , 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,  , 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, , ,]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303" marB="34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303" marB="34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303" marB="34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303" marB="343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[x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42">
                <a:extLst>
                  <a:ext uri="{FF2B5EF4-FFF2-40B4-BE49-F238E27FC236}">
                    <a16:creationId xmlns:a16="http://schemas.microsoft.com/office/drawing/2014/main" id="{22BD3B5D-22AC-4029-B0CF-B84F3CB1F00A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459038" y="2703513"/>
                <a:ext cx="3978275" cy="827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94" name="Object 42">
                <a:extLst>
                  <a:ext uri="{FF2B5EF4-FFF2-40B4-BE49-F238E27FC236}">
                    <a16:creationId xmlns:a16="http://schemas.microsoft.com/office/drawing/2014/main" id="{22BD3B5D-22AC-4029-B0CF-B84F3CB1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459038" y="2703513"/>
                <a:ext cx="3978275" cy="827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F569BF94-29FE-43BC-89FF-812F65B8D083}"/>
                  </a:ext>
                </a:extLst>
              </p:cNvPr>
              <p:cNvSpPr txBox="1"/>
              <p:nvPr/>
            </p:nvSpPr>
            <p:spPr bwMode="auto">
              <a:xfrm>
                <a:off x="942975" y="3656410"/>
                <a:ext cx="7467600" cy="13727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GB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d>
                        <m:d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F569BF94-29FE-43BC-89FF-812F65B8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2975" y="3656410"/>
                <a:ext cx="7467600" cy="1372790"/>
              </a:xfrm>
              <a:prstGeom prst="rect">
                <a:avLst/>
              </a:prstGeom>
              <a:blipFill>
                <a:blip r:embed="rId4"/>
                <a:stretch>
                  <a:fillRect l="-8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FD44F1-0AA5-48B0-8A9B-B9732322140B}"/>
                  </a:ext>
                </a:extLst>
              </p:cNvPr>
              <p:cNvSpPr txBox="1"/>
              <p:nvPr/>
            </p:nvSpPr>
            <p:spPr>
              <a:xfrm>
                <a:off x="3048000" y="150848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FD44F1-0AA5-48B0-8A9B-B97323221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08487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r="-33333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6B4D9-8922-4B33-8514-6AA893936154}"/>
                  </a:ext>
                </a:extLst>
              </p:cNvPr>
              <p:cNvSpPr txBox="1"/>
              <p:nvPr/>
            </p:nvSpPr>
            <p:spPr>
              <a:xfrm>
                <a:off x="7086600" y="153437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6B4D9-8922-4B33-8514-6AA893936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534376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 r="-33333"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F68E47-FB39-478E-A0C5-BF19BD4CB406}"/>
                  </a:ext>
                </a:extLst>
              </p:cNvPr>
              <p:cNvSpPr txBox="1"/>
              <p:nvPr/>
            </p:nvSpPr>
            <p:spPr>
              <a:xfrm>
                <a:off x="5562600" y="150848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F68E47-FB39-478E-A0C5-BF19BD4CB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08487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r="-33333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8E568-DF1E-4DC2-91F9-F9DE6DA8855E}"/>
                  </a:ext>
                </a:extLst>
              </p:cNvPr>
              <p:cNvSpPr txBox="1"/>
              <p:nvPr/>
            </p:nvSpPr>
            <p:spPr>
              <a:xfrm>
                <a:off x="4219575" y="152753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8E568-DF1E-4DC2-91F9-F9DE6DA8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75" y="1527537"/>
                <a:ext cx="457200" cy="369332"/>
              </a:xfrm>
              <a:prstGeom prst="rect">
                <a:avLst/>
              </a:prstGeom>
              <a:blipFill>
                <a:blip r:embed="rId10"/>
                <a:stretch>
                  <a:fillRect r="-33333"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5">
            <a:extLst>
              <a:ext uri="{FF2B5EF4-FFF2-40B4-BE49-F238E27FC236}">
                <a16:creationId xmlns:a16="http://schemas.microsoft.com/office/drawing/2014/main" id="{65E319CF-346D-4C4A-A364-C51CF16915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5843" name="Slide Number Placeholder 7">
            <a:extLst>
              <a:ext uri="{FF2B5EF4-FFF2-40B4-BE49-F238E27FC236}">
                <a16:creationId xmlns:a16="http://schemas.microsoft.com/office/drawing/2014/main" id="{33EB1273-8FF4-4EC2-AC41-4BBB5D99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6F350F8D-3F8D-4986-A33A-46F48F8BD703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FD9A402-0003-409D-9BF0-DFE79D314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Divided Difference Table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CFDECDDE-4068-436E-9E05-EDFC66BD04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594241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 dirty="0"/>
              <a:t>  </a:t>
            </a:r>
          </a:p>
        </p:txBody>
      </p:sp>
      <p:graphicFrame>
        <p:nvGraphicFramePr>
          <p:cNvPr id="349188" name="Group 4">
            <a:extLst>
              <a:ext uri="{FF2B5EF4-FFF2-40B4-BE49-F238E27FC236}">
                <a16:creationId xmlns:a16="http://schemas.microsoft.com/office/drawing/2014/main" id="{858B59C0-DB52-4232-B4E2-2F035F7F68B8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286500" y="1256110"/>
          <a:ext cx="1485900" cy="2087167"/>
        </p:xfrm>
        <a:graphic>
          <a:graphicData uri="http://schemas.openxmlformats.org/drawingml/2006/table">
            <a:tbl>
              <a:tblPr/>
              <a:tblGrid>
                <a:gridCol w="744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</a:t>
                      </a:r>
                      <a:r>
                        <a:rPr kumimoji="0" 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63" name="Picture 21">
            <a:extLst>
              <a:ext uri="{FF2B5EF4-FFF2-40B4-BE49-F238E27FC236}">
                <a16:creationId xmlns:a16="http://schemas.microsoft.com/office/drawing/2014/main" id="{5CA6FB00-F7DA-48F0-8C25-838B3E4E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31445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9206" name="Group 22">
            <a:extLst>
              <a:ext uri="{FF2B5EF4-FFF2-40B4-BE49-F238E27FC236}">
                <a16:creationId xmlns:a16="http://schemas.microsoft.com/office/drawing/2014/main" id="{448B0D4E-581C-4F61-B3E2-40C1683B4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87260"/>
              </p:ext>
            </p:extLst>
          </p:nvPr>
        </p:nvGraphicFramePr>
        <p:xfrm>
          <a:off x="1600200" y="1143000"/>
          <a:ext cx="4171952" cy="1371601"/>
        </p:xfrm>
        <a:graphic>
          <a:graphicData uri="http://schemas.openxmlformats.org/drawingml/2006/table">
            <a:tbl>
              <a:tblPr/>
              <a:tblGrid>
                <a:gridCol w="104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, 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91" name="Text Box 49">
            <a:extLst>
              <a:ext uri="{FF2B5EF4-FFF2-40B4-BE49-F238E27FC236}">
                <a16:creationId xmlns:a16="http://schemas.microsoft.com/office/drawing/2014/main" id="{95252FEB-B78B-4C7E-8F57-3A7DB220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857500"/>
            <a:ext cx="474345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0000FF"/>
                </a:solidFill>
              </a:rPr>
              <a:t>Entries of the divided difference table are obtained from the data table using simple operations.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5">
            <a:extLst>
              <a:ext uri="{FF2B5EF4-FFF2-40B4-BE49-F238E27FC236}">
                <a16:creationId xmlns:a16="http://schemas.microsoft.com/office/drawing/2014/main" id="{E99C8F50-407B-45C7-BC22-956AD3B04C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6867" name="Slide Number Placeholder 7">
            <a:extLst>
              <a:ext uri="{FF2B5EF4-FFF2-40B4-BE49-F238E27FC236}">
                <a16:creationId xmlns:a16="http://schemas.microsoft.com/office/drawing/2014/main" id="{AF096E41-2677-4170-B5AA-8781CC19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6C4FB554-5B8B-4805-A862-2677F79B726C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3500F99-2C99-4EBC-B207-66CFF0D59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Divided Difference Table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10B5396C-636F-4605-9FB1-0D56646C6F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594241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351236" name="Group 4">
            <a:extLst>
              <a:ext uri="{FF2B5EF4-FFF2-40B4-BE49-F238E27FC236}">
                <a16:creationId xmlns:a16="http://schemas.microsoft.com/office/drawing/2014/main" id="{1CD3143D-F718-4E14-BF8B-4FBCF1E4116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286500" y="1256110"/>
          <a:ext cx="114181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</a:t>
                      </a:r>
                      <a:r>
                        <a:rPr kumimoji="0" lang="en-US" sz="15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887" name="Picture 21">
            <a:extLst>
              <a:ext uri="{FF2B5EF4-FFF2-40B4-BE49-F238E27FC236}">
                <a16:creationId xmlns:a16="http://schemas.microsoft.com/office/drawing/2014/main" id="{51F8F9E3-CD1E-4670-B313-2DFC2280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5730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1254" name="Group 22">
            <a:extLst>
              <a:ext uri="{FF2B5EF4-FFF2-40B4-BE49-F238E27FC236}">
                <a16:creationId xmlns:a16="http://schemas.microsoft.com/office/drawing/2014/main" id="{5B3B431B-E007-415A-999A-A870CBFE1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78029"/>
              </p:ext>
            </p:extLst>
          </p:nvPr>
        </p:nvGraphicFramePr>
        <p:xfrm>
          <a:off x="1600200" y="1200150"/>
          <a:ext cx="4114800" cy="1485902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, 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15" name="Text Box 49">
            <a:extLst>
              <a:ext uri="{FF2B5EF4-FFF2-40B4-BE49-F238E27FC236}">
                <a16:creationId xmlns:a16="http://schemas.microsoft.com/office/drawing/2014/main" id="{7AA22597-E975-4AB7-8D73-58BD87F78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739629"/>
            <a:ext cx="5943600" cy="186974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FF0000"/>
                </a:solidFill>
              </a:rPr>
              <a:t>The first two column of the </a:t>
            </a:r>
          </a:p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FF0000"/>
                </a:solidFill>
              </a:rPr>
              <a:t>table are the data columns.</a:t>
            </a:r>
          </a:p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0000FF"/>
                </a:solidFill>
              </a:rPr>
              <a:t>Third column:  First order differences.</a:t>
            </a:r>
          </a:p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000000"/>
                </a:solidFill>
              </a:rPr>
              <a:t>Fourth column: Second order differences.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5">
            <a:extLst>
              <a:ext uri="{FF2B5EF4-FFF2-40B4-BE49-F238E27FC236}">
                <a16:creationId xmlns:a16="http://schemas.microsoft.com/office/drawing/2014/main" id="{EF7538B4-9E0E-4EA4-AF36-EC1BD822E8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221" name="Slide Number Placeholder 7">
            <a:extLst>
              <a:ext uri="{FF2B5EF4-FFF2-40B4-BE49-F238E27FC236}">
                <a16:creationId xmlns:a16="http://schemas.microsoft.com/office/drawing/2014/main" id="{CBE012F4-6E44-4210-8C34-B58E82FB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25CA0A0C-7805-4EBA-97F9-E90F7CCE1E1C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4F5162B0-A94E-4222-8FF3-7B032AB39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Divided Difference Table</a:t>
            </a:r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2B71D70A-992D-42EA-8825-3AF00B51F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594241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353284" name="Group 4">
            <a:extLst>
              <a:ext uri="{FF2B5EF4-FFF2-40B4-BE49-F238E27FC236}">
                <a16:creationId xmlns:a16="http://schemas.microsoft.com/office/drawing/2014/main" id="{2070A8E5-1E05-4308-8283-7E81F5A01B9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286500" y="1256110"/>
          <a:ext cx="1141810" cy="2087167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41" name="Picture 21">
            <a:extLst>
              <a:ext uri="{FF2B5EF4-FFF2-40B4-BE49-F238E27FC236}">
                <a16:creationId xmlns:a16="http://schemas.microsoft.com/office/drawing/2014/main" id="{26BFB467-9C02-4E7B-B11E-FA8BD404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31445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2" name="Picture 22">
            <a:extLst>
              <a:ext uri="{FF2B5EF4-FFF2-40B4-BE49-F238E27FC236}">
                <a16:creationId xmlns:a16="http://schemas.microsoft.com/office/drawing/2014/main" id="{27D7F6EE-DB0D-40DF-80F2-4A9AEB91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1445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3303" name="Group 23">
            <a:extLst>
              <a:ext uri="{FF2B5EF4-FFF2-40B4-BE49-F238E27FC236}">
                <a16:creationId xmlns:a16="http://schemas.microsoft.com/office/drawing/2014/main" id="{579DC9F8-6528-4495-8F7C-9BA1E92E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6131"/>
              </p:ext>
            </p:extLst>
          </p:nvPr>
        </p:nvGraphicFramePr>
        <p:xfrm>
          <a:off x="1600200" y="1428750"/>
          <a:ext cx="3543300" cy="1037036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,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70" name="Rectangle 50">
            <a:extLst>
              <a:ext uri="{FF2B5EF4-FFF2-40B4-BE49-F238E27FC236}">
                <a16:creationId xmlns:a16="http://schemas.microsoft.com/office/drawing/2014/main" id="{8164BFD2-F248-4100-9A90-10EEC571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14500"/>
            <a:ext cx="125730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9271" name="Line 51">
            <a:extLst>
              <a:ext uri="{FF2B5EF4-FFF2-40B4-BE49-F238E27FC236}">
                <a16:creationId xmlns:a16="http://schemas.microsoft.com/office/drawing/2014/main" id="{25F8634A-8A79-408B-88B3-8FD8A6D03C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3150" y="2228850"/>
            <a:ext cx="5715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18" name="Object 52">
            <a:extLst>
              <a:ext uri="{FF2B5EF4-FFF2-40B4-BE49-F238E27FC236}">
                <a16:creationId xmlns:a16="http://schemas.microsoft.com/office/drawing/2014/main" id="{AF865BDD-97B9-436C-8EA1-7C7405254DE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15691" y="2918223"/>
          <a:ext cx="1291828" cy="57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Equation" r:id="rId6" imgW="876240" imgH="393480" progId="Equation.3">
                  <p:embed/>
                </p:oleObj>
              </mc:Choice>
              <mc:Fallback>
                <p:oleObj name="Equation" r:id="rId6" imgW="876240" imgH="393480" progId="Equation.3">
                  <p:embed/>
                  <p:pic>
                    <p:nvPicPr>
                      <p:cNvPr id="9218" name="Object 52">
                        <a:extLst>
                          <a:ext uri="{FF2B5EF4-FFF2-40B4-BE49-F238E27FC236}">
                            <a16:creationId xmlns:a16="http://schemas.microsoft.com/office/drawing/2014/main" id="{AF865BDD-97B9-436C-8EA1-7C7405254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691" y="2918223"/>
                        <a:ext cx="1291828" cy="578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Rectangle 53">
            <a:extLst>
              <a:ext uri="{FF2B5EF4-FFF2-40B4-BE49-F238E27FC236}">
                <a16:creationId xmlns:a16="http://schemas.microsoft.com/office/drawing/2014/main" id="{DC2FD74B-4568-4C60-AB40-6A8DC12D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2914650"/>
            <a:ext cx="3028950" cy="1428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9273" name="Line 54">
            <a:extLst>
              <a:ext uri="{FF2B5EF4-FFF2-40B4-BE49-F238E27FC236}">
                <a16:creationId xmlns:a16="http://schemas.microsoft.com/office/drawing/2014/main" id="{69F6ACCC-A4C3-4A5A-BF7B-834FA77074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6100" y="1885950"/>
            <a:ext cx="571500" cy="131445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19" name="Object 55">
            <a:extLst>
              <a:ext uri="{FF2B5EF4-FFF2-40B4-BE49-F238E27FC236}">
                <a16:creationId xmlns:a16="http://schemas.microsoft.com/office/drawing/2014/main" id="{667AEF39-9A56-4B5C-AE0E-FA0181B02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600450"/>
          <a:ext cx="26289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Microsoft Equation 3.0" r:id="rId8" imgW="1523880" imgH="431640" progId="Equation.3">
                  <p:embed/>
                </p:oleObj>
              </mc:Choice>
              <mc:Fallback>
                <p:oleObj name="Microsoft Equation 3.0" r:id="rId8" imgW="1523880" imgH="431640" progId="Equation.3">
                  <p:embed/>
                  <p:pic>
                    <p:nvPicPr>
                      <p:cNvPr id="9219" name="Object 55">
                        <a:extLst>
                          <a:ext uri="{FF2B5EF4-FFF2-40B4-BE49-F238E27FC236}">
                            <a16:creationId xmlns:a16="http://schemas.microsoft.com/office/drawing/2014/main" id="{667AEF39-9A56-4B5C-AE0E-FA0181B02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00450"/>
                        <a:ext cx="26289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7">
            <a:extLst>
              <a:ext uri="{FF2B5EF4-FFF2-40B4-BE49-F238E27FC236}">
                <a16:creationId xmlns:a16="http://schemas.microsoft.com/office/drawing/2014/main" id="{3B312040-C068-488F-950A-7F32EA4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0190B91-1D40-4278-9B71-04D39FB4CD8F}" type="slidenum">
              <a:rPr kumimoji="0" lang="ar-SA" alt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9FC56B8-F18C-42C5-8FD3-44558CD35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>
                <a:latin typeface="Times New Roman" panose="02020603050405020304" pitchFamily="18" charset="0"/>
              </a:rPr>
              <a:t>The Interpolation Problem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BB57105-1008-4D2A-A933-B37B823013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5562600" cy="3124200"/>
          </a:xfrm>
          <a:solidFill>
            <a:srgbClr val="FFFF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   </a:t>
            </a:r>
            <a:r>
              <a:rPr lang="en-US" altLang="en-US" sz="1800">
                <a:solidFill>
                  <a:srgbClr val="0000FF"/>
                </a:solidFill>
              </a:rPr>
              <a:t>Given a set of </a:t>
            </a:r>
            <a:r>
              <a:rPr lang="en-US" altLang="en-US" sz="1800"/>
              <a:t>n+1</a:t>
            </a:r>
            <a:r>
              <a:rPr lang="en-US" altLang="en-US" sz="1800">
                <a:solidFill>
                  <a:srgbClr val="0000FF"/>
                </a:solidFill>
              </a:rPr>
              <a:t> points,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   Find an </a:t>
            </a:r>
            <a:r>
              <a:rPr lang="en-US" altLang="en-US" sz="1800"/>
              <a:t>n</a:t>
            </a:r>
            <a:r>
              <a:rPr lang="en-US" altLang="en-US" sz="1800" baseline="30000"/>
              <a:t>th</a:t>
            </a:r>
            <a:r>
              <a:rPr lang="en-US" altLang="en-US" sz="1800">
                <a:solidFill>
                  <a:srgbClr val="0000FF"/>
                </a:solidFill>
              </a:rPr>
              <a:t> order polynomial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   that passes through all points, such that: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   </a:t>
            </a:r>
          </a:p>
        </p:txBody>
      </p:sp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FA2EDC2F-3B1F-45DF-A189-8DFD7A1110D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93740541"/>
              </p:ext>
            </p:extLst>
          </p:nvPr>
        </p:nvGraphicFramePr>
        <p:xfrm>
          <a:off x="728663" y="1714500"/>
          <a:ext cx="483636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5" name="Equation" r:id="rId4" imgW="2362200" imgH="228600" progId="Equation.3">
                  <p:embed/>
                </p:oleObj>
              </mc:Choice>
              <mc:Fallback>
                <p:oleObj name="Equation" r:id="rId4" imgW="2362200" imgH="228600" progId="Equation.3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FA2EDC2F-3B1F-45DF-A189-8DFD7A111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714500"/>
                        <a:ext cx="4836363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>
            <a:extLst>
              <a:ext uri="{FF2B5EF4-FFF2-40B4-BE49-F238E27FC236}">
                <a16:creationId xmlns:a16="http://schemas.microsoft.com/office/drawing/2014/main" id="{9F945913-4FF2-4CF8-A3A4-84662E123A3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42238832"/>
              </p:ext>
            </p:extLst>
          </p:nvPr>
        </p:nvGraphicFramePr>
        <p:xfrm>
          <a:off x="4114800" y="2445544"/>
          <a:ext cx="800100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6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11270" name="Object 5">
                        <a:extLst>
                          <a:ext uri="{FF2B5EF4-FFF2-40B4-BE49-F238E27FC236}">
                            <a16:creationId xmlns:a16="http://schemas.microsoft.com/office/drawing/2014/main" id="{9F945913-4FF2-4CF8-A3A4-84662E123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45544"/>
                        <a:ext cx="800100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>
            <a:extLst>
              <a:ext uri="{FF2B5EF4-FFF2-40B4-BE49-F238E27FC236}">
                <a16:creationId xmlns:a16="http://schemas.microsoft.com/office/drawing/2014/main" id="{1874C39A-A307-49D3-AC09-7D344E60B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84658"/>
              </p:ext>
            </p:extLst>
          </p:nvPr>
        </p:nvGraphicFramePr>
        <p:xfrm>
          <a:off x="966787" y="3486150"/>
          <a:ext cx="357782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7" name="Equation" r:id="rId8" imgW="2146300" imgH="228600" progId="Equation.3">
                  <p:embed/>
                </p:oleObj>
              </mc:Choice>
              <mc:Fallback>
                <p:oleObj name="Equation" r:id="rId8" imgW="2146300" imgH="228600" progId="Equation.3">
                  <p:embed/>
                  <p:pic>
                    <p:nvPicPr>
                      <p:cNvPr id="11271" name="Object 6">
                        <a:extLst>
                          <a:ext uri="{FF2B5EF4-FFF2-40B4-BE49-F238E27FC236}">
                            <a16:creationId xmlns:a16="http://schemas.microsoft.com/office/drawing/2014/main" id="{1874C39A-A307-49D3-AC09-7D344E60B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" y="3486150"/>
                        <a:ext cx="3577829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7">
            <a:extLst>
              <a:ext uri="{FF2B5EF4-FFF2-40B4-BE49-F238E27FC236}">
                <a16:creationId xmlns:a16="http://schemas.microsoft.com/office/drawing/2014/main" id="{20A117F9-CABA-4460-A1CD-5939567B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314700"/>
            <a:ext cx="4114800" cy="85725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23FD46-AA9C-4469-965F-8206C8BD46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6489" y="1200150"/>
            <a:ext cx="2983625" cy="2134791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545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5">
            <a:extLst>
              <a:ext uri="{FF2B5EF4-FFF2-40B4-BE49-F238E27FC236}">
                <a16:creationId xmlns:a16="http://schemas.microsoft.com/office/drawing/2014/main" id="{2223236D-1D9C-44F8-9A5A-264E6CBCA7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245" name="Slide Number Placeholder 7">
            <a:extLst>
              <a:ext uri="{FF2B5EF4-FFF2-40B4-BE49-F238E27FC236}">
                <a16:creationId xmlns:a16="http://schemas.microsoft.com/office/drawing/2014/main" id="{17186199-9D34-4B23-B630-5CDC6F85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8E0E104C-4422-4D6A-BE96-7FE503C26EB4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EE4A30D0-8199-40F0-A92D-7853D4CEF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Divided Difference Table</a:t>
            </a: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69D9AE44-02C8-437D-87CC-25B6DAFB6D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594241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355332" name="Group 4">
            <a:extLst>
              <a:ext uri="{FF2B5EF4-FFF2-40B4-BE49-F238E27FC236}">
                <a16:creationId xmlns:a16="http://schemas.microsoft.com/office/drawing/2014/main" id="{524B00BB-74AF-4E91-A179-865E35A77E8C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286500" y="1256110"/>
          <a:ext cx="1141810" cy="2087167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5" name="Picture 21">
            <a:extLst>
              <a:ext uri="{FF2B5EF4-FFF2-40B4-BE49-F238E27FC236}">
                <a16:creationId xmlns:a16="http://schemas.microsoft.com/office/drawing/2014/main" id="{752AF7ED-F6DB-4C41-BEB7-5202278C1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31445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6" name="Picture 22">
            <a:extLst>
              <a:ext uri="{FF2B5EF4-FFF2-40B4-BE49-F238E27FC236}">
                <a16:creationId xmlns:a16="http://schemas.microsoft.com/office/drawing/2014/main" id="{D137910B-03CE-499B-A68A-CF1A7FD54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31445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5351" name="Group 23">
            <a:extLst>
              <a:ext uri="{FF2B5EF4-FFF2-40B4-BE49-F238E27FC236}">
                <a16:creationId xmlns:a16="http://schemas.microsoft.com/office/drawing/2014/main" id="{94E029A4-DD0C-4EE3-86BB-FFD345A78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74726"/>
              </p:ext>
            </p:extLst>
          </p:nvPr>
        </p:nvGraphicFramePr>
        <p:xfrm>
          <a:off x="1600200" y="1428750"/>
          <a:ext cx="3543300" cy="1037036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,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96" name="Rectangle 60">
            <a:extLst>
              <a:ext uri="{FF2B5EF4-FFF2-40B4-BE49-F238E27FC236}">
                <a16:creationId xmlns:a16="http://schemas.microsoft.com/office/drawing/2014/main" id="{0F5770ED-BD2B-488C-857D-C05D0B93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00250"/>
            <a:ext cx="125730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0297" name="Line 61">
            <a:extLst>
              <a:ext uri="{FF2B5EF4-FFF2-40B4-BE49-F238E27FC236}">
                <a16:creationId xmlns:a16="http://schemas.microsoft.com/office/drawing/2014/main" id="{3762458B-2D8D-4BA4-A98C-79B55D3FA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3150" y="2457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242" name="Object 62">
            <a:extLst>
              <a:ext uri="{FF2B5EF4-FFF2-40B4-BE49-F238E27FC236}">
                <a16:creationId xmlns:a16="http://schemas.microsoft.com/office/drawing/2014/main" id="{177FDD1F-F1BC-44CF-B7AD-8A2995060D0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15691" y="2936082"/>
          <a:ext cx="1291828" cy="54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Equation" r:id="rId6" imgW="939600" imgH="393480" progId="Equation.3">
                  <p:embed/>
                </p:oleObj>
              </mc:Choice>
              <mc:Fallback>
                <p:oleObj name="Equation" r:id="rId6" imgW="939600" imgH="393480" progId="Equation.3">
                  <p:embed/>
                  <p:pic>
                    <p:nvPicPr>
                      <p:cNvPr id="10242" name="Object 62">
                        <a:extLst>
                          <a:ext uri="{FF2B5EF4-FFF2-40B4-BE49-F238E27FC236}">
                            <a16:creationId xmlns:a16="http://schemas.microsoft.com/office/drawing/2014/main" id="{177FDD1F-F1BC-44CF-B7AD-8A2995060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691" y="2936082"/>
                        <a:ext cx="1291828" cy="54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8" name="Rectangle 63">
            <a:extLst>
              <a:ext uri="{FF2B5EF4-FFF2-40B4-BE49-F238E27FC236}">
                <a16:creationId xmlns:a16="http://schemas.microsoft.com/office/drawing/2014/main" id="{9CA89E65-3F80-4C56-AF9F-77AE58B4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914650"/>
            <a:ext cx="3200400" cy="165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0299" name="Line 64">
            <a:extLst>
              <a:ext uri="{FF2B5EF4-FFF2-40B4-BE49-F238E27FC236}">
                <a16:creationId xmlns:a16="http://schemas.microsoft.com/office/drawing/2014/main" id="{9CC6CCC5-4DF0-4EF5-B6DB-A4B87E5DD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8950" y="2114550"/>
            <a:ext cx="571500" cy="8001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243" name="Object 65">
            <a:extLst>
              <a:ext uri="{FF2B5EF4-FFF2-40B4-BE49-F238E27FC236}">
                <a16:creationId xmlns:a16="http://schemas.microsoft.com/office/drawing/2014/main" id="{799BFD47-F8BD-4341-9172-9131528B1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657600"/>
          <a:ext cx="2628900" cy="74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Equation" r:id="rId8" imgW="1523880" imgH="431640" progId="Equation.3">
                  <p:embed/>
                </p:oleObj>
              </mc:Choice>
              <mc:Fallback>
                <p:oleObj name="Equation" r:id="rId8" imgW="1523880" imgH="431640" progId="Equation.3">
                  <p:embed/>
                  <p:pic>
                    <p:nvPicPr>
                      <p:cNvPr id="10243" name="Object 65">
                        <a:extLst>
                          <a:ext uri="{FF2B5EF4-FFF2-40B4-BE49-F238E27FC236}">
                            <a16:creationId xmlns:a16="http://schemas.microsoft.com/office/drawing/2014/main" id="{799BFD47-F8BD-4341-9172-9131528B1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657600"/>
                        <a:ext cx="2628900" cy="744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5">
            <a:extLst>
              <a:ext uri="{FF2B5EF4-FFF2-40B4-BE49-F238E27FC236}">
                <a16:creationId xmlns:a16="http://schemas.microsoft.com/office/drawing/2014/main" id="{F41F3B74-0948-47C3-AA4B-B9622FACEA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269" name="Slide Number Placeholder 7">
            <a:extLst>
              <a:ext uri="{FF2B5EF4-FFF2-40B4-BE49-F238E27FC236}">
                <a16:creationId xmlns:a16="http://schemas.microsoft.com/office/drawing/2014/main" id="{8074EBAD-8C1B-4477-A05F-3266D25F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E6A46270-6A74-43C4-BF4A-C4658841184F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B9186EDA-AC49-425A-B4AD-083D2E871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Divided Difference Table</a:t>
            </a:r>
          </a:p>
        </p:txBody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A7429326-A5B0-4038-8196-ED4A13B5E4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594241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357380" name="Group 4">
            <a:extLst>
              <a:ext uri="{FF2B5EF4-FFF2-40B4-BE49-F238E27FC236}">
                <a16:creationId xmlns:a16="http://schemas.microsoft.com/office/drawing/2014/main" id="{FA6D688C-FE4E-4795-88F7-6648D0D18A0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286500" y="1256110"/>
          <a:ext cx="1141810" cy="2087167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289" name="Picture 21">
            <a:extLst>
              <a:ext uri="{FF2B5EF4-FFF2-40B4-BE49-F238E27FC236}">
                <a16:creationId xmlns:a16="http://schemas.microsoft.com/office/drawing/2014/main" id="{6C899225-D50E-474A-B1EF-0CD0E264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31445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22">
            <a:extLst>
              <a:ext uri="{FF2B5EF4-FFF2-40B4-BE49-F238E27FC236}">
                <a16:creationId xmlns:a16="http://schemas.microsoft.com/office/drawing/2014/main" id="{2904C801-FED5-4A48-9E4C-893E026E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31445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7399" name="Group 23">
            <a:extLst>
              <a:ext uri="{FF2B5EF4-FFF2-40B4-BE49-F238E27FC236}">
                <a16:creationId xmlns:a16="http://schemas.microsoft.com/office/drawing/2014/main" id="{8A04FDE5-AD54-4F51-9D44-F03CF0C20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06119"/>
              </p:ext>
            </p:extLst>
          </p:nvPr>
        </p:nvGraphicFramePr>
        <p:xfrm>
          <a:off x="1600200" y="1428750"/>
          <a:ext cx="3543300" cy="1037036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66" name="Object 60">
            <a:extLst>
              <a:ext uri="{FF2B5EF4-FFF2-40B4-BE49-F238E27FC236}">
                <a16:creationId xmlns:a16="http://schemas.microsoft.com/office/drawing/2014/main" id="{5B50A806-F394-4496-8C86-89D6393161F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43100" y="3143251"/>
          <a:ext cx="1257300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Equation" r:id="rId6" imgW="850680" imgH="419040" progId="Equation.3">
                  <p:embed/>
                </p:oleObj>
              </mc:Choice>
              <mc:Fallback>
                <p:oleObj name="Equation" r:id="rId6" imgW="850680" imgH="419040" progId="Equation.3">
                  <p:embed/>
                  <p:pic>
                    <p:nvPicPr>
                      <p:cNvPr id="11266" name="Object 60">
                        <a:extLst>
                          <a:ext uri="{FF2B5EF4-FFF2-40B4-BE49-F238E27FC236}">
                            <a16:creationId xmlns:a16="http://schemas.microsoft.com/office/drawing/2014/main" id="{5B50A806-F394-4496-8C86-89D639316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143251"/>
                        <a:ext cx="1257300" cy="621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0" name="Rectangle 61">
            <a:extLst>
              <a:ext uri="{FF2B5EF4-FFF2-40B4-BE49-F238E27FC236}">
                <a16:creationId xmlns:a16="http://schemas.microsoft.com/office/drawing/2014/main" id="{F4840F04-B722-4E2B-9ACB-F54E8208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14500"/>
            <a:ext cx="2628900" cy="800100"/>
          </a:xfrm>
          <a:prstGeom prst="rect">
            <a:avLst/>
          </a:prstGeom>
          <a:noFill/>
          <a:ln w="57150">
            <a:solidFill>
              <a:srgbClr val="0000FF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1321" name="Rectangle 62">
            <a:extLst>
              <a:ext uri="{FF2B5EF4-FFF2-40B4-BE49-F238E27FC236}">
                <a16:creationId xmlns:a16="http://schemas.microsoft.com/office/drawing/2014/main" id="{DFE71388-ED0A-4B3B-94A0-6F11EB76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028950"/>
            <a:ext cx="3886200" cy="16002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1322" name="Line 63">
            <a:extLst>
              <a:ext uri="{FF2B5EF4-FFF2-40B4-BE49-F238E27FC236}">
                <a16:creationId xmlns:a16="http://schemas.microsoft.com/office/drawing/2014/main" id="{55FD1EA2-8A65-4B3E-A3CB-0FD69FFAD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51435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323" name="Line 64">
            <a:extLst>
              <a:ext uri="{FF2B5EF4-FFF2-40B4-BE49-F238E27FC236}">
                <a16:creationId xmlns:a16="http://schemas.microsoft.com/office/drawing/2014/main" id="{EFAF4DBA-5ACC-47F4-847A-F10D4E1E2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943100"/>
            <a:ext cx="1428750" cy="142875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267" name="Object 65">
            <a:extLst>
              <a:ext uri="{FF2B5EF4-FFF2-40B4-BE49-F238E27FC236}">
                <a16:creationId xmlns:a16="http://schemas.microsoft.com/office/drawing/2014/main" id="{67B2DFD4-11B9-4D0F-ACCC-4D5D890AF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1" y="3714750"/>
          <a:ext cx="3593306" cy="74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Equation" r:id="rId8" imgW="2082600" imgH="431640" progId="Equation.3">
                  <p:embed/>
                </p:oleObj>
              </mc:Choice>
              <mc:Fallback>
                <p:oleObj name="Equation" r:id="rId8" imgW="2082600" imgH="431640" progId="Equation.3">
                  <p:embed/>
                  <p:pic>
                    <p:nvPicPr>
                      <p:cNvPr id="11267" name="Object 65">
                        <a:extLst>
                          <a:ext uri="{FF2B5EF4-FFF2-40B4-BE49-F238E27FC236}">
                            <a16:creationId xmlns:a16="http://schemas.microsoft.com/office/drawing/2014/main" id="{67B2DFD4-11B9-4D0F-ACCC-4D5D890AF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1" y="3714750"/>
                        <a:ext cx="3593306" cy="744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5">
            <a:extLst>
              <a:ext uri="{FF2B5EF4-FFF2-40B4-BE49-F238E27FC236}">
                <a16:creationId xmlns:a16="http://schemas.microsoft.com/office/drawing/2014/main" id="{F8C06B0C-69DB-417C-B74B-04EF9D9C49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292" name="Slide Number Placeholder 7">
            <a:extLst>
              <a:ext uri="{FF2B5EF4-FFF2-40B4-BE49-F238E27FC236}">
                <a16:creationId xmlns:a16="http://schemas.microsoft.com/office/drawing/2014/main" id="{76848A26-C043-4119-A48C-AF7ED7EA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C613913A-00D3-4388-802C-26E99D71B055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945941E7-F39E-493C-9994-184A066C5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Divided Difference Table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9FBD28BF-60E2-4C29-8C17-FE1CA8495B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594241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359428" name="Group 4">
            <a:extLst>
              <a:ext uri="{FF2B5EF4-FFF2-40B4-BE49-F238E27FC236}">
                <a16:creationId xmlns:a16="http://schemas.microsoft.com/office/drawing/2014/main" id="{6639180F-F68D-4998-BDC1-FA9BE5EDF9D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286500" y="1256110"/>
          <a:ext cx="1141810" cy="2087167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312" name="Picture 21">
            <a:extLst>
              <a:ext uri="{FF2B5EF4-FFF2-40B4-BE49-F238E27FC236}">
                <a16:creationId xmlns:a16="http://schemas.microsoft.com/office/drawing/2014/main" id="{791C78A5-90A8-4B85-8BF4-6027BF04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31445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3" name="Picture 22">
            <a:extLst>
              <a:ext uri="{FF2B5EF4-FFF2-40B4-BE49-F238E27FC236}">
                <a16:creationId xmlns:a16="http://schemas.microsoft.com/office/drawing/2014/main" id="{46C346F4-BC3E-42CE-BC90-03B6EDAE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31445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9447" name="Group 23">
            <a:extLst>
              <a:ext uri="{FF2B5EF4-FFF2-40B4-BE49-F238E27FC236}">
                <a16:creationId xmlns:a16="http://schemas.microsoft.com/office/drawing/2014/main" id="{B0477FB8-C83A-4910-AF46-4180C7A40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32090"/>
              </p:ext>
            </p:extLst>
          </p:nvPr>
        </p:nvGraphicFramePr>
        <p:xfrm>
          <a:off x="1600200" y="1474134"/>
          <a:ext cx="3543300" cy="1037036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 ,  , ]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90" name="Object 50">
            <a:extLst>
              <a:ext uri="{FF2B5EF4-FFF2-40B4-BE49-F238E27FC236}">
                <a16:creationId xmlns:a16="http://schemas.microsoft.com/office/drawing/2014/main" id="{5C6FC42C-6502-4AE7-A36B-E6811D71812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43100" y="3434953"/>
          <a:ext cx="4857750" cy="46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6" imgW="2273040" imgH="215640" progId="Equation.3">
                  <p:embed/>
                </p:oleObj>
              </mc:Choice>
              <mc:Fallback>
                <p:oleObj name="Equation" r:id="rId6" imgW="2273040" imgH="215640" progId="Equation.3">
                  <p:embed/>
                  <p:pic>
                    <p:nvPicPr>
                      <p:cNvPr id="12290" name="Object 50">
                        <a:extLst>
                          <a:ext uri="{FF2B5EF4-FFF2-40B4-BE49-F238E27FC236}">
                            <a16:creationId xmlns:a16="http://schemas.microsoft.com/office/drawing/2014/main" id="{5C6FC42C-6502-4AE7-A36B-E6811D718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434953"/>
                        <a:ext cx="4857750" cy="460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1" name="Line 51">
            <a:extLst>
              <a:ext uri="{FF2B5EF4-FFF2-40B4-BE49-F238E27FC236}">
                <a16:creationId xmlns:a16="http://schemas.microsoft.com/office/drawing/2014/main" id="{56791DA8-D8C9-4002-AA60-F92E378EE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1828800"/>
            <a:ext cx="57150" cy="1714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42" name="Line 52">
            <a:extLst>
              <a:ext uri="{FF2B5EF4-FFF2-40B4-BE49-F238E27FC236}">
                <a16:creationId xmlns:a16="http://schemas.microsoft.com/office/drawing/2014/main" id="{C6385949-D255-4732-8584-90E7D3340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1885950"/>
            <a:ext cx="0" cy="1600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43" name="Line 53">
            <a:extLst>
              <a:ext uri="{FF2B5EF4-FFF2-40B4-BE49-F238E27FC236}">
                <a16:creationId xmlns:a16="http://schemas.microsoft.com/office/drawing/2014/main" id="{208519CE-8E9F-423A-9C83-ED4957C42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1885950"/>
            <a:ext cx="57150" cy="15430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44" name="Line 54">
            <a:extLst>
              <a:ext uri="{FF2B5EF4-FFF2-40B4-BE49-F238E27FC236}">
                <a16:creationId xmlns:a16="http://schemas.microsoft.com/office/drawing/2014/main" id="{30721F0D-A1C8-40E5-BB40-7C70EA4D3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1885950"/>
            <a:ext cx="0" cy="21717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45" name="Line 55">
            <a:extLst>
              <a:ext uri="{FF2B5EF4-FFF2-40B4-BE49-F238E27FC236}">
                <a16:creationId xmlns:a16="http://schemas.microsoft.com/office/drawing/2014/main" id="{BFC0877C-25E0-45AE-A595-568EEBE46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4057650"/>
            <a:ext cx="405765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46" name="Line 56">
            <a:extLst>
              <a:ext uri="{FF2B5EF4-FFF2-40B4-BE49-F238E27FC236}">
                <a16:creationId xmlns:a16="http://schemas.microsoft.com/office/drawing/2014/main" id="{F798C399-7651-4378-A991-11B4647FD1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700" y="3829050"/>
            <a:ext cx="0" cy="2286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47" name="Line 57">
            <a:extLst>
              <a:ext uri="{FF2B5EF4-FFF2-40B4-BE49-F238E27FC236}">
                <a16:creationId xmlns:a16="http://schemas.microsoft.com/office/drawing/2014/main" id="{9674649B-2C10-4E99-AC55-EBAEA6C786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3771900"/>
            <a:ext cx="0" cy="3429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48" name="Oval 58">
            <a:extLst>
              <a:ext uri="{FF2B5EF4-FFF2-40B4-BE49-F238E27FC236}">
                <a16:creationId xmlns:a16="http://schemas.microsoft.com/office/drawing/2014/main" id="{843FF6B2-71FB-4544-B11B-F9A0FDC1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714500"/>
            <a:ext cx="457200" cy="285750"/>
          </a:xfrm>
          <a:prstGeom prst="ellips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349" name="Oval 59">
            <a:extLst>
              <a:ext uri="{FF2B5EF4-FFF2-40B4-BE49-F238E27FC236}">
                <a16:creationId xmlns:a16="http://schemas.microsoft.com/office/drawing/2014/main" id="{0B8D278F-3EBD-44AE-81D9-92BA290A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00250"/>
            <a:ext cx="457200" cy="285750"/>
          </a:xfrm>
          <a:prstGeom prst="ellips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350" name="Line 60">
            <a:extLst>
              <a:ext uri="{FF2B5EF4-FFF2-40B4-BE49-F238E27FC236}">
                <a16:creationId xmlns:a16="http://schemas.microsoft.com/office/drawing/2014/main" id="{CA28090C-B7FC-43BF-B0AF-923080996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2286000"/>
            <a:ext cx="57150" cy="200025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51" name="Line 61">
            <a:extLst>
              <a:ext uri="{FF2B5EF4-FFF2-40B4-BE49-F238E27FC236}">
                <a16:creationId xmlns:a16="http://schemas.microsoft.com/office/drawing/2014/main" id="{C5FCD547-93E5-48B4-B2B0-E85AD1259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4286250"/>
            <a:ext cx="462915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52" name="Line 62">
            <a:extLst>
              <a:ext uri="{FF2B5EF4-FFF2-40B4-BE49-F238E27FC236}">
                <a16:creationId xmlns:a16="http://schemas.microsoft.com/office/drawing/2014/main" id="{7902E8A3-E4F8-4240-93E5-41DE4476C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2250" y="3886200"/>
            <a:ext cx="0" cy="40005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35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353" name="Rectangle 63">
            <a:extLst>
              <a:ext uri="{FF2B5EF4-FFF2-40B4-BE49-F238E27FC236}">
                <a16:creationId xmlns:a16="http://schemas.microsoft.com/office/drawing/2014/main" id="{E495E371-242F-4966-934E-15AF4DE7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343400"/>
            <a:ext cx="57721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</a:pPr>
            <a:r>
              <a:rPr lang="en-US" altLang="en-US" sz="1500" b="1" i="1" dirty="0">
                <a:solidFill>
                  <a:srgbClr val="000000"/>
                </a:solidFill>
              </a:rPr>
              <a:t>f</a:t>
            </a:r>
            <a:r>
              <a:rPr lang="en-US" altLang="en-US" sz="1500" b="1" i="1" baseline="-25000" dirty="0">
                <a:solidFill>
                  <a:srgbClr val="000000"/>
                </a:solidFill>
              </a:rPr>
              <a:t>2</a:t>
            </a:r>
            <a:r>
              <a:rPr lang="en-US" altLang="en-US" sz="1500" b="1" i="1" dirty="0">
                <a:solidFill>
                  <a:srgbClr val="000000"/>
                </a:solidFill>
              </a:rPr>
              <a:t>(x)</a:t>
            </a:r>
            <a:r>
              <a:rPr lang="en-US" altLang="en-US" sz="1500" dirty="0">
                <a:solidFill>
                  <a:srgbClr val="000000"/>
                </a:solidFill>
              </a:rPr>
              <a:t>= </a:t>
            </a:r>
            <a:r>
              <a:rPr lang="en-US" altLang="en-US" sz="1500" i="1" dirty="0">
                <a:solidFill>
                  <a:srgbClr val="FF0000"/>
                </a:solidFill>
              </a:rPr>
              <a:t>f</a:t>
            </a:r>
            <a:r>
              <a:rPr lang="en-US" altLang="en-US" sz="1500" dirty="0">
                <a:solidFill>
                  <a:srgbClr val="FF0000"/>
                </a:solidFill>
              </a:rPr>
              <a:t>[x</a:t>
            </a:r>
            <a:r>
              <a:rPr lang="en-US" altLang="en-US" sz="1500" baseline="-25000" dirty="0">
                <a:solidFill>
                  <a:srgbClr val="FF0000"/>
                </a:solidFill>
              </a:rPr>
              <a:t>0</a:t>
            </a:r>
            <a:r>
              <a:rPr lang="en-US" altLang="en-US" sz="1500" dirty="0">
                <a:solidFill>
                  <a:srgbClr val="FF0000"/>
                </a:solidFill>
              </a:rPr>
              <a:t>]+</a:t>
            </a:r>
            <a:r>
              <a:rPr lang="en-US" altLang="en-US" sz="1500" i="1" dirty="0">
                <a:solidFill>
                  <a:srgbClr val="99CC00"/>
                </a:solidFill>
              </a:rPr>
              <a:t>f</a:t>
            </a:r>
            <a:r>
              <a:rPr lang="en-US" altLang="en-US" sz="1500" dirty="0">
                <a:solidFill>
                  <a:srgbClr val="99CC00"/>
                </a:solidFill>
              </a:rPr>
              <a:t>[x</a:t>
            </a:r>
            <a:r>
              <a:rPr lang="en-US" altLang="en-US" sz="1500" baseline="-25000" dirty="0">
                <a:solidFill>
                  <a:srgbClr val="99CC00"/>
                </a:solidFill>
              </a:rPr>
              <a:t>0</a:t>
            </a:r>
            <a:r>
              <a:rPr lang="en-US" altLang="en-US" sz="1500" dirty="0">
                <a:solidFill>
                  <a:srgbClr val="99CC00"/>
                </a:solidFill>
              </a:rPr>
              <a:t>,x</a:t>
            </a:r>
            <a:r>
              <a:rPr lang="en-US" altLang="en-US" sz="1500" baseline="-25000" dirty="0">
                <a:solidFill>
                  <a:srgbClr val="99CC00"/>
                </a:solidFill>
              </a:rPr>
              <a:t>1</a:t>
            </a:r>
            <a:r>
              <a:rPr lang="en-US" altLang="en-US" sz="1500" dirty="0">
                <a:solidFill>
                  <a:srgbClr val="99CC00"/>
                </a:solidFill>
              </a:rPr>
              <a:t>]</a:t>
            </a:r>
            <a:r>
              <a:rPr lang="en-US" altLang="en-US" sz="1500" dirty="0">
                <a:solidFill>
                  <a:srgbClr val="000000"/>
                </a:solidFill>
              </a:rPr>
              <a:t> (x-x</a:t>
            </a:r>
            <a:r>
              <a:rPr lang="en-US" altLang="en-US" sz="1500" baseline="-25000" dirty="0">
                <a:solidFill>
                  <a:srgbClr val="000000"/>
                </a:solidFill>
              </a:rPr>
              <a:t>0</a:t>
            </a:r>
            <a:r>
              <a:rPr lang="en-US" altLang="en-US" sz="1500" dirty="0">
                <a:solidFill>
                  <a:srgbClr val="000000"/>
                </a:solidFill>
              </a:rPr>
              <a:t>)+</a:t>
            </a:r>
            <a:r>
              <a:rPr lang="en-US" altLang="en-US" sz="1500" i="1" dirty="0">
                <a:solidFill>
                  <a:srgbClr val="CC9900"/>
                </a:solidFill>
              </a:rPr>
              <a:t>f</a:t>
            </a:r>
            <a:r>
              <a:rPr lang="en-US" altLang="en-US" sz="1500" dirty="0">
                <a:solidFill>
                  <a:srgbClr val="CC9900"/>
                </a:solidFill>
              </a:rPr>
              <a:t>[x</a:t>
            </a:r>
            <a:r>
              <a:rPr lang="en-US" altLang="en-US" sz="1500" baseline="-25000" dirty="0">
                <a:solidFill>
                  <a:srgbClr val="CC9900"/>
                </a:solidFill>
              </a:rPr>
              <a:t>0</a:t>
            </a:r>
            <a:r>
              <a:rPr lang="en-US" altLang="en-US" sz="1500" dirty="0">
                <a:solidFill>
                  <a:srgbClr val="CC9900"/>
                </a:solidFill>
              </a:rPr>
              <a:t>,x</a:t>
            </a:r>
            <a:r>
              <a:rPr lang="en-US" altLang="en-US" sz="1500" baseline="-25000" dirty="0">
                <a:solidFill>
                  <a:srgbClr val="CC9900"/>
                </a:solidFill>
              </a:rPr>
              <a:t>1</a:t>
            </a:r>
            <a:r>
              <a:rPr lang="en-US" altLang="en-US" sz="1500" dirty="0">
                <a:solidFill>
                  <a:srgbClr val="CC9900"/>
                </a:solidFill>
              </a:rPr>
              <a:t>,x</a:t>
            </a:r>
            <a:r>
              <a:rPr lang="en-US" altLang="en-US" sz="1500" baseline="-25000" dirty="0">
                <a:solidFill>
                  <a:srgbClr val="CC9900"/>
                </a:solidFill>
              </a:rPr>
              <a:t>2</a:t>
            </a:r>
            <a:r>
              <a:rPr lang="en-US" altLang="en-US" sz="1500" dirty="0">
                <a:solidFill>
                  <a:srgbClr val="CC9900"/>
                </a:solidFill>
              </a:rPr>
              <a:t>]</a:t>
            </a:r>
            <a:r>
              <a:rPr lang="en-US" altLang="en-US" sz="1500" dirty="0">
                <a:solidFill>
                  <a:srgbClr val="000000"/>
                </a:solidFill>
              </a:rPr>
              <a:t> (x-x</a:t>
            </a:r>
            <a:r>
              <a:rPr lang="en-US" altLang="en-US" sz="1500" baseline="-25000" dirty="0">
                <a:solidFill>
                  <a:srgbClr val="000000"/>
                </a:solidFill>
              </a:rPr>
              <a:t>0</a:t>
            </a:r>
            <a:r>
              <a:rPr lang="en-US" altLang="en-US" sz="1500" dirty="0">
                <a:solidFill>
                  <a:srgbClr val="000000"/>
                </a:solidFill>
              </a:rPr>
              <a:t>)(x-x</a:t>
            </a:r>
            <a:r>
              <a:rPr lang="en-US" altLang="en-US" sz="15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5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5">
            <a:extLst>
              <a:ext uri="{FF2B5EF4-FFF2-40B4-BE49-F238E27FC236}">
                <a16:creationId xmlns:a16="http://schemas.microsoft.com/office/drawing/2014/main" id="{8CED9BE0-74CF-4F69-997A-DBA3B85DC1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7891" name="Slide Number Placeholder 7">
            <a:extLst>
              <a:ext uri="{FF2B5EF4-FFF2-40B4-BE49-F238E27FC236}">
                <a16:creationId xmlns:a16="http://schemas.microsoft.com/office/drawing/2014/main" id="{DAF850DF-5486-44DE-AF3F-EA81C4BE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CE41AAA1-7A2D-4214-967A-524B19220D01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E760CC7-45E7-4698-8653-274E3509C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Two Examples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7757A0E-886B-4FA6-9887-3F7BFA678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361476" name="Group 4">
            <a:extLst>
              <a:ext uri="{FF2B5EF4-FFF2-40B4-BE49-F238E27FC236}">
                <a16:creationId xmlns:a16="http://schemas.microsoft.com/office/drawing/2014/main" id="{4C68F145-09AC-4EF0-8E94-17B653B067F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715691" y="1831182"/>
          <a:ext cx="1256109" cy="1826420"/>
        </p:xfrm>
        <a:graphic>
          <a:graphicData uri="http://schemas.openxmlformats.org/drawingml/2006/table">
            <a:tbl>
              <a:tblPr/>
              <a:tblGrid>
                <a:gridCol w="60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11" name="Text Box 21">
            <a:extLst>
              <a:ext uri="{FF2B5EF4-FFF2-40B4-BE49-F238E27FC236}">
                <a16:creationId xmlns:a16="http://schemas.microsoft.com/office/drawing/2014/main" id="{0883F48B-A953-4009-AE36-AAE39686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1314450"/>
            <a:ext cx="57721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Obtain the interpolating polynomials for the two examples:</a:t>
            </a:r>
          </a:p>
        </p:txBody>
      </p:sp>
      <p:graphicFrame>
        <p:nvGraphicFramePr>
          <p:cNvPr id="361494" name="Group 22">
            <a:extLst>
              <a:ext uri="{FF2B5EF4-FFF2-40B4-BE49-F238E27FC236}">
                <a16:creationId xmlns:a16="http://schemas.microsoft.com/office/drawing/2014/main" id="{37039AD1-9755-4AE4-A747-959E90268B4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942410" y="1831182"/>
          <a:ext cx="1258490" cy="1808561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29" name="Text Box 39">
            <a:extLst>
              <a:ext uri="{FF2B5EF4-FFF2-40B4-BE49-F238E27FC236}">
                <a16:creationId xmlns:a16="http://schemas.microsoft.com/office/drawing/2014/main" id="{56847FCB-37D4-49DB-AD79-731A450F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771900"/>
            <a:ext cx="4972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What do you observe?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5">
            <a:extLst>
              <a:ext uri="{FF2B5EF4-FFF2-40B4-BE49-F238E27FC236}">
                <a16:creationId xmlns:a16="http://schemas.microsoft.com/office/drawing/2014/main" id="{E87B7242-FFAD-4568-86F5-E10A0907CA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317" name="Slide Number Placeholder 7">
            <a:extLst>
              <a:ext uri="{FF2B5EF4-FFF2-40B4-BE49-F238E27FC236}">
                <a16:creationId xmlns:a16="http://schemas.microsoft.com/office/drawing/2014/main" id="{ACF3BDEA-693B-4809-95A4-1C6BDDCF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B9F58FBD-E89B-4D92-9F9A-DE25F73DCB60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2BF180CA-1DD7-428F-9A5A-466F196D0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Two Examples</a:t>
            </a:r>
          </a:p>
        </p:txBody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E464E62E-7242-4BDE-8344-36DD0D5FC6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3D8DC097-4E4F-4D69-836E-B225B81CC3C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3145631"/>
          <a:ext cx="2571750" cy="55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Equation" r:id="rId4" imgW="2108160" imgH="457200" progId="Equation.3">
                  <p:embed/>
                </p:oleObj>
              </mc:Choice>
              <mc:Fallback>
                <p:oleObj name="Equation" r:id="rId4" imgW="2108160" imgH="457200" progId="Equation.3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3D8DC097-4E4F-4D69-836E-B225B81CC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45631"/>
                        <a:ext cx="2571750" cy="558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5" name="Group 5">
            <a:extLst>
              <a:ext uri="{FF2B5EF4-FFF2-40B4-BE49-F238E27FC236}">
                <a16:creationId xmlns:a16="http://schemas.microsoft.com/office/drawing/2014/main" id="{D6617DBD-A9C7-48EE-8D5D-D6684C969274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543050" y="1256110"/>
          <a:ext cx="1827610" cy="181094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3562" name="Group 42">
            <a:extLst>
              <a:ext uri="{FF2B5EF4-FFF2-40B4-BE49-F238E27FC236}">
                <a16:creationId xmlns:a16="http://schemas.microsoft.com/office/drawing/2014/main" id="{A1A5E1A0-9010-4835-AD6F-0850AB7AD4F0}"/>
              </a:ext>
            </a:extLst>
          </p:cNvPr>
          <p:cNvGraphicFramePr>
            <a:graphicFrameLocks noGrp="1"/>
          </p:cNvGraphicFramePr>
          <p:nvPr/>
        </p:nvGraphicFramePr>
        <p:xfrm>
          <a:off x="5543550" y="1428750"/>
          <a:ext cx="1828800" cy="155257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15" name="Object 78">
            <a:extLst>
              <a:ext uri="{FF2B5EF4-FFF2-40B4-BE49-F238E27FC236}">
                <a16:creationId xmlns:a16="http://schemas.microsoft.com/office/drawing/2014/main" id="{99B6E4AB-002A-4EC5-8606-106097432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3086100"/>
          <a:ext cx="2653904" cy="56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5" name="Equation" r:id="rId6" imgW="2133360" imgH="457200" progId="Equation.3">
                  <p:embed/>
                </p:oleObj>
              </mc:Choice>
              <mc:Fallback>
                <p:oleObj name="Equation" r:id="rId6" imgW="2133360" imgH="457200" progId="Equation.3">
                  <p:embed/>
                  <p:pic>
                    <p:nvPicPr>
                      <p:cNvPr id="13315" name="Object 78">
                        <a:extLst>
                          <a:ext uri="{FF2B5EF4-FFF2-40B4-BE49-F238E27FC236}">
                            <a16:creationId xmlns:a16="http://schemas.microsoft.com/office/drawing/2014/main" id="{99B6E4AB-002A-4EC5-8606-106097432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086100"/>
                        <a:ext cx="2653904" cy="56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A5EACA69-9352-4076-A0D2-2C270572F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72052"/>
              </p:ext>
            </p:extLst>
          </p:nvPr>
        </p:nvGraphicFramePr>
        <p:xfrm>
          <a:off x="1962152" y="3958828"/>
          <a:ext cx="5372100" cy="50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6" name="Equation" r:id="rId8" imgW="2450880" imgH="228600" progId="Equation.3">
                  <p:embed/>
                </p:oleObj>
              </mc:Choice>
              <mc:Fallback>
                <p:oleObj name="Equation" r:id="rId8" imgW="2450880" imgH="228600" progId="Equation.3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DFDC4125-2EFC-412D-82D3-27E3B0C72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2" y="3958828"/>
                        <a:ext cx="5372100" cy="501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6526A089-83CB-4454-A543-C0DEE696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717102"/>
            <a:ext cx="6229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FF"/>
                </a:solidFill>
                <a:latin typeface="Arial" panose="020B0604020202020204" pitchFamily="34" charset="0"/>
              </a:rPr>
              <a:t>Ordering the points should not affect the divided difference: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4">
            <a:extLst>
              <a:ext uri="{FF2B5EF4-FFF2-40B4-BE49-F238E27FC236}">
                <a16:creationId xmlns:a16="http://schemas.microsoft.com/office/drawing/2014/main" id="{FDFC3230-1A54-486D-A7F7-5CF60D2A8C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8915" name="Slide Number Placeholder 6">
            <a:extLst>
              <a:ext uri="{FF2B5EF4-FFF2-40B4-BE49-F238E27FC236}">
                <a16:creationId xmlns:a16="http://schemas.microsoft.com/office/drawing/2014/main" id="{ECA2C85B-A6AD-435F-A71D-66A2CFC2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5253ECDC-3029-4485-92EC-9DFAFA84E505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E80588C-5394-455B-9B7D-0DF45CA95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4071F6A4-4C30-4AB1-B1B1-9A7E49E118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Find a polynomial to interpolate the data.</a:t>
            </a:r>
          </a:p>
        </p:txBody>
      </p:sp>
      <p:graphicFrame>
        <p:nvGraphicFramePr>
          <p:cNvPr id="367620" name="Group 4">
            <a:extLst>
              <a:ext uri="{FF2B5EF4-FFF2-40B4-BE49-F238E27FC236}">
                <a16:creationId xmlns:a16="http://schemas.microsoft.com/office/drawing/2014/main" id="{48C1CA74-435C-44E6-983F-C23A5DE4510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657850" y="1143000"/>
          <a:ext cx="1943100" cy="3398046"/>
        </p:xfrm>
        <a:graphic>
          <a:graphicData uri="http://schemas.openxmlformats.org/drawingml/2006/table">
            <a:tbl>
              <a:tblPr/>
              <a:tblGrid>
                <a:gridCol w="88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5">
            <a:extLst>
              <a:ext uri="{FF2B5EF4-FFF2-40B4-BE49-F238E27FC236}">
                <a16:creationId xmlns:a16="http://schemas.microsoft.com/office/drawing/2014/main" id="{4B61B7FE-6611-40BE-A690-D94F3FE0DE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364" name="Slide Number Placeholder 7">
            <a:extLst>
              <a:ext uri="{FF2B5EF4-FFF2-40B4-BE49-F238E27FC236}">
                <a16:creationId xmlns:a16="http://schemas.microsoft.com/office/drawing/2014/main" id="{30A20479-D9D8-4011-848C-FA1B98E5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fld id="{37F12F1E-D454-4E31-B918-FAB48DB1417C}" type="slidenum">
              <a:rPr lang="ar-SA" altLang="en-US">
                <a:solidFill>
                  <a:srgbClr val="000000"/>
                </a:solidFill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EAFE4A77-5A02-488E-AEDC-3D81D227C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Example</a:t>
            </a:r>
          </a:p>
        </p:txBody>
      </p:sp>
      <p:graphicFrame>
        <p:nvGraphicFramePr>
          <p:cNvPr id="369667" name="Group 3">
            <a:extLst>
              <a:ext uri="{FF2B5EF4-FFF2-40B4-BE49-F238E27FC236}">
                <a16:creationId xmlns:a16="http://schemas.microsoft.com/office/drawing/2014/main" id="{9D383D0D-41D6-4B6F-8BA2-DD1B926360CD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73715371"/>
              </p:ext>
            </p:extLst>
          </p:nvPr>
        </p:nvGraphicFramePr>
        <p:xfrm>
          <a:off x="478971" y="1123950"/>
          <a:ext cx="5638801" cy="1874520"/>
        </p:xfrm>
        <a:graphic>
          <a:graphicData uri="http://schemas.openxmlformats.org/drawingml/2006/table">
            <a:tbl>
              <a:tblPr/>
              <a:tblGrid>
                <a:gridCol w="44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 ,  , 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-1.6667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1.5417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-0.6750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4.5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-1.8333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62" name="Object 54">
            <a:extLst>
              <a:ext uri="{FF2B5EF4-FFF2-40B4-BE49-F238E27FC236}">
                <a16:creationId xmlns:a16="http://schemas.microsoft.com/office/drawing/2014/main" id="{6BEE45E2-423B-4C1F-AE91-7BD4587F2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93794"/>
              </p:ext>
            </p:extLst>
          </p:nvPr>
        </p:nvGraphicFramePr>
        <p:xfrm>
          <a:off x="457200" y="3085384"/>
          <a:ext cx="59102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Equation" r:id="rId4" imgW="4025880" imgH="457200" progId="Equation.3">
                  <p:embed/>
                </p:oleObj>
              </mc:Choice>
              <mc:Fallback>
                <p:oleObj name="Equation" r:id="rId4" imgW="4025880" imgH="457200" progId="Equation.3">
                  <p:embed/>
                  <p:pic>
                    <p:nvPicPr>
                      <p:cNvPr id="15362" name="Object 54">
                        <a:extLst>
                          <a:ext uri="{FF2B5EF4-FFF2-40B4-BE49-F238E27FC236}">
                            <a16:creationId xmlns:a16="http://schemas.microsoft.com/office/drawing/2014/main" id="{6BEE45E2-423B-4C1F-AE91-7BD4587F2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85384"/>
                        <a:ext cx="59102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72789AE-42DF-4370-BB11-F84850F8A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395" y="3645107"/>
            <a:ext cx="5592176" cy="151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0B5D-CE8C-4917-8D9B-98B8024D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1DF-D251-440A-8F74-E919371DE392}" type="slidenum">
              <a:rPr lang="ar-SA" altLang="en-US" smtClean="0"/>
              <a:pPr/>
              <a:t>27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A2530-0C28-4A36-B155-3CFB60204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07176"/>
            <a:ext cx="2763628" cy="576000"/>
          </a:xfrm>
          <a:prstGeom prst="rect">
            <a:avLst/>
          </a:prstGeom>
        </p:spPr>
      </p:pic>
      <p:graphicFrame>
        <p:nvGraphicFramePr>
          <p:cNvPr id="11" name="Object 65">
            <a:extLst>
              <a:ext uri="{FF2B5EF4-FFF2-40B4-BE49-F238E27FC236}">
                <a16:creationId xmlns:a16="http://schemas.microsoft.com/office/drawing/2014/main" id="{3520EA1E-AEB9-4F83-8B9B-21A8F004D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19568"/>
              </p:ext>
            </p:extLst>
          </p:nvPr>
        </p:nvGraphicFramePr>
        <p:xfrm>
          <a:off x="4372330" y="1127724"/>
          <a:ext cx="2180870" cy="45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5" imgW="2082600" imgH="431640" progId="Equation.3">
                  <p:embed/>
                </p:oleObj>
              </mc:Choice>
              <mc:Fallback>
                <p:oleObj name="Equation" r:id="rId5" imgW="2082600" imgH="431640" progId="Equation.3">
                  <p:embed/>
                  <p:pic>
                    <p:nvPicPr>
                      <p:cNvPr id="11267" name="Object 65">
                        <a:extLst>
                          <a:ext uri="{FF2B5EF4-FFF2-40B4-BE49-F238E27FC236}">
                            <a16:creationId xmlns:a16="http://schemas.microsoft.com/office/drawing/2014/main" id="{67B2DFD4-11B9-4D0F-ACCC-4D5D890AF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330" y="1127724"/>
                        <a:ext cx="2180870" cy="45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5B825EE-564E-4281-B3B0-4124A78C7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293" y="703271"/>
            <a:ext cx="4487090" cy="216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B47EF9-45AD-415C-AECB-B67AED75C6B4}"/>
              </a:ext>
            </a:extLst>
          </p:cNvPr>
          <p:cNvGrpSpPr/>
          <p:nvPr/>
        </p:nvGrpSpPr>
        <p:grpSpPr>
          <a:xfrm>
            <a:off x="4336429" y="1554738"/>
            <a:ext cx="4537138" cy="1105200"/>
            <a:chOff x="4225862" y="3181350"/>
            <a:chExt cx="4537138" cy="11052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8E60B7-12E1-4B1A-9EE5-C2FDD3EE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5862" y="3181350"/>
              <a:ext cx="4537138" cy="11052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550D95-5F10-4990-BAF2-A85A85C3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352" y="3524745"/>
              <a:ext cx="425848" cy="2641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362096-5C85-403E-9C30-1AD136788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352" y="3524745"/>
              <a:ext cx="34964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F98AF5-773D-4E8F-A7A6-76AED6535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532" y="3788926"/>
              <a:ext cx="392511" cy="1956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B02DCE-CDC5-4B43-BB86-BAB3EB4B8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6158" y="3753345"/>
              <a:ext cx="395885" cy="241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83260B5-C64F-4D7C-8E5B-6EFFDBE334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245" y="561535"/>
            <a:ext cx="3758089" cy="42480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BF9085-9219-4EAE-AAA3-C570D3FCFE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600" y="2919559"/>
            <a:ext cx="428625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5AD596-D353-4229-83D7-F0582E4E1A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7239" y="2722899"/>
            <a:ext cx="1989055" cy="63144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7C5A35-5FF7-4784-A8B2-754EB84B5B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3394" y="3405400"/>
            <a:ext cx="2583493" cy="1706339"/>
          </a:xfrm>
          <a:prstGeom prst="rect">
            <a:avLst/>
          </a:prstGeom>
        </p:spPr>
      </p:pic>
      <p:graphicFrame>
        <p:nvGraphicFramePr>
          <p:cNvPr id="22" name="Object 52">
            <a:extLst>
              <a:ext uri="{FF2B5EF4-FFF2-40B4-BE49-F238E27FC236}">
                <a16:creationId xmlns:a16="http://schemas.microsoft.com/office/drawing/2014/main" id="{B9D53610-BD17-46B3-848A-ECAE498C3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59329"/>
              </p:ext>
            </p:extLst>
          </p:nvPr>
        </p:nvGraphicFramePr>
        <p:xfrm>
          <a:off x="4664868" y="3613966"/>
          <a:ext cx="970050" cy="43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13" imgW="876240" imgH="393480" progId="Equation.3">
                  <p:embed/>
                </p:oleObj>
              </mc:Choice>
              <mc:Fallback>
                <p:oleObj name="Equation" r:id="rId13" imgW="876240" imgH="393480" progId="Equation.3">
                  <p:embed/>
                  <p:pic>
                    <p:nvPicPr>
                      <p:cNvPr id="9218" name="Object 52">
                        <a:extLst>
                          <a:ext uri="{FF2B5EF4-FFF2-40B4-BE49-F238E27FC236}">
                            <a16:creationId xmlns:a16="http://schemas.microsoft.com/office/drawing/2014/main" id="{AF865BDD-97B9-436C-8EA1-7C7405254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68" y="3613966"/>
                        <a:ext cx="970050" cy="434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55">
                <a:extLst>
                  <a:ext uri="{FF2B5EF4-FFF2-40B4-BE49-F238E27FC236}">
                    <a16:creationId xmlns:a16="http://schemas.microsoft.com/office/drawing/2014/main" id="{A2E8BA4E-9F48-422C-B267-26B35F7BC539}"/>
                  </a:ext>
                </a:extLst>
              </p:cNvPr>
              <p:cNvSpPr txBox="1"/>
              <p:nvPr/>
            </p:nvSpPr>
            <p:spPr bwMode="auto">
              <a:xfrm>
                <a:off x="4114800" y="4085019"/>
                <a:ext cx="2310779" cy="708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GB" sz="1200" i="1" dirty="0">
                    <a:solidFill>
                      <a:srgbClr val="000000"/>
                    </a:solidFill>
                  </a:rPr>
                  <a:t>c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oef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</a:rPr>
                      <m:t>0,1)</m:t>
                    </m:r>
                    <m:r>
                      <a:rPr lang="en-GB" sz="1200" i="1">
                        <a:solidFill>
                          <a:srgbClr val="000000"/>
                        </a:solidFill>
                      </a:rPr>
                      <m:t>=</m:t>
                    </m:r>
                    <m:f>
                      <m:fPr>
                        <m:ctrlPr>
                          <a:rPr lang="en-GB" sz="1200" i="1">
                            <a:solidFill>
                              <a:srgbClr val="000000"/>
                            </a:solidFill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</a:rPr>
                          <m:t>𝑐𝑜𝑒𝑓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</a:rPr>
                          <m:t>(1,0)</m:t>
                        </m:r>
                        <m:r>
                          <a:rPr lang="en-GB" sz="1200" i="1">
                            <a:solidFill>
                              <a:srgbClr val="000000"/>
                            </a:solidFill>
                          </a:rPr>
                          <m:t>−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</a:rPr>
                          <m:t>𝑐𝑜𝑒𝑓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</a:rPr>
                          <m:t>(0,0)</m:t>
                        </m:r>
                      </m:num>
                      <m:den>
                        <m:sSub>
                          <m:sSubPr>
                            <m:ctrlPr>
                              <a:rPr lang="en-GB" sz="1200" i="1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solidFill>
                                  <a:srgbClr val="000000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solidFill>
                                  <a:srgbClr val="000000"/>
                                </a:solidFill>
                              </a:rPr>
                              <m:t>1</m:t>
                            </m:r>
                          </m:sub>
                        </m:sSub>
                        <m:r>
                          <a:rPr lang="en-GB" sz="1200" i="1">
                            <a:solidFill>
                              <a:srgbClr val="000000"/>
                            </a:solidFill>
                          </a:rPr>
                          <m:t>−</m:t>
                        </m:r>
                        <m:sSub>
                          <m:sSubPr>
                            <m:ctrlPr>
                              <a:rPr lang="en-GB" sz="1200" i="1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solidFill>
                                  <a:srgbClr val="000000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solidFill>
                                  <a:srgbClr val="000000"/>
                                </a:solidFill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GB" sz="1200" i="1" dirty="0"/>
              </a:p>
            </p:txBody>
          </p:sp>
        </mc:Choice>
        <mc:Fallback>
          <p:sp>
            <p:nvSpPr>
              <p:cNvPr id="23" name="Object 55">
                <a:extLst>
                  <a:ext uri="{FF2B5EF4-FFF2-40B4-BE49-F238E27FC236}">
                    <a16:creationId xmlns:a16="http://schemas.microsoft.com/office/drawing/2014/main" id="{A2E8BA4E-9F48-422C-B267-26B35F7BC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4085019"/>
                <a:ext cx="2310779" cy="708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19E681-39D4-48C4-B509-AA7C97041F8E}"/>
              </a:ext>
            </a:extLst>
          </p:cNvPr>
          <p:cNvCxnSpPr/>
          <p:nvPr/>
        </p:nvCxnSpPr>
        <p:spPr>
          <a:xfrm flipV="1">
            <a:off x="5410200" y="2919559"/>
            <a:ext cx="381000" cy="694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>
            <a:extLst>
              <a:ext uri="{FF2B5EF4-FFF2-40B4-BE49-F238E27FC236}">
                <a16:creationId xmlns:a16="http://schemas.microsoft.com/office/drawing/2014/main" id="{978530A0-5272-4A91-AC42-E4F392C98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A7B6D63-F4AE-46FF-93D7-F47F8AA800AA}" type="slidenum">
              <a:rPr lang="ar-SA" altLang="en-US" sz="75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28</a:t>
            </a:fld>
            <a:endParaRPr lang="en-US" altLang="en-US" sz="750">
              <a:solidFill>
                <a:srgbClr val="000000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8508601-8CA6-4E56-A096-114FE3FC9E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514350"/>
            <a:ext cx="5829300" cy="1485900"/>
          </a:xfrm>
        </p:spPr>
        <p:txBody>
          <a:bodyPr/>
          <a:lstStyle/>
          <a:p>
            <a:pPr eaLnBrk="1" hangingPunct="1"/>
            <a:br>
              <a:rPr lang="en-US" altLang="en-US" sz="3225"/>
            </a:br>
            <a:br>
              <a:rPr lang="en-US" altLang="en-US" sz="3525"/>
            </a:br>
            <a:r>
              <a:rPr lang="en-US" altLang="en-US" sz="3300" b="1"/>
              <a:t>Lagrange Interpolation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7">
            <a:extLst>
              <a:ext uri="{FF2B5EF4-FFF2-40B4-BE49-F238E27FC236}">
                <a16:creationId xmlns:a16="http://schemas.microsoft.com/office/drawing/2014/main" id="{EA46137C-7759-42EF-8548-9768ECEC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3788B93-78A3-42EC-9058-7CE8A01BB716}" type="slidenum">
              <a:rPr kumimoji="0" lang="ar-SA" alt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29</a:t>
            </a:fld>
            <a:endParaRPr kumimoji="0" lang="en-US" alt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C5B13AC-2AA1-4B91-9A51-5C084634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Times New Roman" panose="02020603050405020304" pitchFamily="18" charset="0"/>
              </a:rPr>
              <a:t>Lagrange Interpolation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8262C-2562-4B20-B667-6555DB07090D}"/>
              </a:ext>
            </a:extLst>
          </p:cNvPr>
          <p:cNvSpPr txBox="1"/>
          <p:nvPr/>
        </p:nvSpPr>
        <p:spPr>
          <a:xfrm>
            <a:off x="489856" y="1200150"/>
            <a:ext cx="81969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Lagrange polynomial </a:t>
            </a:r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interpolation 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finds a single polynomial that goes through all the data points. This polynomial is referred to as a </a:t>
            </a:r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Lagrange polynomial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L(x)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As an interpolation function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it should have the property </a:t>
            </a:r>
            <a:r>
              <a:rPr lang="en-US" sz="16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L(x</a:t>
            </a:r>
            <a:r>
              <a:rPr lang="en-US" sz="11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6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b="1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100" b="1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1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for every point in the dataset.</a:t>
            </a:r>
          </a:p>
          <a:p>
            <a:pPr algn="l"/>
            <a:endParaRPr lang="en-US" sz="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When computing Lagrange polynomials, it is useful to write them as a linear combination of </a:t>
            </a:r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Lagrange basis polynomials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1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where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33D554-C902-482C-9241-A5393DF9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5" y="3307950"/>
            <a:ext cx="3290665" cy="864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46B215-35E3-4812-941D-84CFB35A6DD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00200" y="2722364"/>
            <a:ext cx="89694" cy="379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34">
                <a:extLst>
                  <a:ext uri="{FF2B5EF4-FFF2-40B4-BE49-F238E27FC236}">
                    <a16:creationId xmlns:a16="http://schemas.microsoft.com/office/drawing/2014/main" id="{85A82971-59E6-4AE8-951A-8A5C89865BC8}"/>
                  </a:ext>
                </a:extLst>
              </p:cNvPr>
              <p:cNvSpPr txBox="1"/>
              <p:nvPr/>
            </p:nvSpPr>
            <p:spPr bwMode="auto">
              <a:xfrm>
                <a:off x="457200" y="3101975"/>
                <a:ext cx="2465388" cy="1573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>
          <p:sp>
            <p:nvSpPr>
              <p:cNvPr id="9" name="Object 34">
                <a:extLst>
                  <a:ext uri="{FF2B5EF4-FFF2-40B4-BE49-F238E27FC236}">
                    <a16:creationId xmlns:a16="http://schemas.microsoft.com/office/drawing/2014/main" id="{85A82971-59E6-4AE8-951A-8A5C8986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101975"/>
                <a:ext cx="2465388" cy="157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7D8C8D6-5C49-4692-8F95-261E602D5A5B}"/>
              </a:ext>
            </a:extLst>
          </p:cNvPr>
          <p:cNvCxnSpPr/>
          <p:nvPr/>
        </p:nvCxnSpPr>
        <p:spPr>
          <a:xfrm flipV="1">
            <a:off x="1905000" y="4099907"/>
            <a:ext cx="2286000" cy="329217"/>
          </a:xfrm>
          <a:prstGeom prst="curvedConnector3">
            <a:avLst>
              <a:gd name="adj1" fmla="val 10125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7">
            <a:extLst>
              <a:ext uri="{FF2B5EF4-FFF2-40B4-BE49-F238E27FC236}">
                <a16:creationId xmlns:a16="http://schemas.microsoft.com/office/drawing/2014/main" id="{9715F1F4-162D-419C-A0B3-00ED01EA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A4A9106-EC36-4C11-9ECE-0D8701890E48}" type="slidenum">
              <a:rPr kumimoji="0" lang="ar-SA" alt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3</a:t>
            </a:fld>
            <a:endParaRPr kumimoji="0" lang="en-US" alt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BC06AAE-A801-4728-A002-F321F9379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>
                <a:latin typeface="Times New Roman" panose="02020603050405020304" pitchFamily="18" charset="0"/>
              </a:rPr>
              <a:t>Existence and Uniqueness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D375EA6-A5DC-455E-AF2D-32FED3E5B0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3050" y="1257300"/>
            <a:ext cx="6057900" cy="3255169"/>
          </a:xfrm>
          <a:solidFill>
            <a:srgbClr val="FFFF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75" dirty="0"/>
              <a:t>   </a:t>
            </a:r>
            <a:r>
              <a:rPr lang="en-US" altLang="en-US" sz="1875" dirty="0">
                <a:solidFill>
                  <a:srgbClr val="0000FF"/>
                </a:solidFill>
              </a:rPr>
              <a:t>Given a set of n+1 points: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75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75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75" b="1" u="sng" dirty="0">
                <a:solidFill>
                  <a:srgbClr val="FF0000"/>
                </a:solidFill>
              </a:rPr>
              <a:t>Assumption:</a:t>
            </a:r>
            <a:r>
              <a:rPr lang="en-US" altLang="en-US" sz="1875" dirty="0"/>
              <a:t>                   are </a:t>
            </a:r>
            <a:r>
              <a:rPr lang="en-US" altLang="en-US" sz="1875" dirty="0">
                <a:solidFill>
                  <a:srgbClr val="FF0000"/>
                </a:solidFill>
              </a:rPr>
              <a:t>distinct</a:t>
            </a:r>
            <a:endParaRPr lang="en-US" altLang="en-US" sz="1875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75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75" b="1" u="sng" dirty="0">
                <a:solidFill>
                  <a:srgbClr val="FF0000"/>
                </a:solidFill>
              </a:rPr>
              <a:t>Theorem: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75" dirty="0"/>
              <a:t>There is a </a:t>
            </a:r>
            <a:r>
              <a:rPr lang="en-US" altLang="en-US" sz="1875" u="sng" dirty="0">
                <a:solidFill>
                  <a:srgbClr val="0000FF"/>
                </a:solidFill>
              </a:rPr>
              <a:t>unique</a:t>
            </a:r>
            <a:r>
              <a:rPr lang="en-US" altLang="en-US" sz="1875" dirty="0"/>
              <a:t> polynomial </a:t>
            </a:r>
            <a:r>
              <a:rPr lang="en-US" altLang="en-US" sz="1875" b="1" i="1" dirty="0" err="1"/>
              <a:t>f</a:t>
            </a:r>
            <a:r>
              <a:rPr lang="en-US" altLang="en-US" sz="1875" b="1" i="1" baseline="-25000" dirty="0" err="1"/>
              <a:t>n</a:t>
            </a:r>
            <a:r>
              <a:rPr lang="en-US" altLang="en-US" sz="1875" b="1" i="1" dirty="0"/>
              <a:t>(x)</a:t>
            </a:r>
            <a:r>
              <a:rPr lang="en-US" altLang="en-US" sz="1875" dirty="0"/>
              <a:t> of </a:t>
            </a:r>
            <a:r>
              <a:rPr lang="en-US" altLang="en-US" sz="1875" u="sng" dirty="0">
                <a:solidFill>
                  <a:srgbClr val="FF0000"/>
                </a:solidFill>
              </a:rPr>
              <a:t>order ≤ n</a:t>
            </a:r>
            <a:r>
              <a:rPr lang="en-US" altLang="en-US" sz="1875" dirty="0"/>
              <a:t> such that: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75" dirty="0"/>
          </a:p>
        </p:txBody>
      </p:sp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EC78090A-41FF-4A86-9AC6-A3869B01CFB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6431" y="4000500"/>
          <a:ext cx="5062538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9" name="Equation" r:id="rId4" imgW="2260600" imgH="228600" progId="Equation.3">
                  <p:embed/>
                </p:oleObj>
              </mc:Choice>
              <mc:Fallback>
                <p:oleObj name="Equation" r:id="rId4" imgW="2260600" imgH="228600" progId="Equation.3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EC78090A-41FF-4A86-9AC6-A3869B01C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431" y="4000500"/>
                        <a:ext cx="5062538" cy="511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480A1D34-233D-48F3-97A0-A6F5DF15C09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286001"/>
          <a:ext cx="1371600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0" name="Equation" r:id="rId6" imgW="685800" imgH="228600" progId="Equation.3">
                  <p:embed/>
                </p:oleObj>
              </mc:Choice>
              <mc:Fallback>
                <p:oleObj name="Equation" r:id="rId6" imgW="685800" imgH="228600" progId="Equation.3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480A1D34-233D-48F3-97A0-A6F5DF15C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1"/>
                        <a:ext cx="1371600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>
            <a:extLst>
              <a:ext uri="{FF2B5EF4-FFF2-40B4-BE49-F238E27FC236}">
                <a16:creationId xmlns:a16="http://schemas.microsoft.com/office/drawing/2014/main" id="{B6C581A1-035A-4388-A7E4-3C2DF1D9A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714501"/>
          <a:ext cx="4471988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Equation" r:id="rId8" imgW="2362200" imgH="228600" progId="Equation.3">
                  <p:embed/>
                </p:oleObj>
              </mc:Choice>
              <mc:Fallback>
                <p:oleObj name="Equation" r:id="rId8" imgW="2362200" imgH="228600" progId="Equation.3">
                  <p:embed/>
                  <p:pic>
                    <p:nvPicPr>
                      <p:cNvPr id="17415" name="Object 6">
                        <a:extLst>
                          <a:ext uri="{FF2B5EF4-FFF2-40B4-BE49-F238E27FC236}">
                            <a16:creationId xmlns:a16="http://schemas.microsoft.com/office/drawing/2014/main" id="{B6C581A1-035A-4388-A7E4-3C2DF1D9A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14501"/>
                        <a:ext cx="4471988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0BC316-3ED7-4556-8C10-A47F58591F09}"/>
              </a:ext>
            </a:extLst>
          </p:cNvPr>
          <p:cNvSpPr txBox="1"/>
          <p:nvPr/>
        </p:nvSpPr>
        <p:spPr>
          <a:xfrm>
            <a:off x="626533" y="4645289"/>
            <a:ext cx="729826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There is one and only one nth-order polynomial that fits n+1 points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56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7">
            <a:extLst>
              <a:ext uri="{FF2B5EF4-FFF2-40B4-BE49-F238E27FC236}">
                <a16:creationId xmlns:a16="http://schemas.microsoft.com/office/drawing/2014/main" id="{EA46137C-7759-42EF-8548-9768ECEC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3788B93-78A3-42EC-9058-7CE8A01BB716}" type="slidenum">
              <a:rPr lang="ar-SA" altLang="en-US" sz="75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30</a:t>
            </a:fld>
            <a:endParaRPr lang="en-US" altLang="en-US" sz="750">
              <a:solidFill>
                <a:srgbClr val="000000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C5B13AC-2AA1-4B91-9A51-5C084634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Times New Roman" panose="02020603050405020304" pitchFamily="18" charset="0"/>
              </a:rPr>
              <a:t>Lagrange Interpolation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FF2911C-37D2-4B09-91B3-90481981CC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594360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>
                <a:solidFill>
                  <a:srgbClr val="FF0000"/>
                </a:solidFill>
              </a:rPr>
              <a:t>Problem:</a:t>
            </a:r>
            <a:r>
              <a:rPr lang="en-US" altLang="en-US" sz="1275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  <a:r>
              <a:rPr lang="en-US" altLang="en-US" sz="1500"/>
              <a:t>Given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5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5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500"/>
              <a:t>  Find the polynomial of least order           such that: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</a:t>
            </a:r>
            <a:r>
              <a:rPr lang="en-US" altLang="en-US" sz="1500" b="1"/>
              <a:t>Lagrange Interpolation Formula:</a:t>
            </a:r>
          </a:p>
        </p:txBody>
      </p:sp>
      <p:graphicFrame>
        <p:nvGraphicFramePr>
          <p:cNvPr id="60421" name="Object 4">
            <a:extLst>
              <a:ext uri="{FF2B5EF4-FFF2-40B4-BE49-F238E27FC236}">
                <a16:creationId xmlns:a16="http://schemas.microsoft.com/office/drawing/2014/main" id="{D13E460C-D161-483C-9222-D24B31C4457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1700" y="2639616"/>
          <a:ext cx="4057650" cy="40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9" name="Equation" r:id="rId4" imgW="2286000" imgH="228600" progId="Equation.3">
                  <p:embed/>
                </p:oleObj>
              </mc:Choice>
              <mc:Fallback>
                <p:oleObj name="Equation" r:id="rId4" imgW="2286000" imgH="228600" progId="Equation.3">
                  <p:embed/>
                  <p:pic>
                    <p:nvPicPr>
                      <p:cNvPr id="60421" name="Object 4">
                        <a:extLst>
                          <a:ext uri="{FF2B5EF4-FFF2-40B4-BE49-F238E27FC236}">
                            <a16:creationId xmlns:a16="http://schemas.microsoft.com/office/drawing/2014/main" id="{D13E460C-D161-483C-9222-D24B31C44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639616"/>
                        <a:ext cx="4057650" cy="406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4AD09B73-396D-4CCF-B4A7-7F6FF9685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251473"/>
          <a:ext cx="628650" cy="37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" name="Equation" r:id="rId6" imgW="381000" imgH="228600" progId="Equation.3">
                  <p:embed/>
                </p:oleObj>
              </mc:Choice>
              <mc:Fallback>
                <p:oleObj name="Equation" r:id="rId6" imgW="381000" imgH="228600" progId="Equation.3">
                  <p:embed/>
                  <p:pic>
                    <p:nvPicPr>
                      <p:cNvPr id="60422" name="Object 6">
                        <a:extLst>
                          <a:ext uri="{FF2B5EF4-FFF2-40B4-BE49-F238E27FC236}">
                            <a16:creationId xmlns:a16="http://schemas.microsoft.com/office/drawing/2014/main" id="{4AD09B73-396D-4CCF-B4A7-7F6FF9685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2251473"/>
                        <a:ext cx="628650" cy="377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Group 7">
            <a:extLst>
              <a:ext uri="{FF2B5EF4-FFF2-40B4-BE49-F238E27FC236}">
                <a16:creationId xmlns:a16="http://schemas.microsoft.com/office/drawing/2014/main" id="{73E91DE1-D0F2-460F-9489-5D5B0F4C2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52623"/>
              </p:ext>
            </p:extLst>
          </p:nvPr>
        </p:nvGraphicFramePr>
        <p:xfrm>
          <a:off x="3714750" y="1200150"/>
          <a:ext cx="3714750" cy="914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….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….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443" name="Object 27">
            <a:extLst>
              <a:ext uri="{FF2B5EF4-FFF2-40B4-BE49-F238E27FC236}">
                <a16:creationId xmlns:a16="http://schemas.microsoft.com/office/drawing/2014/main" id="{3E98147A-2F27-45B7-B104-AAE3A9CC4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200150"/>
          <a:ext cx="254794" cy="35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1" name="Equation" r:id="rId8" imgW="152268" imgH="215713" progId="Equation.3">
                  <p:embed/>
                </p:oleObj>
              </mc:Choice>
              <mc:Fallback>
                <p:oleObj name="Equation" r:id="rId8" imgW="152268" imgH="215713" progId="Equation.3">
                  <p:embed/>
                  <p:pic>
                    <p:nvPicPr>
                      <p:cNvPr id="60443" name="Object 27">
                        <a:extLst>
                          <a:ext uri="{FF2B5EF4-FFF2-40B4-BE49-F238E27FC236}">
                            <a16:creationId xmlns:a16="http://schemas.microsoft.com/office/drawing/2014/main" id="{3E98147A-2F27-45B7-B104-AAE3A9CC4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00150"/>
                        <a:ext cx="254794" cy="35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8">
            <a:extLst>
              <a:ext uri="{FF2B5EF4-FFF2-40B4-BE49-F238E27FC236}">
                <a16:creationId xmlns:a16="http://schemas.microsoft.com/office/drawing/2014/main" id="{E3C7D66A-B88F-4BDF-9B21-65AA9EFB7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2301" y="1200150"/>
          <a:ext cx="29765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2" name="Equation" r:id="rId10" imgW="177646" imgH="228402" progId="Equation.3">
                  <p:embed/>
                </p:oleObj>
              </mc:Choice>
              <mc:Fallback>
                <p:oleObj name="Equation" r:id="rId10" imgW="177646" imgH="228402" progId="Equation.3">
                  <p:embed/>
                  <p:pic>
                    <p:nvPicPr>
                      <p:cNvPr id="60444" name="Object 28">
                        <a:extLst>
                          <a:ext uri="{FF2B5EF4-FFF2-40B4-BE49-F238E27FC236}">
                            <a16:creationId xmlns:a16="http://schemas.microsoft.com/office/drawing/2014/main" id="{E3C7D66A-B88F-4BDF-9B21-65AA9EFB7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1" y="1200150"/>
                        <a:ext cx="297656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29">
            <a:extLst>
              <a:ext uri="{FF2B5EF4-FFF2-40B4-BE49-F238E27FC236}">
                <a16:creationId xmlns:a16="http://schemas.microsoft.com/office/drawing/2014/main" id="{0F98AF2C-D1F1-449D-8208-5AD13CB80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1657350"/>
          <a:ext cx="29646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3" name="Equation" r:id="rId12" imgW="177646" imgH="228402" progId="Equation.3">
                  <p:embed/>
                </p:oleObj>
              </mc:Choice>
              <mc:Fallback>
                <p:oleObj name="Equation" r:id="rId12" imgW="177646" imgH="228402" progId="Equation.3">
                  <p:embed/>
                  <p:pic>
                    <p:nvPicPr>
                      <p:cNvPr id="60445" name="Object 29">
                        <a:extLst>
                          <a:ext uri="{FF2B5EF4-FFF2-40B4-BE49-F238E27FC236}">
                            <a16:creationId xmlns:a16="http://schemas.microsoft.com/office/drawing/2014/main" id="{0F98AF2C-D1F1-449D-8208-5AD13CB80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657350"/>
                        <a:ext cx="296466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30">
            <a:extLst>
              <a:ext uri="{FF2B5EF4-FFF2-40B4-BE49-F238E27FC236}">
                <a16:creationId xmlns:a16="http://schemas.microsoft.com/office/drawing/2014/main" id="{CA583B74-6181-4612-87CC-25E84264B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657350"/>
          <a:ext cx="275035" cy="36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4" name="Equation" r:id="rId14" imgW="164885" imgH="215619" progId="Equation.3">
                  <p:embed/>
                </p:oleObj>
              </mc:Choice>
              <mc:Fallback>
                <p:oleObj name="Equation" r:id="rId14" imgW="164885" imgH="215619" progId="Equation.3">
                  <p:embed/>
                  <p:pic>
                    <p:nvPicPr>
                      <p:cNvPr id="60446" name="Object 30">
                        <a:extLst>
                          <a:ext uri="{FF2B5EF4-FFF2-40B4-BE49-F238E27FC236}">
                            <a16:creationId xmlns:a16="http://schemas.microsoft.com/office/drawing/2014/main" id="{CA583B74-6181-4612-87CC-25E84264B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57350"/>
                        <a:ext cx="275035" cy="36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>
            <a:extLst>
              <a:ext uri="{FF2B5EF4-FFF2-40B4-BE49-F238E27FC236}">
                <a16:creationId xmlns:a16="http://schemas.microsoft.com/office/drawing/2014/main" id="{1BA61BCA-2641-4E8E-BB24-DF9792CD1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2300" y="1657350"/>
          <a:ext cx="29646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5" name="Equation" r:id="rId16" imgW="177646" imgH="228402" progId="Equation.3">
                  <p:embed/>
                </p:oleObj>
              </mc:Choice>
              <mc:Fallback>
                <p:oleObj name="Equation" r:id="rId16" imgW="177646" imgH="228402" progId="Equation.3">
                  <p:embed/>
                  <p:pic>
                    <p:nvPicPr>
                      <p:cNvPr id="60447" name="Object 31">
                        <a:extLst>
                          <a:ext uri="{FF2B5EF4-FFF2-40B4-BE49-F238E27FC236}">
                            <a16:creationId xmlns:a16="http://schemas.microsoft.com/office/drawing/2014/main" id="{1BA61BCA-2641-4E8E-BB24-DF9792CD1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1657350"/>
                        <a:ext cx="296466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32">
            <a:extLst>
              <a:ext uri="{FF2B5EF4-FFF2-40B4-BE49-F238E27FC236}">
                <a16:creationId xmlns:a16="http://schemas.microsoft.com/office/drawing/2014/main" id="{1DE0F9FE-B527-4B10-87E9-F1933F4C6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1216" y="1200150"/>
          <a:ext cx="25360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6" name="Equation" r:id="rId18" imgW="152334" imgH="228501" progId="Equation.3">
                  <p:embed/>
                </p:oleObj>
              </mc:Choice>
              <mc:Fallback>
                <p:oleObj name="Equation" r:id="rId18" imgW="152334" imgH="228501" progId="Equation.3">
                  <p:embed/>
                  <p:pic>
                    <p:nvPicPr>
                      <p:cNvPr id="60448" name="Object 32">
                        <a:extLst>
                          <a:ext uri="{FF2B5EF4-FFF2-40B4-BE49-F238E27FC236}">
                            <a16:creationId xmlns:a16="http://schemas.microsoft.com/office/drawing/2014/main" id="{1DE0F9FE-B527-4B10-87E9-F1933F4C6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216" y="1200150"/>
                        <a:ext cx="25360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3">
            <a:extLst>
              <a:ext uri="{FF2B5EF4-FFF2-40B4-BE49-F238E27FC236}">
                <a16:creationId xmlns:a16="http://schemas.microsoft.com/office/drawing/2014/main" id="{DD0E2A93-C0E6-4976-8170-5A5F2F04A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1657350"/>
          <a:ext cx="27503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7" name="Equation" r:id="rId20" imgW="165028" imgH="228501" progId="Equation.3">
                  <p:embed/>
                </p:oleObj>
              </mc:Choice>
              <mc:Fallback>
                <p:oleObj name="Equation" r:id="rId20" imgW="165028" imgH="228501" progId="Equation.3">
                  <p:embed/>
                  <p:pic>
                    <p:nvPicPr>
                      <p:cNvPr id="60449" name="Object 33">
                        <a:extLst>
                          <a:ext uri="{FF2B5EF4-FFF2-40B4-BE49-F238E27FC236}">
                            <a16:creationId xmlns:a16="http://schemas.microsoft.com/office/drawing/2014/main" id="{DD0E2A93-C0E6-4976-8170-5A5F2F04A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657350"/>
                        <a:ext cx="27503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0" name="Object 34">
            <a:extLst>
              <a:ext uri="{FF2B5EF4-FFF2-40B4-BE49-F238E27FC236}">
                <a16:creationId xmlns:a16="http://schemas.microsoft.com/office/drawing/2014/main" id="{7837C634-8354-47CE-AA06-923C8EBBE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47404"/>
              </p:ext>
            </p:extLst>
          </p:nvPr>
        </p:nvGraphicFramePr>
        <p:xfrm>
          <a:off x="5231606" y="3143250"/>
          <a:ext cx="2464594" cy="157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8" name="Microsoft Equation 3.0" r:id="rId22" imgW="1435100" imgH="914400" progId="Equation.3">
                  <p:embed/>
                </p:oleObj>
              </mc:Choice>
              <mc:Fallback>
                <p:oleObj name="Microsoft Equation 3.0" r:id="rId22" imgW="1435100" imgH="914400" progId="Equation.3">
                  <p:embed/>
                  <p:pic>
                    <p:nvPicPr>
                      <p:cNvPr id="60450" name="Object 34">
                        <a:extLst>
                          <a:ext uri="{FF2B5EF4-FFF2-40B4-BE49-F238E27FC236}">
                            <a16:creationId xmlns:a16="http://schemas.microsoft.com/office/drawing/2014/main" id="{7837C634-8354-47CE-AA06-923C8EBBE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606" y="3143250"/>
                        <a:ext cx="2464594" cy="1572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1" name="Rectangle 35">
            <a:extLst>
              <a:ext uri="{FF2B5EF4-FFF2-40B4-BE49-F238E27FC236}">
                <a16:creationId xmlns:a16="http://schemas.microsoft.com/office/drawing/2014/main" id="{386D51DA-B05D-4F26-924F-E4EC2B43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086100"/>
            <a:ext cx="6172200" cy="1600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graphicFrame>
        <p:nvGraphicFramePr>
          <p:cNvPr id="60452" name="Object 5">
            <a:extLst>
              <a:ext uri="{FF2B5EF4-FFF2-40B4-BE49-F238E27FC236}">
                <a16:creationId xmlns:a16="http://schemas.microsoft.com/office/drawing/2014/main" id="{7931187B-069A-471E-8341-5826CC80D1C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6300" y="1200150"/>
          <a:ext cx="275035" cy="3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9" name="Equation" r:id="rId24" imgW="165028" imgH="228501" progId="Equation.3">
                  <p:embed/>
                </p:oleObj>
              </mc:Choice>
              <mc:Fallback>
                <p:oleObj name="Equation" r:id="rId24" imgW="165028" imgH="228501" progId="Equation.3">
                  <p:embed/>
                  <p:pic>
                    <p:nvPicPr>
                      <p:cNvPr id="60452" name="Object 5">
                        <a:extLst>
                          <a:ext uri="{FF2B5EF4-FFF2-40B4-BE49-F238E27FC236}">
                            <a16:creationId xmlns:a16="http://schemas.microsoft.com/office/drawing/2014/main" id="{7931187B-069A-471E-8341-5826CC80D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200150"/>
                        <a:ext cx="275035" cy="3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79D056-66A3-4816-802C-FA29972FCC66}"/>
              </a:ext>
            </a:extLst>
          </p:cNvPr>
          <p:cNvCxnSpPr>
            <a:cxnSpLocks/>
          </p:cNvCxnSpPr>
          <p:nvPr/>
        </p:nvCxnSpPr>
        <p:spPr>
          <a:xfrm flipH="1">
            <a:off x="6705600" y="2057400"/>
            <a:ext cx="381000" cy="1200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4">
                <a:extLst>
                  <a:ext uri="{FF2B5EF4-FFF2-40B4-BE49-F238E27FC236}">
                    <a16:creationId xmlns:a16="http://schemas.microsoft.com/office/drawing/2014/main" id="{DD0D7FE0-1F45-496C-93DE-C3ECF0D95A50}"/>
                  </a:ext>
                </a:extLst>
              </p:cNvPr>
              <p:cNvSpPr txBox="1"/>
              <p:nvPr/>
            </p:nvSpPr>
            <p:spPr bwMode="auto">
              <a:xfrm>
                <a:off x="5320903" y="2621518"/>
                <a:ext cx="2464594" cy="1048346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br>
                  <a:rPr lang="en-GB" sz="135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GB" sz="135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Object 34">
                <a:extLst>
                  <a:ext uri="{FF2B5EF4-FFF2-40B4-BE49-F238E27FC236}">
                    <a16:creationId xmlns:a16="http://schemas.microsoft.com/office/drawing/2014/main" id="{DD0D7FE0-1F45-496C-93DE-C3ECF0D9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0903" y="2621518"/>
                <a:ext cx="2464594" cy="1048346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4" name="Slide Number Placeholder 7">
            <a:extLst>
              <a:ext uri="{FF2B5EF4-FFF2-40B4-BE49-F238E27FC236}">
                <a16:creationId xmlns:a16="http://schemas.microsoft.com/office/drawing/2014/main" id="{B91B8C20-1238-4274-A06D-00840851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6BB67DC-AFDF-4DFD-BA44-C7C7FB96BC39}" type="slidenum">
              <a:rPr lang="ar-SA" altLang="en-US" sz="75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31</a:t>
            </a:fld>
            <a:endParaRPr lang="en-US" altLang="en-US" sz="750">
              <a:solidFill>
                <a:srgbClr val="000000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7B229A-3171-4741-B810-B778E3BB7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Times New Roman" panose="02020603050405020304" pitchFamily="18" charset="0"/>
              </a:rPr>
              <a:t>Lagrange Interpolation Example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2B409E-EE6F-4043-85CB-2207E18E50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75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75"/>
              <a:t>  </a:t>
            </a:r>
          </a:p>
        </p:txBody>
      </p:sp>
      <p:graphicFrame>
        <p:nvGraphicFramePr>
          <p:cNvPr id="381956" name="Group 4">
            <a:extLst>
              <a:ext uri="{FF2B5EF4-FFF2-40B4-BE49-F238E27FC236}">
                <a16:creationId xmlns:a16="http://schemas.microsoft.com/office/drawing/2014/main" id="{B306DF4E-C7BA-4D60-9801-37BD185619CA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715000" y="1371600"/>
          <a:ext cx="2010967" cy="685800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1/3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534" name="Object 21">
            <a:extLst>
              <a:ext uri="{FF2B5EF4-FFF2-40B4-BE49-F238E27FC236}">
                <a16:creationId xmlns:a16="http://schemas.microsoft.com/office/drawing/2014/main" id="{98F2CBC9-265B-4483-8F7C-5D74982C82F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55143746"/>
              </p:ext>
            </p:extLst>
          </p:nvPr>
        </p:nvGraphicFramePr>
        <p:xfrm>
          <a:off x="533400" y="1226820"/>
          <a:ext cx="4229100" cy="273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5" imgW="3136900" imgH="2032000" progId="Equation.3">
                  <p:embed/>
                </p:oleObj>
              </mc:Choice>
              <mc:Fallback>
                <p:oleObj name="Equation" r:id="rId5" imgW="3136900" imgH="2032000" progId="Equation.3">
                  <p:embed/>
                  <p:pic>
                    <p:nvPicPr>
                      <p:cNvPr id="64534" name="Object 21">
                        <a:extLst>
                          <a:ext uri="{FF2B5EF4-FFF2-40B4-BE49-F238E27FC236}">
                            <a16:creationId xmlns:a16="http://schemas.microsoft.com/office/drawing/2014/main" id="{98F2CBC9-265B-4483-8F7C-5D74982C8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26820"/>
                        <a:ext cx="4229100" cy="2736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6">
            <a:extLst>
              <a:ext uri="{FF2B5EF4-FFF2-40B4-BE49-F238E27FC236}">
                <a16:creationId xmlns:a16="http://schemas.microsoft.com/office/drawing/2014/main" id="{F47B8346-2CEC-49BC-914D-8608A0FB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92A1521-6F4C-4936-AB35-F8A7889561C4}" type="slidenum">
              <a:rPr lang="ar-SA" altLang="en-US" sz="75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32</a:t>
            </a:fld>
            <a:endParaRPr lang="en-US" altLang="en-US" sz="750">
              <a:solidFill>
                <a:srgbClr val="000000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8BB51E6-A35E-4E57-A7EB-C31E06796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42C95FA-C36B-49D3-9130-AFC9683BBF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0"/>
            <a:ext cx="4000500" cy="33980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Find a polynomial to interpolate: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1800" dirty="0"/>
              <a:t>Both Newton’s interpolation method and Lagrange interpolation method must give the same answer.</a:t>
            </a:r>
          </a:p>
        </p:txBody>
      </p:sp>
      <p:graphicFrame>
        <p:nvGraphicFramePr>
          <p:cNvPr id="384004" name="Group 4">
            <a:extLst>
              <a:ext uri="{FF2B5EF4-FFF2-40B4-BE49-F238E27FC236}">
                <a16:creationId xmlns:a16="http://schemas.microsoft.com/office/drawing/2014/main" id="{049F5408-6C12-446B-A0E8-6BD0877490F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43550" y="1200150"/>
          <a:ext cx="2114550" cy="3398046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11C422B5-F8F2-44D1-88EB-7B55FB0C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D6C2A6F-DECE-4CFC-835F-00C044016A89}" type="slidenum">
              <a:rPr lang="ar-SA" altLang="en-US" sz="75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33</a:t>
            </a:fld>
            <a:endParaRPr lang="en-US" altLang="en-US" sz="750">
              <a:solidFill>
                <a:srgbClr val="000000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13840E6-EB9F-4068-939C-A89E4B805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latin typeface="Times New Roman" panose="02020603050405020304" pitchFamily="18" charset="0"/>
              </a:rPr>
              <a:t>Interpolating Polynomial Using Lagrange Interpolation Method</a:t>
            </a:r>
          </a:p>
        </p:txBody>
      </p:sp>
      <p:graphicFrame>
        <p:nvGraphicFramePr>
          <p:cNvPr id="72708" name="Object 3">
            <a:extLst>
              <a:ext uri="{FF2B5EF4-FFF2-40B4-BE49-F238E27FC236}">
                <a16:creationId xmlns:a16="http://schemas.microsoft.com/office/drawing/2014/main" id="{12BA7301-E02F-48F0-AFA4-9BDE36D04F4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602475"/>
              </p:ext>
            </p:extLst>
          </p:nvPr>
        </p:nvGraphicFramePr>
        <p:xfrm>
          <a:off x="487680" y="1181576"/>
          <a:ext cx="4819650" cy="347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4" imgW="4013200" imgH="2895600" progId="Equation.3">
                  <p:embed/>
                </p:oleObj>
              </mc:Choice>
              <mc:Fallback>
                <p:oleObj name="Equation" r:id="rId4" imgW="4013200" imgH="2895600" progId="Equation.3">
                  <p:embed/>
                  <p:pic>
                    <p:nvPicPr>
                      <p:cNvPr id="72708" name="Object 3">
                        <a:extLst>
                          <a:ext uri="{FF2B5EF4-FFF2-40B4-BE49-F238E27FC236}">
                            <a16:creationId xmlns:a16="http://schemas.microsoft.com/office/drawing/2014/main" id="{12BA7301-E02F-48F0-AFA4-9BDE36D04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" y="1181576"/>
                        <a:ext cx="4819650" cy="3477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4">
                <a:extLst>
                  <a:ext uri="{FF2B5EF4-FFF2-40B4-BE49-F238E27FC236}">
                    <a16:creationId xmlns:a16="http://schemas.microsoft.com/office/drawing/2014/main" id="{3B4E7514-A39D-405F-84B2-634F13D310B5}"/>
                  </a:ext>
                </a:extLst>
              </p:cNvPr>
              <p:cNvSpPr txBox="1"/>
              <p:nvPr/>
            </p:nvSpPr>
            <p:spPr bwMode="auto">
              <a:xfrm>
                <a:off x="5337810" y="3188613"/>
                <a:ext cx="2464594" cy="1048346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br>
                  <a:rPr lang="en-GB" sz="135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3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GB" sz="135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34">
                <a:extLst>
                  <a:ext uri="{FF2B5EF4-FFF2-40B4-BE49-F238E27FC236}">
                    <a16:creationId xmlns:a16="http://schemas.microsoft.com/office/drawing/2014/main" id="{3B4E7514-A39D-405F-84B2-634F13D3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7810" y="3188613"/>
                <a:ext cx="2464594" cy="1048346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DCE4476-34CC-49C7-AFB0-7F8E637E0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1184471"/>
            <a:ext cx="1207113" cy="18899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B6EB-0FA4-48EB-99CD-88F7350A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9FAA-37A4-4A4E-A1EC-9748EB17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1DF-D251-440A-8F74-E919371DE392}" type="slidenum">
              <a:rPr lang="ar-SA" altLang="en-US" smtClean="0"/>
              <a:pPr/>
              <a:t>34</a:t>
            </a:fld>
            <a:endParaRPr lang="en-US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0B6E78-80E5-4578-A681-D03F5B8F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885950"/>
            <a:ext cx="2312078" cy="14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5414A-EE24-484D-B7B0-761CE64E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47775"/>
            <a:ext cx="4625708" cy="30960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C325F-CE93-4891-9DF4-0B2458221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479890"/>
            <a:ext cx="2066087" cy="3600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70831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3467100" cy="1503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900237" y="1198602"/>
            <a:ext cx="53435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3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Interpolation using spline functions</a:t>
            </a:r>
          </a:p>
        </p:txBody>
      </p:sp>
    </p:spTree>
    <p:extLst>
      <p:ext uri="{BB962C8B-B14F-4D97-AF65-F5344CB8AC3E}">
        <p14:creationId xmlns:p14="http://schemas.microsoft.com/office/powerpoint/2010/main" val="354786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>
            <a:extLst>
              <a:ext uri="{FF2B5EF4-FFF2-40B4-BE49-F238E27FC236}">
                <a16:creationId xmlns:a16="http://schemas.microsoft.com/office/drawing/2014/main" id="{F240FEEB-FDFC-4438-BD27-6FBFBA0F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050" dirty="0">
                <a:solidFill>
                  <a:srgbClr val="C0C0C0"/>
                </a:solidFill>
              </a:rPr>
              <a:t>                                           </a:t>
            </a:r>
          </a:p>
        </p:txBody>
      </p:sp>
      <p:sp>
        <p:nvSpPr>
          <p:cNvPr id="3076" name="Slide Number Placeholder 6">
            <a:extLst>
              <a:ext uri="{FF2B5EF4-FFF2-40B4-BE49-F238E27FC236}">
                <a16:creationId xmlns:a16="http://schemas.microsoft.com/office/drawing/2014/main" id="{1A739B38-EB19-4C75-BCDB-6585C3E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2EFB39-815B-484D-B4BF-DDAA0D9C20F0}" type="slidenum">
              <a:rPr lang="en-US" altLang="en-US" sz="1050"/>
              <a:pPr eaLnBrk="1" hangingPunct="1"/>
              <a:t>36</a:t>
            </a:fld>
            <a:endParaRPr lang="en-US" altLang="en-US" sz="1050"/>
          </a:p>
        </p:txBody>
      </p:sp>
      <p:sp>
        <p:nvSpPr>
          <p:cNvPr id="3077" name="Rectangle 1026">
            <a:extLst>
              <a:ext uri="{FF2B5EF4-FFF2-40B4-BE49-F238E27FC236}">
                <a16:creationId xmlns:a16="http://schemas.microsoft.com/office/drawing/2014/main" id="{F19357E7-C97D-4B8F-A68E-E211C26B0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0"/>
              <a:t>Why Splines ?</a:t>
            </a:r>
          </a:p>
        </p:txBody>
      </p:sp>
      <p:graphicFrame>
        <p:nvGraphicFramePr>
          <p:cNvPr id="3074" name="Object 1126">
            <a:extLst>
              <a:ext uri="{FF2B5EF4-FFF2-40B4-BE49-F238E27FC236}">
                <a16:creationId xmlns:a16="http://schemas.microsoft.com/office/drawing/2014/main" id="{5260057F-AC52-47B6-AEC8-428540201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0" y="1314450"/>
          <a:ext cx="1657350" cy="639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5" imgW="1019442" imgH="393649" progId="Equation.3">
                  <p:embed/>
                </p:oleObj>
              </mc:Choice>
              <mc:Fallback>
                <p:oleObj name="Equation" r:id="rId5" imgW="1019442" imgH="393649" progId="Equation.3">
                  <p:embed/>
                  <p:pic>
                    <p:nvPicPr>
                      <p:cNvPr id="3074" name="Object 1126">
                        <a:extLst>
                          <a:ext uri="{FF2B5EF4-FFF2-40B4-BE49-F238E27FC236}">
                            <a16:creationId xmlns:a16="http://schemas.microsoft.com/office/drawing/2014/main" id="{5260057F-AC52-47B6-AEC8-428540201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314450"/>
                        <a:ext cx="1657350" cy="639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1128">
            <a:extLst>
              <a:ext uri="{FF2B5EF4-FFF2-40B4-BE49-F238E27FC236}">
                <a16:creationId xmlns:a16="http://schemas.microsoft.com/office/drawing/2014/main" id="{E9DAF22F-D6D0-4291-BCEC-6BF36DC8B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57900" cy="278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DF1EA496-F0F3-483C-A247-8D0EF549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60D333B5-ACCD-45F7-9695-6B24021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361BFF-BDCA-4CD5-9FED-DC009BAB4714}" type="slidenum">
              <a:rPr lang="en-US" altLang="en-US" sz="1050"/>
              <a:pPr eaLnBrk="1" hangingPunct="1"/>
              <a:t>37</a:t>
            </a:fld>
            <a:endParaRPr lang="en-US" altLang="en-US" sz="105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5181AB2B-C31F-434D-9F18-EB5828C02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0"/>
              <a:t>Why Splines ?</a:t>
            </a:r>
          </a:p>
        </p:txBody>
      </p:sp>
      <p:sp>
        <p:nvSpPr>
          <p:cNvPr id="58373" name="Rectangle 8">
            <a:extLst>
              <a:ext uri="{FF2B5EF4-FFF2-40B4-BE49-F238E27FC236}">
                <a16:creationId xmlns:a16="http://schemas.microsoft.com/office/drawing/2014/main" id="{B6F0E3A0-DE13-4CF4-A36A-8781A2DE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4616397"/>
            <a:ext cx="51115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Higher order polynomial interpolation is a bad idea</a:t>
            </a:r>
          </a:p>
        </p:txBody>
      </p:sp>
      <p:pic>
        <p:nvPicPr>
          <p:cNvPr id="58374" name="Picture 44">
            <a:extLst>
              <a:ext uri="{FF2B5EF4-FFF2-40B4-BE49-F238E27FC236}">
                <a16:creationId xmlns:a16="http://schemas.microsoft.com/office/drawing/2014/main" id="{72772114-9BA5-47F6-AD39-5FDD4A8D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16844"/>
            <a:ext cx="50292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1C33-641B-42ED-9EC8-E1A4EE53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D4DF-79F1-4E53-8CC0-A2E6B1E74B5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FBFE4A3-EF01-44E5-8B72-5E04EC77C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Spline Interpolation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842D137-E8DA-4CD2-8A4A-25BDF2688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6096000" cy="21336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There are cases where polynomials can lead to erroneous results because of round off error and overshoot.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Alternative approach is to </a:t>
            </a:r>
            <a:r>
              <a:rPr lang="en-US" altLang="en-US" b="1" dirty="0">
                <a:latin typeface="Times New Roman" panose="02020603050405020304" pitchFamily="18" charset="0"/>
              </a:rPr>
              <a:t>apply lower-order polynomials to subsets of data points</a:t>
            </a:r>
            <a:r>
              <a:rPr lang="en-US" altLang="en-US" dirty="0">
                <a:latin typeface="Times New Roman" panose="02020603050405020304" pitchFamily="18" charset="0"/>
              </a:rPr>
              <a:t>. Such connecting polynomials are called spline functions.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BEAE6-D237-4D4D-B764-C50C941C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59742"/>
            <a:ext cx="1865617" cy="453600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DFC1E2C-36D9-4D2A-8DC6-6AD03E4F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01C8-B9FD-41DA-914D-EAE3FADA2519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E55BE713-1E0B-4A43-B7EF-399BAF623E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" y="1123950"/>
            <a:ext cx="3871354" cy="2722033"/>
          </a:xfrm>
          <a:noFill/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3C669-7F9A-44EE-9F70-EB70A943AEDF}"/>
              </a:ext>
            </a:extLst>
          </p:cNvPr>
          <p:cNvSpPr txBox="1"/>
          <p:nvPr/>
        </p:nvSpPr>
        <p:spPr>
          <a:xfrm>
            <a:off x="4572000" y="148014"/>
            <a:ext cx="3666067" cy="923330"/>
          </a:xfrm>
          <a:prstGeom prst="rect">
            <a:avLst/>
          </a:prstGeom>
          <a:solidFill>
            <a:schemeClr val="accent5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Alternative approach is to apply lower-order polynomials to subsets of data points. </a:t>
            </a:r>
            <a:endParaRPr lang="en-GB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81363E-8BBC-4D8A-8AA0-C77D0CB5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Spline Interpolation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B325F3-868C-4DFB-8EE6-EF405EA1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22205"/>
            <a:ext cx="6439458" cy="289585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6EE9E1-D08A-4B1D-AEA6-D9493DFCE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575" y="2186203"/>
            <a:ext cx="3248025" cy="2264803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851F93B0-6F8D-455D-921F-91C3418A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497" y="1358093"/>
            <a:ext cx="2710742" cy="3231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“n” is the number of equations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0E3D9E5-ADD1-4391-AF5A-9385FDCD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497" y="1781080"/>
            <a:ext cx="2274469" cy="3231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3*n unknowns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8AF8A68F-B33E-40FC-BE94-CF687041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88301156-63F9-49A9-8D54-998668D5B331}" type="slidenum">
              <a:rPr kumimoji="0" lang="ar-SA" alt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4</a:t>
            </a:fld>
            <a:endParaRPr kumimoji="0" lang="en-US" alt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0F6A8A4-A23A-4378-A701-337AF7F0E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172200" cy="854869"/>
          </a:xfrm>
        </p:spPr>
        <p:txBody>
          <a:bodyPr/>
          <a:lstStyle/>
          <a:p>
            <a:r>
              <a:rPr lang="en-US" altLang="en-US" sz="3000" dirty="0">
                <a:latin typeface="Times New Roman" panose="02020603050405020304" pitchFamily="18" charset="0"/>
              </a:rPr>
              <a:t>Examples of Polynomial Interpolation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CEF75FF-DB7F-42F6-944C-BBCC8FB631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085850"/>
            <a:ext cx="3028950" cy="3398044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Linear Interpolation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500"/>
          </a:p>
          <a:p>
            <a:pPr eaLnBrk="1" hangingPunct="1">
              <a:lnSpc>
                <a:spcPct val="90000"/>
              </a:lnSpc>
            </a:pPr>
            <a:endParaRPr lang="en-US" altLang="en-US" sz="1500"/>
          </a:p>
          <a:p>
            <a:pPr eaLnBrk="1" hangingPunct="1">
              <a:lnSpc>
                <a:spcPct val="90000"/>
              </a:lnSpc>
            </a:pPr>
            <a:endParaRPr lang="en-US" altLang="en-US" sz="1500"/>
          </a:p>
          <a:p>
            <a:pPr eaLnBrk="1" hangingPunct="1">
              <a:lnSpc>
                <a:spcPct val="90000"/>
              </a:lnSpc>
            </a:pPr>
            <a:endParaRPr lang="en-US" altLang="en-US" sz="1500"/>
          </a:p>
          <a:p>
            <a:pPr eaLnBrk="1" hangingPunct="1">
              <a:lnSpc>
                <a:spcPct val="90000"/>
              </a:lnSpc>
            </a:pPr>
            <a:endParaRPr lang="en-US" altLang="en-US" sz="1500"/>
          </a:p>
          <a:p>
            <a:pPr eaLnBrk="1" hangingPunct="1">
              <a:lnSpc>
                <a:spcPct val="90000"/>
              </a:lnSpc>
            </a:pPr>
            <a:endParaRPr lang="en-US" altLang="en-US" sz="1500"/>
          </a:p>
          <a:p>
            <a:pPr eaLnBrk="1" hangingPunct="1">
              <a:lnSpc>
                <a:spcPct val="90000"/>
              </a:lnSpc>
            </a:pPr>
            <a:r>
              <a:rPr lang="en-US" altLang="en-US" sz="1500"/>
              <a:t>Given any two points, there is one polynomial of order </a:t>
            </a:r>
            <a:r>
              <a:rPr lang="en-US" altLang="en-US" sz="1575">
                <a:solidFill>
                  <a:srgbClr val="FF0000"/>
                </a:solidFill>
              </a:rPr>
              <a:t>≤ 1</a:t>
            </a:r>
            <a:r>
              <a:rPr lang="en-US" altLang="en-US" sz="1500"/>
              <a:t> that passes through the two points.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D79F6546-5797-48DD-AB63-71B26776C2D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085850"/>
            <a:ext cx="3314700" cy="3398044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Quadratic Interpolation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500" dirty="0"/>
          </a:p>
          <a:p>
            <a:pPr eaLnBrk="1" hangingPunct="1">
              <a:lnSpc>
                <a:spcPct val="90000"/>
              </a:lnSpc>
            </a:pPr>
            <a:endParaRPr lang="en-US" altLang="en-US" sz="15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500" dirty="0"/>
              <a:t>    Given any three points there is one polynomial of order </a:t>
            </a:r>
            <a:r>
              <a:rPr lang="en-US" altLang="en-US" sz="1575" dirty="0">
                <a:solidFill>
                  <a:srgbClr val="FF0000"/>
                </a:solidFill>
              </a:rPr>
              <a:t>≤ 2</a:t>
            </a:r>
            <a:r>
              <a:rPr lang="en-US" altLang="en-US" sz="1500" dirty="0"/>
              <a:t> that passes through the three points.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8B57242C-C957-4ACF-A6D6-2E8AD4C82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1885950"/>
            <a:ext cx="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3" name="Line 6">
            <a:extLst>
              <a:ext uri="{FF2B5EF4-FFF2-40B4-BE49-F238E27FC236}">
                <a16:creationId xmlns:a16="http://schemas.microsoft.com/office/drawing/2014/main" id="{75E75073-BB26-4915-94A9-25DB61661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0861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4" name="Line 7">
            <a:extLst>
              <a:ext uri="{FF2B5EF4-FFF2-40B4-BE49-F238E27FC236}">
                <a16:creationId xmlns:a16="http://schemas.microsoft.com/office/drawing/2014/main" id="{846E13A8-8407-4084-97ED-E69A5828C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8850" y="2057400"/>
            <a:ext cx="11430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5" name="Oval 8">
            <a:extLst>
              <a:ext uri="{FF2B5EF4-FFF2-40B4-BE49-F238E27FC236}">
                <a16:creationId xmlns:a16="http://schemas.microsoft.com/office/drawing/2014/main" id="{4CF2CBA8-1D88-4F77-AA3D-199E3C1A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743200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E7AD4DA3-59E6-4D45-89F7-360EE1441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6450" y="1885950"/>
            <a:ext cx="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A89EE4E0-668C-4C11-A341-47CA26451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30861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8" name="Freeform 11">
            <a:extLst>
              <a:ext uri="{FF2B5EF4-FFF2-40B4-BE49-F238E27FC236}">
                <a16:creationId xmlns:a16="http://schemas.microsoft.com/office/drawing/2014/main" id="{4A4464BC-4E15-4FA7-8E03-81E903FE6F06}"/>
              </a:ext>
            </a:extLst>
          </p:cNvPr>
          <p:cNvSpPr>
            <a:spLocks/>
          </p:cNvSpPr>
          <p:nvPr/>
        </p:nvSpPr>
        <p:spPr bwMode="auto">
          <a:xfrm>
            <a:off x="5486400" y="2000251"/>
            <a:ext cx="1691879" cy="756047"/>
          </a:xfrm>
          <a:custGeom>
            <a:avLst/>
            <a:gdLst>
              <a:gd name="T0" fmla="*/ 2147483646 w 1421"/>
              <a:gd name="T1" fmla="*/ 2147483646 h 635"/>
              <a:gd name="T2" fmla="*/ 2147483646 w 1421"/>
              <a:gd name="T3" fmla="*/ 2147483646 h 635"/>
              <a:gd name="T4" fmla="*/ 0 w 1421"/>
              <a:gd name="T5" fmla="*/ 0 h 635"/>
              <a:gd name="T6" fmla="*/ 0 60000 65536"/>
              <a:gd name="T7" fmla="*/ 0 60000 65536"/>
              <a:gd name="T8" fmla="*/ 0 60000 65536"/>
              <a:gd name="T9" fmla="*/ 0 w 1421"/>
              <a:gd name="T10" fmla="*/ 0 h 635"/>
              <a:gd name="T11" fmla="*/ 1421 w 1421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1" h="635">
                <a:moveTo>
                  <a:pt x="1421" y="79"/>
                </a:moveTo>
                <a:cubicBezTo>
                  <a:pt x="1322" y="168"/>
                  <a:pt x="1053" y="635"/>
                  <a:pt x="816" y="622"/>
                </a:cubicBezTo>
                <a:cubicBezTo>
                  <a:pt x="579" y="609"/>
                  <a:pt x="308" y="30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9" name="Oval 12">
            <a:extLst>
              <a:ext uri="{FF2B5EF4-FFF2-40B4-BE49-F238E27FC236}">
                <a16:creationId xmlns:a16="http://schemas.microsoft.com/office/drawing/2014/main" id="{A7CC3812-6081-42E8-A8FA-08D0A159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86000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70" name="Oval 13">
            <a:extLst>
              <a:ext uri="{FF2B5EF4-FFF2-40B4-BE49-F238E27FC236}">
                <a16:creationId xmlns:a16="http://schemas.microsoft.com/office/drawing/2014/main" id="{AAC276D9-5BAD-46BE-AF3B-D4CFA506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057400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71" name="Oval 14">
            <a:extLst>
              <a:ext uri="{FF2B5EF4-FFF2-40B4-BE49-F238E27FC236}">
                <a16:creationId xmlns:a16="http://schemas.microsoft.com/office/drawing/2014/main" id="{600EFA98-01F2-4917-A7AA-0659624C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71750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72" name="Oval 15">
            <a:extLst>
              <a:ext uri="{FF2B5EF4-FFF2-40B4-BE49-F238E27FC236}">
                <a16:creationId xmlns:a16="http://schemas.microsoft.com/office/drawing/2014/main" id="{06415166-0DC1-44F4-983E-5B8A91CD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2114550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47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>
            <a:extLst>
              <a:ext uri="{FF2B5EF4-FFF2-40B4-BE49-F238E27FC236}">
                <a16:creationId xmlns:a16="http://schemas.microsoft.com/office/drawing/2014/main" id="{D1A5E681-DD12-40FF-90EF-A9868573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F28F5C-7603-4683-AD99-B53DCA8E20DE}" type="slidenum">
              <a:rPr lang="en-US" altLang="en-US" sz="1050"/>
              <a:pPr eaLnBrk="1" hangingPunct="1"/>
              <a:t>40</a:t>
            </a:fld>
            <a:endParaRPr lang="en-US" altLang="en-US" sz="105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6958FBD3-3B8D-4CD1-92F9-D68B5573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Quadratic Splines (contd)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182144-31AD-4DA0-825F-D2B13252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513748"/>
            <a:ext cx="3871354" cy="2722033"/>
          </a:xfrm>
          <a:prstGeom prst="rect">
            <a:avLst/>
          </a:prstGeom>
          <a:noFill/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AB3B4-7ECB-499E-9A21-8171F815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84" y="1276350"/>
            <a:ext cx="2815769" cy="2959431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DB48C16-F108-492E-BA49-448EB955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306" y="534554"/>
            <a:ext cx="2736958" cy="357545"/>
          </a:xfrm>
          <a:prstGeom prst="wedgeRoundRectCallout">
            <a:avLst>
              <a:gd name="adj1" fmla="val -26749"/>
              <a:gd name="adj2" fmla="val 34222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“n” is the number of equations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2C1340A-3218-4A28-A0AF-B2E967DD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5735"/>
            <a:ext cx="4013984" cy="357545"/>
          </a:xfrm>
          <a:prstGeom prst="wedgeRoundRectCallout">
            <a:avLst>
              <a:gd name="adj1" fmla="val -13281"/>
              <a:gd name="adj2" fmla="val -12131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“n-1” equations can be defined for the solution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3D238C52-A5B0-4AA1-B43E-6D74CA5A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A8F756-3DF9-4DA9-A6A3-924ED9E24A40}" type="slidenum">
              <a:rPr lang="en-US" altLang="en-US" sz="1050"/>
              <a:pPr eaLnBrk="1" hangingPunct="1"/>
              <a:t>41</a:t>
            </a:fld>
            <a:endParaRPr lang="en-US" altLang="en-US" sz="1050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B566247-2A1B-4364-84D0-384DB6E3E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6316"/>
            <a:ext cx="5994797" cy="529913"/>
          </a:xfrm>
        </p:spPr>
        <p:txBody>
          <a:bodyPr/>
          <a:lstStyle/>
          <a:p>
            <a:r>
              <a:rPr lang="en-US" altLang="en-US" dirty="0"/>
              <a:t>Quadratic Interpolation (</a:t>
            </a:r>
            <a:r>
              <a:rPr lang="en-US" altLang="en-US" dirty="0" err="1"/>
              <a:t>contd</a:t>
            </a:r>
            <a:r>
              <a:rPr lang="en-US" alt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E0570C-0E37-476E-A78F-69C945A8C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194198"/>
            <a:ext cx="3657600" cy="2568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AEC62-44FA-45AF-9277-9625FB24B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212140"/>
            <a:ext cx="3876675" cy="32670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E28EA7-4B0A-4040-A83C-CDAE1FBF6B76}"/>
              </a:ext>
            </a:extLst>
          </p:cNvPr>
          <p:cNvGrpSpPr/>
          <p:nvPr/>
        </p:nvGrpSpPr>
        <p:grpSpPr>
          <a:xfrm>
            <a:off x="3721042" y="3821996"/>
            <a:ext cx="5267325" cy="628647"/>
            <a:chOff x="3721042" y="3821996"/>
            <a:chExt cx="5267325" cy="6286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7273F0-0400-4EFD-93B0-D1898D057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1530" y="3821996"/>
              <a:ext cx="5086350" cy="2952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899E44-137D-4B0D-B413-A13FA5094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1042" y="4145843"/>
              <a:ext cx="5267325" cy="3048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6FBBF44-C61A-4049-8BA9-9973A4B0B3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560158"/>
            <a:ext cx="2867478" cy="28800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>
            <a:extLst>
              <a:ext uri="{FF2B5EF4-FFF2-40B4-BE49-F238E27FC236}">
                <a16:creationId xmlns:a16="http://schemas.microsoft.com/office/drawing/2014/main" id="{7A758FBD-A3FB-4D6E-9E7B-8223D336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2DFB7195-05EA-4C9F-851B-6AB26F29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BBA5D3-3682-4724-863C-B906CD7CF005}" type="slidenum">
              <a:rPr lang="en-US" altLang="en-US" sz="1050"/>
              <a:pPr eaLnBrk="1" hangingPunct="1"/>
              <a:t>42</a:t>
            </a:fld>
            <a:endParaRPr lang="en-US" altLang="en-US" sz="105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E00B1885-CCAA-46BB-86A9-4E84D967D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Quadratic Splines (contd)</a:t>
            </a:r>
          </a:p>
        </p:txBody>
      </p:sp>
      <p:pic>
        <p:nvPicPr>
          <p:cNvPr id="65542" name="Picture 10">
            <a:extLst>
              <a:ext uri="{FF2B5EF4-FFF2-40B4-BE49-F238E27FC236}">
                <a16:creationId xmlns:a16="http://schemas.microsoft.com/office/drawing/2014/main" id="{00CD5CD3-5810-408C-8218-D2CCA76A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4997"/>
            <a:ext cx="7372350" cy="5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DC7072A5-B277-4E8B-A0DA-179F999633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000" y="2373313"/>
            <a:ext cx="3741738" cy="1962150"/>
            <a:chOff x="408" y="1452"/>
            <a:chExt cx="2357" cy="1236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6B49614-1612-4E7B-B2FA-1BCBBEA76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463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5805F46A-BF00-449A-BBB5-5E879D408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1463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66AAAF8-EDB0-4945-829F-5DAFD6E6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1463"/>
              <a:ext cx="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BCD79AE3-1929-4C56-8CEA-BB2E665E7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463"/>
              <a:ext cx="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110B0157-C5B1-4ED5-A64A-4328A2EE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533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3B4E526-65FC-4888-A9FF-C981EBC4A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533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8C041DD7-81BB-4ED0-A672-9E53476BA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1456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A2BCE3B-4CFF-43F3-81F0-29DB478AE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533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AD56A0B6-54F2-4B73-B1F1-17E56CE54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46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6136A784-7800-486C-89ED-2FA572964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46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32CFBA3F-4AB0-4C9F-97F7-1D240E4F0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463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52EAAAD1-0450-444F-9595-6ECF6EE8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146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389459B8-A1BC-4C69-A4A6-C70B2394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463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5587D838-193D-470B-B247-F26EBB2DD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146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8951AA94-FF55-4086-8EBA-99F5BA90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463"/>
              <a:ext cx="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B0FF44A9-8EC8-4296-8C96-46A0F2F84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1452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6435E520-29D5-45B7-AFE1-541BB82ED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1452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2D0EBC32-735D-48C7-A6BB-712ED5DE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452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DB5F32C6-CCAA-4223-9E69-62E2158F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463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A1DF1A9-22EB-468D-A58F-9363A90FA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33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BB7BE1B9-F5F5-4ADC-9630-696704EC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1533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8B99573E-2369-4900-8BDC-F8424FDFB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146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6FE9FB7D-262F-4CB5-B3B4-8141FE50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46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8CFA06B7-2AB2-4103-9F48-328E652D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46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C42C7BAF-F2D6-4EC8-9B33-7D495424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452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£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BB0A3D36-FE95-4BDD-97E4-617B931E0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452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£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7956B94A-D175-485D-A4E0-44E99151A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63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FC899060-63EF-44F8-A60C-333712C4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7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3AF6713A-D66C-4276-B795-348CDBD71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705"/>
              <a:ext cx="2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E15DCE01-A2C1-4546-A106-5FCBFA578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17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15FCDCC4-921E-439A-A3E0-FA11E6C8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1775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856D62BC-5DEE-4517-9C4D-56DD1C81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775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11583224-7B0F-4AD2-A8BB-31651404E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1698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5CC62593-4AD9-4DF5-AAA3-480B16AB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1775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BF96EB96-C5BC-4CB0-A086-A1B0B5B1A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1705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F39A9DAA-EFD9-408B-965D-71A06C8A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1705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1852B7B7-FD67-4401-A7FB-194A31B7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1705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087961F6-2F26-4B8D-90F8-88736F65D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1705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9A14056A-5CD0-49BC-8D9C-D3B5716E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1705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058F15A2-94F0-4D4A-95C4-69B1AA51B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1694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540CA257-7AAE-4F2E-A3B2-5346EC96B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694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66BF04A3-901B-4FC5-84C3-4A5EA981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1694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2D6FAA14-327B-4858-A1C2-20B3CBEA9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7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98D71A6A-15E7-4E99-8301-C5ADC9CB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775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A72CD611-FCB6-45E0-A415-9BCD1206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775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B2EF731C-6F31-4D1A-AFDC-345105BBA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705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2CA92C56-5A1A-4F30-B883-E559C98F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705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77D20C55-CEBC-4F7F-9E3B-2DCEB492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705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CCAA97CC-1200-443F-97CC-AA2053B70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694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£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1F6040DD-22D3-44EA-945F-6DE2320FB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694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£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2E498A13-BF89-49FD-9DAF-F8DA88DA3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E766EE24-4273-43AF-B812-1A1D4659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9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2355D725-21B5-47FB-8E05-D43E00ED6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9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63A939A9-E734-4D68-BB4F-80C09629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19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8FF4BE3F-55A5-4CAA-AEA9-1D82F050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19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0585229-E6BA-4663-82EE-4DB95F798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112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EB8F985B-70BD-4281-AAC6-7B17C4866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112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62A344EC-3AD5-46F3-B646-F2FCFBC6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112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100F7EF5-1318-44CA-91B4-1E2386B0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12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7CECF137-2D86-4F92-889D-C09D8275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3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36" name="Rectangle 65">
              <a:extLst>
                <a:ext uri="{FF2B5EF4-FFF2-40B4-BE49-F238E27FC236}">
                  <a16:creationId xmlns:a16="http://schemas.microsoft.com/office/drawing/2014/main" id="{82F36A83-3F78-44A5-B696-2F4D93818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3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37" name="Rectangle 66">
              <a:extLst>
                <a:ext uri="{FF2B5EF4-FFF2-40B4-BE49-F238E27FC236}">
                  <a16:creationId xmlns:a16="http://schemas.microsoft.com/office/drawing/2014/main" id="{3FECE32B-A306-429E-95A2-9158EC499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3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4" name="Rectangle 67">
              <a:extLst>
                <a:ext uri="{FF2B5EF4-FFF2-40B4-BE49-F238E27FC236}">
                  <a16:creationId xmlns:a16="http://schemas.microsoft.com/office/drawing/2014/main" id="{9D2DDC47-4B2A-481C-B885-FF5416310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305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5" name="Rectangle 68">
              <a:extLst>
                <a:ext uri="{FF2B5EF4-FFF2-40B4-BE49-F238E27FC236}">
                  <a16:creationId xmlns:a16="http://schemas.microsoft.com/office/drawing/2014/main" id="{BE3F3742-728E-45BA-8075-92A2940F6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5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6" name="Rectangle 69">
              <a:extLst>
                <a:ext uri="{FF2B5EF4-FFF2-40B4-BE49-F238E27FC236}">
                  <a16:creationId xmlns:a16="http://schemas.microsoft.com/office/drawing/2014/main" id="{E6A54DE4-0F49-4C10-B9AC-15A56914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518"/>
              <a:ext cx="2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7" name="Rectangle 70">
              <a:extLst>
                <a:ext uri="{FF2B5EF4-FFF2-40B4-BE49-F238E27FC236}">
                  <a16:creationId xmlns:a16="http://schemas.microsoft.com/office/drawing/2014/main" id="{A8BEEB82-E67D-40DA-A9F9-6DA4E13C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25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8" name="Rectangle 71">
              <a:extLst>
                <a:ext uri="{FF2B5EF4-FFF2-40B4-BE49-F238E27FC236}">
                  <a16:creationId xmlns:a16="http://schemas.microsoft.com/office/drawing/2014/main" id="{C334CD25-53B1-40E8-BB35-95B9FB9B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2510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49" name="Rectangle 72">
              <a:extLst>
                <a:ext uri="{FF2B5EF4-FFF2-40B4-BE49-F238E27FC236}">
                  <a16:creationId xmlns:a16="http://schemas.microsoft.com/office/drawing/2014/main" id="{5E33F813-3490-47C7-8630-6CD44A814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589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0" name="Rectangle 73">
              <a:extLst>
                <a:ext uri="{FF2B5EF4-FFF2-40B4-BE49-F238E27FC236}">
                  <a16:creationId xmlns:a16="http://schemas.microsoft.com/office/drawing/2014/main" id="{E062C2BC-A11F-42A9-A3A0-688C3BC1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2589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1" name="Rectangle 74">
              <a:extLst>
                <a:ext uri="{FF2B5EF4-FFF2-40B4-BE49-F238E27FC236}">
                  <a16:creationId xmlns:a16="http://schemas.microsoft.com/office/drawing/2014/main" id="{8331E70C-D11C-4D2C-AB8B-69D9D4D3D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589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2" name="Rectangle 75">
              <a:extLst>
                <a:ext uri="{FF2B5EF4-FFF2-40B4-BE49-F238E27FC236}">
                  <a16:creationId xmlns:a16="http://schemas.microsoft.com/office/drawing/2014/main" id="{61D5DE66-6221-49A5-AD7C-4EB994E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518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3" name="Rectangle 76">
              <a:extLst>
                <a:ext uri="{FF2B5EF4-FFF2-40B4-BE49-F238E27FC236}">
                  <a16:creationId xmlns:a16="http://schemas.microsoft.com/office/drawing/2014/main" id="{4B1AFAB0-5571-45B5-9EEE-100FE436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518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4" name="Rectangle 77">
              <a:extLst>
                <a:ext uri="{FF2B5EF4-FFF2-40B4-BE49-F238E27FC236}">
                  <a16:creationId xmlns:a16="http://schemas.microsoft.com/office/drawing/2014/main" id="{EC127215-54CD-4F39-9BFC-5C3C4F96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518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5" name="Rectangle 78">
              <a:extLst>
                <a:ext uri="{FF2B5EF4-FFF2-40B4-BE49-F238E27FC236}">
                  <a16:creationId xmlns:a16="http://schemas.microsoft.com/office/drawing/2014/main" id="{BD078A70-5239-4392-8890-3D8BCE730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2518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6" name="Rectangle 79">
              <a:extLst>
                <a:ext uri="{FF2B5EF4-FFF2-40B4-BE49-F238E27FC236}">
                  <a16:creationId xmlns:a16="http://schemas.microsoft.com/office/drawing/2014/main" id="{9AB7381D-E86E-433D-8D43-6E02D53DB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518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7" name="Rectangle 80">
              <a:extLst>
                <a:ext uri="{FF2B5EF4-FFF2-40B4-BE49-F238E27FC236}">
                  <a16:creationId xmlns:a16="http://schemas.microsoft.com/office/drawing/2014/main" id="{30125E06-97DB-4E9B-AF94-31CA3FA4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507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8" name="Rectangle 81">
              <a:extLst>
                <a:ext uri="{FF2B5EF4-FFF2-40B4-BE49-F238E27FC236}">
                  <a16:creationId xmlns:a16="http://schemas.microsoft.com/office/drawing/2014/main" id="{4ED0B266-54DA-4119-ACF5-7A0B603F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2507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59" name="Rectangle 82">
              <a:extLst>
                <a:ext uri="{FF2B5EF4-FFF2-40B4-BE49-F238E27FC236}">
                  <a16:creationId xmlns:a16="http://schemas.microsoft.com/office/drawing/2014/main" id="{14A67CD3-B93D-4D1F-935E-CED38BB62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2507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0" name="Rectangle 83">
              <a:extLst>
                <a:ext uri="{FF2B5EF4-FFF2-40B4-BE49-F238E27FC236}">
                  <a16:creationId xmlns:a16="http://schemas.microsoft.com/office/drawing/2014/main" id="{2FDACE03-8C22-4025-96DB-52E58F956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25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1" name="Rectangle 84">
              <a:extLst>
                <a:ext uri="{FF2B5EF4-FFF2-40B4-BE49-F238E27FC236}">
                  <a16:creationId xmlns:a16="http://schemas.microsoft.com/office/drawing/2014/main" id="{4AECE415-0275-44E9-8D41-C710325F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2589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2" name="Rectangle 85">
              <a:extLst>
                <a:ext uri="{FF2B5EF4-FFF2-40B4-BE49-F238E27FC236}">
                  <a16:creationId xmlns:a16="http://schemas.microsoft.com/office/drawing/2014/main" id="{C7DD98E4-6E9C-4CA3-962C-B577D82B7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589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3" name="Rectangle 86">
              <a:extLst>
                <a:ext uri="{FF2B5EF4-FFF2-40B4-BE49-F238E27FC236}">
                  <a16:creationId xmlns:a16="http://schemas.microsoft.com/office/drawing/2014/main" id="{900AC8F7-E19A-46B7-ACD8-58606B71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2518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4" name="Rectangle 87">
              <a:extLst>
                <a:ext uri="{FF2B5EF4-FFF2-40B4-BE49-F238E27FC236}">
                  <a16:creationId xmlns:a16="http://schemas.microsoft.com/office/drawing/2014/main" id="{787F25BC-B334-4072-BBFD-1427D88A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2518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5" name="Rectangle 88">
              <a:extLst>
                <a:ext uri="{FF2B5EF4-FFF2-40B4-BE49-F238E27FC236}">
                  <a16:creationId xmlns:a16="http://schemas.microsoft.com/office/drawing/2014/main" id="{2499D2EF-ED6E-473E-A6F6-5598ACFC4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518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6" name="Rectangle 89">
              <a:extLst>
                <a:ext uri="{FF2B5EF4-FFF2-40B4-BE49-F238E27FC236}">
                  <a16:creationId xmlns:a16="http://schemas.microsoft.com/office/drawing/2014/main" id="{71069C15-92C6-4A48-BF76-76EBD8642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507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£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7" name="Rectangle 90">
              <a:extLst>
                <a:ext uri="{FF2B5EF4-FFF2-40B4-BE49-F238E27FC236}">
                  <a16:creationId xmlns:a16="http://schemas.microsoft.com/office/drawing/2014/main" id="{AAEA2824-902C-4930-B2D7-2773051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2507"/>
              <a:ext cx="12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£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8" name="Rectangle 91">
              <a:extLst>
                <a:ext uri="{FF2B5EF4-FFF2-40B4-BE49-F238E27FC236}">
                  <a16:creationId xmlns:a16="http://schemas.microsoft.com/office/drawing/2014/main" id="{08CCD797-2F5F-4DF3-B4B7-A55A7209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582"/>
              <a:ext cx="8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69" name="Rectangle 92">
              <a:extLst>
                <a:ext uri="{FF2B5EF4-FFF2-40B4-BE49-F238E27FC236}">
                  <a16:creationId xmlns:a16="http://schemas.microsoft.com/office/drawing/2014/main" id="{46ADF309-2AE2-41BA-87BF-CA27D6B55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2588"/>
              <a:ext cx="6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70" name="Rectangle 93">
              <a:extLst>
                <a:ext uri="{FF2B5EF4-FFF2-40B4-BE49-F238E27FC236}">
                  <a16:creationId xmlns:a16="http://schemas.microsoft.com/office/drawing/2014/main" id="{9D72E437-1023-4A83-8754-9E2E4FA3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518"/>
              <a:ext cx="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99" name="Picture 4">
            <a:extLst>
              <a:ext uri="{FF2B5EF4-FFF2-40B4-BE49-F238E27FC236}">
                <a16:creationId xmlns:a16="http://schemas.microsoft.com/office/drawing/2014/main" id="{A36B0697-0367-4996-9257-C9233AF5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9058" y="2135255"/>
            <a:ext cx="3871354" cy="2722033"/>
          </a:xfrm>
          <a:prstGeom prst="rect">
            <a:avLst/>
          </a:prstGeom>
          <a:noFill/>
          <a:ln/>
        </p:spPr>
      </p:pic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2">
            <a:extLst>
              <a:ext uri="{FF2B5EF4-FFF2-40B4-BE49-F238E27FC236}">
                <a16:creationId xmlns:a16="http://schemas.microsoft.com/office/drawing/2014/main" id="{04744A2A-D5B7-4BD5-BC8E-9998E372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6149" name="Slide Number Placeholder 3">
            <a:extLst>
              <a:ext uri="{FF2B5EF4-FFF2-40B4-BE49-F238E27FC236}">
                <a16:creationId xmlns:a16="http://schemas.microsoft.com/office/drawing/2014/main" id="{7C8D06ED-9C93-4447-88DB-417B05A0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4686300"/>
            <a:ext cx="21336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CFB174-6E86-446F-AD0F-21BA255A7ED8}" type="slidenum">
              <a:rPr lang="en-US" altLang="en-US" sz="1050"/>
              <a:pPr eaLnBrk="1" hangingPunct="1"/>
              <a:t>43</a:t>
            </a:fld>
            <a:endParaRPr lang="en-US" altLang="en-US" sz="1050"/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D0D30973-740B-4574-B5FF-CE172655DD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97787"/>
            <a:ext cx="5844779" cy="62865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Quadratic Spline Example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A826578C-98E2-4B4B-9D7A-595B735D50D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330" y="1131376"/>
            <a:ext cx="8146469" cy="1371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600" dirty="0"/>
              <a:t>The upward velocity of a rocket is given as a function of time. Using quadratic splines</a:t>
            </a:r>
          </a:p>
          <a:p>
            <a:pPr marL="0" indent="0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 sz="1600" dirty="0"/>
              <a:t> Find the velocity at t=16 seconds</a:t>
            </a:r>
          </a:p>
          <a:p>
            <a:pPr marL="0" indent="0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 sz="1600" dirty="0"/>
              <a:t> Find the acceleration at t=16 seconds</a:t>
            </a:r>
          </a:p>
          <a:p>
            <a:pPr marL="0" indent="0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 sz="1600" dirty="0"/>
              <a:t> Find the distance covered between t=11 and t=16 seconds</a:t>
            </a:r>
          </a:p>
        </p:txBody>
      </p:sp>
      <p:sp>
        <p:nvSpPr>
          <p:cNvPr id="6152" name="Rectangle 5">
            <a:extLst>
              <a:ext uri="{FF2B5EF4-FFF2-40B4-BE49-F238E27FC236}">
                <a16:creationId xmlns:a16="http://schemas.microsoft.com/office/drawing/2014/main" id="{41DFD846-7C62-49FD-921C-BC1721C0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50147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153" name="Rectangle 6">
            <a:extLst>
              <a:ext uri="{FF2B5EF4-FFF2-40B4-BE49-F238E27FC236}">
                <a16:creationId xmlns:a16="http://schemas.microsoft.com/office/drawing/2014/main" id="{3E1593B3-7458-4D0F-BBEC-1E65D825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93" y="1425156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pic>
        <p:nvPicPr>
          <p:cNvPr id="6154" name="Picture 110" descr="mws_gen_inp_txt_direct_Fig2">
            <a:extLst>
              <a:ext uri="{FF2B5EF4-FFF2-40B4-BE49-F238E27FC236}">
                <a16:creationId xmlns:a16="http://schemas.microsoft.com/office/drawing/2014/main" id="{29621408-1F0F-4FB0-945D-E05B3E1D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90" y="2497194"/>
            <a:ext cx="2971800" cy="222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Rectangle 101">
            <a:extLst>
              <a:ext uri="{FF2B5EF4-FFF2-40B4-BE49-F238E27FC236}">
                <a16:creationId xmlns:a16="http://schemas.microsoft.com/office/drawing/2014/main" id="{95EEA3BD-CFB0-490A-9DD3-769972F9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96" y="2571750"/>
            <a:ext cx="1657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Table Velocity as a </a:t>
            </a:r>
          </a:p>
          <a:p>
            <a:pPr eaLnBrk="1" hangingPunct="1"/>
            <a:r>
              <a:rPr lang="en-US" altLang="en-US" sz="1200" dirty="0"/>
              <a:t>function of time</a:t>
            </a:r>
          </a:p>
        </p:txBody>
      </p:sp>
      <p:sp>
        <p:nvSpPr>
          <p:cNvPr id="6156" name="Rectangle 102">
            <a:extLst>
              <a:ext uri="{FF2B5EF4-FFF2-40B4-BE49-F238E27FC236}">
                <a16:creationId xmlns:a16="http://schemas.microsoft.com/office/drawing/2014/main" id="{79BF0585-8A2D-4A89-BFB8-B859796A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585" y="4654719"/>
            <a:ext cx="24572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350"/>
              <a:t>Figure. Velocity vs. time data </a:t>
            </a:r>
          </a:p>
          <a:p>
            <a:r>
              <a:rPr lang="en-US" altLang="en-US" sz="1350"/>
              <a:t>for the rocket example</a:t>
            </a:r>
          </a:p>
        </p:txBody>
      </p:sp>
      <p:pic>
        <p:nvPicPr>
          <p:cNvPr id="6157" name="Picture 103" descr="picture of rocket">
            <a:extLst>
              <a:ext uri="{FF2B5EF4-FFF2-40B4-BE49-F238E27FC236}">
                <a16:creationId xmlns:a16="http://schemas.microsoft.com/office/drawing/2014/main" id="{6172A592-822F-407E-B7E7-183A2599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640525"/>
            <a:ext cx="181213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BF05EC-AC05-4659-924B-7EFE82437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43119"/>
              </p:ext>
            </p:extLst>
          </p:nvPr>
        </p:nvGraphicFramePr>
        <p:xfrm>
          <a:off x="984646" y="3086100"/>
          <a:ext cx="1606154" cy="1600200"/>
        </p:xfrm>
        <a:graphic>
          <a:graphicData uri="http://schemas.openxmlformats.org/drawingml/2006/table">
            <a:tbl>
              <a:tblPr/>
              <a:tblGrid>
                <a:gridCol w="62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(s)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(m/s)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146" name="Object 30">
            <a:extLst>
              <a:ext uri="{FF2B5EF4-FFF2-40B4-BE49-F238E27FC236}">
                <a16:creationId xmlns:a16="http://schemas.microsoft.com/office/drawing/2014/main" id="{B58DD7A0-B9DD-41EA-B66D-DE68226D3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72835"/>
              </p:ext>
            </p:extLst>
          </p:nvPr>
        </p:nvGraphicFramePr>
        <p:xfrm>
          <a:off x="1156096" y="3099198"/>
          <a:ext cx="121444" cy="21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7" imgW="88746" imgH="152136" progId="Equation.3">
                  <p:embed/>
                </p:oleObj>
              </mc:Choice>
              <mc:Fallback>
                <p:oleObj name="Equation" r:id="rId7" imgW="88746" imgH="152136" progId="Equation.3">
                  <p:embed/>
                  <p:pic>
                    <p:nvPicPr>
                      <p:cNvPr id="6146" name="Object 30">
                        <a:extLst>
                          <a:ext uri="{FF2B5EF4-FFF2-40B4-BE49-F238E27FC236}">
                            <a16:creationId xmlns:a16="http://schemas.microsoft.com/office/drawing/2014/main" id="{B58DD7A0-B9DD-41EA-B66D-DE68226D3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096" y="3099198"/>
                        <a:ext cx="121444" cy="215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1">
            <a:extLst>
              <a:ext uri="{FF2B5EF4-FFF2-40B4-BE49-F238E27FC236}">
                <a16:creationId xmlns:a16="http://schemas.microsoft.com/office/drawing/2014/main" id="{62FF0D97-B385-4AA1-AA32-6125D3D07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57800"/>
              </p:ext>
            </p:extLst>
          </p:nvPr>
        </p:nvGraphicFramePr>
        <p:xfrm>
          <a:off x="1765696" y="30861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9" imgW="266469" imgH="203024" progId="Equation.3">
                  <p:embed/>
                </p:oleObj>
              </mc:Choice>
              <mc:Fallback>
                <p:oleObj name="Equation" r:id="rId9" imgW="266469" imgH="203024" progId="Equation.3">
                  <p:embed/>
                  <p:pic>
                    <p:nvPicPr>
                      <p:cNvPr id="6147" name="Object 31">
                        <a:extLst>
                          <a:ext uri="{FF2B5EF4-FFF2-40B4-BE49-F238E27FC236}">
                            <a16:creationId xmlns:a16="http://schemas.microsoft.com/office/drawing/2014/main" id="{62FF0D97-B385-4AA1-AA32-6125D3D07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696" y="30861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Slide Number Placeholder 3">
            <a:extLst>
              <a:ext uri="{FF2B5EF4-FFF2-40B4-BE49-F238E27FC236}">
                <a16:creationId xmlns:a16="http://schemas.microsoft.com/office/drawing/2014/main" id="{8EABA258-317B-47C7-BDFB-A267EB52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D0F16D-F14A-4E3F-AFDF-24018E72F71D}" type="slidenum">
              <a:rPr lang="en-US" altLang="en-US" sz="1050"/>
              <a:pPr eaLnBrk="1" hangingPunct="1"/>
              <a:t>44</a:t>
            </a:fld>
            <a:endParaRPr lang="en-US" altLang="en-US" sz="1050"/>
          </a:p>
        </p:txBody>
      </p:sp>
      <p:sp>
        <p:nvSpPr>
          <p:cNvPr id="7182" name="Rectangle 2">
            <a:extLst>
              <a:ext uri="{FF2B5EF4-FFF2-40B4-BE49-F238E27FC236}">
                <a16:creationId xmlns:a16="http://schemas.microsoft.com/office/drawing/2014/main" id="{9B90E61E-5AD7-4D8C-80E7-ACB2C60449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7183" name="Text Box 3">
            <a:extLst>
              <a:ext uri="{FF2B5EF4-FFF2-40B4-BE49-F238E27FC236}">
                <a16:creationId xmlns:a16="http://schemas.microsoft.com/office/drawing/2014/main" id="{71B70E6A-65BC-4E73-8F2A-43AEE7CF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2257425"/>
            <a:ext cx="135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84" name="Rectangle 4">
            <a:extLst>
              <a:ext uri="{FF2B5EF4-FFF2-40B4-BE49-F238E27FC236}">
                <a16:creationId xmlns:a16="http://schemas.microsoft.com/office/drawing/2014/main" id="{451D827F-E2CC-4EAD-B752-2724A4DE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2643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185" name="Rectangle 5">
            <a:extLst>
              <a:ext uri="{FF2B5EF4-FFF2-40B4-BE49-F238E27FC236}">
                <a16:creationId xmlns:a16="http://schemas.microsoft.com/office/drawing/2014/main" id="{9686BB01-8291-4DC5-ADCE-F7634CD6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90280"/>
            <a:ext cx="8084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186" name="Rectangle 6">
            <a:extLst>
              <a:ext uri="{FF2B5EF4-FFF2-40B4-BE49-F238E27FC236}">
                <a16:creationId xmlns:a16="http://schemas.microsoft.com/office/drawing/2014/main" id="{A0EE763B-9616-4B28-A205-88BC230C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77758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187" name="Rectangle 10">
            <a:extLst>
              <a:ext uri="{FF2B5EF4-FFF2-40B4-BE49-F238E27FC236}">
                <a16:creationId xmlns:a16="http://schemas.microsoft.com/office/drawing/2014/main" id="{9786A706-27F5-455F-91AA-2B7010F0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4217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7170" name="Object 22">
            <a:extLst>
              <a:ext uri="{FF2B5EF4-FFF2-40B4-BE49-F238E27FC236}">
                <a16:creationId xmlns:a16="http://schemas.microsoft.com/office/drawing/2014/main" id="{F5879FF5-9AC5-4C58-B9F3-0E5672AAA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073944"/>
          <a:ext cx="345638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2" name="Equation" r:id="rId5" imgW="1270000" imgH="228600" progId="Equation.3">
                  <p:embed/>
                </p:oleObj>
              </mc:Choice>
              <mc:Fallback>
                <p:oleObj name="Equation" r:id="rId5" imgW="1270000" imgH="228600" progId="Equation.3">
                  <p:embed/>
                  <p:pic>
                    <p:nvPicPr>
                      <p:cNvPr id="7170" name="Object 22">
                        <a:extLst>
                          <a:ext uri="{FF2B5EF4-FFF2-40B4-BE49-F238E27FC236}">
                            <a16:creationId xmlns:a16="http://schemas.microsoft.com/office/drawing/2014/main" id="{F5879FF5-9AC5-4C58-B9F3-0E5672AAA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073944"/>
                        <a:ext cx="345638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1">
            <a:extLst>
              <a:ext uri="{FF2B5EF4-FFF2-40B4-BE49-F238E27FC236}">
                <a16:creationId xmlns:a16="http://schemas.microsoft.com/office/drawing/2014/main" id="{9F1FBD9C-0E16-4717-A8FC-B76CAF0D3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1250157"/>
          <a:ext cx="1371600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3" name="Equation" r:id="rId7" imgW="621760" imgH="177646" progId="Equation.3">
                  <p:embed/>
                </p:oleObj>
              </mc:Choice>
              <mc:Fallback>
                <p:oleObj name="Equation" r:id="rId7" imgW="621760" imgH="177646" progId="Equation.3">
                  <p:embed/>
                  <p:pic>
                    <p:nvPicPr>
                      <p:cNvPr id="7171" name="Object 21">
                        <a:extLst>
                          <a:ext uri="{FF2B5EF4-FFF2-40B4-BE49-F238E27FC236}">
                            <a16:creationId xmlns:a16="http://schemas.microsoft.com/office/drawing/2014/main" id="{9F1FBD9C-0E16-4717-A8FC-B76CAF0D3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1250157"/>
                        <a:ext cx="1371600" cy="407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20">
            <a:extLst>
              <a:ext uri="{FF2B5EF4-FFF2-40B4-BE49-F238E27FC236}">
                <a16:creationId xmlns:a16="http://schemas.microsoft.com/office/drawing/2014/main" id="{C548990B-5C4E-4F47-B9EB-0A8AAFCBD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1698625"/>
          <a:ext cx="28146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" name="Microsoft Equation 3.0" r:id="rId9" imgW="1054100" imgH="228600" progId="Equation.3">
                  <p:embed/>
                </p:oleObj>
              </mc:Choice>
              <mc:Fallback>
                <p:oleObj name="Microsoft Equation 3.0" r:id="rId9" imgW="1054100" imgH="228600" progId="Equation.3">
                  <p:embed/>
                  <p:pic>
                    <p:nvPicPr>
                      <p:cNvPr id="7172" name="Object 20">
                        <a:extLst>
                          <a:ext uri="{FF2B5EF4-FFF2-40B4-BE49-F238E27FC236}">
                            <a16:creationId xmlns:a16="http://schemas.microsoft.com/office/drawing/2014/main" id="{C548990B-5C4E-4F47-B9EB-0A8AAFCBD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1698625"/>
                        <a:ext cx="28146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9">
            <a:extLst>
              <a:ext uri="{FF2B5EF4-FFF2-40B4-BE49-F238E27FC236}">
                <a16:creationId xmlns:a16="http://schemas.microsoft.com/office/drawing/2014/main" id="{76B725B3-9830-47C8-80FE-178FEE121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1801416"/>
          <a:ext cx="1572816" cy="41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5" name="Equation" r:id="rId11" imgW="685502" imgH="177723" progId="Equation.3">
                  <p:embed/>
                </p:oleObj>
              </mc:Choice>
              <mc:Fallback>
                <p:oleObj name="Equation" r:id="rId11" imgW="685502" imgH="177723" progId="Equation.3">
                  <p:embed/>
                  <p:pic>
                    <p:nvPicPr>
                      <p:cNvPr id="7173" name="Object 19">
                        <a:extLst>
                          <a:ext uri="{FF2B5EF4-FFF2-40B4-BE49-F238E27FC236}">
                            <a16:creationId xmlns:a16="http://schemas.microsoft.com/office/drawing/2014/main" id="{76B725B3-9830-47C8-80FE-178FEE121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1801416"/>
                        <a:ext cx="1572816" cy="415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>
            <a:extLst>
              <a:ext uri="{FF2B5EF4-FFF2-40B4-BE49-F238E27FC236}">
                <a16:creationId xmlns:a16="http://schemas.microsoft.com/office/drawing/2014/main" id="{D839E3BB-93D6-48A1-BE67-CEF366EA2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0579" y="2274094"/>
          <a:ext cx="2793206" cy="6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6" name="Equation" r:id="rId13" imgW="1040948" imgH="241195" progId="Equation.3">
                  <p:embed/>
                </p:oleObj>
              </mc:Choice>
              <mc:Fallback>
                <p:oleObj name="Equation" r:id="rId13" imgW="1040948" imgH="241195" progId="Equation.3">
                  <p:embed/>
                  <p:pic>
                    <p:nvPicPr>
                      <p:cNvPr id="7174" name="Object 18">
                        <a:extLst>
                          <a:ext uri="{FF2B5EF4-FFF2-40B4-BE49-F238E27FC236}">
                            <a16:creationId xmlns:a16="http://schemas.microsoft.com/office/drawing/2014/main" id="{D839E3BB-93D6-48A1-BE67-CEF366EA23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579" y="2274094"/>
                        <a:ext cx="2793206" cy="640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7">
            <a:extLst>
              <a:ext uri="{FF2B5EF4-FFF2-40B4-BE49-F238E27FC236}">
                <a16:creationId xmlns:a16="http://schemas.microsoft.com/office/drawing/2014/main" id="{C50F0A68-300B-4166-AEDA-1F62D6250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2432447"/>
          <a:ext cx="1702594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7" name="Equation" r:id="rId15" imgW="685800" imgH="177480" progId="Equation.3">
                  <p:embed/>
                </p:oleObj>
              </mc:Choice>
              <mc:Fallback>
                <p:oleObj name="Equation" r:id="rId15" imgW="685800" imgH="177480" progId="Equation.3">
                  <p:embed/>
                  <p:pic>
                    <p:nvPicPr>
                      <p:cNvPr id="7175" name="Object 17">
                        <a:extLst>
                          <a:ext uri="{FF2B5EF4-FFF2-40B4-BE49-F238E27FC236}">
                            <a16:creationId xmlns:a16="http://schemas.microsoft.com/office/drawing/2014/main" id="{C50F0A68-300B-4166-AEDA-1F62D6250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432447"/>
                        <a:ext cx="1702594" cy="451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6">
            <a:extLst>
              <a:ext uri="{FF2B5EF4-FFF2-40B4-BE49-F238E27FC236}">
                <a16:creationId xmlns:a16="http://schemas.microsoft.com/office/drawing/2014/main" id="{DBC1BA3D-8A9C-4EA4-B7D5-E1D90C96F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2900362"/>
          <a:ext cx="2753916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8" name="Equation" r:id="rId17" imgW="1054100" imgH="228600" progId="Equation.3">
                  <p:embed/>
                </p:oleObj>
              </mc:Choice>
              <mc:Fallback>
                <p:oleObj name="Equation" r:id="rId17" imgW="1054100" imgH="228600" progId="Equation.3">
                  <p:embed/>
                  <p:pic>
                    <p:nvPicPr>
                      <p:cNvPr id="7176" name="Object 16">
                        <a:extLst>
                          <a:ext uri="{FF2B5EF4-FFF2-40B4-BE49-F238E27FC236}">
                            <a16:creationId xmlns:a16="http://schemas.microsoft.com/office/drawing/2014/main" id="{DBC1BA3D-8A9C-4EA4-B7D5-E1D90C96F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900362"/>
                        <a:ext cx="2753916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5">
            <a:extLst>
              <a:ext uri="{FF2B5EF4-FFF2-40B4-BE49-F238E27FC236}">
                <a16:creationId xmlns:a16="http://schemas.microsoft.com/office/drawing/2014/main" id="{F80FA627-F43A-4159-B655-F34A268A2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1" y="3002756"/>
          <a:ext cx="1983581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9" name="Equation" r:id="rId19" imgW="825142" imgH="177723" progId="Equation.3">
                  <p:embed/>
                </p:oleObj>
              </mc:Choice>
              <mc:Fallback>
                <p:oleObj name="Equation" r:id="rId19" imgW="825142" imgH="177723" progId="Equation.3">
                  <p:embed/>
                  <p:pic>
                    <p:nvPicPr>
                      <p:cNvPr id="7177" name="Object 15">
                        <a:extLst>
                          <a:ext uri="{FF2B5EF4-FFF2-40B4-BE49-F238E27FC236}">
                            <a16:creationId xmlns:a16="http://schemas.microsoft.com/office/drawing/2014/main" id="{F80FA627-F43A-4159-B655-F34A268A2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1" y="3002756"/>
                        <a:ext cx="1983581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4">
            <a:extLst>
              <a:ext uri="{FF2B5EF4-FFF2-40B4-BE49-F238E27FC236}">
                <a16:creationId xmlns:a16="http://schemas.microsoft.com/office/drawing/2014/main" id="{8D980F86-E841-4C66-9D51-5D1E3FD2C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6531" y="3531394"/>
          <a:ext cx="2733675" cy="62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0" name="Equation" r:id="rId21" imgW="1040948" imgH="241195" progId="Equation.3">
                  <p:embed/>
                </p:oleObj>
              </mc:Choice>
              <mc:Fallback>
                <p:oleObj name="Equation" r:id="rId21" imgW="1040948" imgH="241195" progId="Equation.3">
                  <p:embed/>
                  <p:pic>
                    <p:nvPicPr>
                      <p:cNvPr id="7178" name="Object 14">
                        <a:extLst>
                          <a:ext uri="{FF2B5EF4-FFF2-40B4-BE49-F238E27FC236}">
                            <a16:creationId xmlns:a16="http://schemas.microsoft.com/office/drawing/2014/main" id="{8D980F86-E841-4C66-9D51-5D1E3FD2C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531" y="3531394"/>
                        <a:ext cx="2733675" cy="625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3">
            <a:extLst>
              <a:ext uri="{FF2B5EF4-FFF2-40B4-BE49-F238E27FC236}">
                <a16:creationId xmlns:a16="http://schemas.microsoft.com/office/drawing/2014/main" id="{CB832A9A-544C-4311-B36A-1F610536B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3631406"/>
          <a:ext cx="1949054" cy="42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1" name="Equation" r:id="rId23" imgW="825142" imgH="177723" progId="Equation.3">
                  <p:embed/>
                </p:oleObj>
              </mc:Choice>
              <mc:Fallback>
                <p:oleObj name="Equation" r:id="rId23" imgW="825142" imgH="177723" progId="Equation.3">
                  <p:embed/>
                  <p:pic>
                    <p:nvPicPr>
                      <p:cNvPr id="7179" name="Object 13">
                        <a:extLst>
                          <a:ext uri="{FF2B5EF4-FFF2-40B4-BE49-F238E27FC236}">
                            <a16:creationId xmlns:a16="http://schemas.microsoft.com/office/drawing/2014/main" id="{CB832A9A-544C-4311-B36A-1F610536B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3631406"/>
                        <a:ext cx="1949054" cy="425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Rectangle 24">
            <a:extLst>
              <a:ext uri="{FF2B5EF4-FFF2-40B4-BE49-F238E27FC236}">
                <a16:creationId xmlns:a16="http://schemas.microsoft.com/office/drawing/2014/main" id="{4BF3E70E-1B98-46AF-ADCB-E377C2DB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3" y="398934"/>
            <a:ext cx="11079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189" name="Rectangle 26">
            <a:extLst>
              <a:ext uri="{FF2B5EF4-FFF2-40B4-BE49-F238E27FC236}">
                <a16:creationId xmlns:a16="http://schemas.microsoft.com/office/drawing/2014/main" id="{DFEDAACC-751F-4DA6-B976-1A912128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3" y="1049015"/>
            <a:ext cx="11079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190" name="Rectangle 28">
            <a:extLst>
              <a:ext uri="{FF2B5EF4-FFF2-40B4-BE49-F238E27FC236}">
                <a16:creationId xmlns:a16="http://schemas.microsoft.com/office/drawing/2014/main" id="{F72BD5AE-4531-4B44-990F-D4D344E7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3" y="1706240"/>
            <a:ext cx="11079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191" name="Rectangle 30">
            <a:extLst>
              <a:ext uri="{FF2B5EF4-FFF2-40B4-BE49-F238E27FC236}">
                <a16:creationId xmlns:a16="http://schemas.microsoft.com/office/drawing/2014/main" id="{85367385-0617-48B3-AA64-BB7890E4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3" y="2356322"/>
            <a:ext cx="11079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192" name="Rectangle 32">
            <a:extLst>
              <a:ext uri="{FF2B5EF4-FFF2-40B4-BE49-F238E27FC236}">
                <a16:creationId xmlns:a16="http://schemas.microsoft.com/office/drawing/2014/main" id="{1C2A8D69-EFBB-4B13-9239-E8AAB116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3" y="3013547"/>
            <a:ext cx="11079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7193" name="TextBox 32">
            <a:extLst>
              <a:ext uri="{FF2B5EF4-FFF2-40B4-BE49-F238E27FC236}">
                <a16:creationId xmlns:a16="http://schemas.microsoft.com/office/drawing/2014/main" id="{5EF5F373-4347-43A5-9E6E-0403AE9D7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71950"/>
            <a:ext cx="5029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3000">
                <a:cs typeface="Tahoma" panose="020B0604030504040204" pitchFamily="34" charset="0"/>
              </a:rPr>
              <a:t>Let us set up the equations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F40C73-BF9B-4A26-A20A-531F0C6C45A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9959" y="1937115"/>
            <a:ext cx="1633870" cy="176799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Footer Placeholder 2">
            <a:extLst>
              <a:ext uri="{FF2B5EF4-FFF2-40B4-BE49-F238E27FC236}">
                <a16:creationId xmlns:a16="http://schemas.microsoft.com/office/drawing/2014/main" id="{C7FFB231-D39A-452D-9DEB-4267B8A4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8199" name="Slide Number Placeholder 3">
            <a:extLst>
              <a:ext uri="{FF2B5EF4-FFF2-40B4-BE49-F238E27FC236}">
                <a16:creationId xmlns:a16="http://schemas.microsoft.com/office/drawing/2014/main" id="{0CB6A316-51A4-46A9-B2B1-E47E4984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16B05B-5513-483E-8AB0-8E97B85539BE}" type="slidenum">
              <a:rPr lang="en-US" altLang="en-US" sz="1050"/>
              <a:pPr eaLnBrk="1" hangingPunct="1"/>
              <a:t>45</a:t>
            </a:fld>
            <a:endParaRPr lang="en-US" altLang="en-US" sz="1050"/>
          </a:p>
        </p:txBody>
      </p:sp>
      <p:sp>
        <p:nvSpPr>
          <p:cNvPr id="8200" name="Rectangle 2">
            <a:extLst>
              <a:ext uri="{FF2B5EF4-FFF2-40B4-BE49-F238E27FC236}">
                <a16:creationId xmlns:a16="http://schemas.microsoft.com/office/drawing/2014/main" id="{19F5C729-D8D2-4044-958C-7EC23A3919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0026"/>
            <a:ext cx="7620000" cy="85725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Each Spline Equation Goes Through Two Consecutive Data Points</a:t>
            </a:r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4E9A5797-E2AD-4E9D-AA5E-1A76FDCC4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00150"/>
          <a:ext cx="37147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Equation" r:id="rId5" imgW="1270000" imgH="228600" progId="Equation.3">
                  <p:embed/>
                </p:oleObj>
              </mc:Choice>
              <mc:Fallback>
                <p:oleObj name="Equation" r:id="rId5" imgW="1270000" imgH="228600" progId="Equation.3">
                  <p:embed/>
                  <p:pic>
                    <p:nvPicPr>
                      <p:cNvPr id="8194" name="Object 5">
                        <a:extLst>
                          <a:ext uri="{FF2B5EF4-FFF2-40B4-BE49-F238E27FC236}">
                            <a16:creationId xmlns:a16="http://schemas.microsoft.com/office/drawing/2014/main" id="{4E9A5797-E2AD-4E9D-AA5E-1A76FDCC4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00150"/>
                        <a:ext cx="371475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id="{B9DB0346-0DDF-445D-AE19-DBD6A8369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6351" y="1371600"/>
          <a:ext cx="1470422" cy="43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7" name="Equation" r:id="rId7" imgW="621760" imgH="177646" progId="Equation.3">
                  <p:embed/>
                </p:oleObj>
              </mc:Choice>
              <mc:Fallback>
                <p:oleObj name="Equation" r:id="rId7" imgW="621760" imgH="177646" progId="Equation.3">
                  <p:embed/>
                  <p:pic>
                    <p:nvPicPr>
                      <p:cNvPr id="8195" name="Object 6">
                        <a:extLst>
                          <a:ext uri="{FF2B5EF4-FFF2-40B4-BE49-F238E27FC236}">
                            <a16:creationId xmlns:a16="http://schemas.microsoft.com/office/drawing/2014/main" id="{B9DB0346-0DDF-445D-AE19-DBD6A8369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1" y="1371600"/>
                        <a:ext cx="1470422" cy="436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8">
            <a:extLst>
              <a:ext uri="{FF2B5EF4-FFF2-40B4-BE49-F238E27FC236}">
                <a16:creationId xmlns:a16="http://schemas.microsoft.com/office/drawing/2014/main" id="{7354DA1C-5075-490D-AF3F-245C374A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196" name="Object 7">
            <a:extLst>
              <a:ext uri="{FF2B5EF4-FFF2-40B4-BE49-F238E27FC236}">
                <a16:creationId xmlns:a16="http://schemas.microsoft.com/office/drawing/2014/main" id="{89445C1B-45EE-4607-90C4-44D8B82FE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828800"/>
          <a:ext cx="3600450" cy="59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8" name="Equation" r:id="rId9" imgW="1384300" imgH="228600" progId="Equation.3">
                  <p:embed/>
                </p:oleObj>
              </mc:Choice>
              <mc:Fallback>
                <p:oleObj name="Equation" r:id="rId9" imgW="1384300" imgH="228600" progId="Equation.3">
                  <p:embed/>
                  <p:pic>
                    <p:nvPicPr>
                      <p:cNvPr id="8196" name="Object 7">
                        <a:extLst>
                          <a:ext uri="{FF2B5EF4-FFF2-40B4-BE49-F238E27FC236}">
                            <a16:creationId xmlns:a16="http://schemas.microsoft.com/office/drawing/2014/main" id="{89445C1B-45EE-4607-90C4-44D8B82FE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3600450" cy="596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>
            <a:extLst>
              <a:ext uri="{FF2B5EF4-FFF2-40B4-BE49-F238E27FC236}">
                <a16:creationId xmlns:a16="http://schemas.microsoft.com/office/drawing/2014/main" id="{FFCDC8C5-2E73-4872-886F-5F45A513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197" name="Object 9">
            <a:extLst>
              <a:ext uri="{FF2B5EF4-FFF2-40B4-BE49-F238E27FC236}">
                <a16:creationId xmlns:a16="http://schemas.microsoft.com/office/drawing/2014/main" id="{BB7608C7-7A7C-4303-9E50-EDEA3C42E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1" y="2400300"/>
          <a:ext cx="4842272" cy="59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9" name="Equation" r:id="rId11" imgW="1854200" imgH="228600" progId="Equation.3">
                  <p:embed/>
                </p:oleObj>
              </mc:Choice>
              <mc:Fallback>
                <p:oleObj name="Equation" r:id="rId11" imgW="1854200" imgH="228600" progId="Equation.3">
                  <p:embed/>
                  <p:pic>
                    <p:nvPicPr>
                      <p:cNvPr id="8197" name="Object 9">
                        <a:extLst>
                          <a:ext uri="{FF2B5EF4-FFF2-40B4-BE49-F238E27FC236}">
                            <a16:creationId xmlns:a16="http://schemas.microsoft.com/office/drawing/2014/main" id="{BB7608C7-7A7C-4303-9E50-EDEA3C42E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2400300"/>
                        <a:ext cx="4842272" cy="596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3" name="Picture 33" descr="graph_1.tif">
            <a:extLst>
              <a:ext uri="{FF2B5EF4-FFF2-40B4-BE49-F238E27FC236}">
                <a16:creationId xmlns:a16="http://schemas.microsoft.com/office/drawing/2014/main" id="{8959822C-EB9D-420F-A88A-F55A5349C8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3002757"/>
            <a:ext cx="2686050" cy="214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205320-E0A6-4516-AEFF-77679018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65005"/>
              </p:ext>
            </p:extLst>
          </p:nvPr>
        </p:nvGraphicFramePr>
        <p:xfrm>
          <a:off x="568523" y="3393017"/>
          <a:ext cx="1606154" cy="1600200"/>
        </p:xfrm>
        <a:graphic>
          <a:graphicData uri="http://schemas.openxmlformats.org/drawingml/2006/table">
            <a:tbl>
              <a:tblPr/>
              <a:tblGrid>
                <a:gridCol w="62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(s)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(m/s)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51443" marR="51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ED81ABA0-7CE6-4583-B81B-BDA3765BBAAF}"/>
              </a:ext>
            </a:extLst>
          </p:cNvPr>
          <p:cNvSpPr/>
          <p:nvPr/>
        </p:nvSpPr>
        <p:spPr>
          <a:xfrm rot="1880618">
            <a:off x="1984176" y="3070968"/>
            <a:ext cx="381000" cy="2405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Footer Placeholder 2">
            <a:extLst>
              <a:ext uri="{FF2B5EF4-FFF2-40B4-BE49-F238E27FC236}">
                <a16:creationId xmlns:a16="http://schemas.microsoft.com/office/drawing/2014/main" id="{960B586D-CD46-4038-B8B7-8CCBF509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9227" name="Slide Number Placeholder 3">
            <a:extLst>
              <a:ext uri="{FF2B5EF4-FFF2-40B4-BE49-F238E27FC236}">
                <a16:creationId xmlns:a16="http://schemas.microsoft.com/office/drawing/2014/main" id="{8198237B-1AE6-417A-A039-95459C05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77BEA8-48FA-4785-9164-79C19A81CC03}" type="slidenum">
              <a:rPr lang="en-US" altLang="en-US" sz="1050"/>
              <a:pPr eaLnBrk="1" hangingPunct="1"/>
              <a:t>46</a:t>
            </a:fld>
            <a:endParaRPr lang="en-US" altLang="en-US" sz="1050"/>
          </a:p>
        </p:txBody>
      </p:sp>
      <p:graphicFrame>
        <p:nvGraphicFramePr>
          <p:cNvPr id="22533" name="Group 5">
            <a:extLst>
              <a:ext uri="{FF2B5EF4-FFF2-40B4-BE49-F238E27FC236}">
                <a16:creationId xmlns:a16="http://schemas.microsoft.com/office/drawing/2014/main" id="{F3A4D0A8-B660-45C8-92E0-028814BAF14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714500" y="1600200"/>
          <a:ext cx="2000250" cy="274320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v(t)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m/s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227.04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362.78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517.35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602.97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Rectangle 2">
            <a:extLst>
              <a:ext uri="{FF2B5EF4-FFF2-40B4-BE49-F238E27FC236}">
                <a16:creationId xmlns:a16="http://schemas.microsoft.com/office/drawing/2014/main" id="{DB4AF020-6E53-41DD-8FED-35F19EA4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4072"/>
            <a:ext cx="5844779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3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Each </a:t>
            </a:r>
            <a:r>
              <a:rPr lang="en-US" sz="33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Spline</a:t>
            </a:r>
            <a:r>
              <a:rPr lang="en-US" sz="33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Goes Through Two Consecutive Data Points</a:t>
            </a:r>
          </a:p>
        </p:txBody>
      </p:sp>
      <p:sp>
        <p:nvSpPr>
          <p:cNvPr id="9253" name="Rectangle 34">
            <a:extLst>
              <a:ext uri="{FF2B5EF4-FFF2-40B4-BE49-F238E27FC236}">
                <a16:creationId xmlns:a16="http://schemas.microsoft.com/office/drawing/2014/main" id="{87A88A1A-85F6-48FF-9B2A-D7EA7429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9218" name="Object 33">
            <a:extLst>
              <a:ext uri="{FF2B5EF4-FFF2-40B4-BE49-F238E27FC236}">
                <a16:creationId xmlns:a16="http://schemas.microsoft.com/office/drawing/2014/main" id="{773428E9-CC9F-4E45-9B23-FED43942A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12573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0" name="Equation" r:id="rId5" imgW="1905000" imgH="228600" progId="Equation.3">
                  <p:embed/>
                </p:oleObj>
              </mc:Choice>
              <mc:Fallback>
                <p:oleObj name="Equation" r:id="rId5" imgW="1905000" imgH="228600" progId="Equation.3">
                  <p:embed/>
                  <p:pic>
                    <p:nvPicPr>
                      <p:cNvPr id="9218" name="Object 33">
                        <a:extLst>
                          <a:ext uri="{FF2B5EF4-FFF2-40B4-BE49-F238E27FC236}">
                            <a16:creationId xmlns:a16="http://schemas.microsoft.com/office/drawing/2014/main" id="{773428E9-CC9F-4E45-9B23-FED43942A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257300"/>
                        <a:ext cx="381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4" name="Rectangle 36">
            <a:extLst>
              <a:ext uri="{FF2B5EF4-FFF2-40B4-BE49-F238E27FC236}">
                <a16:creationId xmlns:a16="http://schemas.microsoft.com/office/drawing/2014/main" id="{4D2F54D7-6431-4E12-8949-67CF86C2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9219" name="Object 35">
            <a:extLst>
              <a:ext uri="{FF2B5EF4-FFF2-40B4-BE49-F238E27FC236}">
                <a16:creationId xmlns:a16="http://schemas.microsoft.com/office/drawing/2014/main" id="{9C105D6A-4B26-4553-BAB1-C27C0270B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1714500"/>
          <a:ext cx="3790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1" name="Equation" r:id="rId7" imgW="1892300" imgH="228600" progId="Equation.3">
                  <p:embed/>
                </p:oleObj>
              </mc:Choice>
              <mc:Fallback>
                <p:oleObj name="Equation" r:id="rId7" imgW="1892300" imgH="228600" progId="Equation.3">
                  <p:embed/>
                  <p:pic>
                    <p:nvPicPr>
                      <p:cNvPr id="9219" name="Object 35">
                        <a:extLst>
                          <a:ext uri="{FF2B5EF4-FFF2-40B4-BE49-F238E27FC236}">
                            <a16:creationId xmlns:a16="http://schemas.microsoft.com/office/drawing/2014/main" id="{9C105D6A-4B26-4553-BAB1-C27C0270B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714500"/>
                        <a:ext cx="3790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Rectangle 38">
            <a:extLst>
              <a:ext uri="{FF2B5EF4-FFF2-40B4-BE49-F238E27FC236}">
                <a16:creationId xmlns:a16="http://schemas.microsoft.com/office/drawing/2014/main" id="{DC06C640-5DCD-462D-B7B6-C6F0F17B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9220" name="Object 37">
            <a:extLst>
              <a:ext uri="{FF2B5EF4-FFF2-40B4-BE49-F238E27FC236}">
                <a16:creationId xmlns:a16="http://schemas.microsoft.com/office/drawing/2014/main" id="{1A99F63D-4398-4251-9F20-E92351CC9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21717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2" name="Equation" r:id="rId9" imgW="1816100" imgH="241300" progId="Equation.3">
                  <p:embed/>
                </p:oleObj>
              </mc:Choice>
              <mc:Fallback>
                <p:oleObj name="Equation" r:id="rId9" imgW="1816100" imgH="241300" progId="Equation.3">
                  <p:embed/>
                  <p:pic>
                    <p:nvPicPr>
                      <p:cNvPr id="9220" name="Object 37">
                        <a:extLst>
                          <a:ext uri="{FF2B5EF4-FFF2-40B4-BE49-F238E27FC236}">
                            <a16:creationId xmlns:a16="http://schemas.microsoft.com/office/drawing/2014/main" id="{1A99F63D-4398-4251-9F20-E92351CC9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171700"/>
                        <a:ext cx="388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" name="Rectangle 40">
            <a:extLst>
              <a:ext uri="{FF2B5EF4-FFF2-40B4-BE49-F238E27FC236}">
                <a16:creationId xmlns:a16="http://schemas.microsoft.com/office/drawing/2014/main" id="{6D9C8C04-CBAF-4688-9662-791E3288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9221" name="Object 39">
            <a:extLst>
              <a:ext uri="{FF2B5EF4-FFF2-40B4-BE49-F238E27FC236}">
                <a16:creationId xmlns:a16="http://schemas.microsoft.com/office/drawing/2014/main" id="{F51F3B4D-372E-4171-B80D-4FF178DAF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2628900"/>
          <a:ext cx="377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3" name="Equation" r:id="rId11" imgW="1917700" imgH="241300" progId="Equation.3">
                  <p:embed/>
                </p:oleObj>
              </mc:Choice>
              <mc:Fallback>
                <p:oleObj name="Equation" r:id="rId11" imgW="1917700" imgH="241300" progId="Equation.3">
                  <p:embed/>
                  <p:pic>
                    <p:nvPicPr>
                      <p:cNvPr id="9221" name="Object 39">
                        <a:extLst>
                          <a:ext uri="{FF2B5EF4-FFF2-40B4-BE49-F238E27FC236}">
                            <a16:creationId xmlns:a16="http://schemas.microsoft.com/office/drawing/2014/main" id="{F51F3B4D-372E-4171-B80D-4FF178DAF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628900"/>
                        <a:ext cx="3771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Rectangle 42">
            <a:extLst>
              <a:ext uri="{FF2B5EF4-FFF2-40B4-BE49-F238E27FC236}">
                <a16:creationId xmlns:a16="http://schemas.microsoft.com/office/drawing/2014/main" id="{66C1187E-7A31-4F73-A8F3-B205BFE3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9258" name="Rectangle 44">
            <a:extLst>
              <a:ext uri="{FF2B5EF4-FFF2-40B4-BE49-F238E27FC236}">
                <a16:creationId xmlns:a16="http://schemas.microsoft.com/office/drawing/2014/main" id="{03C689B4-B102-4A04-8827-A776334C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9259" name="Rectangle 46">
            <a:extLst>
              <a:ext uri="{FF2B5EF4-FFF2-40B4-BE49-F238E27FC236}">
                <a16:creationId xmlns:a16="http://schemas.microsoft.com/office/drawing/2014/main" id="{A5DFEB86-7B8F-418F-ADAA-F9E035D7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9260" name="Rectangle 48">
            <a:extLst>
              <a:ext uri="{FF2B5EF4-FFF2-40B4-BE49-F238E27FC236}">
                <a16:creationId xmlns:a16="http://schemas.microsoft.com/office/drawing/2014/main" id="{E4511174-154E-4828-97D5-BEF72BFC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9222" name="Object 47">
            <a:extLst>
              <a:ext uri="{FF2B5EF4-FFF2-40B4-BE49-F238E27FC236}">
                <a16:creationId xmlns:a16="http://schemas.microsoft.com/office/drawing/2014/main" id="{F411690D-5A29-4452-912E-97B19F51B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4313635"/>
          <a:ext cx="3829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4" name="Equation" r:id="rId13" imgW="1917700" imgH="241300" progId="Equation.3">
                  <p:embed/>
                </p:oleObj>
              </mc:Choice>
              <mc:Fallback>
                <p:oleObj name="Equation" r:id="rId13" imgW="1917700" imgH="241300" progId="Equation.3">
                  <p:embed/>
                  <p:pic>
                    <p:nvPicPr>
                      <p:cNvPr id="9222" name="Object 47">
                        <a:extLst>
                          <a:ext uri="{FF2B5EF4-FFF2-40B4-BE49-F238E27FC236}">
                            <a16:creationId xmlns:a16="http://schemas.microsoft.com/office/drawing/2014/main" id="{F411690D-5A29-4452-912E-97B19F51B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4313635"/>
                        <a:ext cx="3829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9">
            <a:extLst>
              <a:ext uri="{FF2B5EF4-FFF2-40B4-BE49-F238E27FC236}">
                <a16:creationId xmlns:a16="http://schemas.microsoft.com/office/drawing/2014/main" id="{CB842A46-833D-41EC-BB24-B1417B94A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6207" y="3040856"/>
          <a:ext cx="3779044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5" name="Equation" r:id="rId15" imgW="1866600" imgH="228600" progId="Equation.3">
                  <p:embed/>
                </p:oleObj>
              </mc:Choice>
              <mc:Fallback>
                <p:oleObj name="Equation" r:id="rId15" imgW="1866600" imgH="228600" progId="Equation.3">
                  <p:embed/>
                  <p:pic>
                    <p:nvPicPr>
                      <p:cNvPr id="9223" name="Object 49">
                        <a:extLst>
                          <a:ext uri="{FF2B5EF4-FFF2-40B4-BE49-F238E27FC236}">
                            <a16:creationId xmlns:a16="http://schemas.microsoft.com/office/drawing/2014/main" id="{CB842A46-833D-41EC-BB24-B1417B94A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207" y="3040856"/>
                        <a:ext cx="3779044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1">
            <a:extLst>
              <a:ext uri="{FF2B5EF4-FFF2-40B4-BE49-F238E27FC236}">
                <a16:creationId xmlns:a16="http://schemas.microsoft.com/office/drawing/2014/main" id="{B20E81A5-00D0-4788-9934-06C2B8885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1" y="3452812"/>
          <a:ext cx="377547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6" name="Equation" r:id="rId17" imgW="2095200" imgH="228600" progId="Equation.3">
                  <p:embed/>
                </p:oleObj>
              </mc:Choice>
              <mc:Fallback>
                <p:oleObj name="Equation" r:id="rId17" imgW="2095200" imgH="228600" progId="Equation.3">
                  <p:embed/>
                  <p:pic>
                    <p:nvPicPr>
                      <p:cNvPr id="9224" name="Object 51">
                        <a:extLst>
                          <a:ext uri="{FF2B5EF4-FFF2-40B4-BE49-F238E27FC236}">
                            <a16:creationId xmlns:a16="http://schemas.microsoft.com/office/drawing/2014/main" id="{B20E81A5-00D0-4788-9934-06C2B8885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3452812"/>
                        <a:ext cx="377547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52">
            <a:extLst>
              <a:ext uri="{FF2B5EF4-FFF2-40B4-BE49-F238E27FC236}">
                <a16:creationId xmlns:a16="http://schemas.microsoft.com/office/drawing/2014/main" id="{CEF7D459-41E9-49C2-8C56-9F4D32856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3886200"/>
          <a:ext cx="3829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7" name="Equation" r:id="rId19" imgW="2082600" imgH="241200" progId="Equation.3">
                  <p:embed/>
                </p:oleObj>
              </mc:Choice>
              <mc:Fallback>
                <p:oleObj name="Equation" r:id="rId19" imgW="2082600" imgH="241200" progId="Equation.3">
                  <p:embed/>
                  <p:pic>
                    <p:nvPicPr>
                      <p:cNvPr id="9225" name="Object 52">
                        <a:extLst>
                          <a:ext uri="{FF2B5EF4-FFF2-40B4-BE49-F238E27FC236}">
                            <a16:creationId xmlns:a16="http://schemas.microsoft.com/office/drawing/2014/main" id="{CEF7D459-41E9-49C2-8C56-9F4D32856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886200"/>
                        <a:ext cx="3829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88F23DF1-C462-4110-A1FC-D4CC117388EB}"/>
              </a:ext>
            </a:extLst>
          </p:cNvPr>
          <p:cNvSpPr/>
          <p:nvPr/>
        </p:nvSpPr>
        <p:spPr>
          <a:xfrm>
            <a:off x="7781923" y="2287786"/>
            <a:ext cx="228601" cy="609600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E9CB-6C84-4142-B284-2250E13B1BB3}"/>
              </a:ext>
            </a:extLst>
          </p:cNvPr>
          <p:cNvSpPr txBox="1"/>
          <p:nvPr/>
        </p:nvSpPr>
        <p:spPr>
          <a:xfrm>
            <a:off x="8041480" y="240030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3th </a:t>
            </a:r>
            <a:r>
              <a:rPr lang="en-US" dirty="0" err="1"/>
              <a:t>equ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DCAA952-8BDD-44EC-9DC6-DD10BA157948}"/>
              </a:ext>
            </a:extLst>
          </p:cNvPr>
          <p:cNvSpPr/>
          <p:nvPr/>
        </p:nvSpPr>
        <p:spPr>
          <a:xfrm>
            <a:off x="7755731" y="3161585"/>
            <a:ext cx="228601" cy="609600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6D9E0-2597-47C2-8DFC-F3F6989E6E19}"/>
              </a:ext>
            </a:extLst>
          </p:cNvPr>
          <p:cNvSpPr txBox="1"/>
          <p:nvPr/>
        </p:nvSpPr>
        <p:spPr>
          <a:xfrm>
            <a:off x="8015288" y="327409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 </a:t>
            </a:r>
            <a:r>
              <a:rPr lang="en-US" dirty="0" err="1"/>
              <a:t>equ</a:t>
            </a:r>
            <a:r>
              <a:rPr lang="en-US" dirty="0"/>
              <a:t>.</a:t>
            </a:r>
            <a:endParaRPr lang="en-GB" dirty="0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Footer Placeholder 2">
            <a:extLst>
              <a:ext uri="{FF2B5EF4-FFF2-40B4-BE49-F238E27FC236}">
                <a16:creationId xmlns:a16="http://schemas.microsoft.com/office/drawing/2014/main" id="{B7A8D580-B53D-4845-A8A6-AC66FFCB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10251" name="Slide Number Placeholder 3">
            <a:extLst>
              <a:ext uri="{FF2B5EF4-FFF2-40B4-BE49-F238E27FC236}">
                <a16:creationId xmlns:a16="http://schemas.microsoft.com/office/drawing/2014/main" id="{28494687-C2DF-421F-9D0B-532B85A0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D3F904-F5C2-4AEE-A7AE-8FDF7472A3AF}" type="slidenum">
              <a:rPr lang="en-US" altLang="en-US" sz="1050"/>
              <a:pPr eaLnBrk="1" hangingPunct="1"/>
              <a:t>47</a:t>
            </a:fld>
            <a:endParaRPr lang="en-US" altLang="en-US" sz="1050"/>
          </a:p>
        </p:txBody>
      </p:sp>
      <p:sp>
        <p:nvSpPr>
          <p:cNvPr id="10252" name="Title 1">
            <a:extLst>
              <a:ext uri="{FF2B5EF4-FFF2-40B4-BE49-F238E27FC236}">
                <a16:creationId xmlns:a16="http://schemas.microsoft.com/office/drawing/2014/main" id="{D406608B-F35C-4853-BF07-B06B2A96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Derivatives are Continuous at Interior Data Points</a:t>
            </a:r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7706CD24-BDF8-45B4-8A52-1C3E46984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1744" y="1277541"/>
          <a:ext cx="2736056" cy="49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4" name="Equation" r:id="rId4" imgW="1270000" imgH="228600" progId="Equation.3">
                  <p:embed/>
                </p:oleObj>
              </mc:Choice>
              <mc:Fallback>
                <p:oleObj name="Equation" r:id="rId4" imgW="1270000" imgH="228600" progId="Equation.3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7706CD24-BDF8-45B4-8A52-1C3E46984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744" y="1277541"/>
                        <a:ext cx="2736056" cy="494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62EFE73F-A116-49EA-9EE4-7F7A58674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371600"/>
          <a:ext cx="1085850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5" name="Equation" r:id="rId6" imgW="621760" imgH="177646" progId="Equation.3">
                  <p:embed/>
                </p:oleObj>
              </mc:Choice>
              <mc:Fallback>
                <p:oleObj name="Equation" r:id="rId6" imgW="621760" imgH="177646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62EFE73F-A116-49EA-9EE4-7F7A58674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371600"/>
                        <a:ext cx="1085850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CC6E9EA-3F96-40CF-964A-A5F0F49CC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1771650"/>
          <a:ext cx="222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6"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7CC6E9EA-3F96-40CF-964A-A5F0F49CC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771650"/>
                        <a:ext cx="2228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A73CE2BA-AA02-4F97-8D9F-6C5B4EF8A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885950"/>
          <a:ext cx="1245394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7" name="Equation" r:id="rId10" imgW="685502" imgH="177723" progId="Equation.3">
                  <p:embed/>
                </p:oleObj>
              </mc:Choice>
              <mc:Fallback>
                <p:oleObj name="Equation" r:id="rId10" imgW="685502" imgH="177723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A73CE2BA-AA02-4F97-8D9F-6C5B4EF8A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85950"/>
                        <a:ext cx="1245394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753C5D01-7D30-4906-9C6D-88D52A874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224088"/>
          <a:ext cx="5772150" cy="96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8" name="Equation" r:id="rId12" imgW="2679480" imgH="444240" progId="Equation.3">
                  <p:embed/>
                </p:oleObj>
              </mc:Choice>
              <mc:Fallback>
                <p:oleObj name="Equation" r:id="rId12" imgW="2679480" imgH="44424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753C5D01-7D30-4906-9C6D-88D52A874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24088"/>
                        <a:ext cx="5772150" cy="960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DD1154B2-E3B0-4741-A6D1-894273E44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3234929"/>
          <a:ext cx="3857625" cy="5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9" name="Equation" r:id="rId14" imgW="1790640" imgH="253800" progId="Equation.3">
                  <p:embed/>
                </p:oleObj>
              </mc:Choice>
              <mc:Fallback>
                <p:oleObj name="Equation" r:id="rId14" imgW="1790640" imgH="253800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DD1154B2-E3B0-4741-A6D1-894273E44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234929"/>
                        <a:ext cx="3857625" cy="548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B809525C-7A62-446E-91D7-12767B19B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835004"/>
          <a:ext cx="3393281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0" name="Equation" r:id="rId16" imgW="1574640" imgH="215640" progId="Equation.3">
                  <p:embed/>
                </p:oleObj>
              </mc:Choice>
              <mc:Fallback>
                <p:oleObj name="Equation" r:id="rId16" imgW="1574640" imgH="215640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B809525C-7A62-446E-91D7-12767B19B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835004"/>
                        <a:ext cx="3393281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126278F7-73CA-4F73-8CFF-AE3E122C5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391025"/>
          <a:ext cx="3201591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1" name="Equation" r:id="rId18" imgW="1485720" imgH="215640" progId="Equation.3">
                  <p:embed/>
                </p:oleObj>
              </mc:Choice>
              <mc:Fallback>
                <p:oleObj name="Equation" r:id="rId18" imgW="1485720" imgH="215640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126278F7-73CA-4F73-8CFF-AE3E122C5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91025"/>
                        <a:ext cx="3201591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Footer Placeholder 2">
            <a:extLst>
              <a:ext uri="{FF2B5EF4-FFF2-40B4-BE49-F238E27FC236}">
                <a16:creationId xmlns:a16="http://schemas.microsoft.com/office/drawing/2014/main" id="{5D61ED52-CEE8-4C82-BBE6-ECCB7788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11271" name="Slide Number Placeholder 3">
            <a:extLst>
              <a:ext uri="{FF2B5EF4-FFF2-40B4-BE49-F238E27FC236}">
                <a16:creationId xmlns:a16="http://schemas.microsoft.com/office/drawing/2014/main" id="{BCE3A63B-B55B-4B94-BE69-766CC2D3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37F41A-F79B-45D2-9C7E-6C22DF8122B8}" type="slidenum">
              <a:rPr lang="en-US" altLang="en-US" sz="1050"/>
              <a:pPr eaLnBrk="1" hangingPunct="1"/>
              <a:t>48</a:t>
            </a:fld>
            <a:endParaRPr lang="en-US" altLang="en-US" sz="10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171141-6B7F-4902-B65D-5E868A1EDB18}"/>
              </a:ext>
            </a:extLst>
          </p:cNvPr>
          <p:cNvSpPr txBox="1">
            <a:spLocks/>
          </p:cNvSpPr>
          <p:nvPr/>
        </p:nvSpPr>
        <p:spPr bwMode="auto">
          <a:xfrm>
            <a:off x="381000" y="198730"/>
            <a:ext cx="6172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3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Derivatives are continuous at Interior Data Points</a:t>
            </a:r>
          </a:p>
        </p:txBody>
      </p:sp>
      <p:graphicFrame>
        <p:nvGraphicFramePr>
          <p:cNvPr id="11266" name="Object 11">
            <a:extLst>
              <a:ext uri="{FF2B5EF4-FFF2-40B4-BE49-F238E27FC236}">
                <a16:creationId xmlns:a16="http://schemas.microsoft.com/office/drawing/2014/main" id="{BD558131-9704-442F-831C-93BF86FE3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9407" y="1771651"/>
          <a:ext cx="4388644" cy="5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8" name="Equation" r:id="rId5" imgW="1892300" imgH="215900" progId="Equation.3">
                  <p:embed/>
                </p:oleObj>
              </mc:Choice>
              <mc:Fallback>
                <p:oleObj name="Equation" r:id="rId5" imgW="1892300" imgH="215900" progId="Equation.3">
                  <p:embed/>
                  <p:pic>
                    <p:nvPicPr>
                      <p:cNvPr id="11266" name="Object 11">
                        <a:extLst>
                          <a:ext uri="{FF2B5EF4-FFF2-40B4-BE49-F238E27FC236}">
                            <a16:creationId xmlns:a16="http://schemas.microsoft.com/office/drawing/2014/main" id="{BD558131-9704-442F-831C-93BF86FE3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07" y="1771651"/>
                        <a:ext cx="4388644" cy="507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9">
            <a:extLst>
              <a:ext uri="{FF2B5EF4-FFF2-40B4-BE49-F238E27FC236}">
                <a16:creationId xmlns:a16="http://schemas.microsoft.com/office/drawing/2014/main" id="{5370AE16-70AB-473A-B7A5-BCD4EE831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503" y="2556273"/>
          <a:ext cx="4432697" cy="52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9" name="Equation" r:id="rId7" imgW="1917700" imgH="228600" progId="Equation.3">
                  <p:embed/>
                </p:oleObj>
              </mc:Choice>
              <mc:Fallback>
                <p:oleObj name="Equation" r:id="rId7" imgW="1917700" imgH="228600" progId="Equation.3">
                  <p:embed/>
                  <p:pic>
                    <p:nvPicPr>
                      <p:cNvPr id="11267" name="Object 9">
                        <a:extLst>
                          <a:ext uri="{FF2B5EF4-FFF2-40B4-BE49-F238E27FC236}">
                            <a16:creationId xmlns:a16="http://schemas.microsoft.com/office/drawing/2014/main" id="{5370AE16-70AB-473A-B7A5-BCD4EE831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503" y="2556273"/>
                        <a:ext cx="4432697" cy="529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>
            <a:extLst>
              <a:ext uri="{FF2B5EF4-FFF2-40B4-BE49-F238E27FC236}">
                <a16:creationId xmlns:a16="http://schemas.microsoft.com/office/drawing/2014/main" id="{DBDF203B-652F-4284-9754-6CC3C78CF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548" y="3356373"/>
          <a:ext cx="4520803" cy="52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0" name="Equation" r:id="rId9" imgW="1955800" imgH="228600" progId="Equation.3">
                  <p:embed/>
                </p:oleObj>
              </mc:Choice>
              <mc:Fallback>
                <p:oleObj name="Equation" r:id="rId9" imgW="1955800" imgH="228600" progId="Equation.3">
                  <p:embed/>
                  <p:pic>
                    <p:nvPicPr>
                      <p:cNvPr id="11268" name="Object 7">
                        <a:extLst>
                          <a:ext uri="{FF2B5EF4-FFF2-40B4-BE49-F238E27FC236}">
                            <a16:creationId xmlns:a16="http://schemas.microsoft.com/office/drawing/2014/main" id="{DBDF203B-652F-4284-9754-6CC3C78CF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548" y="3356373"/>
                        <a:ext cx="4520803" cy="529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275A4129-0A4B-466C-A4B3-7A5BD9C52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156473"/>
          <a:ext cx="5049441" cy="52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1" name="Equation" r:id="rId11" imgW="2184400" imgH="228600" progId="Equation.3">
                  <p:embed/>
                </p:oleObj>
              </mc:Choice>
              <mc:Fallback>
                <p:oleObj name="Equation" r:id="rId11" imgW="2184400" imgH="22860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275A4129-0A4B-466C-A4B3-7A5BD9C52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156473"/>
                        <a:ext cx="5049441" cy="529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13">
            <a:extLst>
              <a:ext uri="{FF2B5EF4-FFF2-40B4-BE49-F238E27FC236}">
                <a16:creationId xmlns:a16="http://schemas.microsoft.com/office/drawing/2014/main" id="{801C33A0-2446-48ED-8572-5F4E0EC4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05" y="1531620"/>
            <a:ext cx="968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800" dirty="0">
                <a:cs typeface="Tahoma" panose="020B0604030504040204" pitchFamily="34" charset="0"/>
              </a:rPr>
              <a:t>At t=10</a:t>
            </a:r>
          </a:p>
        </p:txBody>
      </p:sp>
      <p:sp>
        <p:nvSpPr>
          <p:cNvPr id="11274" name="Rectangle 13">
            <a:extLst>
              <a:ext uri="{FF2B5EF4-FFF2-40B4-BE49-F238E27FC236}">
                <a16:creationId xmlns:a16="http://schemas.microsoft.com/office/drawing/2014/main" id="{8080B034-8CB7-4B7B-8F4D-8144CEDE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61" y="2270999"/>
            <a:ext cx="968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800">
                <a:cs typeface="Tahoma" panose="020B0604030504040204" pitchFamily="34" charset="0"/>
              </a:rPr>
              <a:t>At t=15</a:t>
            </a:r>
          </a:p>
        </p:txBody>
      </p:sp>
      <p:sp>
        <p:nvSpPr>
          <p:cNvPr id="11275" name="Rectangle 13">
            <a:extLst>
              <a:ext uri="{FF2B5EF4-FFF2-40B4-BE49-F238E27FC236}">
                <a16:creationId xmlns:a16="http://schemas.microsoft.com/office/drawing/2014/main" id="{2CD05068-B3F4-4E95-BC48-702E1896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61" y="3071099"/>
            <a:ext cx="968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800">
                <a:cs typeface="Tahoma" panose="020B0604030504040204" pitchFamily="34" charset="0"/>
              </a:rPr>
              <a:t>At t=20</a:t>
            </a:r>
          </a:p>
        </p:txBody>
      </p:sp>
      <p:sp>
        <p:nvSpPr>
          <p:cNvPr id="11276" name="Rectangle 13">
            <a:extLst>
              <a:ext uri="{FF2B5EF4-FFF2-40B4-BE49-F238E27FC236}">
                <a16:creationId xmlns:a16="http://schemas.microsoft.com/office/drawing/2014/main" id="{6A2E3B6E-CB6C-4C6E-89D7-7B551767C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46" y="3871199"/>
            <a:ext cx="1165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800">
                <a:cs typeface="Tahoma" panose="020B0604030504040204" pitchFamily="34" charset="0"/>
              </a:rPr>
              <a:t>At t=22.5</a:t>
            </a: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2">
            <a:extLst>
              <a:ext uri="{FF2B5EF4-FFF2-40B4-BE49-F238E27FC236}">
                <a16:creationId xmlns:a16="http://schemas.microsoft.com/office/drawing/2014/main" id="{C31FC111-CFFE-4679-900C-4754B399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828FB82-6B83-49F7-9C7C-DB124469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EE6F8A-FE05-40F2-A210-CDCEFB6FAE3F}" type="slidenum">
              <a:rPr lang="en-US" altLang="en-US" sz="1050"/>
              <a:pPr eaLnBrk="1" hangingPunct="1"/>
              <a:t>49</a:t>
            </a:fld>
            <a:endParaRPr lang="en-US" altLang="en-US" sz="1050"/>
          </a:p>
        </p:txBody>
      </p:sp>
      <p:sp>
        <p:nvSpPr>
          <p:cNvPr id="12293" name="Title 1">
            <a:extLst>
              <a:ext uri="{FF2B5EF4-FFF2-40B4-BE49-F238E27FC236}">
                <a16:creationId xmlns:a16="http://schemas.microsoft.com/office/drawing/2014/main" id="{216DA104-F1EB-45EF-9DB6-CB4C42A79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350" y="150041"/>
            <a:ext cx="6172200" cy="857250"/>
          </a:xfrm>
        </p:spPr>
        <p:txBody>
          <a:bodyPr anchor="ctr"/>
          <a:lstStyle/>
          <a:p>
            <a:pPr eaLnBrk="1" hangingPunct="1"/>
            <a:r>
              <a:rPr lang="en-US" altLang="en-US" dirty="0"/>
              <a:t>Last Equation</a:t>
            </a: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30D6E610-B1DE-4CAB-8257-0446289F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2290" name="Object 1">
            <a:extLst>
              <a:ext uri="{FF2B5EF4-FFF2-40B4-BE49-F238E27FC236}">
                <a16:creationId xmlns:a16="http://schemas.microsoft.com/office/drawing/2014/main" id="{82593E9B-3EEF-4954-A167-59066DF54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450" y="1907382"/>
          <a:ext cx="1028700" cy="55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Microsoft Equation 3.0" r:id="rId4" imgW="406048" imgH="215713" progId="Equation.3">
                  <p:embed/>
                </p:oleObj>
              </mc:Choice>
              <mc:Fallback>
                <p:oleObj name="Microsoft Equation 3.0" r:id="rId4" imgW="406048" imgH="215713" progId="Equation.3">
                  <p:embed/>
                  <p:pic>
                    <p:nvPicPr>
                      <p:cNvPr id="12290" name="Object 1">
                        <a:extLst>
                          <a:ext uri="{FF2B5EF4-FFF2-40B4-BE49-F238E27FC236}">
                            <a16:creationId xmlns:a16="http://schemas.microsoft.com/office/drawing/2014/main" id="{82593E9B-3EEF-4954-A167-59066DF54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907382"/>
                        <a:ext cx="1028700" cy="550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Interpolation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3187" y="1446961"/>
            <a:ext cx="8280400" cy="3600450"/>
            <a:chOff x="473187" y="1446961"/>
            <a:chExt cx="8280400" cy="3600450"/>
          </a:xfrm>
        </p:grpSpPr>
        <p:sp>
          <p:nvSpPr>
            <p:cNvPr id="4" name="object 4"/>
            <p:cNvSpPr/>
            <p:nvPr/>
          </p:nvSpPr>
          <p:spPr>
            <a:xfrm>
              <a:off x="1769330" y="1590978"/>
              <a:ext cx="5581015" cy="2188845"/>
            </a:xfrm>
            <a:custGeom>
              <a:avLst/>
              <a:gdLst/>
              <a:ahLst/>
              <a:cxnLst/>
              <a:rect l="l" t="t" r="r" b="b"/>
              <a:pathLst>
                <a:path w="5581015" h="2188845">
                  <a:moveTo>
                    <a:pt x="0" y="2188839"/>
                  </a:moveTo>
                  <a:lnTo>
                    <a:pt x="5580620" y="0"/>
                  </a:lnTo>
                </a:path>
              </a:pathLst>
            </a:custGeom>
            <a:ln w="127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176" y="1446961"/>
              <a:ext cx="8280400" cy="3600450"/>
            </a:xfrm>
            <a:custGeom>
              <a:avLst/>
              <a:gdLst/>
              <a:ahLst/>
              <a:cxnLst/>
              <a:rect l="l" t="t" r="r" b="b"/>
              <a:pathLst>
                <a:path w="8280400" h="3600450">
                  <a:moveTo>
                    <a:pt x="8280006" y="3204362"/>
                  </a:moveTo>
                  <a:lnTo>
                    <a:pt x="8108556" y="3118637"/>
                  </a:lnTo>
                  <a:lnTo>
                    <a:pt x="8108556" y="3175787"/>
                  </a:lnTo>
                  <a:lnTo>
                    <a:pt x="388620" y="3175787"/>
                  </a:lnTo>
                  <a:lnTo>
                    <a:pt x="388620" y="171450"/>
                  </a:lnTo>
                  <a:lnTo>
                    <a:pt x="445770" y="171450"/>
                  </a:lnTo>
                  <a:lnTo>
                    <a:pt x="431482" y="142875"/>
                  </a:lnTo>
                  <a:lnTo>
                    <a:pt x="360045" y="0"/>
                  </a:lnTo>
                  <a:lnTo>
                    <a:pt x="274320" y="171450"/>
                  </a:lnTo>
                  <a:lnTo>
                    <a:pt x="331470" y="171450"/>
                  </a:lnTo>
                  <a:lnTo>
                    <a:pt x="331470" y="3175787"/>
                  </a:lnTo>
                  <a:lnTo>
                    <a:pt x="0" y="3175787"/>
                  </a:lnTo>
                  <a:lnTo>
                    <a:pt x="0" y="3232937"/>
                  </a:lnTo>
                  <a:lnTo>
                    <a:pt x="331470" y="3232937"/>
                  </a:lnTo>
                  <a:lnTo>
                    <a:pt x="331470" y="3600005"/>
                  </a:lnTo>
                  <a:lnTo>
                    <a:pt x="388620" y="3600005"/>
                  </a:lnTo>
                  <a:lnTo>
                    <a:pt x="388620" y="3232937"/>
                  </a:lnTo>
                  <a:lnTo>
                    <a:pt x="8108556" y="3232937"/>
                  </a:lnTo>
                  <a:lnTo>
                    <a:pt x="8108556" y="3290087"/>
                  </a:lnTo>
                  <a:lnTo>
                    <a:pt x="8222856" y="3232937"/>
                  </a:lnTo>
                  <a:lnTo>
                    <a:pt x="8280006" y="3204362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710" y="3378478"/>
              <a:ext cx="169416" cy="1694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3094" y="2046329"/>
              <a:ext cx="169416" cy="1694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92122" y="1499108"/>
            <a:ext cx="129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Known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3421" y="1659013"/>
            <a:ext cx="3236595" cy="1636395"/>
          </a:xfrm>
          <a:custGeom>
            <a:avLst/>
            <a:gdLst/>
            <a:ahLst/>
            <a:cxnLst/>
            <a:rect l="l" t="t" r="r" b="b"/>
            <a:pathLst>
              <a:path w="3236595" h="1636395">
                <a:moveTo>
                  <a:pt x="3235972" y="359359"/>
                </a:moveTo>
                <a:lnTo>
                  <a:pt x="3227857" y="353428"/>
                </a:lnTo>
                <a:lnTo>
                  <a:pt x="3167215" y="309041"/>
                </a:lnTo>
                <a:lnTo>
                  <a:pt x="3161639" y="341909"/>
                </a:lnTo>
                <a:lnTo>
                  <a:pt x="1148016" y="0"/>
                </a:lnTo>
                <a:lnTo>
                  <a:pt x="1147216" y="4699"/>
                </a:lnTo>
                <a:lnTo>
                  <a:pt x="1143317" y="1955"/>
                </a:lnTo>
                <a:lnTo>
                  <a:pt x="39941" y="1571053"/>
                </a:lnTo>
                <a:lnTo>
                  <a:pt x="12661" y="1551876"/>
                </a:lnTo>
                <a:lnTo>
                  <a:pt x="0" y="1636115"/>
                </a:lnTo>
                <a:lnTo>
                  <a:pt x="74993" y="1595704"/>
                </a:lnTo>
                <a:lnTo>
                  <a:pt x="62509" y="1586915"/>
                </a:lnTo>
                <a:lnTo>
                  <a:pt x="47726" y="1576527"/>
                </a:lnTo>
                <a:lnTo>
                  <a:pt x="1149375" y="9906"/>
                </a:lnTo>
                <a:lnTo>
                  <a:pt x="3160039" y="351294"/>
                </a:lnTo>
                <a:lnTo>
                  <a:pt x="3154464" y="384162"/>
                </a:lnTo>
                <a:lnTo>
                  <a:pt x="3235972" y="35935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4318" y="1440180"/>
            <a:ext cx="213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504D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9188" y="2473452"/>
            <a:ext cx="263779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504D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</a:pPr>
            <a:r>
              <a:rPr sz="3200" dirty="0">
                <a:solidFill>
                  <a:srgbClr val="C0504D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929132"/>
            <a:ext cx="893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Interpolation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estimate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spc="-10" dirty="0">
                <a:latin typeface="Calibri"/>
                <a:cs typeface="Calibri"/>
              </a:rPr>
              <a:t>points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60832-F7DC-4F1F-8C95-096916F11BC2}"/>
              </a:ext>
            </a:extLst>
          </p:cNvPr>
          <p:cNvSpPr txBox="1"/>
          <p:nvPr/>
        </p:nvSpPr>
        <p:spPr>
          <a:xfrm>
            <a:off x="4251718" y="3085048"/>
            <a:ext cx="4618566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marR="1299210" indent="-3429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spc="-5" dirty="0">
                <a:latin typeface="Calibri"/>
                <a:cs typeface="Calibri"/>
              </a:rPr>
              <a:t>The </a:t>
            </a:r>
            <a:r>
              <a:rPr lang="en-US" sz="1800" spc="-15" dirty="0">
                <a:latin typeface="Calibri"/>
                <a:cs typeface="Calibri"/>
              </a:rPr>
              <a:t>most </a:t>
            </a:r>
            <a:r>
              <a:rPr lang="en-US" sz="1800" spc="-10" dirty="0">
                <a:latin typeface="Calibri"/>
                <a:cs typeface="Calibri"/>
              </a:rPr>
              <a:t>common </a:t>
            </a:r>
            <a:r>
              <a:rPr lang="en-US" sz="1800" spc="-15" dirty="0">
                <a:latin typeface="Calibri"/>
                <a:cs typeface="Calibri"/>
              </a:rPr>
              <a:t>interpolation </a:t>
            </a:r>
            <a:r>
              <a:rPr lang="en-US" sz="1800" spc="-10" dirty="0">
                <a:latin typeface="Calibri"/>
                <a:cs typeface="Calibri"/>
              </a:rPr>
              <a:t> technique</a:t>
            </a:r>
            <a:r>
              <a:rPr lang="en-US" sz="1800" spc="-3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is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953735"/>
                </a:solidFill>
                <a:latin typeface="Calibri"/>
                <a:cs typeface="Calibri"/>
              </a:rPr>
              <a:t>Linear</a:t>
            </a:r>
            <a:r>
              <a:rPr lang="en-US" sz="1800" b="1" spc="-2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953735"/>
                </a:solidFill>
                <a:latin typeface="Calibri"/>
                <a:cs typeface="Calibri"/>
              </a:rPr>
              <a:t>Interpolation</a:t>
            </a:r>
            <a:r>
              <a:rPr lang="en-US" sz="1800" spc="-10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spc="-15" dirty="0">
                <a:latin typeface="Calibri"/>
                <a:cs typeface="Calibri"/>
              </a:rPr>
              <a:t>Others </a:t>
            </a:r>
            <a:r>
              <a:rPr lang="en-US" sz="1800" spc="-20" dirty="0">
                <a:latin typeface="Calibri"/>
                <a:cs typeface="Calibri"/>
              </a:rPr>
              <a:t>are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b="1" spc="-15" dirty="0">
                <a:solidFill>
                  <a:srgbClr val="953735"/>
                </a:solidFill>
                <a:latin typeface="Calibri"/>
                <a:cs typeface="Calibri"/>
              </a:rPr>
              <a:t>Quadratic</a:t>
            </a:r>
            <a:r>
              <a:rPr lang="en-US" sz="1800" spc="-15" dirty="0">
                <a:latin typeface="Calibri"/>
                <a:cs typeface="Calibri"/>
              </a:rPr>
              <a:t>,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953735"/>
                </a:solidFill>
                <a:latin typeface="Calibri"/>
                <a:cs typeface="Calibri"/>
              </a:rPr>
              <a:t>Cubic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…</a:t>
            </a:r>
            <a:r>
              <a:rPr lang="en-US" sz="1800" spc="-10" dirty="0">
                <a:latin typeface="Calibri"/>
                <a:cs typeface="Calibri"/>
              </a:rPr>
              <a:t> (Splines)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2">
            <a:extLst>
              <a:ext uri="{FF2B5EF4-FFF2-40B4-BE49-F238E27FC236}">
                <a16:creationId xmlns:a16="http://schemas.microsoft.com/office/drawing/2014/main" id="{A9305673-ECE1-4EF8-92C1-8554C79E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AA0B22A-7D49-4474-85D6-7EE2BF40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2CFE17-7A3C-4C9B-963B-0486A6257B30}" type="slidenum">
              <a:rPr lang="en-US" altLang="en-US" sz="1050"/>
              <a:pPr eaLnBrk="1" hangingPunct="1"/>
              <a:t>50</a:t>
            </a:fld>
            <a:endParaRPr lang="en-US" altLang="en-US" sz="105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6716F891-A22B-41EB-935A-3E3B420AEF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Final Set of Equations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1CF0C0E3-27C1-458E-A169-B8AE17BC6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636483"/>
              </p:ext>
            </p:extLst>
          </p:nvPr>
        </p:nvGraphicFramePr>
        <p:xfrm>
          <a:off x="466725" y="1082279"/>
          <a:ext cx="5095875" cy="286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Equation" r:id="rId5" imgW="5173568" imgH="2905128" progId="Equation.3">
                  <p:embed/>
                </p:oleObj>
              </mc:Choice>
              <mc:Fallback>
                <p:oleObj name="Equation" r:id="rId5" imgW="5173568" imgH="2905128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1CF0C0E3-27C1-458E-A169-B8AE17BC6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082279"/>
                        <a:ext cx="5095875" cy="2861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BE55751-4A48-4653-9CC5-51C458AD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673" y="1466100"/>
            <a:ext cx="1791264" cy="16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B59B0-DECD-437D-B4E0-8DDD25C97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673" y="1134423"/>
            <a:ext cx="1488752" cy="3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B13D5-88A0-4B0C-89EE-73E453ED3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0935" y="3113579"/>
            <a:ext cx="2596129" cy="151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CCE62-621C-420C-B6BC-D8B097F700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2" y="4267962"/>
            <a:ext cx="672265" cy="36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9181E-E120-4AAE-B81E-509DEC17E7D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85802" y="3943605"/>
            <a:ext cx="336133" cy="3243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E698BD8C-E57E-4AF9-A9C8-090505C9BAA1}"/>
              </a:ext>
            </a:extLst>
          </p:cNvPr>
          <p:cNvSpPr/>
          <p:nvPr/>
        </p:nvSpPr>
        <p:spPr>
          <a:xfrm>
            <a:off x="5544928" y="3115962"/>
            <a:ext cx="371476" cy="1512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>
            <a:extLst>
              <a:ext uri="{FF2B5EF4-FFF2-40B4-BE49-F238E27FC236}">
                <a16:creationId xmlns:a16="http://schemas.microsoft.com/office/drawing/2014/main" id="{010283BA-68C0-4F68-8727-C528B84C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4C3B1BE4-85AE-4744-9CF5-1EDAE2A7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099FF8-27D0-484A-A3F0-F0C3C9C54724}" type="slidenum">
              <a:rPr lang="en-US" altLang="en-US" sz="1050"/>
              <a:pPr eaLnBrk="1" hangingPunct="1"/>
              <a:t>51</a:t>
            </a:fld>
            <a:endParaRPr lang="en-US" altLang="en-US" sz="1050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A166EB53-4F51-43AC-8014-BB885E831E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Coefficients of Spline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75C435-C06E-42D9-94F4-F6B5E02EEA1C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200150"/>
          <a:ext cx="4629151" cy="262890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22.704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0.8888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4.928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88.88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−0.1356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35.66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−141.61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1.6048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−33.956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554.55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0.20889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28.86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−152.13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Footer Placeholder 2">
            <a:extLst>
              <a:ext uri="{FF2B5EF4-FFF2-40B4-BE49-F238E27FC236}">
                <a16:creationId xmlns:a16="http://schemas.microsoft.com/office/drawing/2014/main" id="{F3476583-1AD9-4733-9A9E-9B981953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14349" name="Slide Number Placeholder 3">
            <a:extLst>
              <a:ext uri="{FF2B5EF4-FFF2-40B4-BE49-F238E27FC236}">
                <a16:creationId xmlns:a16="http://schemas.microsoft.com/office/drawing/2014/main" id="{2CE3F739-7650-4DDA-BDD9-3530FE50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6D1F2E8-E16E-4FF0-999C-CFEED31F92F3}" type="slidenum">
              <a:rPr lang="en-US" altLang="en-US" sz="1050"/>
              <a:pPr eaLnBrk="1" hangingPunct="1"/>
              <a:t>52</a:t>
            </a:fld>
            <a:endParaRPr lang="en-US" altLang="en-US" sz="1050"/>
          </a:p>
        </p:txBody>
      </p:sp>
      <p:sp>
        <p:nvSpPr>
          <p:cNvPr id="14350" name="Rectangle 2">
            <a:extLst>
              <a:ext uri="{FF2B5EF4-FFF2-40B4-BE49-F238E27FC236}">
                <a16:creationId xmlns:a16="http://schemas.microsoft.com/office/drawing/2014/main" id="{BA2989AF-1253-4F11-899C-6FC191ACDB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/>
              <a:t>Final Solution</a:t>
            </a:r>
          </a:p>
        </p:txBody>
      </p:sp>
      <p:sp>
        <p:nvSpPr>
          <p:cNvPr id="14351" name="Rectangle 6">
            <a:extLst>
              <a:ext uri="{FF2B5EF4-FFF2-40B4-BE49-F238E27FC236}">
                <a16:creationId xmlns:a16="http://schemas.microsoft.com/office/drawing/2014/main" id="{E8EDBF77-A59C-47D5-A4AD-01D9646A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id="{66B476E8-8187-4229-82AB-7FD093EF4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1143000"/>
          <a:ext cx="1600200" cy="33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0" name="Equation" r:id="rId5" imgW="939392" imgH="203112" progId="Equation.3">
                  <p:embed/>
                </p:oleObj>
              </mc:Choice>
              <mc:Fallback>
                <p:oleObj name="Equation" r:id="rId5" imgW="939392" imgH="203112" progId="Equation.3">
                  <p:embed/>
                  <p:pic>
                    <p:nvPicPr>
                      <p:cNvPr id="14338" name="Object 5">
                        <a:extLst>
                          <a:ext uri="{FF2B5EF4-FFF2-40B4-BE49-F238E27FC236}">
                            <a16:creationId xmlns:a16="http://schemas.microsoft.com/office/drawing/2014/main" id="{66B476E8-8187-4229-82AB-7FD093EF4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143000"/>
                        <a:ext cx="1600200" cy="339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8">
            <a:extLst>
              <a:ext uri="{FF2B5EF4-FFF2-40B4-BE49-F238E27FC236}">
                <a16:creationId xmlns:a16="http://schemas.microsoft.com/office/drawing/2014/main" id="{E7D48D58-4623-417D-9DB7-D3AF7BDF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39" name="Object 7">
            <a:extLst>
              <a:ext uri="{FF2B5EF4-FFF2-40B4-BE49-F238E27FC236}">
                <a16:creationId xmlns:a16="http://schemas.microsoft.com/office/drawing/2014/main" id="{63F08ABB-74FE-417C-93DC-7E9B7A5BF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1121569"/>
          <a:ext cx="1050131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1" name="Equation" r:id="rId7" imgW="621760" imgH="177646" progId="Equation.3">
                  <p:embed/>
                </p:oleObj>
              </mc:Choice>
              <mc:Fallback>
                <p:oleObj name="Equation" r:id="rId7" imgW="621760" imgH="177646" progId="Equation.3">
                  <p:embed/>
                  <p:pic>
                    <p:nvPicPr>
                      <p:cNvPr id="14339" name="Object 7">
                        <a:extLst>
                          <a:ext uri="{FF2B5EF4-FFF2-40B4-BE49-F238E27FC236}">
                            <a16:creationId xmlns:a16="http://schemas.microsoft.com/office/drawing/2014/main" id="{63F08ABB-74FE-417C-93DC-7E9B7A5BF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121569"/>
                        <a:ext cx="1050131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10">
            <a:extLst>
              <a:ext uri="{FF2B5EF4-FFF2-40B4-BE49-F238E27FC236}">
                <a16:creationId xmlns:a16="http://schemas.microsoft.com/office/drawing/2014/main" id="{E5906FFF-C349-44D4-B755-8AE2EDF1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0" name="Object 9">
            <a:extLst>
              <a:ext uri="{FF2B5EF4-FFF2-40B4-BE49-F238E27FC236}">
                <a16:creationId xmlns:a16="http://schemas.microsoft.com/office/drawing/2014/main" id="{596C5130-7CCB-4236-8E08-B307A5649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948" y="1485900"/>
          <a:ext cx="2925365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" name="Equation" r:id="rId9" imgW="1726920" imgH="228600" progId="Equation.3">
                  <p:embed/>
                </p:oleObj>
              </mc:Choice>
              <mc:Fallback>
                <p:oleObj name="Equation" r:id="rId9" imgW="1726920" imgH="228600" progId="Equation.3">
                  <p:embed/>
                  <p:pic>
                    <p:nvPicPr>
                      <p:cNvPr id="14340" name="Object 9">
                        <a:extLst>
                          <a:ext uri="{FF2B5EF4-FFF2-40B4-BE49-F238E27FC236}">
                            <a16:creationId xmlns:a16="http://schemas.microsoft.com/office/drawing/2014/main" id="{596C5130-7CCB-4236-8E08-B307A5649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948" y="1485900"/>
                        <a:ext cx="2925365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2">
            <a:extLst>
              <a:ext uri="{FF2B5EF4-FFF2-40B4-BE49-F238E27FC236}">
                <a16:creationId xmlns:a16="http://schemas.microsoft.com/office/drawing/2014/main" id="{970F8D71-5334-44D4-8F0A-ED0AE5028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1" name="Object 11">
            <a:extLst>
              <a:ext uri="{FF2B5EF4-FFF2-40B4-BE49-F238E27FC236}">
                <a16:creationId xmlns:a16="http://schemas.microsoft.com/office/drawing/2014/main" id="{6AD21D67-7FE1-4D4B-AEC7-2D65CDF38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521619"/>
          <a:ext cx="1163241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3" name="Equation" r:id="rId11" imgW="685502" imgH="177723" progId="Equation.3">
                  <p:embed/>
                </p:oleObj>
              </mc:Choice>
              <mc:Fallback>
                <p:oleObj name="Equation" r:id="rId11" imgW="685502" imgH="177723" progId="Equation.3">
                  <p:embed/>
                  <p:pic>
                    <p:nvPicPr>
                      <p:cNvPr id="14341" name="Object 11">
                        <a:extLst>
                          <a:ext uri="{FF2B5EF4-FFF2-40B4-BE49-F238E27FC236}">
                            <a16:creationId xmlns:a16="http://schemas.microsoft.com/office/drawing/2014/main" id="{6AD21D67-7FE1-4D4B-AEC7-2D65CDF38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21619"/>
                        <a:ext cx="1163241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4">
            <a:extLst>
              <a:ext uri="{FF2B5EF4-FFF2-40B4-BE49-F238E27FC236}">
                <a16:creationId xmlns:a16="http://schemas.microsoft.com/office/drawing/2014/main" id="{8DC2D534-F487-43B6-8AC7-2D6A79BB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2" name="Object 13">
            <a:extLst>
              <a:ext uri="{FF2B5EF4-FFF2-40B4-BE49-F238E27FC236}">
                <a16:creationId xmlns:a16="http://schemas.microsoft.com/office/drawing/2014/main" id="{02236B15-4E11-4E2A-A7C4-20933FE67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1" y="1885950"/>
          <a:ext cx="3232547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4" name="Equation" r:id="rId13" imgW="1905000" imgH="228600" progId="Equation.3">
                  <p:embed/>
                </p:oleObj>
              </mc:Choice>
              <mc:Fallback>
                <p:oleObj name="Equation" r:id="rId13" imgW="1905000" imgH="228600" progId="Equation.3">
                  <p:embed/>
                  <p:pic>
                    <p:nvPicPr>
                      <p:cNvPr id="14342" name="Object 13">
                        <a:extLst>
                          <a:ext uri="{FF2B5EF4-FFF2-40B4-BE49-F238E27FC236}">
                            <a16:creationId xmlns:a16="http://schemas.microsoft.com/office/drawing/2014/main" id="{02236B15-4E11-4E2A-A7C4-20933FE67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1" y="1885950"/>
                        <a:ext cx="3232547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Rectangle 16">
            <a:extLst>
              <a:ext uri="{FF2B5EF4-FFF2-40B4-BE49-F238E27FC236}">
                <a16:creationId xmlns:a16="http://schemas.microsoft.com/office/drawing/2014/main" id="{56D94D1C-C837-43F9-860D-4625D81D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3" name="Object 15">
            <a:extLst>
              <a:ext uri="{FF2B5EF4-FFF2-40B4-BE49-F238E27FC236}">
                <a16:creationId xmlns:a16="http://schemas.microsoft.com/office/drawing/2014/main" id="{CB286BDB-BE3A-4DFB-8BA9-0FF6F42A7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943101"/>
          <a:ext cx="1179910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5" name="Equation" r:id="rId15" imgW="698197" imgH="177723" progId="Equation.3">
                  <p:embed/>
                </p:oleObj>
              </mc:Choice>
              <mc:Fallback>
                <p:oleObj name="Equation" r:id="rId15" imgW="698197" imgH="177723" progId="Equation.3">
                  <p:embed/>
                  <p:pic>
                    <p:nvPicPr>
                      <p:cNvPr id="14343" name="Object 15">
                        <a:extLst>
                          <a:ext uri="{FF2B5EF4-FFF2-40B4-BE49-F238E27FC236}">
                            <a16:creationId xmlns:a16="http://schemas.microsoft.com/office/drawing/2014/main" id="{CB286BDB-BE3A-4DFB-8BA9-0FF6F42A7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43101"/>
                        <a:ext cx="1179910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18">
            <a:extLst>
              <a:ext uri="{FF2B5EF4-FFF2-40B4-BE49-F238E27FC236}">
                <a16:creationId xmlns:a16="http://schemas.microsoft.com/office/drawing/2014/main" id="{DB0AF3C4-61B6-4545-98C4-FCA1EBBB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4" name="Object 17">
            <a:extLst>
              <a:ext uri="{FF2B5EF4-FFF2-40B4-BE49-F238E27FC236}">
                <a16:creationId xmlns:a16="http://schemas.microsoft.com/office/drawing/2014/main" id="{6FE0B0A2-18BB-4B0D-A596-9FAA8DD86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182" y="2240757"/>
          <a:ext cx="3217069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6" name="Equation" r:id="rId17" imgW="1892300" imgH="228600" progId="Equation.3">
                  <p:embed/>
                </p:oleObj>
              </mc:Choice>
              <mc:Fallback>
                <p:oleObj name="Equation" r:id="rId17" imgW="1892300" imgH="228600" progId="Equation.3">
                  <p:embed/>
                  <p:pic>
                    <p:nvPicPr>
                      <p:cNvPr id="14344" name="Object 17">
                        <a:extLst>
                          <a:ext uri="{FF2B5EF4-FFF2-40B4-BE49-F238E27FC236}">
                            <a16:creationId xmlns:a16="http://schemas.microsoft.com/office/drawing/2014/main" id="{6FE0B0A2-18BB-4B0D-A596-9FAA8DD86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182" y="2240757"/>
                        <a:ext cx="3217069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Rectangle 20">
            <a:extLst>
              <a:ext uri="{FF2B5EF4-FFF2-40B4-BE49-F238E27FC236}">
                <a16:creationId xmlns:a16="http://schemas.microsoft.com/office/drawing/2014/main" id="{25EBD5BE-3CBE-458D-B520-3088E407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5" name="Object 19">
            <a:extLst>
              <a:ext uri="{FF2B5EF4-FFF2-40B4-BE49-F238E27FC236}">
                <a16:creationId xmlns:a16="http://schemas.microsoft.com/office/drawing/2014/main" id="{E9DE7280-069F-4032-AEED-F44DCD433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286001"/>
          <a:ext cx="1406129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7" name="Equation" r:id="rId19" imgW="825142" imgH="177723" progId="Equation.3">
                  <p:embed/>
                </p:oleObj>
              </mc:Choice>
              <mc:Fallback>
                <p:oleObj name="Equation" r:id="rId19" imgW="825142" imgH="177723" progId="Equation.3">
                  <p:embed/>
                  <p:pic>
                    <p:nvPicPr>
                      <p:cNvPr id="14345" name="Object 19">
                        <a:extLst>
                          <a:ext uri="{FF2B5EF4-FFF2-40B4-BE49-F238E27FC236}">
                            <a16:creationId xmlns:a16="http://schemas.microsoft.com/office/drawing/2014/main" id="{E9DE7280-069F-4032-AEED-F44DCD433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86001"/>
                        <a:ext cx="1406129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Rectangle 22">
            <a:extLst>
              <a:ext uri="{FF2B5EF4-FFF2-40B4-BE49-F238E27FC236}">
                <a16:creationId xmlns:a16="http://schemas.microsoft.com/office/drawing/2014/main" id="{87F03762-23B4-48A8-B923-41A989B5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6" name="Object 21">
            <a:extLst>
              <a:ext uri="{FF2B5EF4-FFF2-40B4-BE49-F238E27FC236}">
                <a16:creationId xmlns:a16="http://schemas.microsoft.com/office/drawing/2014/main" id="{A434D693-E061-4CAA-8C0D-E1E8A693E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1" y="2640807"/>
          <a:ext cx="3232547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8" name="Equation" r:id="rId21" imgW="1905000" imgH="228600" progId="Equation.3">
                  <p:embed/>
                </p:oleObj>
              </mc:Choice>
              <mc:Fallback>
                <p:oleObj name="Equation" r:id="rId21" imgW="1905000" imgH="228600" progId="Equation.3">
                  <p:embed/>
                  <p:pic>
                    <p:nvPicPr>
                      <p:cNvPr id="14346" name="Object 21">
                        <a:extLst>
                          <a:ext uri="{FF2B5EF4-FFF2-40B4-BE49-F238E27FC236}">
                            <a16:creationId xmlns:a16="http://schemas.microsoft.com/office/drawing/2014/main" id="{A434D693-E061-4CAA-8C0D-E1E8A693E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1" y="2640807"/>
                        <a:ext cx="3232547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Rectangle 24">
            <a:extLst>
              <a:ext uri="{FF2B5EF4-FFF2-40B4-BE49-F238E27FC236}">
                <a16:creationId xmlns:a16="http://schemas.microsoft.com/office/drawing/2014/main" id="{1FA7004D-01B0-4A3F-BE3B-F95A35CE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4347" name="Object 23">
            <a:extLst>
              <a:ext uri="{FF2B5EF4-FFF2-40B4-BE49-F238E27FC236}">
                <a16:creationId xmlns:a16="http://schemas.microsoft.com/office/drawing/2014/main" id="{0E504180-6C9D-4319-A7E0-662BF60A5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686051"/>
          <a:ext cx="1406129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9" name="Equation" r:id="rId23" imgW="825142" imgH="177723" progId="Equation.3">
                  <p:embed/>
                </p:oleObj>
              </mc:Choice>
              <mc:Fallback>
                <p:oleObj name="Equation" r:id="rId23" imgW="825142" imgH="177723" progId="Equation.3">
                  <p:embed/>
                  <p:pic>
                    <p:nvPicPr>
                      <p:cNvPr id="14347" name="Object 23">
                        <a:extLst>
                          <a:ext uri="{FF2B5EF4-FFF2-40B4-BE49-F238E27FC236}">
                            <a16:creationId xmlns:a16="http://schemas.microsoft.com/office/drawing/2014/main" id="{0E504180-6C9D-4319-A7E0-662BF60A5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86051"/>
                        <a:ext cx="1406129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61" name="Picture 24" descr="graph_2.tif">
            <a:extLst>
              <a:ext uri="{FF2B5EF4-FFF2-40B4-BE49-F238E27FC236}">
                <a16:creationId xmlns:a16="http://schemas.microsoft.com/office/drawing/2014/main" id="{DE5C9574-C24C-4E65-B58B-0481814649E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26569"/>
            <a:ext cx="2971800" cy="200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Footer Placeholder 2">
            <a:extLst>
              <a:ext uri="{FF2B5EF4-FFF2-40B4-BE49-F238E27FC236}">
                <a16:creationId xmlns:a16="http://schemas.microsoft.com/office/drawing/2014/main" id="{A8E5A940-A00F-4C1C-9689-1CC5C3BC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C0C0C0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                                           </a:t>
            </a:r>
            <a:endParaRPr lang="en-US" altLang="en-US" sz="1050" dirty="0">
              <a:solidFill>
                <a:srgbClr val="C0C0C0"/>
              </a:solidFill>
            </a:endParaRPr>
          </a:p>
        </p:txBody>
      </p:sp>
      <p:sp>
        <p:nvSpPr>
          <p:cNvPr id="15374" name="Slide Number Placeholder 3">
            <a:extLst>
              <a:ext uri="{FF2B5EF4-FFF2-40B4-BE49-F238E27FC236}">
                <a16:creationId xmlns:a16="http://schemas.microsoft.com/office/drawing/2014/main" id="{6FFC26D0-C8B8-4DB7-B54E-4BF74029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E2856F-1FE2-4EA4-85B5-800A916B3AB5}" type="slidenum">
              <a:rPr lang="en-US" altLang="en-US" sz="1050"/>
              <a:pPr eaLnBrk="1" hangingPunct="1"/>
              <a:t>53</a:t>
            </a:fld>
            <a:endParaRPr lang="en-US" altLang="en-US" sz="1050"/>
          </a:p>
        </p:txBody>
      </p:sp>
      <p:sp>
        <p:nvSpPr>
          <p:cNvPr id="15375" name="Title 1">
            <a:extLst>
              <a:ext uri="{FF2B5EF4-FFF2-40B4-BE49-F238E27FC236}">
                <a16:creationId xmlns:a16="http://schemas.microsoft.com/office/drawing/2014/main" id="{1BFA4653-2BF5-45D2-AD99-590112182D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5900" y="114300"/>
            <a:ext cx="6172200" cy="857250"/>
          </a:xfrm>
        </p:spPr>
        <p:txBody>
          <a:bodyPr anchor="ctr"/>
          <a:lstStyle/>
          <a:p>
            <a:pPr eaLnBrk="1" hangingPunct="1"/>
            <a:r>
              <a:rPr lang="en-US" altLang="en-US"/>
              <a:t>Velocity at a Particular Point</a:t>
            </a:r>
          </a:p>
        </p:txBody>
      </p:sp>
      <p:sp>
        <p:nvSpPr>
          <p:cNvPr id="15376" name="Content Placeholder 2">
            <a:extLst>
              <a:ext uri="{FF2B5EF4-FFF2-40B4-BE49-F238E27FC236}">
                <a16:creationId xmlns:a16="http://schemas.microsoft.com/office/drawing/2014/main" id="{3737D4C9-82FE-4F82-808E-14D64805A9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4915" y="1164433"/>
            <a:ext cx="61722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a) Velocity at t=16</a:t>
            </a:r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3F7954A5-4CAF-4043-9B6A-6CEA41953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600200"/>
          <a:ext cx="1600200" cy="33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" name="Equation" r:id="rId4" imgW="939392" imgH="203112" progId="Equation.3">
                  <p:embed/>
                </p:oleObj>
              </mc:Choice>
              <mc:Fallback>
                <p:oleObj name="Equation" r:id="rId4" imgW="939392" imgH="203112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3F7954A5-4CAF-4043-9B6A-6CEA41953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600200"/>
                        <a:ext cx="1600200" cy="339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B68086D3-0864-4B33-832F-76D8F4B41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1" y="1578769"/>
          <a:ext cx="1050131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" name="Equation" r:id="rId6" imgW="621760" imgH="177646" progId="Equation.3">
                  <p:embed/>
                </p:oleObj>
              </mc:Choice>
              <mc:Fallback>
                <p:oleObj name="Equation" r:id="rId6" imgW="621760" imgH="177646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B68086D3-0864-4B33-832F-76D8F4B41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1578769"/>
                        <a:ext cx="1050131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A394A620-E280-412D-A315-F4F567880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6248" y="1943100"/>
          <a:ext cx="2925365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" name="Equation" r:id="rId8" imgW="1726920" imgH="228600" progId="Equation.3">
                  <p:embed/>
                </p:oleObj>
              </mc:Choice>
              <mc:Fallback>
                <p:oleObj name="Equation" r:id="rId8" imgW="1726920" imgH="2286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A394A620-E280-412D-A315-F4F567880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248" y="1943100"/>
                        <a:ext cx="2925365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7992BE3F-4DF6-45AF-B9FB-0E6EED2EC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1978819"/>
          <a:ext cx="1163241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" name="Equation" r:id="rId10" imgW="685502" imgH="177723" progId="Equation.3">
                  <p:embed/>
                </p:oleObj>
              </mc:Choice>
              <mc:Fallback>
                <p:oleObj name="Equation" r:id="rId10" imgW="685502" imgH="177723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7992BE3F-4DF6-45AF-B9FB-0E6EED2EC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978819"/>
                        <a:ext cx="1163241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0B204A1C-1CBE-4415-8A15-CC0ED7184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1" y="2343150"/>
          <a:ext cx="3232547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" name="Equation" r:id="rId12" imgW="1905000" imgH="228600" progId="Equation.3">
                  <p:embed/>
                </p:oleObj>
              </mc:Choice>
              <mc:Fallback>
                <p:oleObj name="Equation" r:id="rId12" imgW="1905000" imgH="22860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0B204A1C-1CBE-4415-8A15-CC0ED71844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2343150"/>
                        <a:ext cx="3232547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FC18FBB3-A7CF-43AF-B3A2-E339AF09E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2400301"/>
          <a:ext cx="1179910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4" name="Equation" r:id="rId14" imgW="698197" imgH="177723" progId="Equation.3">
                  <p:embed/>
                </p:oleObj>
              </mc:Choice>
              <mc:Fallback>
                <p:oleObj name="Equation" r:id="rId14" imgW="698197" imgH="177723" progId="Equation.3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FC18FBB3-A7CF-43AF-B3A2-E339AF09E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400301"/>
                        <a:ext cx="1179910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C7A8FE6F-607A-4730-B441-BAA3CE8EB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6482" y="2697957"/>
          <a:ext cx="3217069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" name="Equation" r:id="rId16" imgW="1892300" imgH="228600" progId="Equation.3">
                  <p:embed/>
                </p:oleObj>
              </mc:Choice>
              <mc:Fallback>
                <p:oleObj name="Equation" r:id="rId16" imgW="1892300" imgH="228600" progId="Equation.3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C7A8FE6F-607A-4730-B441-BAA3CE8EB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482" y="2697957"/>
                        <a:ext cx="3217069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4ECEC0D8-5D0E-45F8-90F2-22E4E2E2E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2743201"/>
          <a:ext cx="1406129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6" name="Equation" r:id="rId18" imgW="825142" imgH="177723" progId="Equation.3">
                  <p:embed/>
                </p:oleObj>
              </mc:Choice>
              <mc:Fallback>
                <p:oleObj name="Equation" r:id="rId18" imgW="825142" imgH="177723" progId="Equation.3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:a16="http://schemas.microsoft.com/office/drawing/2014/main" id="{4ECEC0D8-5D0E-45F8-90F2-22E4E2E2E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743201"/>
                        <a:ext cx="1406129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2D35D911-E744-4301-88C4-635DF17E8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1" y="3098007"/>
          <a:ext cx="3232547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7" name="Equation" r:id="rId20" imgW="1905000" imgH="228600" progId="Equation.3">
                  <p:embed/>
                </p:oleObj>
              </mc:Choice>
              <mc:Fallback>
                <p:oleObj name="Equation" r:id="rId20" imgW="1905000" imgH="228600" progId="Equation.3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:a16="http://schemas.microsoft.com/office/drawing/2014/main" id="{2D35D911-E744-4301-88C4-635DF17E8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3098007"/>
                        <a:ext cx="3232547" cy="388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33835036-15DD-4C64-B772-E7112AA8D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3143251"/>
          <a:ext cx="1406129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" name="Equation" r:id="rId22" imgW="825142" imgH="177723" progId="Equation.3">
                  <p:embed/>
                </p:oleObj>
              </mc:Choice>
              <mc:Fallback>
                <p:oleObj name="Equation" r:id="rId22" imgW="825142" imgH="177723" progId="Equation.3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33835036-15DD-4C64-B772-E7112AA8D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143251"/>
                        <a:ext cx="1406129" cy="307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51E31270-EF6F-40ED-9AF1-CBAD94133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3771900"/>
          <a:ext cx="4258866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9" name="Equation" r:id="rId24" imgW="2514600" imgH="482400" progId="Equation.3">
                  <p:embed/>
                </p:oleObj>
              </mc:Choice>
              <mc:Fallback>
                <p:oleObj name="Equation" r:id="rId24" imgW="2514600" imgH="482400" progId="Equation.3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51E31270-EF6F-40ED-9AF1-CBAD94133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771900"/>
                        <a:ext cx="4258866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617" y="1094739"/>
            <a:ext cx="8324215" cy="361188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1105"/>
              </a:spcBef>
            </a:pPr>
            <a:r>
              <a:rPr sz="3600" spc="-75" dirty="0">
                <a:latin typeface="Calibri"/>
                <a:cs typeface="Calibri"/>
              </a:rPr>
              <a:t>We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can </a:t>
            </a:r>
            <a:r>
              <a:rPr sz="3600" spc="-5" dirty="0">
                <a:latin typeface="Calibri"/>
                <a:cs typeface="Calibri"/>
              </a:rPr>
              <a:t>use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following </a:t>
            </a:r>
            <a:r>
              <a:rPr sz="3600" spc="-20" dirty="0">
                <a:latin typeface="Calibri"/>
                <a:cs typeface="Calibri"/>
              </a:rPr>
              <a:t>packages:</a:t>
            </a:r>
            <a:endParaRPr sz="3600" dirty="0">
              <a:latin typeface="Calibri"/>
              <a:cs typeface="Calibri"/>
            </a:endParaRPr>
          </a:p>
          <a:p>
            <a:pPr marL="765810" indent="-3435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66445" algn="l"/>
              </a:tabLst>
            </a:pPr>
            <a:r>
              <a:rPr sz="3600" b="1" spc="-10" dirty="0">
                <a:solidFill>
                  <a:srgbClr val="953735"/>
                </a:solidFill>
                <a:latin typeface="Calibri"/>
                <a:cs typeface="Calibri"/>
              </a:rPr>
              <a:t>numpy</a:t>
            </a:r>
            <a:r>
              <a:rPr sz="3600" spc="-10" dirty="0">
                <a:latin typeface="Calibri"/>
                <a:cs typeface="Calibri"/>
              </a:rPr>
              <a:t>.interp</a:t>
            </a:r>
            <a:endParaRPr sz="3600" dirty="0">
              <a:latin typeface="Calibri"/>
              <a:cs typeface="Calibri"/>
            </a:endParaRPr>
          </a:p>
          <a:p>
            <a:pPr marL="765810">
              <a:lnSpc>
                <a:spcPct val="100000"/>
              </a:lnSpc>
              <a:spcBef>
                <a:spcPts val="90"/>
              </a:spcBef>
            </a:pPr>
            <a:r>
              <a:rPr sz="1800" u="sng" spc="-10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</a:rPr>
              <a:t>https://docs.scipy.org/doc/numpy/reference/generated/numpy.interp.html</a:t>
            </a:r>
            <a:endParaRPr sz="1800" dirty="0">
              <a:latin typeface="Calibri"/>
              <a:cs typeface="Calibri"/>
            </a:endParaRPr>
          </a:p>
          <a:p>
            <a:pPr marL="765810" indent="-34353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766445" algn="l"/>
              </a:tabLst>
            </a:pPr>
            <a:r>
              <a:rPr sz="3600" b="1" spc="-15" dirty="0">
                <a:solidFill>
                  <a:srgbClr val="953735"/>
                </a:solidFill>
                <a:latin typeface="Calibri"/>
                <a:cs typeface="Calibri"/>
              </a:rPr>
              <a:t>scipy</a:t>
            </a:r>
            <a:r>
              <a:rPr sz="3600" spc="-15" dirty="0">
                <a:latin typeface="Calibri"/>
                <a:cs typeface="Calibri"/>
              </a:rPr>
              <a:t>.interpolate</a:t>
            </a:r>
            <a:endParaRPr sz="3600" dirty="0">
              <a:latin typeface="Calibri"/>
              <a:cs typeface="Calibri"/>
            </a:endParaRPr>
          </a:p>
          <a:p>
            <a:pPr marL="765810">
              <a:lnSpc>
                <a:spcPct val="100000"/>
              </a:lnSpc>
              <a:spcBef>
                <a:spcPts val="200"/>
              </a:spcBef>
            </a:pPr>
            <a:r>
              <a:rPr sz="2000" u="sng" spc="-10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</a:rPr>
              <a:t>https://docs.scipy.org/doc/scipy/reference/tutorial/interpolate.html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632523"/>
                </a:solidFill>
                <a:latin typeface="Courier New"/>
                <a:cs typeface="Courier New"/>
              </a:rPr>
              <a:t>y_new</a:t>
            </a:r>
            <a:r>
              <a:rPr sz="1800"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800"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32523"/>
                </a:solidFill>
                <a:latin typeface="Courier New"/>
                <a:cs typeface="Courier New"/>
              </a:rPr>
              <a:t>np.interp(x_new,</a:t>
            </a:r>
            <a:r>
              <a:rPr sz="1800"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632523"/>
                </a:solidFill>
                <a:latin typeface="Courier New"/>
                <a:cs typeface="Courier New"/>
              </a:rPr>
              <a:t>x,</a:t>
            </a:r>
            <a:r>
              <a:rPr sz="1800"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32523"/>
                </a:solidFill>
                <a:latin typeface="Courier New"/>
                <a:cs typeface="Courier New"/>
              </a:rPr>
              <a:t>y)</a:t>
            </a:r>
            <a:endParaRPr sz="1800" dirty="0">
              <a:latin typeface="Courier New"/>
              <a:cs typeface="Courier New"/>
            </a:endParaRPr>
          </a:p>
          <a:p>
            <a:pPr marL="4216400">
              <a:lnSpc>
                <a:spcPct val="100000"/>
              </a:lnSpc>
              <a:spcBef>
                <a:spcPts val="890"/>
              </a:spcBef>
            </a:pPr>
            <a:r>
              <a:rPr sz="1800" b="1" dirty="0">
                <a:solidFill>
                  <a:srgbClr val="632523"/>
                </a:solidFill>
                <a:latin typeface="Courier New"/>
                <a:cs typeface="Courier New"/>
              </a:rPr>
              <a:t>f</a:t>
            </a:r>
            <a:r>
              <a:rPr sz="1800" b="1" spc="-4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32523"/>
                </a:solidFill>
                <a:latin typeface="Courier New"/>
                <a:cs typeface="Courier New"/>
              </a:rPr>
              <a:t>interpolate.interp1d(x,</a:t>
            </a:r>
            <a:r>
              <a:rPr sz="1800"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32523"/>
                </a:solidFill>
                <a:latin typeface="Courier New"/>
                <a:cs typeface="Courier New"/>
              </a:rPr>
              <a:t>y)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84555"/>
          </a:xfrm>
          <a:custGeom>
            <a:avLst/>
            <a:gdLst/>
            <a:ahLst/>
            <a:cxnLst/>
            <a:rect l="l" t="t" r="r" b="b"/>
            <a:pathLst>
              <a:path w="9144000" h="884555">
                <a:moveTo>
                  <a:pt x="9144000" y="0"/>
                </a:moveTo>
                <a:lnTo>
                  <a:pt x="0" y="0"/>
                </a:lnTo>
                <a:lnTo>
                  <a:pt x="0" y="884121"/>
                </a:lnTo>
                <a:lnTo>
                  <a:pt x="9144000" y="884121"/>
                </a:lnTo>
                <a:lnTo>
                  <a:pt x="9144000" y="0"/>
                </a:lnTo>
                <a:close/>
              </a:path>
            </a:pathLst>
          </a:custGeom>
          <a:solidFill>
            <a:srgbClr val="95373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Interpolation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511" y="0"/>
            <a:ext cx="6543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Interpolation</a:t>
            </a:r>
            <a:r>
              <a:rPr spc="-3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307" y="1457337"/>
            <a:ext cx="4241464" cy="313499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5148" y="1698344"/>
          <a:ext cx="197993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𝑥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2401" y="956563"/>
            <a:ext cx="6680834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1679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plot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points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alibri"/>
                <a:cs typeface="Calibri"/>
              </a:rPr>
              <a:t>Assume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0331" y="465074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4949" y="262077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57061" y="3385436"/>
            <a:ext cx="2882900" cy="1000760"/>
            <a:chOff x="4657061" y="3385436"/>
            <a:chExt cx="2882900" cy="1000760"/>
          </a:xfrm>
        </p:grpSpPr>
        <p:sp>
          <p:nvSpPr>
            <p:cNvPr id="9" name="object 9"/>
            <p:cNvSpPr/>
            <p:nvPr/>
          </p:nvSpPr>
          <p:spPr>
            <a:xfrm>
              <a:off x="7533166" y="3397102"/>
              <a:ext cx="0" cy="989330"/>
            </a:xfrm>
            <a:custGeom>
              <a:avLst/>
              <a:gdLst/>
              <a:ahLst/>
              <a:cxnLst/>
              <a:rect l="l" t="t" r="r" b="b"/>
              <a:pathLst>
                <a:path h="989329">
                  <a:moveTo>
                    <a:pt x="0" y="988828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7061" y="3391786"/>
              <a:ext cx="2865755" cy="0"/>
            </a:xfrm>
            <a:custGeom>
              <a:avLst/>
              <a:gdLst/>
              <a:ahLst/>
              <a:cxnLst/>
              <a:rect l="l" t="t" r="r" b="b"/>
              <a:pathLst>
                <a:path w="2865754">
                  <a:moveTo>
                    <a:pt x="2865474" y="0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4177" y="3675379"/>
            <a:ext cx="349250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Assume</a:t>
            </a:r>
            <a:r>
              <a:rPr sz="18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32523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32523"/>
                </a:solidFill>
                <a:latin typeface="Calibri"/>
                <a:cs typeface="Calibri"/>
              </a:rPr>
              <a:t>want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find</a:t>
            </a:r>
            <a:r>
              <a:rPr sz="180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32523"/>
                </a:solidFill>
                <a:latin typeface="Calibri"/>
                <a:cs typeface="Calibri"/>
              </a:rPr>
              <a:t>value</a:t>
            </a:r>
            <a:r>
              <a:rPr sz="18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632523"/>
                </a:solidFill>
                <a:latin typeface="Cambria Math"/>
                <a:cs typeface="Cambria Math"/>
              </a:rPr>
              <a:t>𝑦</a:t>
            </a:r>
            <a:r>
              <a:rPr sz="1800" spc="3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32523"/>
                </a:solidFill>
                <a:latin typeface="Calibri"/>
                <a:cs typeface="Calibri"/>
              </a:rPr>
              <a:t>when</a:t>
            </a:r>
            <a:r>
              <a:rPr sz="1800" spc="-1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r>
              <a:rPr sz="1800" spc="14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32523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32523"/>
                </a:solidFill>
                <a:latin typeface="Cambria Math"/>
                <a:cs typeface="Cambria Math"/>
              </a:rPr>
              <a:t>2.5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133" y="4650740"/>
            <a:ext cx="4486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plot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guess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511" y="0"/>
            <a:ext cx="6543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Interpolation</a:t>
            </a:r>
            <a:r>
              <a:rPr spc="-3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644" y="1194330"/>
            <a:ext cx="4241464" cy="31349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4762" y="1335023"/>
            <a:ext cx="4528185" cy="3813810"/>
            <a:chOff x="-4762" y="1335023"/>
            <a:chExt cx="4528185" cy="3813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35023"/>
              <a:ext cx="4523231" cy="38069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38071"/>
              <a:ext cx="4166615" cy="38039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0966"/>
              <a:ext cx="4476306" cy="37825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360966"/>
              <a:ext cx="4476750" cy="3782695"/>
            </a:xfrm>
            <a:custGeom>
              <a:avLst/>
              <a:gdLst/>
              <a:ahLst/>
              <a:cxnLst/>
              <a:rect l="l" t="t" r="r" b="b"/>
              <a:pathLst>
                <a:path w="4476750" h="3782695">
                  <a:moveTo>
                    <a:pt x="0" y="0"/>
                  </a:moveTo>
                  <a:lnTo>
                    <a:pt x="4476307" y="0"/>
                  </a:lnTo>
                  <a:lnTo>
                    <a:pt x="4476307" y="3782533"/>
                  </a:lnTo>
                  <a:lnTo>
                    <a:pt x="0" y="378253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0" y="1360966"/>
          <a:ext cx="3911599" cy="2230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699">
                <a:tc>
                  <a:txBody>
                    <a:bodyPr/>
                    <a:lstStyle/>
                    <a:p>
                      <a:pPr marL="91440" marR="53340">
                        <a:lnSpc>
                          <a:spcPts val="19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16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numpy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np 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matplotlib.pyplot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plt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995"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[1,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2,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3]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[3,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2,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x_new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2.5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marL="91440">
                        <a:lnSpc>
                          <a:spcPts val="1895"/>
                        </a:lnSpc>
                        <a:spcBef>
                          <a:spcPts val="715"/>
                        </a:spcBef>
                      </a:pPr>
                      <a:r>
                        <a:rPr sz="1600" b="1" dirty="0">
                          <a:solidFill>
                            <a:srgbClr val="632523"/>
                          </a:solidFill>
                          <a:latin typeface="Courier New"/>
                          <a:cs typeface="Courier New"/>
                        </a:rPr>
                        <a:t>y_new</a:t>
                      </a:r>
                      <a:r>
                        <a:rPr sz="1600" b="1" spc="-40" dirty="0">
                          <a:solidFill>
                            <a:srgbClr val="63252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63252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40" dirty="0">
                          <a:solidFill>
                            <a:srgbClr val="63252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632523"/>
                          </a:solidFill>
                          <a:latin typeface="Courier New"/>
                          <a:cs typeface="Courier New"/>
                        </a:rPr>
                        <a:t>np.interp(x_new,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  <a:spcBef>
                          <a:spcPts val="715"/>
                        </a:spcBef>
                      </a:pPr>
                      <a:r>
                        <a:rPr sz="1600" b="1" dirty="0">
                          <a:solidFill>
                            <a:srgbClr val="632523"/>
                          </a:solidFill>
                          <a:latin typeface="Courier New"/>
                          <a:cs typeface="Courier New"/>
                        </a:rPr>
                        <a:t>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95"/>
                        </a:lnSpc>
                        <a:spcBef>
                          <a:spcPts val="715"/>
                        </a:spcBef>
                      </a:pPr>
                      <a:r>
                        <a:rPr sz="1600" b="1" dirty="0">
                          <a:solidFill>
                            <a:srgbClr val="632523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8739" y="3807460"/>
            <a:ext cx="393700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sz="1600" dirty="0">
                <a:latin typeface="Courier New"/>
                <a:cs typeface="Courier New"/>
              </a:rPr>
              <a:t>print("New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Interpolated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Value:")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print(y_new)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4545076"/>
            <a:ext cx="22263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urier New"/>
                <a:cs typeface="Courier New"/>
              </a:rPr>
              <a:t>plt.plot(x,y,'o-')  plt.show()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260" y="1011427"/>
            <a:ext cx="127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0124" y="4464811"/>
            <a:ext cx="316547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Courier New"/>
                <a:cs typeface="Courier New"/>
              </a:rPr>
              <a:t>New Interpolated Value: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1.0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27783" y="4610842"/>
            <a:ext cx="713105" cy="295910"/>
            <a:chOff x="4327783" y="4610842"/>
            <a:chExt cx="713105" cy="295910"/>
          </a:xfrm>
        </p:grpSpPr>
        <p:sp>
          <p:nvSpPr>
            <p:cNvPr id="15" name="object 15"/>
            <p:cNvSpPr/>
            <p:nvPr/>
          </p:nvSpPr>
          <p:spPr>
            <a:xfrm>
              <a:off x="4340483" y="4623542"/>
              <a:ext cx="687705" cy="270510"/>
            </a:xfrm>
            <a:custGeom>
              <a:avLst/>
              <a:gdLst/>
              <a:ahLst/>
              <a:cxnLst/>
              <a:rect l="l" t="t" r="r" b="b"/>
              <a:pathLst>
                <a:path w="687704" h="270510">
                  <a:moveTo>
                    <a:pt x="552213" y="0"/>
                  </a:moveTo>
                  <a:lnTo>
                    <a:pt x="552213" y="67560"/>
                  </a:lnTo>
                  <a:lnTo>
                    <a:pt x="0" y="67560"/>
                  </a:lnTo>
                  <a:lnTo>
                    <a:pt x="0" y="202680"/>
                  </a:lnTo>
                  <a:lnTo>
                    <a:pt x="552213" y="202680"/>
                  </a:lnTo>
                  <a:lnTo>
                    <a:pt x="552213" y="270241"/>
                  </a:lnTo>
                  <a:lnTo>
                    <a:pt x="687334" y="135120"/>
                  </a:lnTo>
                  <a:lnTo>
                    <a:pt x="5522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0483" y="4623542"/>
              <a:ext cx="687705" cy="270510"/>
            </a:xfrm>
            <a:custGeom>
              <a:avLst/>
              <a:gdLst/>
              <a:ahLst/>
              <a:cxnLst/>
              <a:rect l="l" t="t" r="r" b="b"/>
              <a:pathLst>
                <a:path w="687704" h="270510">
                  <a:moveTo>
                    <a:pt x="0" y="67560"/>
                  </a:moveTo>
                  <a:lnTo>
                    <a:pt x="552214" y="67560"/>
                  </a:lnTo>
                  <a:lnTo>
                    <a:pt x="552214" y="0"/>
                  </a:lnTo>
                  <a:lnTo>
                    <a:pt x="687334" y="135120"/>
                  </a:lnTo>
                  <a:lnTo>
                    <a:pt x="552214" y="270241"/>
                  </a:lnTo>
                  <a:lnTo>
                    <a:pt x="552214" y="202680"/>
                  </a:lnTo>
                  <a:lnTo>
                    <a:pt x="0" y="202680"/>
                  </a:lnTo>
                  <a:lnTo>
                    <a:pt x="0" y="67560"/>
                  </a:lnTo>
                  <a:close/>
                </a:path>
              </a:pathLst>
            </a:custGeom>
            <a:ln w="25400">
              <a:solidFill>
                <a:srgbClr val="95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167525-BABD-49A0-B34E-95AA79681608}"/>
              </a:ext>
            </a:extLst>
          </p:cNvPr>
          <p:cNvSpPr txBox="1"/>
          <p:nvPr/>
        </p:nvSpPr>
        <p:spPr>
          <a:xfrm>
            <a:off x="2192974" y="2105462"/>
            <a:ext cx="4121150" cy="715089"/>
          </a:xfrm>
          <a:prstGeom prst="wedgeRoundRectCallout">
            <a:avLst>
              <a:gd name="adj1" fmla="val -52332"/>
              <a:gd name="adj2" fmla="val 11814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+mj-lt"/>
              </a:rPr>
              <a:t>One-dimensional linear interpolation for monotonically increasing sample points.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730" y="0"/>
            <a:ext cx="78524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15" dirty="0"/>
              <a:t> vs </a:t>
            </a:r>
            <a:r>
              <a:rPr spc="-5" dirty="0"/>
              <a:t>Cube</a:t>
            </a:r>
            <a:r>
              <a:rPr spc="-15" dirty="0"/>
              <a:t> Interpolation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9119" y="932687"/>
            <a:ext cx="8511356" cy="3696463"/>
            <a:chOff x="579119" y="856487"/>
            <a:chExt cx="8174990" cy="42919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3" y="856487"/>
              <a:ext cx="8150352" cy="428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19" y="859535"/>
              <a:ext cx="8025383" cy="41513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585" y="884121"/>
              <a:ext cx="8059479" cy="42593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585" y="884121"/>
              <a:ext cx="8060055" cy="4259580"/>
            </a:xfrm>
            <a:custGeom>
              <a:avLst/>
              <a:gdLst/>
              <a:ahLst/>
              <a:cxnLst/>
              <a:rect l="l" t="t" r="r" b="b"/>
              <a:pathLst>
                <a:path w="8060055" h="4259580">
                  <a:moveTo>
                    <a:pt x="0" y="0"/>
                  </a:moveTo>
                  <a:lnTo>
                    <a:pt x="8059479" y="0"/>
                  </a:lnTo>
                  <a:lnTo>
                    <a:pt x="8059479" y="4259378"/>
                  </a:lnTo>
                  <a:lnTo>
                    <a:pt x="0" y="42593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7325" y="981963"/>
            <a:ext cx="46704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import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numpy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np</a:t>
            </a:r>
          </a:p>
          <a:p>
            <a:pPr marL="12700">
              <a:lnSpc>
                <a:spcPts val="1895"/>
              </a:lnSpc>
            </a:pPr>
            <a:r>
              <a:rPr sz="1600" dirty="0">
                <a:latin typeface="Courier New"/>
                <a:cs typeface="Courier New"/>
              </a:rPr>
              <a:t>import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matplotlib.pyplot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plt</a:t>
            </a: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from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scipy.interpolate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import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interp1d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7325" y="1945132"/>
            <a:ext cx="5892800" cy="175176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7147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urier New"/>
                <a:cs typeface="Courier New"/>
              </a:rPr>
              <a:t>x = np.linspace(0, 10, num=11, endpoint=True)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y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np.cos(-x**2/9.0)</a:t>
            </a:r>
          </a:p>
          <a:p>
            <a:pPr>
              <a:lnSpc>
                <a:spcPct val="100000"/>
              </a:lnSpc>
            </a:pP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953735"/>
                </a:solidFill>
                <a:latin typeface="Courier New"/>
                <a:cs typeface="Courier New"/>
              </a:rPr>
              <a:t>f</a:t>
            </a:r>
            <a:r>
              <a:rPr sz="1600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953735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953735"/>
                </a:solidFill>
                <a:latin typeface="Courier New"/>
                <a:cs typeface="Courier New"/>
              </a:rPr>
              <a:t>interp1d(x,</a:t>
            </a:r>
            <a:r>
              <a:rPr sz="1600" spc="-15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953735"/>
                </a:solidFill>
                <a:latin typeface="Courier New"/>
                <a:cs typeface="Courier New"/>
              </a:rPr>
              <a:t>y)</a:t>
            </a:r>
            <a:r>
              <a:rPr sz="1600" spc="-1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#linear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default</a:t>
            </a: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f2</a:t>
            </a:r>
            <a:r>
              <a:rPr sz="1600" b="1" spc="-25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interp1d(x,</a:t>
            </a:r>
            <a:r>
              <a:rPr sz="1600" b="1" spc="-25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y,</a:t>
            </a:r>
            <a:r>
              <a:rPr sz="16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kind='cubic')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 err="1">
                <a:latin typeface="Courier New"/>
                <a:cs typeface="Courier New"/>
              </a:rPr>
              <a:t>xnew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np.linspace(0,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10,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num=41,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endpoint=True)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94845" y="4142740"/>
            <a:ext cx="759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325" y="3790950"/>
            <a:ext cx="8254324" cy="770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plt.plot(x,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y,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'o',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xnew,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f(xnew),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'-*',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xnew,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f2(</a:t>
            </a:r>
            <a:r>
              <a:rPr sz="1600" dirty="0" err="1">
                <a:latin typeface="Courier New"/>
                <a:cs typeface="Courier New"/>
              </a:rPr>
              <a:t>xnew</a:t>
            </a:r>
            <a:r>
              <a:rPr sz="1600" dirty="0">
                <a:latin typeface="Courier New"/>
                <a:cs typeface="Courier New"/>
              </a:rPr>
              <a:t>),</a:t>
            </a:r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GB" sz="1600" dirty="0">
                <a:latin typeface="Courier New"/>
                <a:cs typeface="Courier New"/>
              </a:rPr>
              <a:t>'--*')</a:t>
            </a:r>
          </a:p>
          <a:p>
            <a:pPr marL="12700">
              <a:lnSpc>
                <a:spcPts val="1910"/>
              </a:lnSpc>
              <a:spcBef>
                <a:spcPts val="100"/>
              </a:spcBef>
            </a:pPr>
            <a:endParaRPr sz="1600" dirty="0">
              <a:latin typeface="Courier New"/>
              <a:cs typeface="Courier New"/>
            </a:endParaRPr>
          </a:p>
          <a:p>
            <a:pPr marL="12700" marR="615950">
              <a:lnSpc>
                <a:spcPts val="1900"/>
              </a:lnSpc>
              <a:spcBef>
                <a:spcPts val="65"/>
              </a:spcBef>
            </a:pPr>
            <a:r>
              <a:rPr sz="1600" dirty="0">
                <a:latin typeface="Courier New"/>
                <a:cs typeface="Courier New"/>
              </a:rPr>
              <a:t>plt.legend(['data', 'linear', 'cubic'], loc='best')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plt.show()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031045" y="1028283"/>
            <a:ext cx="3072130" cy="949325"/>
            <a:chOff x="6031045" y="952083"/>
            <a:chExt cx="3072130" cy="949325"/>
          </a:xfrm>
        </p:grpSpPr>
        <p:sp>
          <p:nvSpPr>
            <p:cNvPr id="13" name="object 13"/>
            <p:cNvSpPr/>
            <p:nvPr/>
          </p:nvSpPr>
          <p:spPr>
            <a:xfrm>
              <a:off x="6043745" y="964783"/>
              <a:ext cx="3046730" cy="923925"/>
            </a:xfrm>
            <a:custGeom>
              <a:avLst/>
              <a:gdLst/>
              <a:ahLst/>
              <a:cxnLst/>
              <a:rect l="l" t="t" r="r" b="b"/>
              <a:pathLst>
                <a:path w="3046729" h="923925">
                  <a:moveTo>
                    <a:pt x="3046228" y="0"/>
                  </a:moveTo>
                  <a:lnTo>
                    <a:pt x="0" y="0"/>
                  </a:lnTo>
                  <a:lnTo>
                    <a:pt x="0" y="923330"/>
                  </a:lnTo>
                  <a:lnTo>
                    <a:pt x="3046228" y="923330"/>
                  </a:lnTo>
                  <a:lnTo>
                    <a:pt x="3046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3745" y="964783"/>
              <a:ext cx="3046730" cy="923925"/>
            </a:xfrm>
            <a:custGeom>
              <a:avLst/>
              <a:gdLst/>
              <a:ahLst/>
              <a:cxnLst/>
              <a:rect l="l" t="t" r="r" b="b"/>
              <a:pathLst>
                <a:path w="3046729" h="923925">
                  <a:moveTo>
                    <a:pt x="0" y="0"/>
                  </a:moveTo>
                  <a:lnTo>
                    <a:pt x="3046228" y="0"/>
                  </a:lnTo>
                  <a:lnTo>
                    <a:pt x="3046228" y="923330"/>
                  </a:lnTo>
                  <a:lnTo>
                    <a:pt x="0" y="9233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22485" y="1060195"/>
            <a:ext cx="28422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cos </a:t>
            </a:r>
            <a:r>
              <a:rPr sz="1800" dirty="0">
                <a:latin typeface="Calibri"/>
                <a:cs typeface="Calibri"/>
              </a:rPr>
              <a:t>function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compare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Cubic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2485" y="1608835"/>
            <a:ext cx="123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interpolation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</TotalTime>
  <Words>1981</Words>
  <Application>Microsoft Office PowerPoint</Application>
  <PresentationFormat>On-screen Show (16:9)</PresentationFormat>
  <Paragraphs>718</Paragraphs>
  <Slides>53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71" baseType="lpstr">
      <vt:lpstr>Arial</vt:lpstr>
      <vt:lpstr>Arial Black</vt:lpstr>
      <vt:lpstr>Arial MT</vt:lpstr>
      <vt:lpstr>Calibri</vt:lpstr>
      <vt:lpstr>Cambria Math</vt:lpstr>
      <vt:lpstr>Courier New</vt:lpstr>
      <vt:lpstr>Flux</vt:lpstr>
      <vt:lpstr>Garamond</vt:lpstr>
      <vt:lpstr>Symbol</vt:lpstr>
      <vt:lpstr>Tahoma</vt:lpstr>
      <vt:lpstr>Times New Roman</vt:lpstr>
      <vt:lpstr>Verdana</vt:lpstr>
      <vt:lpstr>Wingdings</vt:lpstr>
      <vt:lpstr>Office Theme</vt:lpstr>
      <vt:lpstr>Level</vt:lpstr>
      <vt:lpstr>1_Level</vt:lpstr>
      <vt:lpstr>Equation</vt:lpstr>
      <vt:lpstr>Microsoft Equation 3.0</vt:lpstr>
      <vt:lpstr>PowerPoint Presentation</vt:lpstr>
      <vt:lpstr>The Interpolation Problem</vt:lpstr>
      <vt:lpstr>Existence and Uniqueness</vt:lpstr>
      <vt:lpstr>Examples of Polynomial Interpolation</vt:lpstr>
      <vt:lpstr>Interpolation</vt:lpstr>
      <vt:lpstr>Interpolation</vt:lpstr>
      <vt:lpstr>Interpolation - Example</vt:lpstr>
      <vt:lpstr>Interpolation - Example</vt:lpstr>
      <vt:lpstr>Linear vs Cube Interpolation</vt:lpstr>
      <vt:lpstr>Linear vs Cube cont.</vt:lpstr>
      <vt:lpstr>PowerPoint Presentation</vt:lpstr>
      <vt:lpstr>NEWTON’S POLYNOMIAL</vt:lpstr>
      <vt:lpstr>NEWTON’S POLYNOMIAL</vt:lpstr>
      <vt:lpstr>NEWTON’S POLYNOMIAL</vt:lpstr>
      <vt:lpstr>Divided Difference Table</vt:lpstr>
      <vt:lpstr>Divided Difference Table</vt:lpstr>
      <vt:lpstr>Divided Difference Table</vt:lpstr>
      <vt:lpstr>Divided Difference Table</vt:lpstr>
      <vt:lpstr>Divided Difference Table</vt:lpstr>
      <vt:lpstr>Divided Difference Table</vt:lpstr>
      <vt:lpstr>Divided Difference Table</vt:lpstr>
      <vt:lpstr>Divided Difference Table</vt:lpstr>
      <vt:lpstr>Two Examples</vt:lpstr>
      <vt:lpstr>Two Examples</vt:lpstr>
      <vt:lpstr>Example</vt:lpstr>
      <vt:lpstr>Example</vt:lpstr>
      <vt:lpstr>PowerPoint Presentation</vt:lpstr>
      <vt:lpstr>  Lagrange Interpolation</vt:lpstr>
      <vt:lpstr>Lagrange Interpolation</vt:lpstr>
      <vt:lpstr>Lagrange Interpolation</vt:lpstr>
      <vt:lpstr>Lagrange Interpolation Example</vt:lpstr>
      <vt:lpstr>Example</vt:lpstr>
      <vt:lpstr>Interpolating Polynomial Using Lagrange Interpolation Method</vt:lpstr>
      <vt:lpstr>Code</vt:lpstr>
      <vt:lpstr>PowerPoint Presentation</vt:lpstr>
      <vt:lpstr>Why Splines ?</vt:lpstr>
      <vt:lpstr>Why Splines ?</vt:lpstr>
      <vt:lpstr>Spline Interpolation</vt:lpstr>
      <vt:lpstr>Spline Interpolation</vt:lpstr>
      <vt:lpstr>Quadratic Splines (contd)</vt:lpstr>
      <vt:lpstr>Quadratic Interpolation (contd)</vt:lpstr>
      <vt:lpstr>Quadratic Splines (contd)</vt:lpstr>
      <vt:lpstr>Quadratic Spline Example</vt:lpstr>
      <vt:lpstr>Solution</vt:lpstr>
      <vt:lpstr>Each Spline Equation Goes Through Two Consecutive Data Points</vt:lpstr>
      <vt:lpstr>PowerPoint Presentation</vt:lpstr>
      <vt:lpstr>Derivatives are Continuous at Interior Data Points</vt:lpstr>
      <vt:lpstr>PowerPoint Presentation</vt:lpstr>
      <vt:lpstr>Last Equation</vt:lpstr>
      <vt:lpstr>Final Set of Equations</vt:lpstr>
      <vt:lpstr>Coefficients of Spline</vt:lpstr>
      <vt:lpstr>Final Solution</vt:lpstr>
      <vt:lpstr>Velocity at a Particular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Bora</dc:creator>
  <cp:lastModifiedBy>Bora Döken</cp:lastModifiedBy>
  <cp:revision>100</cp:revision>
  <dcterms:created xsi:type="dcterms:W3CDTF">2023-08-30T06:13:24Z</dcterms:created>
  <dcterms:modified xsi:type="dcterms:W3CDTF">2023-11-10T06:23:43Z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2020-09-21T00:00:00Z</vt:filetime>
  </property>
  <property fmtid="{D5CDD505-2E9C-101B-9397-08002B2CF9AE}" pid="3" name="LastSaved">
    <vt:filetime>2023-08-30T00:00:00Z</vt:filetime>
  </property>
</Properties>
</file>