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3"/>
  </p:notesMasterIdLst>
  <p:handoutMasterIdLst>
    <p:handoutMasterId r:id="rId44"/>
  </p:handoutMasterIdLst>
  <p:sldIdLst>
    <p:sldId id="409" r:id="rId2"/>
    <p:sldId id="261" r:id="rId3"/>
    <p:sldId id="411" r:id="rId4"/>
    <p:sldId id="262" r:id="rId5"/>
    <p:sldId id="346" r:id="rId6"/>
    <p:sldId id="347" r:id="rId7"/>
    <p:sldId id="378" r:id="rId8"/>
    <p:sldId id="348" r:id="rId9"/>
    <p:sldId id="350" r:id="rId10"/>
    <p:sldId id="351" r:id="rId11"/>
    <p:sldId id="352" r:id="rId12"/>
    <p:sldId id="380" r:id="rId13"/>
    <p:sldId id="379" r:id="rId14"/>
    <p:sldId id="381" r:id="rId15"/>
    <p:sldId id="353" r:id="rId16"/>
    <p:sldId id="357" r:id="rId17"/>
    <p:sldId id="412" r:id="rId18"/>
    <p:sldId id="382" r:id="rId19"/>
    <p:sldId id="384" r:id="rId20"/>
    <p:sldId id="385" r:id="rId21"/>
    <p:sldId id="386" r:id="rId22"/>
    <p:sldId id="392" r:id="rId23"/>
    <p:sldId id="393" r:id="rId24"/>
    <p:sldId id="394" r:id="rId25"/>
    <p:sldId id="395" r:id="rId26"/>
    <p:sldId id="402" r:id="rId27"/>
    <p:sldId id="403" r:id="rId28"/>
    <p:sldId id="410" r:id="rId29"/>
    <p:sldId id="263" r:id="rId30"/>
    <p:sldId id="269" r:id="rId31"/>
    <p:sldId id="270" r:id="rId32"/>
    <p:sldId id="271" r:id="rId33"/>
    <p:sldId id="275" r:id="rId34"/>
    <p:sldId id="276" r:id="rId35"/>
    <p:sldId id="279" r:id="rId36"/>
    <p:sldId id="280" r:id="rId37"/>
    <p:sldId id="281" r:id="rId38"/>
    <p:sldId id="296" r:id="rId39"/>
    <p:sldId id="290" r:id="rId40"/>
    <p:sldId id="291" r:id="rId41"/>
    <p:sldId id="292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70" autoAdjust="0"/>
    <p:restoredTop sz="94635" autoAdjust="0"/>
  </p:normalViewPr>
  <p:slideViewPr>
    <p:cSldViewPr>
      <p:cViewPr>
        <p:scale>
          <a:sx n="60" d="100"/>
          <a:sy n="60" d="100"/>
        </p:scale>
        <p:origin x="1944" y="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F9819E6-1D4F-43BA-9173-61A5952536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defTabSz="88292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3CA9F09-99FF-4260-B803-0914AC504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9D657554-6580-43F4-88D0-913A019AC2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defTabSz="88292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217E63A5-DFF1-4B12-8174-0140897F77C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>
                <a:latin typeface="Arial" panose="020B0604020202020204" pitchFamily="34" charset="0"/>
              </a:defRPr>
            </a:lvl1pPr>
          </a:lstStyle>
          <a:p>
            <a:fld id="{90EC0C2C-7B21-4BE9-BBFC-D15B7E151F7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960FA5C-D9EA-44B3-B4E5-0030112A86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defTabSz="88292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01636D1-BF15-49C1-B65F-C998AAB27F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74F81A3-F8E7-4C2D-9564-ABE8F3C0DB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4C90CA8-A1B0-4C1E-9AF5-36FC2A661E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8B377076-ECDB-430C-98B1-AE83B80008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defTabSz="88292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63742826-C3E3-4C52-8C9F-F2156F4B9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>
                <a:latin typeface="Arial" panose="020B0604020202020204" pitchFamily="34" charset="0"/>
              </a:defRPr>
            </a:lvl1pPr>
          </a:lstStyle>
          <a:p>
            <a:fld id="{647DE63B-2A74-4BC5-BDF6-E3B9FC35B9D2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4F09F62-2D99-486D-8BA8-2991E127AE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1C067D-6B6E-46F1-8B89-C42D5090295B}" type="slidenum">
              <a:rPr lang="ar-SA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B390BFF-2D1E-4B2B-B433-FD199BFA5C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4D5BA9E-3E8D-420A-B7B4-0D2474472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F70731A-9A12-49B8-A607-A86DC5034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134DFE-0493-4709-8838-20F1F001931D}" type="slidenum">
              <a:rPr lang="ar-SA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38E80B0-513C-4F74-8D4B-D3F5CD2EB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016F0B3-EAAE-45F8-B450-095D96EB7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450DD1D-2BA3-4BB7-BA03-D7010655A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9D4B04-8E33-487B-A1B3-E0240A416D42}" type="slidenum">
              <a:rPr lang="ar-SA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46615CB-9F11-4FA6-83A2-CCD05BC970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8A5C075-3998-4511-961F-77AAB8F96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9F79260-D5D8-42E6-B1BF-CA49A3EC6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09963F-921C-4831-A3AB-CDC6BEF3946E}" type="slidenum">
              <a:rPr lang="ar-SA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B3B79D0-447C-4CFF-ABCE-00C0C67E1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FBC66C6-7B65-48FC-B275-269DAD5C2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6217344-A246-4893-9A2C-4495A8D51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739D76-C4D2-477D-86A1-EDE945B4BDFA}" type="slidenum">
              <a:rPr lang="ar-SA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3B5EB29-E402-4C3E-ACBE-8D5726914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0FBF9D7-83F9-4ADB-B243-AE7F5A921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BE4B455-8151-4779-B883-422AFCBBCE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A2C49A-0FB5-407E-A2B8-F3DA3DD72702}" type="slidenum">
              <a:rPr lang="ar-SA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35C7FAC-4AC0-4FBA-ABDD-EEC3980CC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DDC9C98-A83C-4421-9645-F86B009B2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9CCAE43-4CBE-4E84-99F8-CA7A539DBE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95B80-17A7-4011-BF1F-91E25FF74149}" type="slidenum">
              <a:rPr lang="ar-SA" altLang="en-US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AD64BC3-AE56-41F3-A028-002325DD8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41C5BB7-26A4-4E59-86DD-CDBFAA209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290A98A-E4C6-41DB-BFDF-190EDFD7C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6B5DEF-C093-4B7B-A2C6-E64017B6AF1B}" type="slidenum">
              <a:rPr lang="ar-SA" altLang="en-US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44AC4DD-4F2A-4F10-B286-A85784174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71F622E-E572-402B-ACEC-F2CF767B9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12A86FC-2377-4D46-9EE8-9BA160102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49B37C-A120-4ECA-B30F-25A67058E122}" type="slidenum">
              <a:rPr lang="ar-SA" altLang="en-US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3FF7A6B-BDE0-4525-A093-2B5313B15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1CD49F4-DDE4-4F35-B643-5A01E4024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F6153B3-DA58-46C5-8F1C-4FC2D7BCA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00E723-9CBD-4FD3-BA7B-8D4EF7DEB919}" type="slidenum">
              <a:rPr lang="ar-SA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DFE4889-5CF9-417A-8BE4-6B754D604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73A28FC-7F98-4893-BAA9-11ECCFB7E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C3052CB-A68A-427F-8007-4031B3CFC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52BDE4-C078-46AC-B4D6-CBBC089E7BCB}" type="slidenum">
              <a:rPr lang="ar-SA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DA0A6FB-5A2C-4F3D-AE94-3C2985189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621288E-3643-48AA-8C2C-7A5ED4943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8E12585-5247-4655-AD45-A2DB20039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0DA464-DD60-4062-871C-2F01F31690AC}" type="slidenum">
              <a:rPr lang="ar-SA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7A17927-7492-4DA3-A213-9048B4DAF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8CEC0DC-51B5-452D-B300-5E04C3797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01D94D0-8AC5-4D70-BA67-F44054712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1AB765-67E9-4407-8BC7-855987B763BC}" type="slidenum">
              <a:rPr lang="ar-SA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1B18555-1535-4DFA-80C7-6B674D0C77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7EC96CE-38B4-4BCB-8513-209B26BE9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D021FF3-8406-4BB3-9940-CD2A8B6ED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93C884-6ED5-45A4-AE0B-64263559F2DD}" type="slidenum">
              <a:rPr lang="ar-SA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5F41795-24A3-4653-9E20-2051B543B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3734A07-C0B5-47BD-931D-85968CAEC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DE13666-C66B-4AE8-BB4E-7B66A398C7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CCB4B8-3191-4F89-A6AC-F07EF36B1305}" type="slidenum">
              <a:rPr lang="ar-SA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28A1C59-6D9B-4DEB-98C1-39C8CB2BC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2D2E07A-7905-45EA-9C20-CA01DE76D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CC60DD-6D29-4A36-8DF8-A2799D396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8DD318-1473-4134-A4AC-4A9A58AB64AB}" type="slidenum">
              <a:rPr lang="ar-SA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E4D2836-17B2-4FB4-A9E6-AD5D84882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B45ED2C-4445-4392-9693-6D863ACDF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63D01E1-7871-42C4-957A-CEABCE1FC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852B9B-7E53-43F2-A065-ED94D0E76097}" type="slidenum">
              <a:rPr lang="ar-SA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57FEBF5-E5BD-4F2B-B362-F97A98093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C0E9C37-889D-4C38-9CB3-73BB2F178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047F4A14-60A4-403A-BA96-33A9CABC2F6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EE537F27-7F58-43AD-9DA3-B7C592E19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3DF2153B-7F86-4157-97EA-65447B51D0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87636631-7B3D-435B-A78E-38FDB94AC5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74B8FF1-11D8-4A9D-9228-8CE6B2AAF3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5CC9F29-B05F-414E-A0D7-FD8A1DF96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3ADDE16-2CCF-4909-9317-2E72F529D8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51F18-C5E2-4E50-BEC3-91A189DDE947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09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41D22A-41EB-4D24-9A79-81AC2FF32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9F0EA6-BBF2-48AC-B280-90415191A5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61BB79-86FB-4D70-B890-16D7C98996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59AD9-AEF2-4EA3-AB93-144633E4D8D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22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3A44C4-DB1C-4A0F-B446-A8E3E60A9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999A2B-6952-4DE7-9030-17FE72079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46ED17-64FF-4103-91A9-4A7452E908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722B9-836D-4471-AED8-04E1DA06EC45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7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2EE3CC-8AB7-4434-B920-E3E6C22E78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C40F43-F999-48B1-BB36-AE55535D1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53DE0D-B3A7-477F-81B4-DD31991C2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160AD-E385-46CA-B605-0464067C0C02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80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87BBE24-8891-4769-A981-774B432B5E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127264-45D1-4C11-9C9B-119C964FA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A33927-52DA-4207-B139-0E3BF238E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8ADE2-66FC-480A-9E3E-FFA7F0CA0FB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73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38B5E5-B3BE-4BCA-AE29-31DCDF5C86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F46ABF-88B5-4DEF-8973-E4A2F0F3C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CA55758-3EA1-4461-B2BE-B2ECE0CFB6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E2629-2CA3-498F-9FFA-8E67476F8355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51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09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0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47C69C-F0B6-4966-9F34-91AFCC8ACD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813EC4-57E3-4AE5-A608-FE40C70B4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C2B7D4-AC0B-4668-9149-A6F10D8E8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76EDF-BA7A-4CA8-9EB0-BB4CE15E5225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14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B54D41-8445-4844-8FF0-9F1D00615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FD228-D05E-4A43-8D4A-284E2E826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0D68AB-1F3E-41F1-9D91-9AE62F81F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6A6AC-9B4F-4148-A26C-D414D3418862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86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02ED2-48D5-4189-A132-FBD61F35A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A375A-CDB4-462E-BAE0-15D8EE0C6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107F2-1231-4DA4-865F-9280282C5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C7BCA-7FE2-413B-9B12-69878B5941E2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20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8C20B0-0DB6-4EA3-9D0C-3AECABBE00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F9B1A-73C7-4FA2-8A5C-DE959D6E3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172EA8-644E-4513-9B38-87B63E8DA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EBBDA-9CFC-46B9-A910-33467A4EB555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81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F8D046-4FC9-4E4D-A16A-0A63C4691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888FDC-B63E-4C81-8D0D-3CD2DEAC7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A17CF6-5485-4860-8407-49005BBB2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C9C5B-A69D-4A34-90EB-464725976807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41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1CAFE6-79BE-4A90-A882-7345F47FB3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3674D2-D74B-464D-A9C4-C368712E6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26034D-B445-4FCD-AB62-27780CC8B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3E0C6-8956-4BA4-B39C-B543EE78830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37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A958A-0287-4E2A-BA84-773DDAE72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4AEDA-E9C4-4B10-8EB1-36EEB4A6BB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389EB-B806-46A8-B9AC-67882A5782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158CB-46A5-4B47-8A3F-F44028103B5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2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26AC9-FC49-498A-BA5D-A829A83F0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A14FF-569F-4CA8-AA1D-BCDB0C765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9BBEB-1C2A-4654-A90E-C741D9E53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7081B-804F-4294-AB30-F22777DF9BA4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7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87FBA6A-B14F-4023-BC84-ED5F2C6FA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CAE84EB-EDA8-4BA8-89A4-53FCD3CE8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567EB4B-31A6-4AF4-B5F2-5AF028E9A0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F2F9D9C3-E6DD-437B-88C8-F9569C8A89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9117000A-0813-47B4-98B0-61864917AB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D725C3D-7702-41B4-B9DB-6E51076D9AED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7A63BB85-FF68-49F4-A45F-0881BB02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F04B2E77-52EB-4FB7-B7DC-31CA5DEE6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450705F0-1814-4290-973A-C1E65597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A3820D37-5709-4022-BF9D-EBD3650F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50" r:id="rId15"/>
    <p:sldLayoutId id="2147483851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image" Target="../media/image24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DF496-EBDC-4A2E-8870-D7F31267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2D42-2F24-41BE-A1AD-EEAA9921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60AD-E385-46CA-B605-0464067C0C02}" type="slidenum">
              <a:rPr lang="ar-SA" altLang="en-US" smtClean="0"/>
              <a:pPr/>
              <a:t>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6B86C-E66A-4337-A11B-C69E47A41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628900"/>
            <a:ext cx="4514850" cy="1957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21EA2-A9B8-4C78-AB9E-03900DDD8618}"/>
              </a:ext>
            </a:extLst>
          </p:cNvPr>
          <p:cNvSpPr txBox="1"/>
          <p:nvPr/>
        </p:nvSpPr>
        <p:spPr>
          <a:xfrm>
            <a:off x="1857376" y="2228850"/>
            <a:ext cx="534352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0" hangingPunct="0"/>
            <a:r>
              <a:rPr lang="en-GB" sz="3300" b="1" dirty="0">
                <a:solidFill>
                  <a:srgbClr val="DAEDEF">
                    <a:lumMod val="50000"/>
                  </a:srgbClr>
                </a:solidFill>
                <a:latin typeface="Flux" pitchFamily="50" charset="0"/>
              </a:rPr>
              <a:t>Regression: Least Squares Fit</a:t>
            </a:r>
          </a:p>
        </p:txBody>
      </p:sp>
    </p:spTree>
    <p:extLst>
      <p:ext uri="{BB962C8B-B14F-4D97-AF65-F5344CB8AC3E}">
        <p14:creationId xmlns:p14="http://schemas.microsoft.com/office/powerpoint/2010/main" val="44390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>
            <a:extLst>
              <a:ext uri="{FF2B5EF4-FFF2-40B4-BE49-F238E27FC236}">
                <a16:creationId xmlns:a16="http://schemas.microsoft.com/office/drawing/2014/main" id="{8CA1810F-13E9-4A0D-B083-B5B8355D5A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DC373BFF-2329-4C0D-A593-D7384621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EE4AF3-2F2D-4A8B-B3E3-95A90AC885CC}" type="slidenum">
              <a:rPr lang="ar-SA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5A4C6E38-889C-4669-9DE7-650FA6A51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the Unknowns 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FA22A6C7-771D-498E-BC95-ADEC80128B4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530277"/>
              </p:ext>
            </p:extLst>
          </p:nvPr>
        </p:nvGraphicFramePr>
        <p:xfrm>
          <a:off x="767237" y="2133600"/>
          <a:ext cx="7797800" cy="323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" imgW="6553080" imgH="2717640" progId="Equation.3">
                  <p:embed/>
                </p:oleObj>
              </mc:Choice>
              <mc:Fallback>
                <p:oleObj name="Equation" r:id="rId4" imgW="6553080" imgH="271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7" y="2133600"/>
                        <a:ext cx="7797800" cy="323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4">
            <a:extLst>
              <a:ext uri="{FF2B5EF4-FFF2-40B4-BE49-F238E27FC236}">
                <a16:creationId xmlns:a16="http://schemas.microsoft.com/office/drawing/2014/main" id="{8A508992-6662-48DA-BE98-CED1AFBA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8077200" cy="8382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E5AC1-938A-4570-ACFD-7CEAF52DD3FA}"/>
              </a:ext>
            </a:extLst>
          </p:cNvPr>
          <p:cNvSpPr txBox="1"/>
          <p:nvPr/>
        </p:nvSpPr>
        <p:spPr>
          <a:xfrm>
            <a:off x="4159552" y="36379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Linear Regression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A76DE-A9DC-4342-A785-345359F039FA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429000"/>
            <a:ext cx="501952" cy="292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>
            <a:extLst>
              <a:ext uri="{FF2B5EF4-FFF2-40B4-BE49-F238E27FC236}">
                <a16:creationId xmlns:a16="http://schemas.microsoft.com/office/drawing/2014/main" id="{C3B2195A-3233-49E6-B513-A03B7CCC15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83366D30-5B06-4BE2-B066-B45BD4FE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C2FB05-BC67-4E15-97F8-AD8139239037}" type="slidenum">
              <a:rPr lang="ar-SA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3FFA2F98-533B-487E-83C2-8AE9C2388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the Unknowns 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BDC6E44A-C48A-4D6D-93A1-1D00C50E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038600" cy="2667000"/>
          </a:xfrm>
          <a:prstGeom prst="rect">
            <a:avLst/>
          </a:prstGeom>
          <a:noFill/>
          <a:ln w="762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BA7342D1-F51F-4E29-93C6-7F152E43A4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47800" y="1720850"/>
          <a:ext cx="6781800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4" imgW="2539800" imgH="1320480" progId="Equation.3">
                  <p:embed/>
                </p:oleObj>
              </mc:Choice>
              <mc:Fallback>
                <p:oleObj name="Equation" r:id="rId4" imgW="2539800" imgH="1320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20850"/>
                        <a:ext cx="6781800" cy="352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5">
            <a:extLst>
              <a:ext uri="{FF2B5EF4-FFF2-40B4-BE49-F238E27FC236}">
                <a16:creationId xmlns:a16="http://schemas.microsoft.com/office/drawing/2014/main" id="{D5BF2699-3212-4EC1-81F4-2D7718E33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6148" name="Slide Number Placeholder 7">
            <a:extLst>
              <a:ext uri="{FF2B5EF4-FFF2-40B4-BE49-F238E27FC236}">
                <a16:creationId xmlns:a16="http://schemas.microsoft.com/office/drawing/2014/main" id="{5551E828-49BD-4270-AC90-7ABCED7A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41BD56-8E29-4486-B733-21CF28CEDE53}" type="slidenum">
              <a:rPr lang="ar-SA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C2DE0191-7887-4040-BB4D-4CD44D54D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Determining the Unknowns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315DFCE2-AC28-45FA-9304-5A79B4E53569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6463616"/>
              </p:ext>
            </p:extLst>
          </p:nvPr>
        </p:nvGraphicFramePr>
        <p:xfrm>
          <a:off x="990600" y="2097774"/>
          <a:ext cx="6535738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4" imgW="4368600" imgH="3187440" progId="Equation.3">
                  <p:embed/>
                </p:oleObj>
              </mc:Choice>
              <mc:Fallback>
                <p:oleObj name="Equation" r:id="rId4" imgW="4368600" imgH="318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97774"/>
                        <a:ext cx="6535738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F608569-BCE9-47FE-A9C0-76EDFD152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1524000"/>
            <a:ext cx="417195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5">
            <a:extLst>
              <a:ext uri="{FF2B5EF4-FFF2-40B4-BE49-F238E27FC236}">
                <a16:creationId xmlns:a16="http://schemas.microsoft.com/office/drawing/2014/main" id="{DD640051-8CEF-46FD-BCAD-1CB02D5E43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7172" name="Slide Number Placeholder 7">
            <a:extLst>
              <a:ext uri="{FF2B5EF4-FFF2-40B4-BE49-F238E27FC236}">
                <a16:creationId xmlns:a16="http://schemas.microsoft.com/office/drawing/2014/main" id="{CBDD2F95-17A1-4095-9B1B-9004ACCB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87DE1F-D41D-4096-AE01-25A3F84F540A}" type="slidenum">
              <a:rPr lang="ar-SA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D07CC4ED-1000-4A0C-8C8E-7FA9D3E85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 Equations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20370F3F-62E5-4F00-8648-1CBD367A879B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9002455"/>
              </p:ext>
            </p:extLst>
          </p:nvPr>
        </p:nvGraphicFramePr>
        <p:xfrm>
          <a:off x="2852737" y="3000745"/>
          <a:ext cx="4805806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Microsoft Equation 3.0" r:id="rId4" imgW="4178160" imgH="2311200" progId="Equation.3">
                  <p:embed/>
                </p:oleObj>
              </mc:Choice>
              <mc:Fallback>
                <p:oleObj name="Microsoft Equation 3.0" r:id="rId4" imgW="4178160" imgH="23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3000745"/>
                        <a:ext cx="4805806" cy="265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AE52AF8-9D03-4C2A-8B63-472D40F3E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13558"/>
            <a:ext cx="4029075" cy="850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DBA34-C5B0-43F6-B1FC-D61638281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98" y="2437978"/>
            <a:ext cx="4257675" cy="8719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5">
            <a:extLst>
              <a:ext uri="{FF2B5EF4-FFF2-40B4-BE49-F238E27FC236}">
                <a16:creationId xmlns:a16="http://schemas.microsoft.com/office/drawing/2014/main" id="{7C05FABB-3878-4681-9C6C-46E3C2C136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8196" name="Slide Number Placeholder 7">
            <a:extLst>
              <a:ext uri="{FF2B5EF4-FFF2-40B4-BE49-F238E27FC236}">
                <a16:creationId xmlns:a16="http://schemas.microsoft.com/office/drawing/2014/main" id="{3EDABC21-6D26-40F5-A655-3A80D16F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C20D19-6DBB-44CF-A813-992DC78EF9A3}" type="slidenum">
              <a:rPr lang="ar-SA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E148C31F-822E-4744-856B-631B1DE97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Solving the Normal Equations 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13A1836F-B4EE-4330-843D-E1D104FAC427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1558484"/>
              </p:ext>
            </p:extLst>
          </p:nvPr>
        </p:nvGraphicFramePr>
        <p:xfrm>
          <a:off x="664990" y="1600200"/>
          <a:ext cx="3391074" cy="28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4" imgW="4140000" imgH="3466800" progId="Equation.3">
                  <p:embed/>
                </p:oleObj>
              </mc:Choice>
              <mc:Fallback>
                <p:oleObj name="Equation" r:id="rId4" imgW="4140000" imgH="346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90" y="1600200"/>
                        <a:ext cx="3391074" cy="284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456EA2A-2DC4-40E7-91BE-9B75A0BF1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1870557"/>
            <a:ext cx="2895600" cy="2299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AA868-ED64-4984-A428-716F235F56BA}"/>
              </a:ext>
            </a:extLst>
          </p:cNvPr>
          <p:cNvSpPr txBox="1"/>
          <p:nvPr/>
        </p:nvSpPr>
        <p:spPr>
          <a:xfrm>
            <a:off x="411480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F27A6-9608-4129-AFCA-229DD95C6B1A}"/>
              </a:ext>
            </a:extLst>
          </p:cNvPr>
          <p:cNvSpPr txBox="1"/>
          <p:nvPr/>
        </p:nvSpPr>
        <p:spPr>
          <a:xfrm>
            <a:off x="4343400" y="2897075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ym typeface="Symbol" panose="05050102010706020507" pitchFamily="18" charset="2"/>
              </a:rPr>
              <a:t></a:t>
            </a:r>
            <a:endParaRPr lang="en-GB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5">
            <a:extLst>
              <a:ext uri="{FF2B5EF4-FFF2-40B4-BE49-F238E27FC236}">
                <a16:creationId xmlns:a16="http://schemas.microsoft.com/office/drawing/2014/main" id="{AE3F51B7-C22F-4FDF-85D4-896C16539B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9220" name="Slide Number Placeholder 7">
            <a:extLst>
              <a:ext uri="{FF2B5EF4-FFF2-40B4-BE49-F238E27FC236}">
                <a16:creationId xmlns:a16="http://schemas.microsoft.com/office/drawing/2014/main" id="{05416168-061E-4D0E-9F52-6C13B8FF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995E92-A051-4B7C-B52E-FEC94AE26061}" type="slidenum">
              <a:rPr lang="ar-SA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831005B6-547B-4B46-803E-0C647B2AC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1: Linear Regression 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5E7888AD-78EF-4927-A8A8-FF985302294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14400" y="1676400"/>
          <a:ext cx="46164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4" imgW="4178160" imgH="3759120" progId="Equation.3">
                  <p:embed/>
                </p:oleObj>
              </mc:Choice>
              <mc:Fallback>
                <p:oleObj name="Equation" r:id="rId4" imgW="4178160" imgH="3759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4616450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Group 4">
            <a:extLst>
              <a:ext uri="{FF2B5EF4-FFF2-40B4-BE49-F238E27FC236}">
                <a16:creationId xmlns:a16="http://schemas.microsoft.com/office/drawing/2014/main" id="{212E2D87-C3EA-4137-A8D0-F779BC0A8AA6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029200" y="2209800"/>
          <a:ext cx="3124200" cy="120650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4">
            <a:extLst>
              <a:ext uri="{FF2B5EF4-FFF2-40B4-BE49-F238E27FC236}">
                <a16:creationId xmlns:a16="http://schemas.microsoft.com/office/drawing/2014/main" id="{C1765988-C02A-4992-B5C2-7326DE0BE2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244" name="Slide Number Placeholder 6">
            <a:extLst>
              <a:ext uri="{FF2B5EF4-FFF2-40B4-BE49-F238E27FC236}">
                <a16:creationId xmlns:a16="http://schemas.microsoft.com/office/drawing/2014/main" id="{5EED6069-B796-4504-8568-B27053AA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C186E1-BC04-40F9-B844-73C9F1CF03CE}" type="slidenum">
              <a:rPr lang="ar-SA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3114E591-46F3-4128-A7DC-0A07290B6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1: Linear Regression </a:t>
            </a:r>
          </a:p>
        </p:txBody>
      </p:sp>
      <p:graphicFrame>
        <p:nvGraphicFramePr>
          <p:cNvPr id="277507" name="Group 3">
            <a:extLst>
              <a:ext uri="{FF2B5EF4-FFF2-40B4-BE49-F238E27FC236}">
                <a16:creationId xmlns:a16="http://schemas.microsoft.com/office/drawing/2014/main" id="{76056AC8-E612-495E-BDDB-91A5909BBA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0507930"/>
              </p:ext>
            </p:extLst>
          </p:nvPr>
        </p:nvGraphicFramePr>
        <p:xfrm>
          <a:off x="1524000" y="1524000"/>
          <a:ext cx="5257800" cy="2089638"/>
        </p:xfrm>
        <a:graphic>
          <a:graphicData uri="http://schemas.openxmlformats.org/drawingml/2006/table">
            <a:tbl>
              <a:tblPr/>
              <a:tblGrid>
                <a:gridCol w="119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marL="80889" marR="80889" marT="40445" marB="40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sum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marL="80889" marR="80889" marT="40445" marB="40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1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1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0889" marR="80889" marT="40445" marB="40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17.3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80889" marR="80889" marT="40445" marB="40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1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1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0889" marR="80889" marT="40445" marB="40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11.8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18.9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35.8</a:t>
                      </a:r>
                    </a:p>
                  </a:txBody>
                  <a:tcPr marL="80889" marR="80889" marT="40445" marB="40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2761BBFF-F50A-44C5-A3D8-DB2CF6822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6140"/>
              </p:ext>
            </p:extLst>
          </p:nvPr>
        </p:nvGraphicFramePr>
        <p:xfrm>
          <a:off x="1549139" y="3857653"/>
          <a:ext cx="3505200" cy="147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4" imgW="4101840" imgH="1726920" progId="Equation.3">
                  <p:embed/>
                </p:oleObj>
              </mc:Choice>
              <mc:Fallback>
                <p:oleObj name="Equation" r:id="rId4" imgW="4101840" imgH="1726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139" y="3857653"/>
                        <a:ext cx="3505200" cy="147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4C44B3C-A523-41D9-82C9-31530CDD9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472" y="3900163"/>
            <a:ext cx="2862778" cy="1584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037E9B-C620-4EB4-80E0-681C3BD4451C}"/>
              </a:ext>
            </a:extLst>
          </p:cNvPr>
          <p:cNvCxnSpPr/>
          <p:nvPr/>
        </p:nvCxnSpPr>
        <p:spPr>
          <a:xfrm flipV="1">
            <a:off x="7849340" y="3666719"/>
            <a:ext cx="0" cy="432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B51F30-763D-44F8-936D-7BD615232785}"/>
              </a:ext>
            </a:extLst>
          </p:cNvPr>
          <p:cNvSpPr txBox="1"/>
          <p:nvPr/>
        </p:nvSpPr>
        <p:spPr>
          <a:xfrm>
            <a:off x="7447174" y="3169498"/>
            <a:ext cx="8043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17.3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7D369B-C19C-4353-86D4-E28A4787C76B}"/>
              </a:ext>
            </a:extLst>
          </p:cNvPr>
          <p:cNvCxnSpPr>
            <a:cxnSpLocks/>
          </p:cNvCxnSpPr>
          <p:nvPr/>
        </p:nvCxnSpPr>
        <p:spPr>
          <a:xfrm>
            <a:off x="7481219" y="5484163"/>
            <a:ext cx="0" cy="256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34326-C2BC-485C-B8DE-CB8746BDBA6B}"/>
              </a:ext>
            </a:extLst>
          </p:cNvPr>
          <p:cNvSpPr txBox="1"/>
          <p:nvPr/>
        </p:nvSpPr>
        <p:spPr>
          <a:xfrm>
            <a:off x="7192695" y="5699884"/>
            <a:ext cx="8043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14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B77BE5-380D-4BF9-B7A1-F804FCC03BF0}"/>
              </a:ext>
            </a:extLst>
          </p:cNvPr>
          <p:cNvCxnSpPr>
            <a:cxnSpLocks/>
          </p:cNvCxnSpPr>
          <p:nvPr/>
        </p:nvCxnSpPr>
        <p:spPr>
          <a:xfrm>
            <a:off x="6553200" y="5484162"/>
            <a:ext cx="0" cy="256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C74656-44C2-457D-936A-562D56CA1409}"/>
              </a:ext>
            </a:extLst>
          </p:cNvPr>
          <p:cNvSpPr txBox="1"/>
          <p:nvPr/>
        </p:nvSpPr>
        <p:spPr>
          <a:xfrm>
            <a:off x="6352114" y="5680665"/>
            <a:ext cx="8043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D34153-2864-4DCE-B5CB-4C96C0C64345}"/>
              </a:ext>
            </a:extLst>
          </p:cNvPr>
          <p:cNvCxnSpPr>
            <a:cxnSpLocks/>
          </p:cNvCxnSpPr>
          <p:nvPr/>
        </p:nvCxnSpPr>
        <p:spPr>
          <a:xfrm>
            <a:off x="8628192" y="5464781"/>
            <a:ext cx="0" cy="256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775848-F5BE-46AA-AD49-5AC2DC1F51CF}"/>
              </a:ext>
            </a:extLst>
          </p:cNvPr>
          <p:cNvSpPr txBox="1"/>
          <p:nvPr/>
        </p:nvSpPr>
        <p:spPr>
          <a:xfrm>
            <a:off x="8339668" y="5680502"/>
            <a:ext cx="8043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35.8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B9CE06-2961-4833-A824-E1705554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1619-BD44-4C47-BA56-82E2CDC4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2629-2CA3-498F-9FFA-8E67476F8355}" type="slidenum">
              <a:rPr lang="ar-SA" altLang="en-US" smtClean="0"/>
              <a:pPr/>
              <a:t>17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133A-D5E4-4FEF-B60C-ACEDD1B3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91125"/>
            <a:ext cx="2981325" cy="5715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662B8-B1A4-4BCA-B0F2-6B5714F27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0"/>
            <a:ext cx="7029450" cy="447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69D9B-7770-4CF5-9B68-61CC8CB9A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121922"/>
            <a:ext cx="3724277" cy="2583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65C95D-D6B3-4A16-B781-AB6D16707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28600"/>
            <a:ext cx="2112870" cy="16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0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5">
            <a:extLst>
              <a:ext uri="{FF2B5EF4-FFF2-40B4-BE49-F238E27FC236}">
                <a16:creationId xmlns:a16="http://schemas.microsoft.com/office/drawing/2014/main" id="{17DE0F0B-8BBB-4144-81D4-01496228E8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867" name="Slide Number Placeholder 7">
            <a:extLst>
              <a:ext uri="{FF2B5EF4-FFF2-40B4-BE49-F238E27FC236}">
                <a16:creationId xmlns:a16="http://schemas.microsoft.com/office/drawing/2014/main" id="{CC3A54AA-AA74-49F5-88F9-4B47A3EB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BF7588-D993-4A40-8B66-9C7EA1945CF4}" type="slidenum">
              <a:rPr lang="ar-SA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AF0F871C-FDF9-432E-B12E-CC3337E2B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Linear Regression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E98E1E1F-1CC6-43E9-8F15-072F1D715E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772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Given the following data: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/>
              <a:t>Determine a function of two variables: </a:t>
            </a:r>
          </a:p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/>
              <a:t>    </a:t>
            </a:r>
            <a:r>
              <a:rPr lang="en-US" b="1" i="1" dirty="0">
                <a:solidFill>
                  <a:srgbClr val="FF3300"/>
                </a:solidFill>
              </a:rPr>
              <a:t>f(</a:t>
            </a:r>
            <a:r>
              <a:rPr lang="en-US" b="1" i="1" dirty="0" err="1">
                <a:solidFill>
                  <a:srgbClr val="FF3300"/>
                </a:solidFill>
              </a:rPr>
              <a:t>x,t</a:t>
            </a:r>
            <a:r>
              <a:rPr lang="en-US" b="1" i="1" dirty="0">
                <a:solidFill>
                  <a:srgbClr val="FF3300"/>
                </a:solidFill>
              </a:rPr>
              <a:t>) = a + b x + c t</a:t>
            </a:r>
            <a:endParaRPr lang="en-US" sz="2400" dirty="0"/>
          </a:p>
          <a:p>
            <a:pPr marL="0" indent="0" eaLnBrk="1" hangingPunct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/>
              <a:t>That best fits the data with the least sum of the square of errors. </a:t>
            </a:r>
          </a:p>
        </p:txBody>
      </p:sp>
      <p:graphicFrame>
        <p:nvGraphicFramePr>
          <p:cNvPr id="289796" name="Group 4">
            <a:extLst>
              <a:ext uri="{FF2B5EF4-FFF2-40B4-BE49-F238E27FC236}">
                <a16:creationId xmlns:a16="http://schemas.microsoft.com/office/drawing/2014/main" id="{24A8FC27-FBD3-40EB-8604-18EB56F3BCEB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876800" y="1676400"/>
          <a:ext cx="3657602" cy="1703388"/>
        </p:xfrm>
        <a:graphic>
          <a:graphicData uri="http://schemas.openxmlformats.org/drawingml/2006/table">
            <a:tbl>
              <a:tblPr/>
              <a:tblGrid>
                <a:gridCol w="585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Date Placeholder 5">
            <a:extLst>
              <a:ext uri="{FF2B5EF4-FFF2-40B4-BE49-F238E27FC236}">
                <a16:creationId xmlns:a16="http://schemas.microsoft.com/office/drawing/2014/main" id="{CA85FFB1-0DDA-49E9-896F-FB437935E6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292" name="Slide Number Placeholder 7">
            <a:extLst>
              <a:ext uri="{FF2B5EF4-FFF2-40B4-BE49-F238E27FC236}">
                <a16:creationId xmlns:a16="http://schemas.microsoft.com/office/drawing/2014/main" id="{F0B4B3A7-6DBF-45F9-908F-5DC56E8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527B6D-F713-4EEF-AEBC-9CAE9119A8B6}" type="slidenum">
              <a:rPr lang="ar-SA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C8647FF3-4A13-4909-A0DE-951BCAE3E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Solution of Multiple Linear Regression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506C2697-098D-465B-B258-C9134A239C3C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43142883"/>
              </p:ext>
            </p:extLst>
          </p:nvPr>
        </p:nvGraphicFramePr>
        <p:xfrm>
          <a:off x="1295400" y="1676400"/>
          <a:ext cx="6929438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Microsoft Equation 3.0" r:id="rId4" imgW="6933960" imgH="4356000" progId="Equation.3">
                  <p:embed/>
                </p:oleObj>
              </mc:Choice>
              <mc:Fallback>
                <p:oleObj name="Microsoft Equation 3.0" r:id="rId4" imgW="6933960" imgH="435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929438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64659C-E9A8-4065-AA1F-2B30D42F0BBE}"/>
              </a:ext>
            </a:extLst>
          </p:cNvPr>
          <p:cNvSpPr txBox="1"/>
          <p:nvPr/>
        </p:nvSpPr>
        <p:spPr>
          <a:xfrm>
            <a:off x="6324600" y="2590800"/>
            <a:ext cx="2209800" cy="646986"/>
          </a:xfrm>
          <a:prstGeom prst="wedgeRoundRectCallout">
            <a:avLst>
              <a:gd name="adj1" fmla="val -35697"/>
              <a:gd name="adj2" fmla="val -87843"/>
              <a:gd name="adj3" fmla="val 16667"/>
            </a:avLst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altLang="en-US" sz="1600" dirty="0"/>
              <a:t>the sum of the square of the error </a:t>
            </a: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062" y="538929"/>
            <a:ext cx="3670300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Interpolation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3187" y="2304211"/>
            <a:ext cx="8280400" cy="3600450"/>
            <a:chOff x="473187" y="1446961"/>
            <a:chExt cx="8280400" cy="3600450"/>
          </a:xfrm>
        </p:grpSpPr>
        <p:sp>
          <p:nvSpPr>
            <p:cNvPr id="4" name="object 4"/>
            <p:cNvSpPr/>
            <p:nvPr/>
          </p:nvSpPr>
          <p:spPr>
            <a:xfrm>
              <a:off x="1769330" y="1590978"/>
              <a:ext cx="5581015" cy="2188845"/>
            </a:xfrm>
            <a:custGeom>
              <a:avLst/>
              <a:gdLst/>
              <a:ahLst/>
              <a:cxnLst/>
              <a:rect l="l" t="t" r="r" b="b"/>
              <a:pathLst>
                <a:path w="5581015" h="2188845">
                  <a:moveTo>
                    <a:pt x="0" y="2188839"/>
                  </a:moveTo>
                  <a:lnTo>
                    <a:pt x="5580620" y="0"/>
                  </a:lnTo>
                </a:path>
              </a:pathLst>
            </a:custGeom>
            <a:ln w="127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176" y="1446961"/>
              <a:ext cx="8280400" cy="3600450"/>
            </a:xfrm>
            <a:custGeom>
              <a:avLst/>
              <a:gdLst/>
              <a:ahLst/>
              <a:cxnLst/>
              <a:rect l="l" t="t" r="r" b="b"/>
              <a:pathLst>
                <a:path w="8280400" h="3600450">
                  <a:moveTo>
                    <a:pt x="8280006" y="3204362"/>
                  </a:moveTo>
                  <a:lnTo>
                    <a:pt x="8108556" y="3118637"/>
                  </a:lnTo>
                  <a:lnTo>
                    <a:pt x="8108556" y="3175787"/>
                  </a:lnTo>
                  <a:lnTo>
                    <a:pt x="388620" y="3175787"/>
                  </a:lnTo>
                  <a:lnTo>
                    <a:pt x="388620" y="171450"/>
                  </a:lnTo>
                  <a:lnTo>
                    <a:pt x="445770" y="171450"/>
                  </a:lnTo>
                  <a:lnTo>
                    <a:pt x="431482" y="142875"/>
                  </a:lnTo>
                  <a:lnTo>
                    <a:pt x="360045" y="0"/>
                  </a:lnTo>
                  <a:lnTo>
                    <a:pt x="274320" y="171450"/>
                  </a:lnTo>
                  <a:lnTo>
                    <a:pt x="331470" y="171450"/>
                  </a:lnTo>
                  <a:lnTo>
                    <a:pt x="331470" y="3175787"/>
                  </a:lnTo>
                  <a:lnTo>
                    <a:pt x="0" y="3175787"/>
                  </a:lnTo>
                  <a:lnTo>
                    <a:pt x="0" y="3232937"/>
                  </a:lnTo>
                  <a:lnTo>
                    <a:pt x="331470" y="3232937"/>
                  </a:lnTo>
                  <a:lnTo>
                    <a:pt x="331470" y="3600005"/>
                  </a:lnTo>
                  <a:lnTo>
                    <a:pt x="388620" y="3600005"/>
                  </a:lnTo>
                  <a:lnTo>
                    <a:pt x="388620" y="3232937"/>
                  </a:lnTo>
                  <a:lnTo>
                    <a:pt x="8108556" y="3232937"/>
                  </a:lnTo>
                  <a:lnTo>
                    <a:pt x="8108556" y="3290087"/>
                  </a:lnTo>
                  <a:lnTo>
                    <a:pt x="8222856" y="3232937"/>
                  </a:lnTo>
                  <a:lnTo>
                    <a:pt x="8280006" y="3204362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710" y="3378478"/>
              <a:ext cx="169416" cy="1694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3094" y="2046329"/>
              <a:ext cx="169416" cy="1694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92122" y="2356358"/>
            <a:ext cx="129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Known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points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3422" y="2516264"/>
            <a:ext cx="3236595" cy="1636395"/>
          </a:xfrm>
          <a:custGeom>
            <a:avLst/>
            <a:gdLst/>
            <a:ahLst/>
            <a:cxnLst/>
            <a:rect l="l" t="t" r="r" b="b"/>
            <a:pathLst>
              <a:path w="3236595" h="1636395">
                <a:moveTo>
                  <a:pt x="3235972" y="359359"/>
                </a:moveTo>
                <a:lnTo>
                  <a:pt x="3227857" y="353428"/>
                </a:lnTo>
                <a:lnTo>
                  <a:pt x="3167215" y="309041"/>
                </a:lnTo>
                <a:lnTo>
                  <a:pt x="3161639" y="341909"/>
                </a:lnTo>
                <a:lnTo>
                  <a:pt x="1148016" y="0"/>
                </a:lnTo>
                <a:lnTo>
                  <a:pt x="1147216" y="4699"/>
                </a:lnTo>
                <a:lnTo>
                  <a:pt x="1143317" y="1955"/>
                </a:lnTo>
                <a:lnTo>
                  <a:pt x="39941" y="1571053"/>
                </a:lnTo>
                <a:lnTo>
                  <a:pt x="12661" y="1551876"/>
                </a:lnTo>
                <a:lnTo>
                  <a:pt x="0" y="1636115"/>
                </a:lnTo>
                <a:lnTo>
                  <a:pt x="74993" y="1595704"/>
                </a:lnTo>
                <a:lnTo>
                  <a:pt x="62509" y="1586915"/>
                </a:lnTo>
                <a:lnTo>
                  <a:pt x="47726" y="1576527"/>
                </a:lnTo>
                <a:lnTo>
                  <a:pt x="1149375" y="9906"/>
                </a:lnTo>
                <a:lnTo>
                  <a:pt x="3160039" y="351294"/>
                </a:lnTo>
                <a:lnTo>
                  <a:pt x="3154464" y="384162"/>
                </a:lnTo>
                <a:lnTo>
                  <a:pt x="3235972" y="35935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24319" y="2297430"/>
            <a:ext cx="213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C0504D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9188" y="3330702"/>
            <a:ext cx="263779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3200" dirty="0">
                <a:solidFill>
                  <a:srgbClr val="C0504D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3454"/>
              </a:spcBef>
            </a:pPr>
            <a:r>
              <a:rPr sz="3200" dirty="0">
                <a:solidFill>
                  <a:srgbClr val="C0504D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515" y="1504408"/>
            <a:ext cx="82270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Interpolation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estimate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spc="-10" dirty="0">
                <a:latin typeface="Calibri"/>
                <a:cs typeface="Calibri"/>
              </a:rPr>
              <a:t>points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5">
            <a:extLst>
              <a:ext uri="{FF2B5EF4-FFF2-40B4-BE49-F238E27FC236}">
                <a16:creationId xmlns:a16="http://schemas.microsoft.com/office/drawing/2014/main" id="{66580337-CCEF-401F-BA98-1E8A71F2B4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DF4E99F9-63B4-4877-8B07-325C64AF3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System of Equations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777A66B2-266D-4892-8862-56C1164F5F42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28172506"/>
              </p:ext>
            </p:extLst>
          </p:nvPr>
        </p:nvGraphicFramePr>
        <p:xfrm>
          <a:off x="4231455" y="4073023"/>
          <a:ext cx="4643493" cy="255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4" imgW="5257800" imgH="2895480" progId="Equation.3">
                  <p:embed/>
                </p:oleObj>
              </mc:Choice>
              <mc:Fallback>
                <p:oleObj name="Equation" r:id="rId4" imgW="5257800" imgH="2895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455" y="4073023"/>
                        <a:ext cx="4643493" cy="2556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B62255D-47FD-4581-A039-57D1A417F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92" y="1651798"/>
            <a:ext cx="4313808" cy="24212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C70896D-109E-4838-8234-459E2CDF0792}"/>
              </a:ext>
            </a:extLst>
          </p:cNvPr>
          <p:cNvSpPr/>
          <p:nvPr/>
        </p:nvSpPr>
        <p:spPr>
          <a:xfrm rot="8918474">
            <a:off x="4920258" y="3462383"/>
            <a:ext cx="533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7">
            <a:extLst>
              <a:ext uri="{FF2B5EF4-FFF2-40B4-BE49-F238E27FC236}">
                <a16:creationId xmlns:a16="http://schemas.microsoft.com/office/drawing/2014/main" id="{D6A2160A-BB1E-4E3D-AD7B-3744B858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90EB4F-3FA2-44E5-8CCB-84B163C41740}" type="slidenum">
              <a:rPr lang="ar-SA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08A810CB-12EE-48A2-8E7B-641F73E1D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 2: Multiple Linear Regression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F93EACE2-30A2-4EEF-835B-8E926AC29AFF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02151124"/>
              </p:ext>
            </p:extLst>
          </p:nvPr>
        </p:nvGraphicFramePr>
        <p:xfrm>
          <a:off x="514167" y="1632117"/>
          <a:ext cx="4515035" cy="2590803"/>
        </p:xfrm>
        <a:graphic>
          <a:graphicData uri="http://schemas.openxmlformats.org/drawingml/2006/table">
            <a:tbl>
              <a:tblPr/>
              <a:tblGrid>
                <a:gridCol w="484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Sum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5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15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0.01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0.16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0.25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5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0.6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15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0.8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1.7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5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5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15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7352" marR="57352" marT="28676" marB="28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L="57352" marR="57352" marT="28676" marB="28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0E3447-570E-4963-8A61-1829ACB534A7}"/>
                  </a:ext>
                </a:extLst>
              </p:cNvPr>
              <p:cNvSpPr txBox="1"/>
              <p:nvPr/>
            </p:nvSpPr>
            <p:spPr>
              <a:xfrm>
                <a:off x="457200" y="4437400"/>
                <a:ext cx="2895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+0.9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+1.4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=1.7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+1.4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0E3447-570E-4963-8A61-1829ACB53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37400"/>
                <a:ext cx="289560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B74825D-04A5-496E-96A2-088D5A1D3437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531921" y="5400679"/>
                <a:ext cx="5181600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𝑺𝒐𝒍𝒗𝒊𝒏𝒈</m:t>
                      </m:r>
                      <m:r>
                        <a:rPr lang="en-GB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=2.9574,</m:t>
                      </m:r>
                      <m:r>
                        <m:rPr>
                          <m:nor/>
                        </m:rPr>
                        <a:rPr lang="en-GB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=−1.7021,</m:t>
                      </m:r>
                      <m:r>
                        <m:rPr>
                          <m:nor/>
                        </m:rPr>
                        <a:rPr lang="en-GB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=−0.38298</m:t>
                      </m:r>
                    </m:oMath>
                    <m:oMath xmlns:m="http://schemas.openxmlformats.org/officeDocument/2006/math"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=2.9574−1.7021</m:t>
                      </m:r>
                      <m:r>
                        <a:rPr lang="en-GB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−0.38298</m:t>
                      </m:r>
                      <m:r>
                        <a:rPr lang="en-GB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B74825D-04A5-496E-96A2-088D5A1D343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531921" y="5400679"/>
                <a:ext cx="5181600" cy="1219200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87929E-0416-4A8F-B2CB-861DB0757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193" y="1833035"/>
            <a:ext cx="3985613" cy="219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>
            <a:extLst>
              <a:ext uri="{FF2B5EF4-FFF2-40B4-BE49-F238E27FC236}">
                <a16:creationId xmlns:a16="http://schemas.microsoft.com/office/drawing/2014/main" id="{3712F5FA-017A-4EBE-85DD-0776CF5F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 Regression</a:t>
            </a:r>
          </a:p>
        </p:txBody>
      </p:sp>
      <p:sp>
        <p:nvSpPr>
          <p:cNvPr id="15364" name="Content Placeholder 2">
            <a:extLst>
              <a:ext uri="{FF2B5EF4-FFF2-40B4-BE49-F238E27FC236}">
                <a16:creationId xmlns:a16="http://schemas.microsoft.com/office/drawing/2014/main" id="{921AD897-BB3B-4D31-A8FA-C006FD55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altLang="en-US" sz="2400"/>
              <a:t>The least squares method can be extended to fit the data to a higher-order polynomial</a:t>
            </a:r>
          </a:p>
        </p:txBody>
      </p:sp>
      <p:sp>
        <p:nvSpPr>
          <p:cNvPr id="15365" name="Date Placeholder 3">
            <a:extLst>
              <a:ext uri="{FF2B5EF4-FFF2-40B4-BE49-F238E27FC236}">
                <a16:creationId xmlns:a16="http://schemas.microsoft.com/office/drawing/2014/main" id="{283D9DB5-14F6-4F95-8B32-EA16986C9F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Slide Number Placeholder 4">
            <a:extLst>
              <a:ext uri="{FF2B5EF4-FFF2-40B4-BE49-F238E27FC236}">
                <a16:creationId xmlns:a16="http://schemas.microsoft.com/office/drawing/2014/main" id="{263F4608-BDCC-4247-B65D-7E8E4A7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0E68AF-EE27-4296-8317-70F4A38E78D1}" type="slidenum">
              <a:rPr lang="ar-SA" altLang="en-US"/>
              <a:pPr eaLnBrk="1" hangingPunct="1"/>
              <a:t>22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Object 3">
                <a:extLst>
                  <a:ext uri="{FF2B5EF4-FFF2-40B4-BE49-F238E27FC236}">
                    <a16:creationId xmlns:a16="http://schemas.microsoft.com/office/drawing/2014/main" id="{DE808767-BC3A-4331-A07E-83884A942A18}"/>
                  </a:ext>
                </a:extLst>
              </p:cNvPr>
              <p:cNvSpPr txBox="1"/>
              <p:nvPr/>
            </p:nvSpPr>
            <p:spPr bwMode="auto">
              <a:xfrm>
                <a:off x="865187" y="2743200"/>
                <a:ext cx="7413625" cy="2960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Sup>
                                    <m:sSubSupPr>
                                      <m:ctrlP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Necessary</m:t>
                      </m:r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en-GB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5362" name="Object 3">
                <a:extLst>
                  <a:ext uri="{FF2B5EF4-FFF2-40B4-BE49-F238E27FC236}">
                    <a16:creationId xmlns:a16="http://schemas.microsoft.com/office/drawing/2014/main" id="{DE808767-BC3A-4331-A07E-83884A94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5187" y="2743200"/>
                <a:ext cx="7413625" cy="2960225"/>
              </a:xfrm>
              <a:prstGeom prst="rect">
                <a:avLst/>
              </a:prstGeom>
              <a:blipFill>
                <a:blip r:embed="rId2"/>
                <a:stretch>
                  <a:fillRect l="-6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>
            <a:extLst>
              <a:ext uri="{FF2B5EF4-FFF2-40B4-BE49-F238E27FC236}">
                <a16:creationId xmlns:a16="http://schemas.microsoft.com/office/drawing/2014/main" id="{2F2E9F13-74DF-45B9-9765-217C89D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for Quadratic Regression</a:t>
            </a:r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EB21CACC-768D-468E-AA44-0F6876B492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379CE6E6-2896-4CB5-9A06-57280576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2D7FE6-2266-45CA-BCAC-BF5B52BED476}" type="slidenum">
              <a:rPr lang="ar-SA" altLang="en-US"/>
              <a:pPr eaLnBrk="1" hangingPunct="1"/>
              <a:t>23</a:t>
            </a:fld>
            <a:endParaRPr lang="en-US" altLang="en-US"/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78555235-248A-4E03-95B4-E0A684DBA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726854"/>
              </p:ext>
            </p:extLst>
          </p:nvPr>
        </p:nvGraphicFramePr>
        <p:xfrm>
          <a:off x="1371600" y="1524000"/>
          <a:ext cx="6818313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Microsoft Equation 3.0" r:id="rId3" imgW="5676840" imgH="3911400" progId="Equation.3">
                  <p:embed/>
                </p:oleObj>
              </mc:Choice>
              <mc:Fallback>
                <p:oleObj name="Microsoft Equation 3.0" r:id="rId3" imgW="5676840" imgH="3911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818313" cy="469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>
            <a:extLst>
              <a:ext uri="{FF2B5EF4-FFF2-40B4-BE49-F238E27FC236}">
                <a16:creationId xmlns:a16="http://schemas.microsoft.com/office/drawing/2014/main" id="{5F045B52-9EA0-45CF-BA4D-88470544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Equations</a:t>
            </a:r>
          </a:p>
        </p:txBody>
      </p:sp>
      <p:sp>
        <p:nvSpPr>
          <p:cNvPr id="17412" name="Date Placeholder 3">
            <a:extLst>
              <a:ext uri="{FF2B5EF4-FFF2-40B4-BE49-F238E27FC236}">
                <a16:creationId xmlns:a16="http://schemas.microsoft.com/office/drawing/2014/main" id="{55EF2894-3382-44DC-8CDD-1A26F0BCC3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17410" name="Object 3">
            <a:extLst>
              <a:ext uri="{FF2B5EF4-FFF2-40B4-BE49-F238E27FC236}">
                <a16:creationId xmlns:a16="http://schemas.microsoft.com/office/drawing/2014/main" id="{89270E8A-45F6-4D80-8A95-994FF4165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186011"/>
              </p:ext>
            </p:extLst>
          </p:nvPr>
        </p:nvGraphicFramePr>
        <p:xfrm>
          <a:off x="4693534" y="3924462"/>
          <a:ext cx="4191000" cy="267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3" imgW="4533840" imgH="2895480" progId="Equation.3">
                  <p:embed/>
                </p:oleObj>
              </mc:Choice>
              <mc:Fallback>
                <p:oleObj name="Equation" r:id="rId3" imgW="4533840" imgH="2895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534" y="3924462"/>
                        <a:ext cx="4191000" cy="2675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DC114B-5D75-4198-A494-963334A3A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1529057"/>
            <a:ext cx="4288340" cy="2303961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4B4EEC1-B111-416C-AE1C-63C4C7410BAB}"/>
              </a:ext>
            </a:extLst>
          </p:cNvPr>
          <p:cNvSpPr/>
          <p:nvPr/>
        </p:nvSpPr>
        <p:spPr>
          <a:xfrm rot="8150988">
            <a:off x="4374000" y="3622839"/>
            <a:ext cx="396000" cy="54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4496F03-CA61-47A4-923E-100C178A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3: Polynomial Regression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07F00889-8D9F-4866-9543-C00C967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Fit a second-order polynomial to the following data</a:t>
            </a:r>
          </a:p>
        </p:txBody>
      </p:sp>
      <p:sp>
        <p:nvSpPr>
          <p:cNvPr id="39940" name="Date Placeholder 3">
            <a:extLst>
              <a:ext uri="{FF2B5EF4-FFF2-40B4-BE49-F238E27FC236}">
                <a16:creationId xmlns:a16="http://schemas.microsoft.com/office/drawing/2014/main" id="{C6CE09B7-CD08-43FA-9EC1-DE287A134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6DE1D8CC-6AA7-4D3D-8324-EBA9C666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FA1BA6-28FF-4AF2-96E1-80E41759A5A9}" type="slidenum">
              <a:rPr lang="ar-SA" altLang="en-US"/>
              <a:pPr eaLnBrk="1" hangingPunct="1"/>
              <a:t>25</a:t>
            </a:fld>
            <a:endParaRPr lang="en-US" altLang="en-US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A09BE96E-AF9C-48FE-890D-C8F814B6A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664215"/>
              </p:ext>
            </p:extLst>
          </p:nvPr>
        </p:nvGraphicFramePr>
        <p:xfrm>
          <a:off x="609601" y="2075616"/>
          <a:ext cx="5181599" cy="2467428"/>
        </p:xfrm>
        <a:graphic>
          <a:graphicData uri="http://schemas.openxmlformats.org/drawingml/2006/table">
            <a:tbl>
              <a:tblPr/>
              <a:tblGrid>
                <a:gridCol w="542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5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marL="59218" marR="59218" marT="29609" marB="29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∑=15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9218" marR="59218" marT="29609" marB="29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7.7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13.6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27.2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40.9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61.1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∑=152.6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9218" marR="59218" marT="29609" marB="29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∑=55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59218" marR="59218" marT="29609" marB="29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27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64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59218" marR="59218" marT="29609" marB="29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81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256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625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∑=979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9218" marR="59218" marT="29609" marB="29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7.7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27.2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81.6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163.6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305.5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∑=585.6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9218" marR="59218" marT="29609" marB="29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7.7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54.4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244.8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654.4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1527.5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∑=2488.8</a:t>
                      </a:r>
                    </a:p>
                  </a:txBody>
                  <a:tcPr marL="59218" marR="59218" marT="29609" marB="29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DA98123-76BF-4ECF-9001-48954814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362201"/>
            <a:ext cx="2895600" cy="1848842"/>
          </a:xfrm>
          <a:prstGeom prst="rect">
            <a:avLst/>
          </a:prstGeom>
        </p:spPr>
      </p:pic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0CBD4E3-1065-4C1C-83A2-754D6393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197546"/>
              </p:ext>
            </p:extLst>
          </p:nvPr>
        </p:nvGraphicFramePr>
        <p:xfrm>
          <a:off x="2776491" y="4695445"/>
          <a:ext cx="3276600" cy="19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4" imgW="4559040" imgH="2717640" progId="Equation.3">
                  <p:embed/>
                </p:oleObj>
              </mc:Choice>
              <mc:Fallback>
                <p:oleObj name="Equation" r:id="rId4" imgW="4559040" imgH="2717640" progId="Equation.3">
                  <p:embed/>
                  <p:pic>
                    <p:nvPicPr>
                      <p:cNvPr id="18434" name="Object 3">
                        <a:extLst>
                          <a:ext uri="{FF2B5EF4-FFF2-40B4-BE49-F238E27FC236}">
                            <a16:creationId xmlns:a16="http://schemas.microsoft.com/office/drawing/2014/main" id="{B57186E0-CA58-4F8C-BEBC-11DDC4F3D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491" y="4695445"/>
                        <a:ext cx="3276600" cy="1951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4">
            <a:extLst>
              <a:ext uri="{FF2B5EF4-FFF2-40B4-BE49-F238E27FC236}">
                <a16:creationId xmlns:a16="http://schemas.microsoft.com/office/drawing/2014/main" id="{D8F96037-D030-4184-93CD-8FF88B52DA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61" name="Slide Number Placeholder 6">
            <a:extLst>
              <a:ext uri="{FF2B5EF4-FFF2-40B4-BE49-F238E27FC236}">
                <a16:creationId xmlns:a16="http://schemas.microsoft.com/office/drawing/2014/main" id="{3B8ED257-0141-42E0-AAAE-EE28E7C8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033A76-C463-4863-8150-5F6A84951178}" type="slidenum">
              <a:rPr lang="ar-SA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74A87265-042F-4B7B-9B2F-CE64D612E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How Do You Judge Functions?</a:t>
            </a:r>
            <a:r>
              <a:rPr lang="en-US" altLang="en-US"/>
              <a:t> 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FD8B86DA-FABF-421B-AE18-51AA7A61BFA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1789113"/>
          <a:ext cx="73914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4" imgW="2984400" imgH="431640" progId="Equation.3">
                  <p:embed/>
                </p:oleObj>
              </mc:Choice>
              <mc:Fallback>
                <p:oleObj name="Equation" r:id="rId4" imgW="29844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89113"/>
                        <a:ext cx="73914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45800325-72BD-4ABA-B92D-647A731D327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30250" y="3182938"/>
          <a:ext cx="6889750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6" imgW="6045120" imgH="2171520" progId="Equation.3">
                  <p:embed/>
                </p:oleObj>
              </mc:Choice>
              <mc:Fallback>
                <p:oleObj name="Equation" r:id="rId6" imgW="6045120" imgH="2171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182938"/>
                        <a:ext cx="6889750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CADB3CF-7A02-42BA-810B-83F5D802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altLang="en-US"/>
              <a:t>Example showing that Quadratic is preferable than Linear Regression</a:t>
            </a:r>
          </a:p>
        </p:txBody>
      </p:sp>
      <p:sp>
        <p:nvSpPr>
          <p:cNvPr id="40963" name="Date Placeholder 4">
            <a:extLst>
              <a:ext uri="{FF2B5EF4-FFF2-40B4-BE49-F238E27FC236}">
                <a16:creationId xmlns:a16="http://schemas.microsoft.com/office/drawing/2014/main" id="{77087521-3E92-4AF3-86DB-9CA50D00DB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A9694163-B5BF-419A-8495-940E7139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C32252-3FFB-410A-A25E-07B32294830C}" type="slidenum">
              <a:rPr lang="ar-SA" altLang="en-US"/>
              <a:pPr eaLnBrk="1" hangingPunct="1"/>
              <a:t>27</a:t>
            </a:fld>
            <a:endParaRPr lang="en-US" altLang="en-US"/>
          </a:p>
        </p:txBody>
      </p:sp>
      <p:grpSp>
        <p:nvGrpSpPr>
          <p:cNvPr id="40965" name="Group 33">
            <a:extLst>
              <a:ext uri="{FF2B5EF4-FFF2-40B4-BE49-F238E27FC236}">
                <a16:creationId xmlns:a16="http://schemas.microsoft.com/office/drawing/2014/main" id="{2D140689-2AB5-4F05-BBCA-BB226CD36A0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133600"/>
            <a:ext cx="3657600" cy="3722688"/>
            <a:chOff x="838200" y="1524000"/>
            <a:chExt cx="3657600" cy="37221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E6E3BC-C5F9-423F-A4A8-DCD2FC97E777}"/>
                </a:ext>
              </a:extLst>
            </p:cNvPr>
            <p:cNvCxnSpPr/>
            <p:nvPr/>
          </p:nvCxnSpPr>
          <p:spPr>
            <a:xfrm>
              <a:off x="990600" y="4647733"/>
              <a:ext cx="3200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7EBE43-1F81-4651-B630-547ABD7543DD}"/>
                </a:ext>
              </a:extLst>
            </p:cNvPr>
            <p:cNvCxnSpPr/>
            <p:nvPr/>
          </p:nvCxnSpPr>
          <p:spPr>
            <a:xfrm rot="5400000" flipH="1" flipV="1">
              <a:off x="-380001" y="3275544"/>
              <a:ext cx="27427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96F96C-56D3-44C3-959E-1804E90D517D}"/>
                </a:ext>
              </a:extLst>
            </p:cNvPr>
            <p:cNvSpPr txBox="1"/>
            <p:nvPr/>
          </p:nvSpPr>
          <p:spPr>
            <a:xfrm>
              <a:off x="4191000" y="4419168"/>
              <a:ext cx="304800" cy="369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+mn-lt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DE7C4E-8CD3-4A67-9B97-2D76DB15CB76}"/>
                </a:ext>
              </a:extLst>
            </p:cNvPr>
            <p:cNvSpPr txBox="1"/>
            <p:nvPr/>
          </p:nvSpPr>
          <p:spPr>
            <a:xfrm>
              <a:off x="838200" y="1524000"/>
              <a:ext cx="304800" cy="369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+mn-lt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DFC180F-83DD-448B-A2C6-C7A80AB41C35}"/>
                </a:ext>
              </a:extLst>
            </p:cNvPr>
            <p:cNvSpPr/>
            <p:nvPr/>
          </p:nvSpPr>
          <p:spPr>
            <a:xfrm>
              <a:off x="1219200" y="2514452"/>
              <a:ext cx="2895600" cy="1580914"/>
            </a:xfrm>
            <a:custGeom>
              <a:avLst/>
              <a:gdLst>
                <a:gd name="connsiteX0" fmla="*/ 0 w 3041374"/>
                <a:gd name="connsiteY0" fmla="*/ 2115378 h 2115378"/>
                <a:gd name="connsiteX1" fmla="*/ 1431234 w 3041374"/>
                <a:gd name="connsiteY1" fmla="*/ 77856 h 2115378"/>
                <a:gd name="connsiteX2" fmla="*/ 3041374 w 3041374"/>
                <a:gd name="connsiteY2" fmla="*/ 1648239 h 211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374" h="2115378">
                  <a:moveTo>
                    <a:pt x="0" y="2115378"/>
                  </a:moveTo>
                  <a:cubicBezTo>
                    <a:pt x="462169" y="1135545"/>
                    <a:pt x="924338" y="155712"/>
                    <a:pt x="1431234" y="77856"/>
                  </a:cubicBezTo>
                  <a:cubicBezTo>
                    <a:pt x="1938130" y="0"/>
                    <a:pt x="2489752" y="824119"/>
                    <a:pt x="3041374" y="164823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D2465-20A4-49F9-B11D-23C7232BEA07}"/>
                </a:ext>
              </a:extLst>
            </p:cNvPr>
            <p:cNvSpPr/>
            <p:nvPr/>
          </p:nvSpPr>
          <p:spPr>
            <a:xfrm>
              <a:off x="1676400" y="3428715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49C5073-06D8-4AFA-9582-EFFA059A693B}"/>
                </a:ext>
              </a:extLst>
            </p:cNvPr>
            <p:cNvSpPr/>
            <p:nvPr/>
          </p:nvSpPr>
          <p:spPr>
            <a:xfrm>
              <a:off x="1676400" y="312396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144C0C-E1A4-4C29-9240-0849A6F267D3}"/>
                </a:ext>
              </a:extLst>
            </p:cNvPr>
            <p:cNvSpPr/>
            <p:nvPr/>
          </p:nvSpPr>
          <p:spPr>
            <a:xfrm>
              <a:off x="2057400" y="2971584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4BF63B-4240-4946-BA7B-EAEA6DA66AB9}"/>
                </a:ext>
              </a:extLst>
            </p:cNvPr>
            <p:cNvSpPr/>
            <p:nvPr/>
          </p:nvSpPr>
          <p:spPr>
            <a:xfrm>
              <a:off x="2133600" y="2666829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86B0C7-64E6-43CA-8252-E4B20423A173}"/>
                </a:ext>
              </a:extLst>
            </p:cNvPr>
            <p:cNvSpPr/>
            <p:nvPr/>
          </p:nvSpPr>
          <p:spPr>
            <a:xfrm>
              <a:off x="2438400" y="259064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43E6A9-82D8-467A-85D1-4D9F8E35FA70}"/>
                </a:ext>
              </a:extLst>
            </p:cNvPr>
            <p:cNvSpPr/>
            <p:nvPr/>
          </p:nvSpPr>
          <p:spPr>
            <a:xfrm>
              <a:off x="2819400" y="2666829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BB6D35-A5C2-466A-AF5B-7B689883EFB3}"/>
                </a:ext>
              </a:extLst>
            </p:cNvPr>
            <p:cNvSpPr/>
            <p:nvPr/>
          </p:nvSpPr>
          <p:spPr>
            <a:xfrm>
              <a:off x="3276600" y="2743018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60E11A-58CD-44D4-98B4-5BA637441483}"/>
                </a:ext>
              </a:extLst>
            </p:cNvPr>
            <p:cNvSpPr/>
            <p:nvPr/>
          </p:nvSpPr>
          <p:spPr>
            <a:xfrm>
              <a:off x="3352800" y="304777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6DAB81-637E-4603-991C-AE0C70CE0513}"/>
                </a:ext>
              </a:extLst>
            </p:cNvPr>
            <p:cNvSpPr/>
            <p:nvPr/>
          </p:nvSpPr>
          <p:spPr>
            <a:xfrm>
              <a:off x="3733800" y="3200150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4C077F-A962-42D2-8A84-B11040AF739F}"/>
                </a:ext>
              </a:extLst>
            </p:cNvPr>
            <p:cNvSpPr/>
            <p:nvPr/>
          </p:nvSpPr>
          <p:spPr>
            <a:xfrm>
              <a:off x="3886200" y="3581093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664060-B23D-4B8C-BE84-0FCB494DCAA4}"/>
                </a:ext>
              </a:extLst>
            </p:cNvPr>
            <p:cNvSpPr/>
            <p:nvPr/>
          </p:nvSpPr>
          <p:spPr>
            <a:xfrm>
              <a:off x="2971800" y="259064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C4B2EE7-D57D-4722-B828-F762F7A674A5}"/>
                </a:ext>
              </a:extLst>
            </p:cNvPr>
            <p:cNvSpPr/>
            <p:nvPr/>
          </p:nvSpPr>
          <p:spPr>
            <a:xfrm>
              <a:off x="1371600" y="3581093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EC61AE7-5AEC-4B0F-846A-C37A1D0C3F1A}"/>
                </a:ext>
              </a:extLst>
            </p:cNvPr>
            <p:cNvSpPr/>
            <p:nvPr/>
          </p:nvSpPr>
          <p:spPr>
            <a:xfrm>
              <a:off x="1371600" y="3885847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747126-5449-4A2B-B14F-6D74B243EF5C}"/>
                </a:ext>
              </a:extLst>
            </p:cNvPr>
            <p:cNvSpPr/>
            <p:nvPr/>
          </p:nvSpPr>
          <p:spPr>
            <a:xfrm>
              <a:off x="1905000" y="2895395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84BA0-9A9C-43D2-89EE-0927E2947C2A}"/>
                </a:ext>
              </a:extLst>
            </p:cNvPr>
            <p:cNvSpPr/>
            <p:nvPr/>
          </p:nvSpPr>
          <p:spPr>
            <a:xfrm>
              <a:off x="2743200" y="251445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8C09E7-AF2B-4348-9FB7-92E1B56FB527}"/>
                </a:ext>
              </a:extLst>
            </p:cNvPr>
            <p:cNvSpPr/>
            <p:nvPr/>
          </p:nvSpPr>
          <p:spPr>
            <a:xfrm>
              <a:off x="3505200" y="304777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009" name="TextBox 32">
              <a:extLst>
                <a:ext uri="{FF2B5EF4-FFF2-40B4-BE49-F238E27FC236}">
                  <a16:creationId xmlns:a16="http://schemas.microsoft.com/office/drawing/2014/main" id="{EC2C1986-1E66-41EF-AD49-9FBF5150E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876800"/>
              <a:ext cx="3124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/>
                <a:t>Quadratic Regression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7C05CC-FF64-4B18-A174-77AB293D2DE7}"/>
              </a:ext>
            </a:extLst>
          </p:cNvPr>
          <p:cNvCxnSpPr/>
          <p:nvPr/>
        </p:nvCxnSpPr>
        <p:spPr>
          <a:xfrm>
            <a:off x="990600" y="5257800"/>
            <a:ext cx="3200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675710-17CA-41DA-8400-FC46F64E35C6}"/>
              </a:ext>
            </a:extLst>
          </p:cNvPr>
          <p:cNvCxnSpPr/>
          <p:nvPr/>
        </p:nvCxnSpPr>
        <p:spPr>
          <a:xfrm rot="5400000" flipH="1" flipV="1">
            <a:off x="-380206" y="3885406"/>
            <a:ext cx="2743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4AB993-FC68-4755-BF19-452D60530BAE}"/>
              </a:ext>
            </a:extLst>
          </p:cNvPr>
          <p:cNvSpPr txBox="1"/>
          <p:nvPr/>
        </p:nvSpPr>
        <p:spPr>
          <a:xfrm>
            <a:off x="4191000" y="5029200"/>
            <a:ext cx="304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latin typeface="+mn-lt"/>
                <a:cs typeface="Times New Roman" pitchFamily="18" charset="0"/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0F1550-B211-4A11-992B-56BE9C5DA773}"/>
              </a:ext>
            </a:extLst>
          </p:cNvPr>
          <p:cNvSpPr txBox="1"/>
          <p:nvPr/>
        </p:nvSpPr>
        <p:spPr>
          <a:xfrm>
            <a:off x="838200" y="2133600"/>
            <a:ext cx="304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latin typeface="+mn-lt"/>
                <a:cs typeface="Times New Roman" pitchFamily="18" charset="0"/>
              </a:rPr>
              <a:t>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9B1B7C-AB94-4B8B-9844-50F01CC5AF3E}"/>
              </a:ext>
            </a:extLst>
          </p:cNvPr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A08FC-C4A1-473A-9DFB-9B4AC594DBC1}"/>
              </a:ext>
            </a:extLst>
          </p:cNvPr>
          <p:cNvSpPr/>
          <p:nvPr/>
        </p:nvSpPr>
        <p:spPr>
          <a:xfrm>
            <a:off x="1676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CBDE09-533C-48A5-AAA0-7825A78F4683}"/>
              </a:ext>
            </a:extLst>
          </p:cNvPr>
          <p:cNvSpPr/>
          <p:nvPr/>
        </p:nvSpPr>
        <p:spPr>
          <a:xfrm>
            <a:off x="20574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8BA9C4-C8F9-4146-BE5E-B926F34B4F1C}"/>
              </a:ext>
            </a:extLst>
          </p:cNvPr>
          <p:cNvSpPr/>
          <p:nvPr/>
        </p:nvSpPr>
        <p:spPr>
          <a:xfrm>
            <a:off x="21336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44FD29-672C-44FC-8497-4356B3B8DEDE}"/>
              </a:ext>
            </a:extLst>
          </p:cNvPr>
          <p:cNvSpPr/>
          <p:nvPr/>
        </p:nvSpPr>
        <p:spPr>
          <a:xfrm>
            <a:off x="2438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339413-658D-48BF-A25A-D064BAD8A10E}"/>
              </a:ext>
            </a:extLst>
          </p:cNvPr>
          <p:cNvSpPr/>
          <p:nvPr/>
        </p:nvSpPr>
        <p:spPr>
          <a:xfrm>
            <a:off x="28194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348F4E-AE9E-4A6B-82D4-023C4734839D}"/>
              </a:ext>
            </a:extLst>
          </p:cNvPr>
          <p:cNvSpPr/>
          <p:nvPr/>
        </p:nvSpPr>
        <p:spPr>
          <a:xfrm>
            <a:off x="3276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6FE9FF-F441-4676-BD09-4BFFC45E11D4}"/>
              </a:ext>
            </a:extLst>
          </p:cNvPr>
          <p:cNvSpPr/>
          <p:nvPr/>
        </p:nvSpPr>
        <p:spPr>
          <a:xfrm>
            <a:off x="33528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C0266-C454-4FC4-A5C5-CCDC402EF12F}"/>
              </a:ext>
            </a:extLst>
          </p:cNvPr>
          <p:cNvSpPr/>
          <p:nvPr/>
        </p:nvSpPr>
        <p:spPr>
          <a:xfrm>
            <a:off x="37338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B5AC682-D7EB-4FD3-87A2-86C2462CBD82}"/>
              </a:ext>
            </a:extLst>
          </p:cNvPr>
          <p:cNvSpPr/>
          <p:nvPr/>
        </p:nvSpPr>
        <p:spPr>
          <a:xfrm>
            <a:off x="38862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062E5A-5379-440B-9AD3-6D8A4230D8DD}"/>
              </a:ext>
            </a:extLst>
          </p:cNvPr>
          <p:cNvSpPr/>
          <p:nvPr/>
        </p:nvSpPr>
        <p:spPr>
          <a:xfrm>
            <a:off x="2971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903B3ED-25AF-4F5C-BB97-5A74E6BE5FD1}"/>
              </a:ext>
            </a:extLst>
          </p:cNvPr>
          <p:cNvSpPr/>
          <p:nvPr/>
        </p:nvSpPr>
        <p:spPr>
          <a:xfrm>
            <a:off x="13716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1FE71E-6A44-430D-A593-FF35EC99D9A3}"/>
              </a:ext>
            </a:extLst>
          </p:cNvPr>
          <p:cNvSpPr/>
          <p:nvPr/>
        </p:nvSpPr>
        <p:spPr>
          <a:xfrm>
            <a:off x="1371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39C369-623B-4974-815D-AFD33FDB61CF}"/>
              </a:ext>
            </a:extLst>
          </p:cNvPr>
          <p:cNvSpPr/>
          <p:nvPr/>
        </p:nvSpPr>
        <p:spPr>
          <a:xfrm>
            <a:off x="19050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EEDDD3-4D39-403F-86DD-FE1D0BB19353}"/>
              </a:ext>
            </a:extLst>
          </p:cNvPr>
          <p:cNvSpPr/>
          <p:nvPr/>
        </p:nvSpPr>
        <p:spPr>
          <a:xfrm>
            <a:off x="27432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9235D7F-EF35-485E-A9EB-595DE7C5EB3B}"/>
              </a:ext>
            </a:extLst>
          </p:cNvPr>
          <p:cNvSpPr/>
          <p:nvPr/>
        </p:nvSpPr>
        <p:spPr>
          <a:xfrm>
            <a:off x="3505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86" name="TextBox 56">
            <a:extLst>
              <a:ext uri="{FF2B5EF4-FFF2-40B4-BE49-F238E27FC236}">
                <a16:creationId xmlns:a16="http://schemas.microsoft.com/office/drawing/2014/main" id="{831080DE-B0C0-46D0-838A-0DBF60C6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64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Linear Regression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1143C82-DC43-4457-B696-2EF77089A7AC}"/>
              </a:ext>
            </a:extLst>
          </p:cNvPr>
          <p:cNvCxnSpPr/>
          <p:nvPr/>
        </p:nvCxnSpPr>
        <p:spPr>
          <a:xfrm flipV="1">
            <a:off x="1219200" y="3429000"/>
            <a:ext cx="26670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82848"/>
            <a:ext cx="4514850" cy="1957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900237" y="2482766"/>
            <a:ext cx="534352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0" hangingPunct="0"/>
            <a:r>
              <a:rPr lang="en-GB" sz="3300" b="1" dirty="0">
                <a:solidFill>
                  <a:srgbClr val="DAEDEF">
                    <a:lumMod val="50000"/>
                  </a:srgbClr>
                </a:solidFill>
                <a:latin typeface="Flux" pitchFamily="50" charset="0"/>
              </a:rPr>
              <a:t>Curve Fitting in Python</a:t>
            </a:r>
          </a:p>
        </p:txBody>
      </p:sp>
    </p:spTree>
    <p:extLst>
      <p:ext uri="{BB962C8B-B14F-4D97-AF65-F5344CB8AC3E}">
        <p14:creationId xmlns:p14="http://schemas.microsoft.com/office/powerpoint/2010/main" val="984835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066" y="1797050"/>
            <a:ext cx="8217534" cy="3674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709930" indent="-457200">
              <a:lnSpc>
                <a:spcPts val="29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has </a:t>
            </a:r>
            <a:r>
              <a:rPr sz="2400" spc="-5" dirty="0">
                <a:latin typeface="Calibri"/>
                <a:cs typeface="Calibri"/>
              </a:rPr>
              <a:t>curve </a:t>
            </a:r>
            <a:r>
              <a:rPr sz="2400" spc="-10" dirty="0">
                <a:latin typeface="Calibri"/>
                <a:cs typeface="Calibri"/>
              </a:rPr>
              <a:t>fitting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6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empiric </a:t>
            </a:r>
            <a:r>
              <a:rPr sz="2400" spc="-2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model.</a:t>
            </a:r>
            <a:endParaRPr sz="2400" dirty="0">
              <a:latin typeface="Calibri"/>
              <a:cs typeface="Calibri"/>
            </a:endParaRPr>
          </a:p>
          <a:p>
            <a:pPr marL="469900" marR="427355" indent="-457200">
              <a:lnSpc>
                <a:spcPts val="2900"/>
              </a:lnSpc>
              <a:spcBef>
                <a:spcPts val="7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models </a:t>
            </a:r>
            <a:r>
              <a:rPr sz="2400" spc="-20" dirty="0">
                <a:latin typeface="Calibri"/>
                <a:cs typeface="Calibri"/>
              </a:rPr>
              <a:t>are </a:t>
            </a:r>
            <a:r>
              <a:rPr sz="2400" spc="-5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region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collected </a:t>
            </a:r>
            <a:r>
              <a:rPr sz="2400" spc="-20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469900" marR="723265" indent="-457200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functions </a:t>
            </a:r>
            <a:r>
              <a:rPr sz="2400" spc="-15" dirty="0">
                <a:latin typeface="Calibri"/>
                <a:cs typeface="Calibri"/>
              </a:rPr>
              <a:t>available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5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curve </a:t>
            </a:r>
            <a:r>
              <a:rPr sz="2400" spc="-10" dirty="0">
                <a:latin typeface="Calibri"/>
                <a:cs typeface="Calibri"/>
              </a:rPr>
              <a:t>fitting:</a:t>
            </a:r>
            <a:endParaRPr sz="2400" dirty="0">
              <a:latin typeface="Calibri"/>
              <a:cs typeface="Calibri"/>
            </a:endParaRPr>
          </a:p>
          <a:p>
            <a:pPr marL="869950" lvl="1" indent="-457200">
              <a:spcBef>
                <a:spcPts val="240"/>
              </a:spcBef>
              <a:buFont typeface="Arial MT"/>
              <a:buChar char="•"/>
              <a:tabLst>
                <a:tab pos="869315" algn="l"/>
                <a:tab pos="869950" algn="l"/>
              </a:tabLst>
            </a:pPr>
            <a:r>
              <a:rPr sz="2400" b="1" spc="-5" dirty="0">
                <a:solidFill>
                  <a:srgbClr val="632523"/>
                </a:solidFill>
                <a:latin typeface="Courier New"/>
                <a:cs typeface="Courier New"/>
              </a:rPr>
              <a:t>polyfit()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b="1" spc="-5" dirty="0" err="1">
                <a:solidFill>
                  <a:srgbClr val="632523"/>
                </a:solidFill>
                <a:latin typeface="Courier New"/>
                <a:cs typeface="Courier New"/>
              </a:rPr>
              <a:t>curve_fit</a:t>
            </a:r>
            <a:r>
              <a:rPr sz="2400" b="1" spc="-5" dirty="0">
                <a:solidFill>
                  <a:srgbClr val="632523"/>
                </a:solidFill>
                <a:latin typeface="Courier New"/>
                <a:cs typeface="Courier New"/>
              </a:rPr>
              <a:t>()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…</a:t>
            </a:r>
          </a:p>
          <a:p>
            <a:pPr marL="469900" marR="5080" indent="-457200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Some of </a:t>
            </a:r>
            <a:r>
              <a:rPr sz="2400" spc="-10" dirty="0">
                <a:latin typeface="Calibri"/>
                <a:cs typeface="Calibri"/>
              </a:rPr>
              <a:t>these techniques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polynomial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degree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6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fits the </a:t>
            </a:r>
            <a:r>
              <a:rPr sz="2400" spc="-2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15" dirty="0">
                <a:latin typeface="Calibri"/>
                <a:cs typeface="Calibri"/>
              </a:rPr>
              <a:t>best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least-squares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6373495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Curve</a:t>
            </a:r>
            <a:r>
              <a:rPr spc="-20" dirty="0"/>
              <a:t> </a:t>
            </a:r>
            <a:r>
              <a:rPr spc="-15" dirty="0"/>
              <a:t>Fitting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10" dirty="0"/>
              <a:t>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062" y="538929"/>
            <a:ext cx="3670300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15" dirty="0"/>
              <a:t>Regression</a:t>
            </a:r>
            <a:endParaRPr spc="-15" dirty="0"/>
          </a:p>
        </p:txBody>
      </p:sp>
      <p:sp>
        <p:nvSpPr>
          <p:cNvPr id="12" name="object 12"/>
          <p:cNvSpPr txBox="1"/>
          <p:nvPr/>
        </p:nvSpPr>
        <p:spPr>
          <a:xfrm>
            <a:off x="526515" y="1504408"/>
            <a:ext cx="82270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Regression analysis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powerful statistical method that allows you to examine the relationship between two or more variables of interest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9B2F5974-3791-49F6-9D86-507F49DE7114}"/>
              </a:ext>
            </a:extLst>
          </p:cNvPr>
          <p:cNvGrpSpPr/>
          <p:nvPr/>
        </p:nvGrpSpPr>
        <p:grpSpPr>
          <a:xfrm>
            <a:off x="746771" y="4219972"/>
            <a:ext cx="2836373" cy="1935115"/>
            <a:chOff x="4985495" y="1511495"/>
            <a:chExt cx="3545204" cy="2418715"/>
          </a:xfrm>
        </p:grpSpPr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FCF849D5-4E13-4DB6-8300-F5E00F1951D4}"/>
                </a:ext>
              </a:extLst>
            </p:cNvPr>
            <p:cNvSpPr/>
            <p:nvPr/>
          </p:nvSpPr>
          <p:spPr>
            <a:xfrm>
              <a:off x="5132349" y="1511503"/>
              <a:ext cx="3398520" cy="2418715"/>
            </a:xfrm>
            <a:custGeom>
              <a:avLst/>
              <a:gdLst/>
              <a:ahLst/>
              <a:cxnLst/>
              <a:rect l="l" t="t" r="r" b="b"/>
              <a:pathLst>
                <a:path w="3398520" h="2418715">
                  <a:moveTo>
                    <a:pt x="3398189" y="2113013"/>
                  </a:moveTo>
                  <a:lnTo>
                    <a:pt x="3321989" y="2074913"/>
                  </a:lnTo>
                  <a:lnTo>
                    <a:pt x="3321989" y="2103488"/>
                  </a:lnTo>
                  <a:lnTo>
                    <a:pt x="194729" y="2103488"/>
                  </a:lnTo>
                  <a:lnTo>
                    <a:pt x="194729" y="76200"/>
                  </a:lnTo>
                  <a:lnTo>
                    <a:pt x="223304" y="76200"/>
                  </a:lnTo>
                  <a:lnTo>
                    <a:pt x="216954" y="63500"/>
                  </a:lnTo>
                  <a:lnTo>
                    <a:pt x="185204" y="0"/>
                  </a:lnTo>
                  <a:lnTo>
                    <a:pt x="147104" y="76200"/>
                  </a:lnTo>
                  <a:lnTo>
                    <a:pt x="175679" y="76200"/>
                  </a:lnTo>
                  <a:lnTo>
                    <a:pt x="175679" y="2103488"/>
                  </a:lnTo>
                  <a:lnTo>
                    <a:pt x="0" y="2103488"/>
                  </a:lnTo>
                  <a:lnTo>
                    <a:pt x="0" y="2122538"/>
                  </a:lnTo>
                  <a:lnTo>
                    <a:pt x="175679" y="2122538"/>
                  </a:lnTo>
                  <a:lnTo>
                    <a:pt x="175679" y="2418359"/>
                  </a:lnTo>
                  <a:lnTo>
                    <a:pt x="194729" y="2418359"/>
                  </a:lnTo>
                  <a:lnTo>
                    <a:pt x="194729" y="2122538"/>
                  </a:lnTo>
                  <a:lnTo>
                    <a:pt x="3321989" y="2122538"/>
                  </a:lnTo>
                  <a:lnTo>
                    <a:pt x="3321989" y="2151113"/>
                  </a:lnTo>
                  <a:lnTo>
                    <a:pt x="3379139" y="2122538"/>
                  </a:lnTo>
                  <a:lnTo>
                    <a:pt x="3398189" y="2113013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38BD54D1-75D3-43BE-94B5-C49B635BAFF7}"/>
                </a:ext>
              </a:extLst>
            </p:cNvPr>
            <p:cNvSpPr/>
            <p:nvPr/>
          </p:nvSpPr>
          <p:spPr>
            <a:xfrm>
              <a:off x="4998195" y="2071868"/>
              <a:ext cx="3225800" cy="1264920"/>
            </a:xfrm>
            <a:custGeom>
              <a:avLst/>
              <a:gdLst/>
              <a:ahLst/>
              <a:cxnLst/>
              <a:rect l="l" t="t" r="r" b="b"/>
              <a:pathLst>
                <a:path w="3225800" h="1264920">
                  <a:moveTo>
                    <a:pt x="0" y="1264869"/>
                  </a:moveTo>
                  <a:lnTo>
                    <a:pt x="3225618" y="0"/>
                  </a:lnTo>
                </a:path>
              </a:pathLst>
            </a:custGeom>
            <a:ln w="25400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25FCA6A0-E206-4291-93D4-E74193CA6A8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1575" y="2910625"/>
              <a:ext cx="133400" cy="133400"/>
            </a:xfrm>
            <a:prstGeom prst="rect">
              <a:avLst/>
            </a:prstGeom>
          </p:spPr>
        </p:pic>
        <p:pic>
          <p:nvPicPr>
            <p:cNvPr id="17" name="object 10">
              <a:extLst>
                <a:ext uri="{FF2B5EF4-FFF2-40B4-BE49-F238E27FC236}">
                  <a16:creationId xmlns:a16="http://schemas.microsoft.com/office/drawing/2014/main" id="{5CFD7B20-D223-4BC0-84A7-BD0F7AF98BE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9242" y="3018626"/>
              <a:ext cx="133400" cy="133400"/>
            </a:xfrm>
            <a:prstGeom prst="rect">
              <a:avLst/>
            </a:prstGeom>
          </p:spPr>
        </p:pic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9681FCDD-4EEF-42CC-AC34-A3BDFDB753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2664" y="2559050"/>
              <a:ext cx="133400" cy="133400"/>
            </a:xfrm>
            <a:prstGeom prst="rect">
              <a:avLst/>
            </a:prstGeom>
          </p:spPr>
        </p:pic>
        <p:pic>
          <p:nvPicPr>
            <p:cNvPr id="19" name="object 12">
              <a:extLst>
                <a:ext uri="{FF2B5EF4-FFF2-40B4-BE49-F238E27FC236}">
                  <a16:creationId xmlns:a16="http://schemas.microsoft.com/office/drawing/2014/main" id="{55298C3A-9F42-4E3B-993F-FC57669E7E1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8973" y="2691602"/>
              <a:ext cx="133400" cy="133400"/>
            </a:xfrm>
            <a:prstGeom prst="rect">
              <a:avLst/>
            </a:prstGeom>
          </p:spPr>
        </p:pic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60E3F6EB-8DF7-4E59-B194-3742E672725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7569" y="2653976"/>
              <a:ext cx="133400" cy="133400"/>
            </a:xfrm>
            <a:prstGeom prst="rect">
              <a:avLst/>
            </a:prstGeom>
          </p:spPr>
        </p:pic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59B24334-FDBD-4B21-8F2A-8D051A51B6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5570" y="2294632"/>
              <a:ext cx="133400" cy="133400"/>
            </a:xfrm>
            <a:prstGeom prst="rect">
              <a:avLst/>
            </a:prstGeom>
          </p:spPr>
        </p:pic>
        <p:pic>
          <p:nvPicPr>
            <p:cNvPr id="22" name="object 15">
              <a:extLst>
                <a:ext uri="{FF2B5EF4-FFF2-40B4-BE49-F238E27FC236}">
                  <a16:creationId xmlns:a16="http://schemas.microsoft.com/office/drawing/2014/main" id="{9D4955F8-2918-4052-BCB2-7D1C48D92AF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0250" y="2402631"/>
              <a:ext cx="133400" cy="133400"/>
            </a:xfrm>
            <a:prstGeom prst="rect">
              <a:avLst/>
            </a:prstGeom>
          </p:spPr>
        </p:pic>
        <p:pic>
          <p:nvPicPr>
            <p:cNvPr id="23" name="object 16">
              <a:extLst>
                <a:ext uri="{FF2B5EF4-FFF2-40B4-BE49-F238E27FC236}">
                  <a16:creationId xmlns:a16="http://schemas.microsoft.com/office/drawing/2014/main" id="{2262B8B8-C666-491B-8C63-0F11133A790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249" y="2014446"/>
              <a:ext cx="133400" cy="133400"/>
            </a:xfrm>
            <a:prstGeom prst="rect">
              <a:avLst/>
            </a:prstGeom>
          </p:spPr>
        </p:pic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id="{2CC2F2E1-3C66-438D-878E-AB41E71D99C1}"/>
              </a:ext>
            </a:extLst>
          </p:cNvPr>
          <p:cNvGrpSpPr>
            <a:grpSpLocks/>
          </p:cNvGrpSpPr>
          <p:nvPr/>
        </p:nvGrpSpPr>
        <p:grpSpPr bwMode="auto">
          <a:xfrm>
            <a:off x="5657788" y="3788529"/>
            <a:ext cx="2952812" cy="2612271"/>
            <a:chOff x="990600" y="1683518"/>
            <a:chExt cx="3950144" cy="349406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C6CE48-E256-4B92-A560-DF0E848A2AD5}"/>
                </a:ext>
              </a:extLst>
            </p:cNvPr>
            <p:cNvCxnSpPr/>
            <p:nvPr/>
          </p:nvCxnSpPr>
          <p:spPr>
            <a:xfrm>
              <a:off x="990600" y="4647733"/>
              <a:ext cx="3200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E2E69A4-B66F-4E06-974A-B25B8E237B5E}"/>
                </a:ext>
              </a:extLst>
            </p:cNvPr>
            <p:cNvCxnSpPr/>
            <p:nvPr/>
          </p:nvCxnSpPr>
          <p:spPr>
            <a:xfrm rot="5400000" flipH="1" flipV="1">
              <a:off x="-380001" y="3275544"/>
              <a:ext cx="27427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9B134B-298E-46AD-8759-C9F6C1E3F652}"/>
                </a:ext>
              </a:extLst>
            </p:cNvPr>
            <p:cNvSpPr txBox="1"/>
            <p:nvPr/>
          </p:nvSpPr>
          <p:spPr>
            <a:xfrm>
              <a:off x="4191000" y="4419168"/>
              <a:ext cx="304800" cy="369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+mn-lt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61DD54-E313-4C6B-B92D-B1529073FC55}"/>
                </a:ext>
              </a:extLst>
            </p:cNvPr>
            <p:cNvSpPr txBox="1"/>
            <p:nvPr/>
          </p:nvSpPr>
          <p:spPr>
            <a:xfrm>
              <a:off x="1070428" y="1683518"/>
              <a:ext cx="304800" cy="369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+mn-lt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5BAAFA85-8385-4C51-98E7-A5A597909108}"/>
                </a:ext>
              </a:extLst>
            </p:cNvPr>
            <p:cNvSpPr/>
            <p:nvPr/>
          </p:nvSpPr>
          <p:spPr>
            <a:xfrm>
              <a:off x="1219200" y="2514452"/>
              <a:ext cx="2895600" cy="1580914"/>
            </a:xfrm>
            <a:custGeom>
              <a:avLst/>
              <a:gdLst>
                <a:gd name="connsiteX0" fmla="*/ 0 w 3041374"/>
                <a:gd name="connsiteY0" fmla="*/ 2115378 h 2115378"/>
                <a:gd name="connsiteX1" fmla="*/ 1431234 w 3041374"/>
                <a:gd name="connsiteY1" fmla="*/ 77856 h 2115378"/>
                <a:gd name="connsiteX2" fmla="*/ 3041374 w 3041374"/>
                <a:gd name="connsiteY2" fmla="*/ 1648239 h 211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374" h="2115378">
                  <a:moveTo>
                    <a:pt x="0" y="2115378"/>
                  </a:moveTo>
                  <a:cubicBezTo>
                    <a:pt x="462169" y="1135545"/>
                    <a:pt x="924338" y="155712"/>
                    <a:pt x="1431234" y="77856"/>
                  </a:cubicBezTo>
                  <a:cubicBezTo>
                    <a:pt x="1938130" y="0"/>
                    <a:pt x="2489752" y="824119"/>
                    <a:pt x="3041374" y="164823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508400-94C3-4422-AD89-985BFA620A1E}"/>
                </a:ext>
              </a:extLst>
            </p:cNvPr>
            <p:cNvSpPr/>
            <p:nvPr/>
          </p:nvSpPr>
          <p:spPr>
            <a:xfrm>
              <a:off x="1676400" y="3428715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C671E9-71FD-4C3E-8CE2-17D517134C05}"/>
                </a:ext>
              </a:extLst>
            </p:cNvPr>
            <p:cNvSpPr/>
            <p:nvPr/>
          </p:nvSpPr>
          <p:spPr>
            <a:xfrm>
              <a:off x="1676400" y="312396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A472CF-7095-40C8-949F-90BF2A956A54}"/>
                </a:ext>
              </a:extLst>
            </p:cNvPr>
            <p:cNvSpPr/>
            <p:nvPr/>
          </p:nvSpPr>
          <p:spPr>
            <a:xfrm>
              <a:off x="2057400" y="2971584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9754AE0-5A20-4A24-91EA-C1975A34C592}"/>
                </a:ext>
              </a:extLst>
            </p:cNvPr>
            <p:cNvSpPr/>
            <p:nvPr/>
          </p:nvSpPr>
          <p:spPr>
            <a:xfrm>
              <a:off x="2133600" y="2666829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3711A4-49DF-4799-987C-D30C930F7F6E}"/>
                </a:ext>
              </a:extLst>
            </p:cNvPr>
            <p:cNvSpPr/>
            <p:nvPr/>
          </p:nvSpPr>
          <p:spPr>
            <a:xfrm>
              <a:off x="2438400" y="259064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78DCF86-0A5B-4D20-9364-9792FDA6152C}"/>
                </a:ext>
              </a:extLst>
            </p:cNvPr>
            <p:cNvSpPr/>
            <p:nvPr/>
          </p:nvSpPr>
          <p:spPr>
            <a:xfrm>
              <a:off x="2819400" y="2666829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A04D02-1BF2-428D-9567-D8D698C9B4A8}"/>
                </a:ext>
              </a:extLst>
            </p:cNvPr>
            <p:cNvSpPr/>
            <p:nvPr/>
          </p:nvSpPr>
          <p:spPr>
            <a:xfrm>
              <a:off x="3276600" y="2743018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E6A2853-6A45-4021-971B-A10865DCA24F}"/>
                </a:ext>
              </a:extLst>
            </p:cNvPr>
            <p:cNvSpPr/>
            <p:nvPr/>
          </p:nvSpPr>
          <p:spPr>
            <a:xfrm>
              <a:off x="3352800" y="304777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9A7F0F1-E0B8-4F05-B814-0FA9DC2C72F9}"/>
                </a:ext>
              </a:extLst>
            </p:cNvPr>
            <p:cNvSpPr/>
            <p:nvPr/>
          </p:nvSpPr>
          <p:spPr>
            <a:xfrm>
              <a:off x="3733800" y="3200150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2AB819-F183-4E8A-B2DD-756A181BDD08}"/>
                </a:ext>
              </a:extLst>
            </p:cNvPr>
            <p:cNvSpPr/>
            <p:nvPr/>
          </p:nvSpPr>
          <p:spPr>
            <a:xfrm>
              <a:off x="3886200" y="3581093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EB9ED8-4182-4FBD-A9E4-A23BC2764755}"/>
                </a:ext>
              </a:extLst>
            </p:cNvPr>
            <p:cNvSpPr/>
            <p:nvPr/>
          </p:nvSpPr>
          <p:spPr>
            <a:xfrm>
              <a:off x="2971800" y="259064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F27A45-0732-40B9-8B4F-531E55BD3BED}"/>
                </a:ext>
              </a:extLst>
            </p:cNvPr>
            <p:cNvSpPr/>
            <p:nvPr/>
          </p:nvSpPr>
          <p:spPr>
            <a:xfrm>
              <a:off x="1371600" y="3581093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479A6E-ACBC-4BD1-AE7A-999781056BD1}"/>
                </a:ext>
              </a:extLst>
            </p:cNvPr>
            <p:cNvSpPr/>
            <p:nvPr/>
          </p:nvSpPr>
          <p:spPr>
            <a:xfrm>
              <a:off x="1371600" y="3885847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1D7E71-EEA8-48E7-A1F5-26DA9FC0DCC4}"/>
                </a:ext>
              </a:extLst>
            </p:cNvPr>
            <p:cNvSpPr/>
            <p:nvPr/>
          </p:nvSpPr>
          <p:spPr>
            <a:xfrm>
              <a:off x="1905000" y="2895395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D0BEBD1-659F-4A94-A6F3-7802FA7F3C1B}"/>
                </a:ext>
              </a:extLst>
            </p:cNvPr>
            <p:cNvSpPr/>
            <p:nvPr/>
          </p:nvSpPr>
          <p:spPr>
            <a:xfrm>
              <a:off x="2743200" y="251445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6BA194-B511-494F-8374-3D37CA5BE0A8}"/>
                </a:ext>
              </a:extLst>
            </p:cNvPr>
            <p:cNvSpPr/>
            <p:nvPr/>
          </p:nvSpPr>
          <p:spPr>
            <a:xfrm>
              <a:off x="3505200" y="304777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TextBox 32">
              <a:extLst>
                <a:ext uri="{FF2B5EF4-FFF2-40B4-BE49-F238E27FC236}">
                  <a16:creationId xmlns:a16="http://schemas.microsoft.com/office/drawing/2014/main" id="{F0F89F28-82FA-4366-966A-10ADBC2A9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683577"/>
              <a:ext cx="3950144" cy="49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/>
                <a:t>Quadratic Regression</a:t>
              </a:r>
            </a:p>
          </p:txBody>
        </p:sp>
      </p:grpSp>
      <p:sp>
        <p:nvSpPr>
          <p:cNvPr id="47" name="TextBox 56">
            <a:extLst>
              <a:ext uri="{FF2B5EF4-FFF2-40B4-BE49-F238E27FC236}">
                <a16:creationId xmlns:a16="http://schemas.microsoft.com/office/drawing/2014/main" id="{97012391-0ABF-43CD-AF1F-251A7E4BD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76" y="6013804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Linear Regression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E23B45F-4680-4F54-9321-085FF1FCE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615" y="3485457"/>
            <a:ext cx="2942754" cy="7732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52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95231"/>
            <a:ext cx="7785100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Linear </a:t>
            </a:r>
            <a:r>
              <a:rPr spc="-20" dirty="0"/>
              <a:t>Regression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33691"/>
              </p:ext>
            </p:extLst>
          </p:nvPr>
        </p:nvGraphicFramePr>
        <p:xfrm>
          <a:off x="306070" y="2305677"/>
          <a:ext cx="197993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𝑥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14789" y="1848923"/>
            <a:ext cx="6684645" cy="34663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spcBef>
                <a:spcPts val="150"/>
              </a:spcBef>
            </a:pP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scipy.optimize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import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curve_fit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100" dirty="0">
              <a:latin typeface="Courier New"/>
              <a:cs typeface="Courier New"/>
            </a:endParaRPr>
          </a:p>
          <a:p>
            <a:pPr marL="700405" marR="2622550" indent="-609600">
              <a:tabLst>
                <a:tab pos="700405" algn="l"/>
              </a:tabLst>
            </a:pPr>
            <a:r>
              <a:rPr sz="2000" b="1" spc="-5" dirty="0">
                <a:latin typeface="Courier New"/>
                <a:cs typeface="Courier New"/>
              </a:rPr>
              <a:t>def	linear_model(x, a, b):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b</a:t>
            </a:r>
          </a:p>
          <a:p>
            <a:pPr>
              <a:spcBef>
                <a:spcPts val="20"/>
              </a:spcBef>
            </a:pPr>
            <a:endParaRPr sz="2100" dirty="0">
              <a:latin typeface="Courier New"/>
              <a:cs typeface="Courier New"/>
            </a:endParaRPr>
          </a:p>
          <a:p>
            <a:pPr marL="90805"/>
            <a:r>
              <a:rPr sz="2000" dirty="0">
                <a:latin typeface="Courier New"/>
                <a:cs typeface="Courier New"/>
              </a:rPr>
              <a:t>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[0,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4,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5]</a:t>
            </a:r>
            <a:endParaRPr sz="2000" dirty="0">
              <a:latin typeface="Courier New"/>
              <a:cs typeface="Courier New"/>
            </a:endParaRPr>
          </a:p>
          <a:p>
            <a:pPr marL="90805"/>
            <a:r>
              <a:rPr sz="2000" dirty="0">
                <a:latin typeface="Courier New"/>
                <a:cs typeface="Courier New"/>
              </a:rPr>
              <a:t>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[15,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9,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6,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0]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100" dirty="0">
              <a:latin typeface="Courier New"/>
              <a:cs typeface="Courier New"/>
            </a:endParaRPr>
          </a:p>
          <a:p>
            <a:pPr marL="90805">
              <a:spcBef>
                <a:spcPts val="5"/>
              </a:spcBef>
            </a:pPr>
            <a:r>
              <a:rPr sz="2000" b="1" spc="-5" dirty="0">
                <a:solidFill>
                  <a:srgbClr val="953735"/>
                </a:solidFill>
                <a:latin typeface="Courier New"/>
                <a:cs typeface="Courier New"/>
              </a:rPr>
              <a:t>popt,</a:t>
            </a:r>
            <a:r>
              <a:rPr sz="2000" b="1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53735"/>
                </a:solidFill>
                <a:latin typeface="Courier New"/>
                <a:cs typeface="Courier New"/>
              </a:rPr>
              <a:t>pcov</a:t>
            </a:r>
            <a:r>
              <a:rPr sz="2000" b="1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53735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53735"/>
                </a:solidFill>
                <a:latin typeface="Courier New"/>
                <a:cs typeface="Courier New"/>
              </a:rPr>
              <a:t>curve_fit(linear_model,</a:t>
            </a:r>
            <a:r>
              <a:rPr sz="2000" b="1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53735"/>
                </a:solidFill>
                <a:latin typeface="Courier New"/>
                <a:cs typeface="Courier New"/>
              </a:rPr>
              <a:t>x,</a:t>
            </a:r>
            <a:r>
              <a:rPr sz="2000" b="1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53735"/>
                </a:solidFill>
                <a:latin typeface="Courier New"/>
                <a:cs typeface="Courier New"/>
              </a:rPr>
              <a:t>y)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100" dirty="0">
              <a:latin typeface="Courier New"/>
              <a:cs typeface="Courier New"/>
            </a:endParaRPr>
          </a:p>
          <a:p>
            <a:pPr marL="90805"/>
            <a:r>
              <a:rPr sz="2000" spc="-5" dirty="0">
                <a:latin typeface="Courier New"/>
                <a:cs typeface="Courier New"/>
              </a:rPr>
              <a:t>print(popt)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70" y="1957070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Assume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Data: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195" y="5465317"/>
            <a:ext cx="659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want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find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linear</a:t>
            </a:r>
            <a:r>
              <a:rPr dirty="0">
                <a:latin typeface="Calibri"/>
                <a:cs typeface="Calibri"/>
              </a:rPr>
              <a:t> model </a:t>
            </a:r>
            <a:r>
              <a:rPr spc="20" dirty="0">
                <a:latin typeface="Cambria Math"/>
                <a:cs typeface="Cambria Math"/>
              </a:rPr>
              <a:t>𝑦(𝑥)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𝑎𝑥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that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fits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points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3577" y="1416685"/>
            <a:ext cx="8613140" cy="40246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pc="-5" dirty="0">
                <a:latin typeface="Calibri"/>
                <a:cs typeface="Calibri"/>
              </a:rPr>
              <a:t>Assume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-10" dirty="0">
                <a:latin typeface="Calibri"/>
                <a:cs typeface="Calibri"/>
              </a:rPr>
              <a:t> Data:</a:t>
            </a:r>
            <a:endParaRPr dirty="0">
              <a:latin typeface="Calibri"/>
              <a:cs typeface="Calibri"/>
            </a:endParaRPr>
          </a:p>
          <a:p>
            <a:pPr marL="2589530">
              <a:spcBef>
                <a:spcPts val="770"/>
              </a:spcBef>
            </a:pPr>
            <a:r>
              <a:rPr spc="-10" dirty="0">
                <a:latin typeface="Calibri"/>
                <a:cs typeface="Calibri"/>
              </a:rPr>
              <a:t>From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Python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code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get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results: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2589530"/>
            <a:r>
              <a:rPr spc="-10" dirty="0">
                <a:latin typeface="Courier New"/>
                <a:cs typeface="Courier New"/>
              </a:rPr>
              <a:t>[-2.91428571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14.28571429]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950" dirty="0">
              <a:latin typeface="Courier New"/>
              <a:cs typeface="Courier New"/>
            </a:endParaRPr>
          </a:p>
          <a:p>
            <a:pPr marL="2589530">
              <a:spcBef>
                <a:spcPts val="5"/>
              </a:spcBef>
            </a:pPr>
            <a:r>
              <a:rPr spc="-5" dirty="0">
                <a:latin typeface="Calibri"/>
                <a:cs typeface="Calibri"/>
              </a:rPr>
              <a:t>This </a:t>
            </a:r>
            <a:r>
              <a:rPr dirty="0">
                <a:latin typeface="Calibri"/>
                <a:cs typeface="Calibri"/>
              </a:rPr>
              <a:t>means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≈</a:t>
            </a:r>
            <a:r>
              <a:rPr spc="9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−2.91</a:t>
            </a:r>
            <a:r>
              <a:rPr spc="10" dirty="0">
                <a:latin typeface="Cambria Math"/>
                <a:cs typeface="Cambria Math"/>
              </a:rPr>
              <a:t> </a:t>
            </a:r>
            <a:r>
              <a:rPr dirty="0">
                <a:latin typeface="Calibri"/>
                <a:cs typeface="Calibri"/>
              </a:rPr>
              <a:t>and </a:t>
            </a:r>
            <a:r>
              <a:rPr dirty="0">
                <a:latin typeface="Cambria Math"/>
                <a:cs typeface="Cambria Math"/>
              </a:rPr>
              <a:t>𝑏</a:t>
            </a:r>
            <a:r>
              <a:rPr spc="5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≈</a:t>
            </a:r>
            <a:r>
              <a:rPr spc="49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14.29</a:t>
            </a:r>
          </a:p>
          <a:p>
            <a:pPr>
              <a:spcBef>
                <a:spcPts val="25"/>
              </a:spcBef>
            </a:pPr>
            <a:endParaRPr dirty="0">
              <a:latin typeface="Cambria Math"/>
              <a:cs typeface="Cambria Math"/>
            </a:endParaRPr>
          </a:p>
          <a:p>
            <a:pPr marL="2589530"/>
            <a:r>
              <a:rPr spc="-5" dirty="0">
                <a:latin typeface="Calibri"/>
                <a:cs typeface="Calibri"/>
              </a:rPr>
              <a:t>Or:</a:t>
            </a:r>
            <a:endParaRPr dirty="0">
              <a:latin typeface="Calibri"/>
              <a:cs typeface="Calibri"/>
            </a:endParaRPr>
          </a:p>
          <a:p>
            <a:pPr marL="4046220">
              <a:spcBef>
                <a:spcPts val="45"/>
              </a:spcBef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spc="114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−2.91𝑥</a:t>
            </a:r>
            <a:r>
              <a:rPr spc="4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14.29</a:t>
            </a:r>
          </a:p>
          <a:p>
            <a:pPr>
              <a:lnSpc>
                <a:spcPct val="100000"/>
              </a:lnSpc>
            </a:pPr>
            <a:endParaRPr sz="2100" dirty="0">
              <a:latin typeface="Cambria Math"/>
              <a:cs typeface="Cambria Math"/>
            </a:endParaRPr>
          </a:p>
          <a:p>
            <a:pPr marL="86995" marR="5080">
              <a:lnSpc>
                <a:spcPct val="102200"/>
              </a:lnSpc>
              <a:spcBef>
                <a:spcPts val="1455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953735"/>
                </a:solidFill>
                <a:latin typeface="Courier New"/>
                <a:cs typeface="Courier New"/>
              </a:rPr>
              <a:t>curve_fit()</a:t>
            </a:r>
            <a:r>
              <a:rPr b="1" spc="-5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pc="-5" dirty="0">
                <a:latin typeface="Calibri"/>
                <a:cs typeface="Calibri"/>
              </a:rPr>
              <a:t>function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returns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two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items,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which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call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popt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pcov.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popt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argument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best-fit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parameters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optimal)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for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b.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pcov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variable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contains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covariance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matrix,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which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indicates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uncertainties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correlations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between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parameters.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27260"/>
            <a:ext cx="7785100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Linear </a:t>
            </a:r>
            <a:r>
              <a:rPr spc="-20" dirty="0"/>
              <a:t>Regression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00400"/>
              </p:ext>
            </p:extLst>
          </p:nvPr>
        </p:nvGraphicFramePr>
        <p:xfrm>
          <a:off x="394847" y="1893562"/>
          <a:ext cx="197993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𝑥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22" y="667190"/>
            <a:ext cx="5572760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5" dirty="0">
                <a:solidFill>
                  <a:schemeClr val="tx2"/>
                </a:solidFill>
                <a:latin typeface="+mj-lt"/>
                <a:cs typeface="+mj-cs"/>
              </a:rPr>
              <a:t>Example - Improved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46" y="1801622"/>
            <a:ext cx="4097654" cy="1223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pc="-10" dirty="0">
                <a:latin typeface="Calibri"/>
                <a:cs typeface="Calibri"/>
              </a:rPr>
              <a:t>Next,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also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good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idea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plot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actual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r>
              <a:rPr spc="-5" dirty="0">
                <a:latin typeface="Calibri"/>
                <a:cs typeface="Calibri"/>
              </a:rPr>
              <a:t> 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same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plot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model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comparison.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extend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code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follows: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6840" y="1618609"/>
            <a:ext cx="4445636" cy="22134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import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numpy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as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np</a:t>
            </a:r>
            <a:endParaRPr sz="1300" dirty="0">
              <a:latin typeface="Courier New"/>
              <a:cs typeface="Courier New"/>
            </a:endParaRPr>
          </a:p>
          <a:p>
            <a:pPr marL="12700" marR="461645"/>
            <a:r>
              <a:rPr sz="1300" spc="-5" dirty="0">
                <a:latin typeface="Courier New"/>
                <a:cs typeface="Courier New"/>
              </a:rPr>
              <a:t>from scipy.optimize import </a:t>
            </a:r>
            <a:r>
              <a:rPr sz="1300" spc="-5" dirty="0" err="1">
                <a:latin typeface="Courier New"/>
                <a:cs typeface="Courier New"/>
              </a:rPr>
              <a:t>curve_fit</a:t>
            </a:r>
            <a:endParaRPr lang="en-US" sz="1300" spc="-5" dirty="0">
              <a:latin typeface="Courier New"/>
              <a:cs typeface="Courier New"/>
            </a:endParaRPr>
          </a:p>
          <a:p>
            <a:pPr marL="12700" marR="461645"/>
            <a:r>
              <a:rPr sz="1300" spc="-5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import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matplotlib.pyplot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as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plt</a:t>
            </a:r>
            <a:endParaRPr sz="13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300" b="1" dirty="0">
              <a:latin typeface="Courier New"/>
              <a:cs typeface="Courier New"/>
            </a:endParaRPr>
          </a:p>
          <a:p>
            <a:pPr marL="317500" marR="1224280" indent="-304800"/>
            <a:r>
              <a:rPr sz="1300" b="1" spc="-5" dirty="0">
                <a:latin typeface="Courier New"/>
                <a:cs typeface="Courier New"/>
              </a:rPr>
              <a:t>def linear_model(x, a, b): </a:t>
            </a:r>
            <a:endParaRPr lang="en-US" sz="1300" b="1" spc="-5" dirty="0">
              <a:latin typeface="Courier New"/>
              <a:cs typeface="Courier New"/>
            </a:endParaRPr>
          </a:p>
          <a:p>
            <a:pPr marL="317500" marR="1224280" indent="-304800"/>
            <a:r>
              <a:rPr lang="en-US" sz="1300" b="1" spc="-5" dirty="0">
                <a:latin typeface="Courier New"/>
                <a:cs typeface="Courier New"/>
              </a:rPr>
              <a:t>   </a:t>
            </a:r>
            <a:r>
              <a:rPr sz="1300" b="1" spc="-59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return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a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*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x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+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b</a:t>
            </a:r>
          </a:p>
          <a:p>
            <a:pPr>
              <a:spcBef>
                <a:spcPts val="10"/>
              </a:spcBef>
            </a:pPr>
            <a:endParaRPr sz="1300" dirty="0">
              <a:latin typeface="Courier New"/>
              <a:cs typeface="Courier New"/>
            </a:endParaRPr>
          </a:p>
          <a:p>
            <a:pPr marL="12700"/>
            <a:r>
              <a:rPr sz="1300" dirty="0">
                <a:latin typeface="Courier New"/>
                <a:cs typeface="Courier New"/>
              </a:rPr>
              <a:t>x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[0,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1,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2,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3,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4,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5]</a:t>
            </a:r>
            <a:endParaRPr sz="1300" dirty="0">
              <a:latin typeface="Courier New"/>
              <a:cs typeface="Courier New"/>
            </a:endParaRPr>
          </a:p>
          <a:p>
            <a:pPr marL="12700"/>
            <a:r>
              <a:rPr sz="1300" dirty="0">
                <a:latin typeface="Courier New"/>
                <a:cs typeface="Courier New"/>
              </a:rPr>
              <a:t>y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[15,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10,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9,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6,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2,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0]</a:t>
            </a:r>
            <a:endParaRPr sz="13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300" dirty="0">
              <a:latin typeface="Courier New"/>
              <a:cs typeface="Courier New"/>
            </a:endParaRPr>
          </a:p>
          <a:p>
            <a:pPr marL="12700"/>
            <a:r>
              <a:rPr sz="1300" spc="-5" dirty="0">
                <a:latin typeface="Courier New"/>
                <a:cs typeface="Courier New"/>
              </a:rPr>
              <a:t>popt,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pcov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curve_fit(</a:t>
            </a:r>
            <a:r>
              <a:rPr sz="1300" b="1" spc="-5" dirty="0">
                <a:latin typeface="Courier New"/>
                <a:cs typeface="Courier New"/>
              </a:rPr>
              <a:t>linear_model</a:t>
            </a:r>
            <a:r>
              <a:rPr sz="1300" spc="-5" dirty="0">
                <a:latin typeface="Courier New"/>
                <a:cs typeface="Courier New"/>
              </a:rPr>
              <a:t>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x,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y)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5965" y="3825721"/>
            <a:ext cx="1191045" cy="212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print(popt)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5964" y="4054321"/>
            <a:ext cx="2030290" cy="212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plt.plot(x,y,</a:t>
            </a:r>
            <a:r>
              <a:rPr sz="1300" spc="-8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'or')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5965" y="4359121"/>
            <a:ext cx="4446511" cy="8130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xstart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-1</a:t>
            </a:r>
            <a:endParaRPr sz="1300" dirty="0">
              <a:latin typeface="Courier New"/>
              <a:cs typeface="Courier New"/>
            </a:endParaRPr>
          </a:p>
          <a:p>
            <a:pPr marL="12700"/>
            <a:r>
              <a:rPr sz="1300" spc="-5" dirty="0">
                <a:latin typeface="Courier New"/>
                <a:cs typeface="Courier New"/>
              </a:rPr>
              <a:t>xstop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6</a:t>
            </a:r>
          </a:p>
          <a:p>
            <a:pPr marL="12700"/>
            <a:r>
              <a:rPr sz="1300" spc="-5" dirty="0">
                <a:latin typeface="Courier New"/>
                <a:cs typeface="Courier New"/>
              </a:rPr>
              <a:t>increment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0.1</a:t>
            </a:r>
            <a:endParaRPr sz="1300" dirty="0">
              <a:latin typeface="Courier New"/>
              <a:cs typeface="Courier New"/>
            </a:endParaRPr>
          </a:p>
          <a:p>
            <a:pPr marL="12700"/>
            <a:r>
              <a:rPr sz="1300" spc="-5" dirty="0">
                <a:latin typeface="Courier New"/>
                <a:cs typeface="Courier New"/>
              </a:rPr>
              <a:t>xmodel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np.arange(xstart,xstop,increment)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5964" y="5197321"/>
            <a:ext cx="1190170" cy="412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a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popt[0] </a:t>
            </a:r>
            <a:r>
              <a:rPr sz="1300" spc="-58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b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popt[1]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5963" y="5654521"/>
            <a:ext cx="2240321" cy="212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ymodel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a*xmodel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+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b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5964" y="5959321"/>
            <a:ext cx="2975426" cy="212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plt.plot(xmodel,ymodel,</a:t>
            </a:r>
            <a:r>
              <a:rPr sz="1300" spc="-7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'b')</a:t>
            </a:r>
            <a:endParaRPr sz="1300" dirty="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023" y="3186264"/>
            <a:ext cx="3799553" cy="2730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94783"/>
            <a:ext cx="8142605" cy="756920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10" dirty="0"/>
              <a:t>Polynomial</a:t>
            </a:r>
            <a:r>
              <a:rPr sz="4800" spc="-25" dirty="0"/>
              <a:t> </a:t>
            </a:r>
            <a:r>
              <a:rPr sz="4800" spc="-15" dirty="0"/>
              <a:t>Regression</a:t>
            </a:r>
            <a:r>
              <a:rPr sz="4800" spc="-40" dirty="0"/>
              <a:t> </a:t>
            </a:r>
            <a:r>
              <a:rPr sz="4800" dirty="0"/>
              <a:t>-</a:t>
            </a:r>
            <a:r>
              <a:rPr sz="4800" spc="-20" dirty="0"/>
              <a:t> </a:t>
            </a:r>
            <a:r>
              <a:rPr sz="4800" spc="-15" dirty="0"/>
              <a:t>Example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860552" y="1522592"/>
            <a:ext cx="2931160" cy="726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spcBef>
                <a:spcPts val="700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start</a:t>
            </a:r>
            <a:r>
              <a:rPr spc="-5" dirty="0">
                <a:latin typeface="Calibri"/>
                <a:cs typeface="Calibri"/>
              </a:rPr>
              <a:t> with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2.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order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model:</a:t>
            </a:r>
            <a:endParaRPr dirty="0">
              <a:latin typeface="Calibri"/>
              <a:cs typeface="Calibri"/>
            </a:endParaRPr>
          </a:p>
          <a:p>
            <a:pPr marR="33655" algn="ctr">
              <a:spcBef>
                <a:spcPts val="600"/>
              </a:spcBef>
              <a:tabLst>
                <a:tab pos="514350" algn="l"/>
              </a:tabLst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lang="en-US" spc="385" dirty="0">
                <a:latin typeface="Cambria Math"/>
                <a:cs typeface="Cambria Math"/>
              </a:rPr>
              <a:t>(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0" dirty="0">
                <a:latin typeface="Cambria Math"/>
                <a:cs typeface="Cambria Math"/>
              </a:rPr>
              <a:t> </a:t>
            </a:r>
            <a:r>
              <a:rPr spc="55" dirty="0">
                <a:latin typeface="Cambria Math"/>
                <a:cs typeface="Cambria Math"/>
              </a:rPr>
              <a:t>𝑎𝑥</a:t>
            </a:r>
            <a:r>
              <a:rPr sz="1950" spc="82" baseline="27777" dirty="0">
                <a:latin typeface="Cambria Math"/>
                <a:cs typeface="Cambria Math"/>
              </a:rPr>
              <a:t>2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𝑏𝑥</a:t>
            </a:r>
            <a:r>
              <a:rPr spc="4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𝑐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43400" y="1522592"/>
            <a:ext cx="4572000" cy="4968027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sz="1400" spc="-5" dirty="0">
                <a:latin typeface="Courier New"/>
                <a:cs typeface="Courier New"/>
              </a:rPr>
              <a:t>import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numpy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</a:t>
            </a:r>
            <a:endParaRPr sz="1400" dirty="0">
              <a:latin typeface="Courier New"/>
              <a:cs typeface="Courier New"/>
            </a:endParaRPr>
          </a:p>
          <a:p>
            <a:pPr marR="5080">
              <a:spcBef>
                <a:spcPts val="0"/>
              </a:spcBef>
            </a:pPr>
            <a:r>
              <a:rPr sz="1400" spc="-5" dirty="0">
                <a:latin typeface="Courier New"/>
                <a:cs typeface="Courier New"/>
              </a:rPr>
              <a:t>from scipy.optimize import </a:t>
            </a:r>
            <a:r>
              <a:rPr sz="1400" spc="-5" dirty="0" err="1">
                <a:latin typeface="Courier New"/>
                <a:cs typeface="Courier New"/>
              </a:rPr>
              <a:t>curve_fit</a:t>
            </a:r>
            <a:endParaRPr lang="en-US" sz="1400" spc="-5" dirty="0">
              <a:latin typeface="Courier New"/>
              <a:cs typeface="Courier New"/>
            </a:endParaRPr>
          </a:p>
          <a:p>
            <a:pPr marR="5080">
              <a:spcBef>
                <a:spcPts val="0"/>
              </a:spcBef>
            </a:pPr>
            <a:r>
              <a:rPr sz="1400" spc="-5" dirty="0">
                <a:latin typeface="Courier New"/>
                <a:cs typeface="Courier New"/>
              </a:rPr>
              <a:t>import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matplotlib.pyplot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 err="1">
                <a:latin typeface="Courier New"/>
                <a:cs typeface="Courier New"/>
              </a:rPr>
              <a:t>plt</a:t>
            </a:r>
            <a:endParaRPr lang="en-US" sz="1400" spc="-5" dirty="0">
              <a:latin typeface="Courier New"/>
              <a:cs typeface="Courier New"/>
            </a:endParaRPr>
          </a:p>
          <a:p>
            <a:pPr marR="5080">
              <a:spcBef>
                <a:spcPts val="0"/>
              </a:spcBef>
            </a:pPr>
            <a:endParaRPr lang="en-US" sz="14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s-ES" sz="1400" dirty="0">
                <a:latin typeface="Courier New"/>
                <a:cs typeface="Courier New"/>
              </a:rPr>
              <a:t>x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dirty="0">
                <a:latin typeface="Courier New"/>
                <a:cs typeface="Courier New"/>
              </a:rPr>
              <a:t>=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[0,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1,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2,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3,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4,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5]</a:t>
            </a:r>
            <a:endParaRPr lang="es-ES" sz="14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s-ES" sz="1400" dirty="0">
                <a:latin typeface="Courier New"/>
                <a:cs typeface="Courier New"/>
              </a:rPr>
              <a:t>y</a:t>
            </a:r>
            <a:r>
              <a:rPr lang="es-ES" sz="1400" spc="-20" dirty="0">
                <a:latin typeface="Courier New"/>
                <a:cs typeface="Courier New"/>
              </a:rPr>
              <a:t> </a:t>
            </a:r>
            <a:r>
              <a:rPr lang="es-ES" sz="1400" dirty="0">
                <a:latin typeface="Courier New"/>
                <a:cs typeface="Courier New"/>
              </a:rPr>
              <a:t>=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[15,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10,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9,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6,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2,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0]</a:t>
            </a:r>
          </a:p>
          <a:p>
            <a:pPr>
              <a:spcBef>
                <a:spcPts val="0"/>
              </a:spcBef>
            </a:pPr>
            <a:endParaRPr lang="es-ES" sz="14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s-ES" sz="1400" b="1" spc="-5" dirty="0" err="1">
                <a:latin typeface="Courier New"/>
                <a:cs typeface="Courier New"/>
              </a:rPr>
              <a:t>def</a:t>
            </a:r>
            <a:r>
              <a:rPr lang="es-ES" sz="1400" b="1" spc="-25" dirty="0">
                <a:latin typeface="Courier New"/>
                <a:cs typeface="Courier New"/>
              </a:rPr>
              <a:t> </a:t>
            </a:r>
            <a:r>
              <a:rPr lang="es-ES" sz="1400" b="1" spc="-5" dirty="0" err="1">
                <a:latin typeface="Courier New"/>
                <a:cs typeface="Courier New"/>
              </a:rPr>
              <a:t>model</a:t>
            </a:r>
            <a:r>
              <a:rPr lang="es-ES" sz="1400" b="1" spc="-5" dirty="0">
                <a:latin typeface="Courier New"/>
                <a:cs typeface="Courier New"/>
              </a:rPr>
              <a:t>(x,</a:t>
            </a:r>
            <a:r>
              <a:rPr lang="es-ES" sz="1400" b="1" spc="-25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a,</a:t>
            </a:r>
            <a:r>
              <a:rPr lang="es-ES" sz="1400" b="1" spc="-20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b,</a:t>
            </a:r>
            <a:r>
              <a:rPr lang="es-ES" sz="1400" b="1" spc="-25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c):</a:t>
            </a:r>
            <a:endParaRPr lang="es-ES" sz="1400" b="1" dirty="0">
              <a:latin typeface="Courier New"/>
              <a:cs typeface="Courier New"/>
            </a:endParaRPr>
          </a:p>
          <a:p>
            <a:pPr marR="919480">
              <a:spcBef>
                <a:spcPts val="0"/>
              </a:spcBef>
            </a:pPr>
            <a:r>
              <a:rPr lang="es-ES" sz="1400" b="1" dirty="0">
                <a:latin typeface="Courier New"/>
                <a:cs typeface="Courier New"/>
              </a:rPr>
              <a:t>   y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=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a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*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x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**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2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+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b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*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x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+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c </a:t>
            </a:r>
            <a:r>
              <a:rPr lang="es-ES" sz="1400" b="1" spc="-585" dirty="0">
                <a:latin typeface="Courier New"/>
                <a:cs typeface="Courier New"/>
              </a:rPr>
              <a:t> </a:t>
            </a:r>
          </a:p>
          <a:p>
            <a:pPr marR="919480">
              <a:spcBef>
                <a:spcPts val="0"/>
              </a:spcBef>
            </a:pPr>
            <a:r>
              <a:rPr lang="es-ES" sz="1400" b="1" spc="-5" dirty="0">
                <a:latin typeface="Courier New"/>
                <a:cs typeface="Courier New"/>
              </a:rPr>
              <a:t>   </a:t>
            </a:r>
            <a:r>
              <a:rPr lang="es-ES" sz="1400" b="1" spc="-5" dirty="0" err="1">
                <a:latin typeface="Courier New"/>
                <a:cs typeface="Courier New"/>
              </a:rPr>
              <a:t>return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y</a:t>
            </a:r>
          </a:p>
          <a:p>
            <a:pPr marR="919480">
              <a:spcBef>
                <a:spcPts val="0"/>
              </a:spcBef>
            </a:pPr>
            <a:endParaRPr lang="es-ES" sz="1400" b="1" dirty="0">
              <a:latin typeface="Courier New"/>
              <a:cs typeface="Courier New"/>
            </a:endParaRPr>
          </a:p>
          <a:p>
            <a:pPr marR="538480"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popt</a:t>
            </a:r>
            <a:r>
              <a:rPr lang="en-GB" sz="1400" spc="-5" dirty="0">
                <a:latin typeface="Courier New"/>
                <a:cs typeface="Courier New"/>
              </a:rPr>
              <a:t>, </a:t>
            </a:r>
            <a:r>
              <a:rPr lang="en-GB" sz="1400" spc="-5" dirty="0" err="1">
                <a:latin typeface="Courier New"/>
                <a:cs typeface="Courier New"/>
              </a:rPr>
              <a:t>pcov</a:t>
            </a:r>
            <a:r>
              <a:rPr lang="en-GB" sz="1400" spc="-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 </a:t>
            </a:r>
            <a:r>
              <a:rPr lang="en-GB" sz="1400" spc="-5" dirty="0" err="1">
                <a:latin typeface="Courier New"/>
                <a:cs typeface="Courier New"/>
              </a:rPr>
              <a:t>curve_fit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b="1" spc="-5" dirty="0">
                <a:latin typeface="Courier New"/>
                <a:cs typeface="Courier New"/>
              </a:rPr>
              <a:t>model</a:t>
            </a:r>
            <a:r>
              <a:rPr lang="en-GB" sz="1400" spc="-5" dirty="0">
                <a:latin typeface="Courier New"/>
                <a:cs typeface="Courier New"/>
              </a:rPr>
              <a:t>, x, y) </a:t>
            </a:r>
          </a:p>
          <a:p>
            <a:pPr marR="538480">
              <a:spcBef>
                <a:spcPts val="0"/>
              </a:spcBef>
            </a:pPr>
            <a:r>
              <a:rPr lang="en-GB" sz="1400" spc="-5" dirty="0">
                <a:latin typeface="Courier New"/>
                <a:cs typeface="Courier New"/>
              </a:rPr>
              <a:t>print(</a:t>
            </a:r>
            <a:r>
              <a:rPr lang="en-GB" sz="1400" spc="-5" dirty="0" err="1">
                <a:latin typeface="Courier New"/>
                <a:cs typeface="Courier New"/>
              </a:rPr>
              <a:t>popt</a:t>
            </a:r>
            <a:r>
              <a:rPr lang="en-GB" sz="1400" spc="-5" dirty="0">
                <a:latin typeface="Courier New"/>
                <a:cs typeface="Courier New"/>
              </a:rPr>
              <a:t>)</a:t>
            </a:r>
            <a:endParaRPr lang="en-GB" sz="1400" dirty="0">
              <a:latin typeface="Courier New"/>
              <a:cs typeface="Courier New"/>
            </a:endParaRPr>
          </a:p>
          <a:p>
            <a:pPr marR="1757680">
              <a:lnSpc>
                <a:spcPct val="200000"/>
              </a:lnSpc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plt.plot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x,y</a:t>
            </a:r>
            <a:r>
              <a:rPr lang="en-GB" sz="1400" spc="-5" dirty="0">
                <a:latin typeface="Courier New"/>
                <a:cs typeface="Courier New"/>
              </a:rPr>
              <a:t>,</a:t>
            </a:r>
            <a:r>
              <a:rPr lang="en-GB" sz="1400" spc="-90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'ok’) </a:t>
            </a:r>
            <a:r>
              <a:rPr lang="en-GB" sz="1400" spc="-585" dirty="0">
                <a:latin typeface="Courier New"/>
                <a:cs typeface="Courier New"/>
              </a:rPr>
              <a:t> </a:t>
            </a:r>
          </a:p>
          <a:p>
            <a:pPr marR="1757680"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xstart</a:t>
            </a:r>
            <a:r>
              <a:rPr lang="en-GB" sz="1400" spc="-1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15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-1; </a:t>
            </a:r>
            <a:r>
              <a:rPr lang="en-GB" sz="1400" spc="-5" dirty="0" err="1">
                <a:latin typeface="Courier New"/>
                <a:cs typeface="Courier New"/>
              </a:rPr>
              <a:t>xstop</a:t>
            </a:r>
            <a:r>
              <a:rPr lang="en-GB" sz="1400" spc="-4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4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6 </a:t>
            </a:r>
            <a:r>
              <a:rPr lang="en-GB" sz="1400" spc="-5" dirty="0">
                <a:latin typeface="Courier New"/>
                <a:cs typeface="Courier New"/>
              </a:rPr>
              <a:t>increment</a:t>
            </a:r>
            <a:r>
              <a:rPr lang="en-GB" sz="1400" spc="-4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40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0.1</a:t>
            </a:r>
            <a:endParaRPr lang="en-GB" sz="14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xmodel</a:t>
            </a:r>
            <a:r>
              <a:rPr lang="en-GB" sz="1400" spc="-4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40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np.arange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xstart,xstop,increment</a:t>
            </a:r>
            <a:r>
              <a:rPr lang="en-GB" sz="1400" spc="-5" dirty="0">
                <a:latin typeface="Courier New"/>
                <a:cs typeface="Courier New"/>
              </a:rPr>
              <a:t>)</a:t>
            </a:r>
          </a:p>
          <a:p>
            <a:pPr>
              <a:spcBef>
                <a:spcPts val="0"/>
              </a:spcBef>
            </a:pPr>
            <a:endParaRPr lang="en-GB" sz="14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pl-PL" sz="1400" dirty="0">
                <a:latin typeface="Courier New"/>
                <a:cs typeface="Courier New"/>
              </a:rPr>
              <a:t>a</a:t>
            </a:r>
            <a:r>
              <a:rPr lang="pl-PL" sz="1400" spc="-55" dirty="0">
                <a:latin typeface="Courier New"/>
                <a:cs typeface="Courier New"/>
              </a:rPr>
              <a:t> </a:t>
            </a:r>
            <a:r>
              <a:rPr lang="pl-PL" sz="1400" dirty="0">
                <a:latin typeface="Courier New"/>
                <a:cs typeface="Courier New"/>
              </a:rPr>
              <a:t>=</a:t>
            </a:r>
            <a:r>
              <a:rPr lang="pl-PL" sz="1400" spc="-55" dirty="0">
                <a:latin typeface="Courier New"/>
                <a:cs typeface="Courier New"/>
              </a:rPr>
              <a:t> </a:t>
            </a:r>
            <a:r>
              <a:rPr lang="pl-PL" sz="1400" spc="-5" dirty="0">
                <a:latin typeface="Courier New"/>
                <a:cs typeface="Courier New"/>
              </a:rPr>
              <a:t>popt[0]</a:t>
            </a:r>
            <a:r>
              <a:rPr lang="en-US" sz="1400" spc="-5" dirty="0">
                <a:latin typeface="Courier New"/>
                <a:cs typeface="Courier New"/>
              </a:rPr>
              <a:t>;</a:t>
            </a:r>
            <a:r>
              <a:rPr lang="pl-PL" sz="1400" spc="-585" dirty="0">
                <a:latin typeface="Courier New"/>
                <a:cs typeface="Courier New"/>
              </a:rPr>
              <a:t> </a:t>
            </a:r>
            <a:r>
              <a:rPr lang="pl-PL" sz="1400" dirty="0">
                <a:latin typeface="Courier New"/>
                <a:cs typeface="Courier New"/>
              </a:rPr>
              <a:t>b</a:t>
            </a:r>
            <a:r>
              <a:rPr lang="pl-PL" sz="1400" spc="-55" dirty="0">
                <a:latin typeface="Courier New"/>
                <a:cs typeface="Courier New"/>
              </a:rPr>
              <a:t> </a:t>
            </a:r>
            <a:r>
              <a:rPr lang="pl-PL" sz="1400" dirty="0">
                <a:latin typeface="Courier New"/>
                <a:cs typeface="Courier New"/>
              </a:rPr>
              <a:t>=</a:t>
            </a:r>
            <a:r>
              <a:rPr lang="pl-PL" sz="1400" spc="-55" dirty="0">
                <a:latin typeface="Courier New"/>
                <a:cs typeface="Courier New"/>
              </a:rPr>
              <a:t> </a:t>
            </a:r>
            <a:r>
              <a:rPr lang="pl-PL" sz="1400" spc="-5" dirty="0">
                <a:latin typeface="Courier New"/>
                <a:cs typeface="Courier New"/>
              </a:rPr>
              <a:t>popt[1]</a:t>
            </a:r>
            <a:r>
              <a:rPr lang="en-US" sz="1400" spc="-5" dirty="0">
                <a:latin typeface="Courier New"/>
                <a:cs typeface="Courier New"/>
              </a:rPr>
              <a:t>;</a:t>
            </a:r>
            <a:r>
              <a:rPr lang="pl-PL" sz="1400" spc="-585" dirty="0">
                <a:latin typeface="Courier New"/>
                <a:cs typeface="Courier New"/>
              </a:rPr>
              <a:t> </a:t>
            </a:r>
            <a:r>
              <a:rPr lang="pl-PL" sz="1400" dirty="0">
                <a:latin typeface="Courier New"/>
                <a:cs typeface="Courier New"/>
              </a:rPr>
              <a:t>c</a:t>
            </a:r>
            <a:r>
              <a:rPr lang="pl-PL" sz="1400" spc="-55" dirty="0">
                <a:latin typeface="Courier New"/>
                <a:cs typeface="Courier New"/>
              </a:rPr>
              <a:t> </a:t>
            </a:r>
            <a:r>
              <a:rPr lang="pl-PL" sz="1400" dirty="0">
                <a:latin typeface="Courier New"/>
                <a:cs typeface="Courier New"/>
              </a:rPr>
              <a:t>=</a:t>
            </a:r>
            <a:r>
              <a:rPr lang="pl-PL" sz="1400" spc="-55" dirty="0">
                <a:latin typeface="Courier New"/>
                <a:cs typeface="Courier New"/>
              </a:rPr>
              <a:t> </a:t>
            </a:r>
            <a:r>
              <a:rPr lang="pl-PL" sz="1400" spc="-5" dirty="0">
                <a:latin typeface="Courier New"/>
                <a:cs typeface="Courier New"/>
              </a:rPr>
              <a:t>popt[2]</a:t>
            </a:r>
            <a:endParaRPr lang="en-US" sz="14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lang="en-US" sz="14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ymodel</a:t>
            </a:r>
            <a:r>
              <a:rPr lang="en-GB" sz="1400" spc="-2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20" dirty="0">
                <a:latin typeface="Courier New"/>
                <a:cs typeface="Courier New"/>
              </a:rPr>
              <a:t> </a:t>
            </a:r>
            <a:r>
              <a:rPr lang="en-GB" sz="1400" b="1" spc="-5" dirty="0">
                <a:latin typeface="Courier New"/>
                <a:cs typeface="Courier New"/>
              </a:rPr>
              <a:t>model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xmodel</a:t>
            </a:r>
            <a:r>
              <a:rPr lang="en-GB" sz="1400" spc="-5" dirty="0">
                <a:latin typeface="Courier New"/>
                <a:cs typeface="Courier New"/>
              </a:rPr>
              <a:t>,</a:t>
            </a:r>
            <a:r>
              <a:rPr lang="en-GB" sz="1400" spc="-20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a,</a:t>
            </a:r>
            <a:r>
              <a:rPr lang="en-GB" sz="1400" spc="-20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b,</a:t>
            </a:r>
            <a:r>
              <a:rPr lang="en-GB" sz="1400" spc="-15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c)</a:t>
            </a:r>
          </a:p>
          <a:p>
            <a:pPr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plt.plot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xmodel,ymodel</a:t>
            </a:r>
            <a:r>
              <a:rPr lang="en-GB" sz="1400" spc="-5" dirty="0">
                <a:latin typeface="Courier New"/>
                <a:cs typeface="Courier New"/>
              </a:rPr>
              <a:t>,</a:t>
            </a:r>
            <a:r>
              <a:rPr lang="en-GB" sz="1400" spc="-75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'b')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34" y="2643547"/>
            <a:ext cx="3045943" cy="220548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1000" y="5044273"/>
            <a:ext cx="4343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0.05357143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-3.18214286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14.46428571]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400" dirty="0">
              <a:latin typeface="Courier New"/>
              <a:cs typeface="Courier New"/>
            </a:endParaRPr>
          </a:p>
          <a:p>
            <a:pPr marR="204470" algn="ctr">
              <a:tabLst>
                <a:tab pos="514350" algn="l"/>
              </a:tabLst>
            </a:pPr>
            <a:r>
              <a:rPr sz="1400" dirty="0">
                <a:latin typeface="Cambria Math"/>
                <a:cs typeface="Cambria Math"/>
              </a:rPr>
              <a:t>𝑦</a:t>
            </a:r>
            <a:r>
              <a:rPr sz="1400" spc="385" dirty="0">
                <a:latin typeface="Cambria Math"/>
                <a:cs typeface="Cambria Math"/>
              </a:rPr>
              <a:t> </a:t>
            </a:r>
            <a:r>
              <a:rPr lang="en-US" sz="1400" spc="385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𝑥</a:t>
            </a:r>
            <a:r>
              <a:rPr lang="en-US" sz="1400" dirty="0">
                <a:latin typeface="Cambria Math"/>
                <a:cs typeface="Cambria Math"/>
              </a:rPr>
              <a:t>)</a:t>
            </a:r>
            <a:r>
              <a:rPr sz="1400" dirty="0">
                <a:latin typeface="Cambria Math"/>
                <a:cs typeface="Cambria Math"/>
              </a:rPr>
              <a:t>	=</a:t>
            </a:r>
            <a:r>
              <a:rPr sz="1400" spc="90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0.05𝑥</a:t>
            </a:r>
            <a:r>
              <a:rPr sz="1400" spc="30" baseline="27777" dirty="0">
                <a:latin typeface="Cambria Math"/>
                <a:cs typeface="Cambria Math"/>
              </a:rPr>
              <a:t>2</a:t>
            </a:r>
            <a:r>
              <a:rPr sz="1400" spc="277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3.18𝑥</a:t>
            </a:r>
            <a:r>
              <a:rPr sz="1400" spc="5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14.46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70" y="544829"/>
            <a:ext cx="7262495" cy="756920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15" dirty="0"/>
              <a:t>Example</a:t>
            </a:r>
            <a:r>
              <a:rPr sz="4800" spc="-30" dirty="0"/>
              <a:t> </a:t>
            </a:r>
            <a:r>
              <a:rPr sz="4800" dirty="0"/>
              <a:t>–</a:t>
            </a:r>
            <a:r>
              <a:rPr sz="4800" spc="-25" dirty="0"/>
              <a:t> </a:t>
            </a:r>
            <a:r>
              <a:rPr sz="4800" spc="-20" dirty="0"/>
              <a:t>Improved </a:t>
            </a:r>
            <a:r>
              <a:rPr sz="4800" dirty="0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625345"/>
            <a:ext cx="2931160" cy="726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spcBef>
                <a:spcPts val="700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start</a:t>
            </a:r>
            <a:r>
              <a:rPr spc="-5" dirty="0">
                <a:latin typeface="Calibri"/>
                <a:cs typeface="Calibri"/>
              </a:rPr>
              <a:t> with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2.order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model:</a:t>
            </a:r>
            <a:endParaRPr dirty="0">
              <a:latin typeface="Calibri"/>
              <a:cs typeface="Calibri"/>
            </a:endParaRPr>
          </a:p>
          <a:p>
            <a:pPr marR="33655" algn="ctr">
              <a:spcBef>
                <a:spcPts val="600"/>
              </a:spcBef>
              <a:tabLst>
                <a:tab pos="514350" algn="l"/>
              </a:tabLst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lang="en-US" spc="385" dirty="0">
                <a:latin typeface="Cambria Math"/>
                <a:cs typeface="Cambria Math"/>
              </a:rPr>
              <a:t>(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0" dirty="0">
                <a:latin typeface="Cambria Math"/>
                <a:cs typeface="Cambria Math"/>
              </a:rPr>
              <a:t> </a:t>
            </a:r>
            <a:r>
              <a:rPr spc="55" dirty="0">
                <a:latin typeface="Cambria Math"/>
                <a:cs typeface="Cambria Math"/>
              </a:rPr>
              <a:t>𝑎𝑥</a:t>
            </a:r>
            <a:r>
              <a:rPr sz="1950" spc="82" baseline="27777" dirty="0">
                <a:latin typeface="Cambria Math"/>
                <a:cs typeface="Cambria Math"/>
              </a:rPr>
              <a:t>2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𝑏𝑥</a:t>
            </a:r>
            <a:r>
              <a:rPr spc="4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𝑐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34" y="2643547"/>
            <a:ext cx="3045943" cy="220548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288155" y="6003414"/>
            <a:ext cx="3255645" cy="297180"/>
          </a:xfrm>
          <a:custGeom>
            <a:avLst/>
            <a:gdLst/>
            <a:ahLst/>
            <a:cxnLst/>
            <a:rect l="l" t="t" r="r" b="b"/>
            <a:pathLst>
              <a:path w="2341245" h="297179">
                <a:moveTo>
                  <a:pt x="0" y="49531"/>
                </a:moveTo>
                <a:lnTo>
                  <a:pt x="3892" y="30251"/>
                </a:lnTo>
                <a:lnTo>
                  <a:pt x="14507" y="14507"/>
                </a:lnTo>
                <a:lnTo>
                  <a:pt x="30251" y="3892"/>
                </a:lnTo>
                <a:lnTo>
                  <a:pt x="49530" y="0"/>
                </a:lnTo>
                <a:lnTo>
                  <a:pt x="2291333" y="0"/>
                </a:lnTo>
                <a:lnTo>
                  <a:pt x="2310612" y="3892"/>
                </a:lnTo>
                <a:lnTo>
                  <a:pt x="2326356" y="14507"/>
                </a:lnTo>
                <a:lnTo>
                  <a:pt x="2336971" y="30251"/>
                </a:lnTo>
                <a:lnTo>
                  <a:pt x="2340864" y="49531"/>
                </a:lnTo>
                <a:lnTo>
                  <a:pt x="2340864" y="247648"/>
                </a:lnTo>
                <a:lnTo>
                  <a:pt x="2336971" y="266928"/>
                </a:lnTo>
                <a:lnTo>
                  <a:pt x="2326356" y="282672"/>
                </a:lnTo>
                <a:lnTo>
                  <a:pt x="2310612" y="293287"/>
                </a:lnTo>
                <a:lnTo>
                  <a:pt x="2291333" y="297180"/>
                </a:lnTo>
                <a:lnTo>
                  <a:pt x="49530" y="297180"/>
                </a:lnTo>
                <a:lnTo>
                  <a:pt x="30251" y="293287"/>
                </a:lnTo>
                <a:lnTo>
                  <a:pt x="14507" y="282672"/>
                </a:lnTo>
                <a:lnTo>
                  <a:pt x="3892" y="266928"/>
                </a:lnTo>
                <a:lnTo>
                  <a:pt x="0" y="247648"/>
                </a:lnTo>
                <a:lnTo>
                  <a:pt x="0" y="49531"/>
                </a:lnTo>
                <a:close/>
              </a:path>
            </a:pathLst>
          </a:custGeom>
          <a:ln w="25400">
            <a:solidFill>
              <a:srgbClr val="6325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EFFBB90B-3784-4EE9-B84B-8BD4508EA7CD}"/>
              </a:ext>
            </a:extLst>
          </p:cNvPr>
          <p:cNvSpPr txBox="1"/>
          <p:nvPr/>
        </p:nvSpPr>
        <p:spPr>
          <a:xfrm>
            <a:off x="4343400" y="1524000"/>
            <a:ext cx="4572000" cy="51962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sz="1400" spc="-5" dirty="0">
                <a:latin typeface="Courier New"/>
                <a:cs typeface="Courier New"/>
              </a:rPr>
              <a:t>import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numpy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</a:t>
            </a:r>
            <a:endParaRPr sz="1400" dirty="0">
              <a:latin typeface="Courier New"/>
              <a:cs typeface="Courier New"/>
            </a:endParaRPr>
          </a:p>
          <a:p>
            <a:pPr marR="5080">
              <a:spcBef>
                <a:spcPts val="0"/>
              </a:spcBef>
            </a:pPr>
            <a:r>
              <a:rPr sz="1400" spc="-5" dirty="0">
                <a:latin typeface="Courier New"/>
                <a:cs typeface="Courier New"/>
              </a:rPr>
              <a:t>from scipy.optimize import </a:t>
            </a:r>
            <a:r>
              <a:rPr sz="1400" spc="-5" dirty="0" err="1">
                <a:latin typeface="Courier New"/>
                <a:cs typeface="Courier New"/>
              </a:rPr>
              <a:t>curve_fit</a:t>
            </a:r>
            <a:endParaRPr lang="en-US" sz="1400" spc="-5" dirty="0">
              <a:latin typeface="Courier New"/>
              <a:cs typeface="Courier New"/>
            </a:endParaRPr>
          </a:p>
          <a:p>
            <a:pPr marR="5080">
              <a:spcBef>
                <a:spcPts val="0"/>
              </a:spcBef>
            </a:pPr>
            <a:r>
              <a:rPr sz="1400" spc="-5" dirty="0">
                <a:latin typeface="Courier New"/>
                <a:cs typeface="Courier New"/>
              </a:rPr>
              <a:t>import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matplotlib.pyplot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 err="1">
                <a:latin typeface="Courier New"/>
                <a:cs typeface="Courier New"/>
              </a:rPr>
              <a:t>plt</a:t>
            </a:r>
            <a:endParaRPr lang="en-US" sz="1400" spc="-5" dirty="0">
              <a:latin typeface="Courier New"/>
              <a:cs typeface="Courier New"/>
            </a:endParaRPr>
          </a:p>
          <a:p>
            <a:pPr marR="5080">
              <a:spcBef>
                <a:spcPts val="0"/>
              </a:spcBef>
            </a:pPr>
            <a:endParaRPr lang="en-US" sz="14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s-ES" sz="1400" dirty="0">
                <a:latin typeface="Courier New"/>
                <a:cs typeface="Courier New"/>
              </a:rPr>
              <a:t>x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dirty="0">
                <a:latin typeface="Courier New"/>
                <a:cs typeface="Courier New"/>
              </a:rPr>
              <a:t>=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[0,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1,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2,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3,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4,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5]</a:t>
            </a:r>
            <a:endParaRPr lang="es-ES" sz="14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s-ES" sz="1400" dirty="0">
                <a:latin typeface="Courier New"/>
                <a:cs typeface="Courier New"/>
              </a:rPr>
              <a:t>y</a:t>
            </a:r>
            <a:r>
              <a:rPr lang="es-ES" sz="1400" spc="-20" dirty="0">
                <a:latin typeface="Courier New"/>
                <a:cs typeface="Courier New"/>
              </a:rPr>
              <a:t> </a:t>
            </a:r>
            <a:r>
              <a:rPr lang="es-ES" sz="1400" dirty="0">
                <a:latin typeface="Courier New"/>
                <a:cs typeface="Courier New"/>
              </a:rPr>
              <a:t>=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[15,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10,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9,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6,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2,</a:t>
            </a:r>
            <a:r>
              <a:rPr lang="es-ES" sz="1400" spc="-15" dirty="0">
                <a:latin typeface="Courier New"/>
                <a:cs typeface="Courier New"/>
              </a:rPr>
              <a:t> </a:t>
            </a:r>
            <a:r>
              <a:rPr lang="es-ES" sz="1400" spc="-5" dirty="0">
                <a:latin typeface="Courier New"/>
                <a:cs typeface="Courier New"/>
              </a:rPr>
              <a:t>0]</a:t>
            </a:r>
          </a:p>
          <a:p>
            <a:pPr>
              <a:spcBef>
                <a:spcPts val="0"/>
              </a:spcBef>
            </a:pPr>
            <a:endParaRPr lang="es-ES" sz="14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s-ES" sz="1400" b="1" spc="-5" dirty="0" err="1">
                <a:latin typeface="Courier New"/>
                <a:cs typeface="Courier New"/>
              </a:rPr>
              <a:t>def</a:t>
            </a:r>
            <a:r>
              <a:rPr lang="es-ES" sz="1400" b="1" spc="-25" dirty="0">
                <a:latin typeface="Courier New"/>
                <a:cs typeface="Courier New"/>
              </a:rPr>
              <a:t> </a:t>
            </a:r>
            <a:r>
              <a:rPr lang="es-ES" sz="1400" b="1" spc="-5" dirty="0" err="1">
                <a:latin typeface="Courier New"/>
                <a:cs typeface="Courier New"/>
              </a:rPr>
              <a:t>model</a:t>
            </a:r>
            <a:r>
              <a:rPr lang="es-ES" sz="1400" b="1" spc="-5" dirty="0">
                <a:latin typeface="Courier New"/>
                <a:cs typeface="Courier New"/>
              </a:rPr>
              <a:t>(x,</a:t>
            </a:r>
            <a:r>
              <a:rPr lang="es-ES" sz="1400" b="1" spc="-25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a,</a:t>
            </a:r>
            <a:r>
              <a:rPr lang="es-ES" sz="1400" b="1" spc="-20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b,</a:t>
            </a:r>
            <a:r>
              <a:rPr lang="es-ES" sz="1400" b="1" spc="-25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c):</a:t>
            </a:r>
            <a:endParaRPr lang="es-ES" sz="1400" b="1" dirty="0">
              <a:latin typeface="Courier New"/>
              <a:cs typeface="Courier New"/>
            </a:endParaRPr>
          </a:p>
          <a:p>
            <a:pPr marR="919480">
              <a:spcBef>
                <a:spcPts val="0"/>
              </a:spcBef>
            </a:pPr>
            <a:r>
              <a:rPr lang="es-ES" sz="1400" b="1" dirty="0">
                <a:latin typeface="Courier New"/>
                <a:cs typeface="Courier New"/>
              </a:rPr>
              <a:t>   y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=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a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*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x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spc="-5" dirty="0">
                <a:latin typeface="Courier New"/>
                <a:cs typeface="Courier New"/>
              </a:rPr>
              <a:t>**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2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+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b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*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x</a:t>
            </a:r>
            <a:r>
              <a:rPr lang="es-ES" sz="1400" b="1" spc="-15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+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c </a:t>
            </a:r>
            <a:r>
              <a:rPr lang="es-ES" sz="1400" b="1" spc="-585" dirty="0">
                <a:latin typeface="Courier New"/>
                <a:cs typeface="Courier New"/>
              </a:rPr>
              <a:t> </a:t>
            </a:r>
          </a:p>
          <a:p>
            <a:pPr marR="919480">
              <a:spcBef>
                <a:spcPts val="0"/>
              </a:spcBef>
            </a:pPr>
            <a:r>
              <a:rPr lang="es-ES" sz="1400" b="1" spc="-5" dirty="0">
                <a:latin typeface="Courier New"/>
                <a:cs typeface="Courier New"/>
              </a:rPr>
              <a:t>   </a:t>
            </a:r>
            <a:r>
              <a:rPr lang="es-ES" sz="1400" b="1" spc="-5" dirty="0" err="1">
                <a:latin typeface="Courier New"/>
                <a:cs typeface="Courier New"/>
              </a:rPr>
              <a:t>return</a:t>
            </a:r>
            <a:r>
              <a:rPr lang="es-ES" sz="1400" b="1" spc="-10" dirty="0">
                <a:latin typeface="Courier New"/>
                <a:cs typeface="Courier New"/>
              </a:rPr>
              <a:t> </a:t>
            </a:r>
            <a:r>
              <a:rPr lang="es-ES" sz="1400" b="1" dirty="0">
                <a:latin typeface="Courier New"/>
                <a:cs typeface="Courier New"/>
              </a:rPr>
              <a:t>y</a:t>
            </a:r>
          </a:p>
          <a:p>
            <a:pPr marR="919480">
              <a:spcBef>
                <a:spcPts val="0"/>
              </a:spcBef>
            </a:pPr>
            <a:endParaRPr lang="es-ES" sz="1400" b="1" dirty="0">
              <a:latin typeface="Courier New"/>
              <a:cs typeface="Courier New"/>
            </a:endParaRPr>
          </a:p>
          <a:p>
            <a:pPr marR="538480"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popt</a:t>
            </a:r>
            <a:r>
              <a:rPr lang="en-GB" sz="1400" spc="-5" dirty="0">
                <a:latin typeface="Courier New"/>
                <a:cs typeface="Courier New"/>
              </a:rPr>
              <a:t>, </a:t>
            </a:r>
            <a:r>
              <a:rPr lang="en-GB" sz="1400" spc="-5" dirty="0" err="1">
                <a:latin typeface="Courier New"/>
                <a:cs typeface="Courier New"/>
              </a:rPr>
              <a:t>pcov</a:t>
            </a:r>
            <a:r>
              <a:rPr lang="en-GB" sz="1400" spc="-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 </a:t>
            </a:r>
            <a:r>
              <a:rPr lang="en-GB" sz="1400" spc="-5" dirty="0" err="1">
                <a:latin typeface="Courier New"/>
                <a:cs typeface="Courier New"/>
              </a:rPr>
              <a:t>curve_fit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b="1" spc="-5" dirty="0">
                <a:latin typeface="Courier New"/>
                <a:cs typeface="Courier New"/>
              </a:rPr>
              <a:t>model</a:t>
            </a:r>
            <a:r>
              <a:rPr lang="en-GB" sz="1400" spc="-5" dirty="0">
                <a:latin typeface="Courier New"/>
                <a:cs typeface="Courier New"/>
              </a:rPr>
              <a:t>, x, y) </a:t>
            </a:r>
          </a:p>
          <a:p>
            <a:pPr marR="538480">
              <a:spcBef>
                <a:spcPts val="0"/>
              </a:spcBef>
            </a:pPr>
            <a:endParaRPr lang="en-GB" sz="1400" spc="-5" dirty="0">
              <a:latin typeface="Courier New"/>
              <a:cs typeface="Courier New"/>
            </a:endParaRPr>
          </a:p>
          <a:p>
            <a:pPr marR="538480">
              <a:spcBef>
                <a:spcPts val="0"/>
              </a:spcBef>
            </a:pPr>
            <a:r>
              <a:rPr lang="en-GB" sz="1400" spc="-5" dirty="0">
                <a:latin typeface="Courier New"/>
                <a:cs typeface="Courier New"/>
              </a:rPr>
              <a:t>print(</a:t>
            </a:r>
            <a:r>
              <a:rPr lang="en-GB" sz="1400" spc="-5" dirty="0" err="1">
                <a:latin typeface="Courier New"/>
                <a:cs typeface="Courier New"/>
              </a:rPr>
              <a:t>popt</a:t>
            </a:r>
            <a:r>
              <a:rPr lang="en-GB" sz="1400" spc="-5" dirty="0">
                <a:latin typeface="Courier New"/>
                <a:cs typeface="Courier New"/>
              </a:rPr>
              <a:t>)</a:t>
            </a:r>
            <a:endParaRPr lang="en-GB" sz="1400" dirty="0">
              <a:latin typeface="Courier New"/>
              <a:cs typeface="Courier New"/>
            </a:endParaRPr>
          </a:p>
          <a:p>
            <a:pPr marR="1757680">
              <a:lnSpc>
                <a:spcPct val="200000"/>
              </a:lnSpc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plt.plot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x,y</a:t>
            </a:r>
            <a:r>
              <a:rPr lang="en-GB" sz="1400" spc="-5" dirty="0">
                <a:latin typeface="Courier New"/>
                <a:cs typeface="Courier New"/>
              </a:rPr>
              <a:t>,</a:t>
            </a:r>
            <a:r>
              <a:rPr lang="en-GB" sz="1400" spc="-90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'ok’) </a:t>
            </a:r>
            <a:r>
              <a:rPr lang="en-GB" sz="1400" spc="-585" dirty="0">
                <a:latin typeface="Courier New"/>
                <a:cs typeface="Courier New"/>
              </a:rPr>
              <a:t> </a:t>
            </a:r>
          </a:p>
          <a:p>
            <a:pPr marR="1757680">
              <a:spcBef>
                <a:spcPts val="0"/>
              </a:spcBef>
            </a:pPr>
            <a:endParaRPr lang="en-GB" sz="1400" spc="-5" dirty="0">
              <a:latin typeface="Courier New"/>
              <a:cs typeface="Courier New"/>
            </a:endParaRPr>
          </a:p>
          <a:p>
            <a:pPr marR="1757680"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xstart</a:t>
            </a:r>
            <a:r>
              <a:rPr lang="en-GB" sz="1400" spc="-1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15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-1; </a:t>
            </a:r>
            <a:r>
              <a:rPr lang="en-GB" sz="1400" spc="-5" dirty="0" err="1">
                <a:latin typeface="Courier New"/>
                <a:cs typeface="Courier New"/>
              </a:rPr>
              <a:t>xstop</a:t>
            </a:r>
            <a:r>
              <a:rPr lang="en-GB" sz="1400" spc="-4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4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6 </a:t>
            </a:r>
            <a:r>
              <a:rPr lang="en-GB" sz="1400" spc="-5" dirty="0">
                <a:latin typeface="Courier New"/>
                <a:cs typeface="Courier New"/>
              </a:rPr>
              <a:t>increment</a:t>
            </a:r>
            <a:r>
              <a:rPr lang="en-GB" sz="1400" spc="-4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40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0.1</a:t>
            </a:r>
            <a:endParaRPr lang="en-GB" sz="14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xmodel</a:t>
            </a:r>
            <a:r>
              <a:rPr lang="en-GB" sz="1400" spc="-4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40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np.arange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xstart,xstop,increment</a:t>
            </a:r>
            <a:r>
              <a:rPr lang="en-GB" sz="1400" spc="-5" dirty="0">
                <a:latin typeface="Courier New"/>
                <a:cs typeface="Courier New"/>
              </a:rPr>
              <a:t>)</a:t>
            </a:r>
          </a:p>
          <a:p>
            <a:pPr>
              <a:spcBef>
                <a:spcPts val="0"/>
              </a:spcBef>
            </a:pPr>
            <a:endParaRPr lang="en-GB" sz="1400" spc="-5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ymodel</a:t>
            </a:r>
            <a:r>
              <a:rPr lang="en-GB" sz="1400" spc="-3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30" dirty="0">
                <a:latin typeface="Courier New"/>
                <a:cs typeface="Courier New"/>
              </a:rPr>
              <a:t> </a:t>
            </a:r>
            <a:r>
              <a:rPr lang="en-GB" sz="1400" b="1" spc="-5" dirty="0">
                <a:latin typeface="Courier New"/>
                <a:cs typeface="Courier New"/>
              </a:rPr>
              <a:t>model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xmodel</a:t>
            </a:r>
            <a:r>
              <a:rPr lang="en-GB" sz="1400" spc="-5" dirty="0">
                <a:latin typeface="Courier New"/>
                <a:cs typeface="Courier New"/>
              </a:rPr>
              <a:t>,</a:t>
            </a:r>
            <a:r>
              <a:rPr lang="en-GB" sz="1400" spc="-30" dirty="0">
                <a:latin typeface="Courier New"/>
                <a:cs typeface="Courier New"/>
              </a:rPr>
              <a:t> 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*</a:t>
            </a:r>
            <a:r>
              <a:rPr lang="en-GB" sz="1400" b="1" spc="-5" dirty="0" err="1">
                <a:solidFill>
                  <a:srgbClr val="632523"/>
                </a:solidFill>
                <a:latin typeface="Courier New"/>
                <a:cs typeface="Courier New"/>
              </a:rPr>
              <a:t>popt</a:t>
            </a:r>
            <a:r>
              <a:rPr lang="en-GB" sz="1400" spc="-5" dirty="0">
                <a:latin typeface="Courier New"/>
                <a:cs typeface="Courier New"/>
              </a:rPr>
              <a:t>)</a:t>
            </a:r>
            <a:endParaRPr lang="en-GB" sz="14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lang="en-GB" sz="14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plt.plot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xmodel,ymodel</a:t>
            </a:r>
            <a:r>
              <a:rPr lang="en-GB" sz="1400" spc="-5" dirty="0">
                <a:latin typeface="Courier New"/>
                <a:cs typeface="Courier New"/>
              </a:rPr>
              <a:t>,</a:t>
            </a:r>
            <a:r>
              <a:rPr lang="en-GB" sz="1400" spc="-75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'b')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7907318A-6F03-4518-9F7F-9A2E0CACC60F}"/>
              </a:ext>
            </a:extLst>
          </p:cNvPr>
          <p:cNvSpPr txBox="1"/>
          <p:nvPr/>
        </p:nvSpPr>
        <p:spPr>
          <a:xfrm>
            <a:off x="381000" y="5044273"/>
            <a:ext cx="4343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0.05357143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-3.18214286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14.46428571]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400" dirty="0">
              <a:latin typeface="Courier New"/>
              <a:cs typeface="Courier New"/>
            </a:endParaRPr>
          </a:p>
          <a:p>
            <a:pPr marR="204470" algn="ctr">
              <a:tabLst>
                <a:tab pos="514350" algn="l"/>
              </a:tabLst>
            </a:pPr>
            <a:r>
              <a:rPr sz="1400" dirty="0">
                <a:latin typeface="Cambria Math"/>
                <a:cs typeface="Cambria Math"/>
              </a:rPr>
              <a:t>𝑦</a:t>
            </a:r>
            <a:r>
              <a:rPr sz="1400" spc="385" dirty="0">
                <a:latin typeface="Cambria Math"/>
                <a:cs typeface="Cambria Math"/>
              </a:rPr>
              <a:t> </a:t>
            </a:r>
            <a:r>
              <a:rPr lang="en-US" sz="1400" spc="385" dirty="0">
                <a:latin typeface="Cambria Math"/>
                <a:cs typeface="Cambria Math"/>
              </a:rPr>
              <a:t>(</a:t>
            </a:r>
            <a:r>
              <a:rPr sz="1400" dirty="0">
                <a:latin typeface="Cambria Math"/>
                <a:cs typeface="Cambria Math"/>
              </a:rPr>
              <a:t>𝑥</a:t>
            </a:r>
            <a:r>
              <a:rPr lang="en-US" sz="1400" dirty="0">
                <a:latin typeface="Cambria Math"/>
                <a:cs typeface="Cambria Math"/>
              </a:rPr>
              <a:t>)</a:t>
            </a:r>
            <a:r>
              <a:rPr sz="1400" dirty="0">
                <a:latin typeface="Cambria Math"/>
                <a:cs typeface="Cambria Math"/>
              </a:rPr>
              <a:t>	=</a:t>
            </a:r>
            <a:r>
              <a:rPr sz="1400" spc="90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0.05𝑥</a:t>
            </a:r>
            <a:r>
              <a:rPr sz="1400" spc="30" baseline="27777" dirty="0">
                <a:latin typeface="Cambria Math"/>
                <a:cs typeface="Cambria Math"/>
              </a:rPr>
              <a:t>2</a:t>
            </a:r>
            <a:r>
              <a:rPr sz="1400" spc="277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3.18𝑥</a:t>
            </a:r>
            <a:r>
              <a:rPr sz="1400" spc="5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14.46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41" y="473312"/>
            <a:ext cx="5988685" cy="751488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15" dirty="0">
                <a:solidFill>
                  <a:schemeClr val="tx2"/>
                </a:solidFill>
                <a:latin typeface="+mj-lt"/>
                <a:cs typeface="+mj-cs"/>
              </a:rPr>
              <a:t>polyfit() and polyval()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849" y="1651103"/>
            <a:ext cx="4044950" cy="13944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30480">
              <a:lnSpc>
                <a:spcPts val="2110"/>
              </a:lnSpc>
              <a:spcBef>
                <a:spcPts val="210"/>
              </a:spcBef>
            </a:pPr>
            <a:r>
              <a:rPr spc="-5" dirty="0">
                <a:latin typeface="Calibri"/>
                <a:cs typeface="Calibri"/>
              </a:rPr>
              <a:t>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 </a:t>
            </a:r>
            <a:r>
              <a:rPr spc="-10" dirty="0">
                <a:latin typeface="Calibri"/>
                <a:cs typeface="Calibri"/>
              </a:rPr>
              <a:t>example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will use</a:t>
            </a:r>
            <a:r>
              <a:rPr dirty="0">
                <a:latin typeface="Calibri"/>
                <a:cs typeface="Calibri"/>
              </a:rPr>
              <a:t> the NumPy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func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ions </a:t>
            </a:r>
            <a:r>
              <a:rPr spc="-10" dirty="0">
                <a:latin typeface="Courier New"/>
                <a:cs typeface="Courier New"/>
              </a:rPr>
              <a:t>polyfi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0" dirty="0">
                <a:latin typeface="Courier New"/>
                <a:cs typeface="Courier New"/>
              </a:rPr>
              <a:t>(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spc="-675" dirty="0">
                <a:latin typeface="Courier New"/>
                <a:cs typeface="Courier New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ourier New"/>
                <a:cs typeface="Courier New"/>
              </a:rPr>
              <a:t>polyva</a:t>
            </a:r>
            <a:r>
              <a:rPr spc="-5" dirty="0">
                <a:latin typeface="Courier New"/>
                <a:cs typeface="Courier New"/>
              </a:rPr>
              <a:t>l</a:t>
            </a:r>
            <a:r>
              <a:rPr spc="-10" dirty="0">
                <a:latin typeface="Courier New"/>
                <a:cs typeface="Courier New"/>
              </a:rPr>
              <a:t>().</a:t>
            </a:r>
            <a:endParaRPr dirty="0">
              <a:latin typeface="Courier New"/>
              <a:cs typeface="Courier New"/>
            </a:endParaRPr>
          </a:p>
          <a:p>
            <a:pPr marL="45720">
              <a:spcBef>
                <a:spcPts val="755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start</a:t>
            </a:r>
            <a:r>
              <a:rPr spc="-5" dirty="0">
                <a:latin typeface="Calibri"/>
                <a:cs typeface="Calibri"/>
              </a:rPr>
              <a:t> with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3.order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model:</a:t>
            </a:r>
            <a:endParaRPr dirty="0">
              <a:latin typeface="Calibri"/>
              <a:cs typeface="Calibri"/>
            </a:endParaRPr>
          </a:p>
          <a:p>
            <a:pPr marL="147320">
              <a:spcBef>
                <a:spcPts val="1370"/>
              </a:spcBef>
              <a:tabLst>
                <a:tab pos="662305" algn="l"/>
              </a:tabLst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spc="385" dirty="0">
                <a:latin typeface="Cambria Math"/>
                <a:cs typeface="Cambria Math"/>
              </a:rPr>
              <a:t>(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dirty="0">
                <a:latin typeface="Cambria Math"/>
                <a:cs typeface="Cambria Math"/>
              </a:rPr>
              <a:t>	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𝑎𝑥</a:t>
            </a:r>
            <a:r>
              <a:rPr lang="en-US" sz="1950" spc="-7" baseline="27777" dirty="0">
                <a:latin typeface="Cambria Math"/>
                <a:cs typeface="Cambria Math"/>
              </a:rPr>
              <a:t>3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40" dirty="0">
                <a:latin typeface="Cambria Math"/>
                <a:cs typeface="Cambria Math"/>
              </a:rPr>
              <a:t>𝑏𝑥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-5" dirty="0">
                <a:latin typeface="Cambria Math"/>
                <a:cs typeface="Cambria Math"/>
              </a:rPr>
              <a:t>𝑐𝑥</a:t>
            </a:r>
            <a:r>
              <a:rPr spc="5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𝑑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626864" y="1713738"/>
            <a:ext cx="4522470" cy="4763262"/>
            <a:chOff x="4626864" y="856487"/>
            <a:chExt cx="4522470" cy="42919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6864" y="856487"/>
              <a:ext cx="4517136" cy="42854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3600" y="884121"/>
              <a:ext cx="4470400" cy="42593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73600" y="884121"/>
              <a:ext cx="4470400" cy="4259580"/>
            </a:xfrm>
            <a:custGeom>
              <a:avLst/>
              <a:gdLst/>
              <a:ahLst/>
              <a:cxnLst/>
              <a:rect l="l" t="t" r="r" b="b"/>
              <a:pathLst>
                <a:path w="4470400" h="4259580">
                  <a:moveTo>
                    <a:pt x="0" y="0"/>
                  </a:moveTo>
                  <a:lnTo>
                    <a:pt x="4470400" y="0"/>
                  </a:lnTo>
                  <a:lnTo>
                    <a:pt x="4470400" y="4259378"/>
                  </a:lnTo>
                  <a:lnTo>
                    <a:pt x="0" y="42593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 sz="19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52340" y="1761997"/>
            <a:ext cx="4391660" cy="1901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import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numpy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np</a:t>
            </a:r>
          </a:p>
          <a:p>
            <a:pPr marL="12700">
              <a:lnSpc>
                <a:spcPts val="1415"/>
              </a:lnSpc>
            </a:pPr>
            <a:r>
              <a:rPr sz="1400" dirty="0">
                <a:latin typeface="Courier New"/>
                <a:cs typeface="Courier New"/>
              </a:rPr>
              <a:t>import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matplotlib.pyplot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plt</a:t>
            </a:r>
          </a:p>
          <a:p>
            <a:pPr>
              <a:spcBef>
                <a:spcPts val="4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sz="1400" dirty="0">
                <a:latin typeface="Courier New"/>
                <a:cs typeface="Courier New"/>
              </a:rPr>
              <a:t>#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Original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</a:t>
            </a:r>
          </a:p>
          <a:p>
            <a:pPr marL="12700">
              <a:lnSpc>
                <a:spcPts val="1415"/>
              </a:lnSpc>
            </a:pPr>
            <a:r>
              <a:rPr sz="1400" dirty="0">
                <a:latin typeface="Courier New"/>
                <a:cs typeface="Courier New"/>
              </a:rPr>
              <a:t>x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[0,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3,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4,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5]</a:t>
            </a: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sz="1400" dirty="0">
                <a:latin typeface="Courier New"/>
                <a:cs typeface="Courier New"/>
              </a:rPr>
              <a:t>y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[15,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10,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9,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6,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0]</a:t>
            </a:r>
          </a:p>
          <a:p>
            <a:pPr marL="12700">
              <a:lnSpc>
                <a:spcPts val="1415"/>
              </a:lnSpc>
            </a:pPr>
            <a:r>
              <a:rPr sz="1400" dirty="0">
                <a:latin typeface="Courier New"/>
                <a:cs typeface="Courier New"/>
              </a:rPr>
              <a:t>plt.plot(x,y,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'or')</a:t>
            </a:r>
          </a:p>
          <a:p>
            <a:pPr>
              <a:spcBef>
                <a:spcPts val="2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 marR="1294130">
              <a:lnSpc>
                <a:spcPts val="1390"/>
              </a:lnSpc>
            </a:pPr>
            <a:r>
              <a:rPr sz="1400" dirty="0">
                <a:latin typeface="Courier New"/>
                <a:cs typeface="Courier New"/>
              </a:rPr>
              <a:t>#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Model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order </a:t>
            </a:r>
            <a:r>
              <a:rPr sz="1400" spc="-70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model_order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52341" y="3767583"/>
            <a:ext cx="4163059" cy="609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#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Find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Model</a:t>
            </a: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sz="1400" b="1" dirty="0">
                <a:solidFill>
                  <a:srgbClr val="632523"/>
                </a:solidFill>
                <a:latin typeface="Courier New"/>
                <a:cs typeface="Courier New"/>
              </a:rPr>
              <a:t>p</a:t>
            </a:r>
            <a:r>
              <a:rPr sz="1400"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400"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32523"/>
                </a:solidFill>
                <a:latin typeface="Courier New"/>
                <a:cs typeface="Courier New"/>
              </a:rPr>
              <a:t>np.polyfit(x,</a:t>
            </a:r>
            <a:r>
              <a:rPr lang="en-GB" sz="1400" b="1" dirty="0">
                <a:solidFill>
                  <a:srgbClr val="632523"/>
                </a:solidFill>
                <a:latin typeface="Courier New"/>
                <a:cs typeface="Courier New"/>
              </a:rPr>
              <a:t> y,</a:t>
            </a:r>
            <a:r>
              <a:rPr lang="en-GB" sz="1400" b="1" spc="-7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dirty="0" err="1">
                <a:solidFill>
                  <a:srgbClr val="632523"/>
                </a:solidFill>
                <a:latin typeface="Courier New"/>
                <a:cs typeface="Courier New"/>
              </a:rPr>
              <a:t>model_order</a:t>
            </a:r>
            <a:r>
              <a:rPr lang="en-GB" sz="1400" b="1" dirty="0">
                <a:solidFill>
                  <a:srgbClr val="632523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sz="1400" dirty="0">
                <a:latin typeface="Courier New"/>
                <a:cs typeface="Courier New"/>
              </a:rPr>
              <a:t>print(p)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66396" y="4407392"/>
            <a:ext cx="4391660" cy="17600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2766695">
              <a:lnSpc>
                <a:spcPts val="1390"/>
              </a:lnSpc>
              <a:spcBef>
                <a:spcPts val="185"/>
              </a:spcBef>
            </a:pPr>
            <a:r>
              <a:rPr sz="1400" dirty="0">
                <a:latin typeface="Courier New"/>
                <a:cs typeface="Courier New"/>
              </a:rPr>
              <a:t>#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 err="1">
                <a:latin typeface="Courier New"/>
                <a:cs typeface="Courier New"/>
              </a:rPr>
              <a:t>PlottheModel</a:t>
            </a:r>
            <a:br>
              <a:rPr lang="en-US" sz="1400" dirty="0">
                <a:latin typeface="Courier New"/>
                <a:cs typeface="Courier New"/>
              </a:rPr>
            </a:br>
            <a:r>
              <a:rPr sz="1400" spc="-70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xstart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-1</a:t>
            </a:r>
          </a:p>
          <a:p>
            <a:pPr marL="12700">
              <a:lnSpc>
                <a:spcPts val="1415"/>
              </a:lnSpc>
              <a:spcBef>
                <a:spcPts val="40"/>
              </a:spcBef>
            </a:pPr>
            <a:r>
              <a:rPr sz="1400" dirty="0">
                <a:latin typeface="Courier New"/>
                <a:cs typeface="Courier New"/>
              </a:rPr>
              <a:t>xstop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6</a:t>
            </a:r>
          </a:p>
          <a:p>
            <a:pPr marL="12700">
              <a:lnSpc>
                <a:spcPts val="1390"/>
              </a:lnSpc>
            </a:pPr>
            <a:r>
              <a:rPr sz="1400" dirty="0">
                <a:latin typeface="Courier New"/>
                <a:cs typeface="Courier New"/>
              </a:rPr>
              <a:t>increment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0.1</a:t>
            </a:r>
          </a:p>
          <a:p>
            <a:pPr marL="12700">
              <a:lnSpc>
                <a:spcPts val="1415"/>
              </a:lnSpc>
            </a:pPr>
            <a:r>
              <a:rPr sz="1400" dirty="0" err="1">
                <a:latin typeface="Courier New"/>
                <a:cs typeface="Courier New"/>
              </a:rPr>
              <a:t>xmodeldata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lang="en-US" sz="1400" dirty="0">
                <a:latin typeface="Courier New"/>
                <a:cs typeface="Courier New"/>
              </a:rPr>
              <a:t>\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np.arange(xstart,xstop,increment)</a:t>
            </a:r>
          </a:p>
          <a:p>
            <a:pPr>
              <a:spcBef>
                <a:spcPts val="4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/>
            <a:r>
              <a:rPr sz="1400" b="1" dirty="0">
                <a:solidFill>
                  <a:srgbClr val="632523"/>
                </a:solidFill>
                <a:latin typeface="Courier New"/>
                <a:cs typeface="Courier New"/>
              </a:rPr>
              <a:t>ymodel</a:t>
            </a:r>
            <a:r>
              <a:rPr sz="14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32523"/>
                </a:solidFill>
                <a:latin typeface="Courier New"/>
                <a:cs typeface="Courier New"/>
              </a:rPr>
              <a:t>np.polyval(p,</a:t>
            </a:r>
            <a:r>
              <a:rPr sz="14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32523"/>
                </a:solidFill>
                <a:latin typeface="Courier New"/>
                <a:cs typeface="Courier New"/>
              </a:rPr>
              <a:t>xmodeldata)</a:t>
            </a:r>
            <a:endParaRPr sz="1400" dirty="0">
              <a:latin typeface="Courier New"/>
              <a:cs typeface="Courier New"/>
            </a:endParaRPr>
          </a:p>
          <a:p>
            <a:pPr marL="12700">
              <a:spcBef>
                <a:spcPts val="70"/>
              </a:spcBef>
            </a:pPr>
            <a:r>
              <a:rPr sz="1400" dirty="0">
                <a:latin typeface="Courier New"/>
                <a:cs typeface="Courier New"/>
              </a:rPr>
              <a:t>plt.plot(xmodeldata,ymodel)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611" y="3429000"/>
            <a:ext cx="3315227" cy="245968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489846" y="3584520"/>
            <a:ext cx="2357120" cy="366126"/>
          </a:xfrm>
          <a:prstGeom prst="rect">
            <a:avLst/>
          </a:prstGeom>
          <a:ln w="9525">
            <a:solidFill>
              <a:srgbClr val="BE4B4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ts val="1260"/>
              </a:lnSpc>
              <a:spcBef>
                <a:spcPts val="250"/>
              </a:spcBef>
            </a:pPr>
            <a:r>
              <a:rPr sz="1100" spc="-2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Calibri"/>
                <a:cs typeface="Calibri"/>
              </a:rPr>
              <a:t> N</a:t>
            </a:r>
            <a:r>
              <a:rPr sz="1100" spc="-30" dirty="0">
                <a:latin typeface="Calibri"/>
                <a:cs typeface="Calibri"/>
              </a:rPr>
              <a:t>u</a:t>
            </a: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-30" dirty="0">
                <a:latin typeface="Calibri"/>
                <a:cs typeface="Calibri"/>
              </a:rPr>
              <a:t>un</a:t>
            </a:r>
            <a:r>
              <a:rPr sz="1100" spc="-20" dirty="0">
                <a:latin typeface="Calibri"/>
                <a:cs typeface="Calibri"/>
              </a:rPr>
              <a:t>ct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35" dirty="0">
                <a:latin typeface="Calibri"/>
                <a:cs typeface="Calibri"/>
              </a:rPr>
              <a:t>o</a:t>
            </a:r>
            <a:r>
              <a:rPr sz="1100" spc="-3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40" dirty="0">
                <a:latin typeface="Courier New"/>
                <a:cs typeface="Courier New"/>
              </a:rPr>
              <a:t>polyfit(</a:t>
            </a:r>
            <a:r>
              <a:rPr sz="1100" dirty="0">
                <a:latin typeface="Courier New"/>
                <a:cs typeface="Courier New"/>
              </a:rPr>
              <a:t>)</a:t>
            </a:r>
            <a:r>
              <a:rPr sz="1100" spc="-459" dirty="0">
                <a:latin typeface="Courier New"/>
                <a:cs typeface="Courier New"/>
              </a:rPr>
              <a:t> </a:t>
            </a:r>
            <a:r>
              <a:rPr sz="1100" spc="-30" dirty="0">
                <a:latin typeface="Calibri"/>
                <a:cs typeface="Calibri"/>
              </a:rPr>
              <a:t>an</a:t>
            </a:r>
            <a:r>
              <a:rPr sz="1100" dirty="0">
                <a:latin typeface="Calibri"/>
                <a:cs typeface="Calibri"/>
              </a:rPr>
              <a:t>d</a:t>
            </a:r>
          </a:p>
          <a:p>
            <a:pPr marL="90805">
              <a:lnSpc>
                <a:spcPts val="1260"/>
              </a:lnSpc>
            </a:pPr>
            <a:r>
              <a:rPr sz="1100" spc="-40" dirty="0">
                <a:latin typeface="Courier New"/>
                <a:cs typeface="Courier New"/>
              </a:rPr>
              <a:t>polyval()</a:t>
            </a:r>
            <a:r>
              <a:rPr sz="1100" spc="-35" dirty="0">
                <a:latin typeface="Calibri"/>
                <a:cs typeface="Calibri"/>
              </a:rPr>
              <a:t>o</a:t>
            </a:r>
            <a:r>
              <a:rPr sz="1100" spc="-30" dirty="0">
                <a:latin typeface="Calibri"/>
                <a:cs typeface="Calibri"/>
              </a:rPr>
              <a:t>n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w</a:t>
            </a:r>
            <a:r>
              <a:rPr sz="1100" spc="-35" dirty="0">
                <a:latin typeface="Calibri"/>
                <a:cs typeface="Calibri"/>
              </a:rPr>
              <a:t>o</a:t>
            </a:r>
            <a:r>
              <a:rPr sz="1100" spc="-25" dirty="0">
                <a:latin typeface="Calibri"/>
                <a:cs typeface="Calibri"/>
              </a:rPr>
              <a:t>rk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-3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35" dirty="0">
                <a:latin typeface="Calibri"/>
                <a:cs typeface="Calibri"/>
              </a:rPr>
              <a:t> Po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-25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n</a:t>
            </a:r>
            <a:r>
              <a:rPr sz="1100" spc="-35" dirty="0">
                <a:latin typeface="Calibri"/>
                <a:cs typeface="Calibri"/>
              </a:rPr>
              <a:t>o</a:t>
            </a: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81482"/>
            <a:ext cx="5988685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polyfit()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polyval()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066" y="3471867"/>
            <a:ext cx="3315227" cy="24596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800" y="1828800"/>
            <a:ext cx="8848725" cy="356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will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NumPy </a:t>
            </a:r>
            <a:r>
              <a:rPr spc="-5" dirty="0">
                <a:latin typeface="Calibri"/>
                <a:cs typeface="Calibri"/>
              </a:rPr>
              <a:t>functions </a:t>
            </a:r>
            <a:r>
              <a:rPr spc="-10" dirty="0">
                <a:latin typeface="Courier New"/>
                <a:cs typeface="Courier New"/>
              </a:rPr>
              <a:t>polyfit()</a:t>
            </a:r>
            <a:r>
              <a:rPr spc="-675" dirty="0">
                <a:latin typeface="Courier New"/>
                <a:cs typeface="Courier New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</a:p>
          <a:p>
            <a:pPr marL="63500">
              <a:spcBef>
                <a:spcPts val="45"/>
              </a:spcBef>
            </a:pPr>
            <a:r>
              <a:rPr spc="-10" dirty="0">
                <a:latin typeface="Courier New"/>
                <a:cs typeface="Courier New"/>
              </a:rPr>
              <a:t>polyval().</a:t>
            </a:r>
            <a:endParaRPr dirty="0">
              <a:latin typeface="Courier New"/>
              <a:cs typeface="Courier New"/>
            </a:endParaRPr>
          </a:p>
          <a:p>
            <a:pPr marL="71120">
              <a:spcBef>
                <a:spcPts val="815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start</a:t>
            </a:r>
            <a:r>
              <a:rPr spc="-5" dirty="0">
                <a:latin typeface="Calibri"/>
                <a:cs typeface="Calibri"/>
              </a:rPr>
              <a:t> with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3.order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model:</a:t>
            </a:r>
            <a:endParaRPr dirty="0">
              <a:latin typeface="Calibri"/>
              <a:cs typeface="Calibri"/>
            </a:endParaRPr>
          </a:p>
          <a:p>
            <a:pPr marL="172720">
              <a:spcBef>
                <a:spcPts val="1370"/>
              </a:spcBef>
              <a:tabLst>
                <a:tab pos="687705" algn="l"/>
              </a:tabLst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lang="en-US" spc="385" dirty="0">
                <a:latin typeface="Cambria Math"/>
                <a:cs typeface="Cambria Math"/>
              </a:rPr>
              <a:t>(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dirty="0">
                <a:latin typeface="Cambria Math"/>
                <a:cs typeface="Cambria Math"/>
              </a:rPr>
              <a:t>	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𝑎𝑥</a:t>
            </a:r>
            <a:r>
              <a:rPr lang="en-US" sz="1950" spc="-7" baseline="27777" dirty="0">
                <a:latin typeface="Cambria Math"/>
                <a:cs typeface="Cambria Math"/>
              </a:rPr>
              <a:t>3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40" dirty="0">
                <a:latin typeface="Cambria Math"/>
                <a:cs typeface="Cambria Math"/>
              </a:rPr>
              <a:t>𝑏𝑥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-5" dirty="0">
                <a:latin typeface="Cambria Math"/>
                <a:cs typeface="Cambria Math"/>
              </a:rPr>
              <a:t>𝑐𝑥</a:t>
            </a:r>
            <a:r>
              <a:rPr spc="5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𝑑</a:t>
            </a:r>
          </a:p>
          <a:p>
            <a:pPr marL="4298315">
              <a:spcBef>
                <a:spcPts val="1995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get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results: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00" dirty="0">
              <a:latin typeface="Calibri"/>
              <a:cs typeface="Calibri"/>
            </a:endParaRPr>
          </a:p>
          <a:p>
            <a:pPr marL="4298315">
              <a:spcBef>
                <a:spcPts val="5"/>
              </a:spcBef>
              <a:tabLst>
                <a:tab pos="5586730" algn="l"/>
              </a:tabLst>
            </a:pPr>
            <a:r>
              <a:rPr sz="1200" dirty="0">
                <a:latin typeface="Courier New"/>
                <a:cs typeface="Courier New"/>
              </a:rPr>
              <a:t>[-0.06481481	0.53968254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-4.07010582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14.65873016]</a:t>
            </a: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4298315">
              <a:spcBef>
                <a:spcPts val="800"/>
              </a:spcBef>
            </a:pPr>
            <a:r>
              <a:rPr spc="-5" dirty="0">
                <a:latin typeface="Calibri"/>
                <a:cs typeface="Calibri"/>
              </a:rPr>
              <a:t>This </a:t>
            </a:r>
            <a:r>
              <a:rPr dirty="0">
                <a:latin typeface="Calibri"/>
                <a:cs typeface="Calibri"/>
              </a:rPr>
              <a:t>means</a:t>
            </a:r>
            <a:r>
              <a:rPr spc="-5" dirty="0">
                <a:latin typeface="Calibri"/>
                <a:cs typeface="Calibri"/>
              </a:rPr>
              <a:t> 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3.order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model: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4464685">
              <a:tabLst>
                <a:tab pos="4979670" algn="l"/>
              </a:tabLst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lang="en-US" spc="385" dirty="0">
                <a:latin typeface="Cambria Math"/>
                <a:cs typeface="Cambria Math"/>
              </a:rPr>
              <a:t>(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dirty="0">
                <a:latin typeface="Cambria Math"/>
                <a:cs typeface="Cambria Math"/>
              </a:rPr>
              <a:t>	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−0.06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20" dirty="0">
                <a:latin typeface="Cambria Math"/>
                <a:cs typeface="Cambria Math"/>
              </a:rPr>
              <a:t>0.54𝑥</a:t>
            </a:r>
            <a:r>
              <a:rPr lang="en-US" sz="1950" spc="30" baseline="27777" dirty="0">
                <a:latin typeface="Cambria Math"/>
                <a:cs typeface="Cambria Math"/>
              </a:rPr>
              <a:t>1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− 4.1𝑥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spc="5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+ 14.7</a:t>
            </a:r>
            <a:r>
              <a:rPr lang="en-GB" dirty="0">
                <a:latin typeface="Cambria Math"/>
                <a:cs typeface="Cambria Math"/>
              </a:rPr>
              <a:t> 𝑥</a:t>
            </a:r>
            <a:r>
              <a:rPr lang="en-GB" baseline="30000" dirty="0">
                <a:latin typeface="Cambria Math"/>
                <a:cs typeface="Cambria Math"/>
              </a:rPr>
              <a:t>3</a:t>
            </a:r>
            <a:endParaRPr dirty="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06334"/>
              </p:ext>
            </p:extLst>
          </p:nvPr>
        </p:nvGraphicFramePr>
        <p:xfrm>
          <a:off x="7504989" y="1658307"/>
          <a:ext cx="1405890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ambria Math"/>
                          <a:cs typeface="Cambria Math"/>
                        </a:rPr>
                        <a:t>𝑥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ambria Math"/>
                          <a:cs typeface="Cambria Math"/>
                        </a:rPr>
                        <a:t>𝑦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18" y="634256"/>
            <a:ext cx="5029835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dirty="0">
                <a:solidFill>
                  <a:schemeClr val="tx2"/>
                </a:solidFill>
                <a:latin typeface="+mj-lt"/>
                <a:cs typeface="+mj-cs"/>
              </a:rPr>
              <a:t>Example modified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719" y="1484076"/>
            <a:ext cx="3166682" cy="165955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pc="-5" dirty="0">
                <a:latin typeface="Calibri"/>
                <a:cs typeface="Calibri"/>
              </a:rPr>
              <a:t>Let's </a:t>
            </a:r>
            <a:r>
              <a:rPr spc="-10" dirty="0">
                <a:latin typeface="Calibri"/>
                <a:cs typeface="Calibri"/>
              </a:rPr>
              <a:t>extend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code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creating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different 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models with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different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orders.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For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easy </a:t>
            </a:r>
            <a:r>
              <a:rPr spc="-5" dirty="0">
                <a:latin typeface="Calibri"/>
                <a:cs typeface="Calibri"/>
              </a:rPr>
              <a:t> comparison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different</a:t>
            </a:r>
            <a:r>
              <a:rPr spc="-5" dirty="0">
                <a:latin typeface="Calibri"/>
                <a:cs typeface="Calibri"/>
              </a:rPr>
              <a:t> models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same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program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632523"/>
                </a:solidFill>
                <a:latin typeface="Calibri"/>
                <a:cs typeface="Calibri"/>
              </a:rPr>
              <a:t>For</a:t>
            </a:r>
            <a:r>
              <a:rPr b="1" spc="-5" dirty="0">
                <a:solidFill>
                  <a:srgbClr val="632523"/>
                </a:solidFill>
                <a:latin typeface="Calibri"/>
                <a:cs typeface="Calibri"/>
              </a:rPr>
              <a:t> loop</a:t>
            </a:r>
            <a:r>
              <a:rPr b="1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5" dirty="0">
                <a:latin typeface="Calibri"/>
                <a:cs typeface="Calibri"/>
              </a:rPr>
              <a:t> shown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 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code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173" y="3441962"/>
            <a:ext cx="3371773" cy="25016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75259" y="1324188"/>
            <a:ext cx="5029835" cy="541430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sz="1300" spc="-5" dirty="0">
                <a:latin typeface="Courier New"/>
                <a:cs typeface="Courier New"/>
              </a:rPr>
              <a:t>import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numpy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as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np</a:t>
            </a:r>
            <a:endParaRPr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sz="1300" spc="-5" dirty="0">
                <a:latin typeface="Courier New"/>
                <a:cs typeface="Courier New"/>
              </a:rPr>
              <a:t>import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matplotlib.pyplot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as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plt</a:t>
            </a:r>
            <a:endParaRPr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sz="1300" b="1" dirty="0">
                <a:latin typeface="Courier New"/>
                <a:cs typeface="Courier New"/>
              </a:rPr>
              <a:t>#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Original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Data</a:t>
            </a:r>
            <a:endParaRPr sz="1300" b="1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sz="1300" dirty="0">
                <a:latin typeface="Courier New"/>
                <a:cs typeface="Courier New"/>
              </a:rPr>
              <a:t>x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[0,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1,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2,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3,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4,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5]</a:t>
            </a:r>
            <a:endParaRPr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sz="1300" dirty="0">
                <a:latin typeface="Courier New"/>
                <a:cs typeface="Courier New"/>
              </a:rPr>
              <a:t>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[15,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10,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9,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6,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2,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0]</a:t>
            </a:r>
            <a:endParaRPr lang="en-US" sz="13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lang="en-US" sz="13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s-ES" sz="1300" spc="-5" dirty="0" err="1">
                <a:latin typeface="Courier New"/>
                <a:cs typeface="Courier New"/>
              </a:rPr>
              <a:t>plt.plot</a:t>
            </a:r>
            <a:r>
              <a:rPr lang="es-ES" sz="1300" spc="-5" dirty="0">
                <a:latin typeface="Courier New"/>
                <a:cs typeface="Courier New"/>
              </a:rPr>
              <a:t>(</a:t>
            </a:r>
            <a:r>
              <a:rPr lang="es-ES" sz="1300" spc="-5" dirty="0" err="1">
                <a:latin typeface="Courier New"/>
                <a:cs typeface="Courier New"/>
              </a:rPr>
              <a:t>x,y</a:t>
            </a:r>
            <a:r>
              <a:rPr lang="es-ES" sz="1300" spc="-5" dirty="0">
                <a:latin typeface="Courier New"/>
                <a:cs typeface="Courier New"/>
              </a:rPr>
              <a:t>,</a:t>
            </a:r>
            <a:r>
              <a:rPr lang="es-ES" sz="1300" spc="-85" dirty="0">
                <a:latin typeface="Courier New"/>
                <a:cs typeface="Courier New"/>
              </a:rPr>
              <a:t> </a:t>
            </a:r>
            <a:r>
              <a:rPr lang="es-ES" sz="1300" spc="-5" dirty="0">
                <a:latin typeface="Courier New"/>
                <a:cs typeface="Courier New"/>
              </a:rPr>
              <a:t>'ok’)</a:t>
            </a:r>
          </a:p>
          <a:p>
            <a:pPr>
              <a:spcBef>
                <a:spcPts val="0"/>
              </a:spcBef>
            </a:pPr>
            <a:endParaRPr lang="es-ES" sz="1300" spc="-5" dirty="0">
              <a:latin typeface="Courier New"/>
              <a:cs typeface="Courier New"/>
            </a:endParaRPr>
          </a:p>
          <a:p>
            <a:pPr marR="1506855">
              <a:spcBef>
                <a:spcPts val="0"/>
              </a:spcBef>
            </a:pPr>
            <a:r>
              <a:rPr lang="en-GB" sz="1300" b="1" dirty="0">
                <a:latin typeface="Courier New"/>
                <a:cs typeface="Courier New"/>
              </a:rPr>
              <a:t>#</a:t>
            </a:r>
            <a:r>
              <a:rPr lang="en-GB" sz="1300" b="1" spc="-35" dirty="0">
                <a:latin typeface="Courier New"/>
                <a:cs typeface="Courier New"/>
              </a:rPr>
              <a:t> </a:t>
            </a:r>
            <a:r>
              <a:rPr lang="en-GB" sz="1300" b="1" dirty="0">
                <a:latin typeface="Courier New"/>
                <a:cs typeface="Courier New"/>
              </a:rPr>
              <a:t>x</a:t>
            </a:r>
            <a:r>
              <a:rPr lang="en-GB" sz="1300" b="1" spc="-30" dirty="0">
                <a:latin typeface="Courier New"/>
                <a:cs typeface="Courier New"/>
              </a:rPr>
              <a:t> </a:t>
            </a:r>
            <a:r>
              <a:rPr lang="en-GB" sz="1300" b="1" spc="-5" dirty="0">
                <a:latin typeface="Courier New"/>
                <a:cs typeface="Courier New"/>
              </a:rPr>
              <a:t>values</a:t>
            </a:r>
            <a:r>
              <a:rPr lang="en-GB" sz="1300" b="1" spc="-35" dirty="0">
                <a:latin typeface="Courier New"/>
                <a:cs typeface="Courier New"/>
              </a:rPr>
              <a:t> </a:t>
            </a:r>
            <a:r>
              <a:rPr lang="en-GB" sz="1300" b="1" spc="-5" dirty="0">
                <a:latin typeface="Courier New"/>
                <a:cs typeface="Courier New"/>
              </a:rPr>
              <a:t>for</a:t>
            </a:r>
            <a:r>
              <a:rPr lang="en-GB" sz="1300" b="1" spc="-30" dirty="0">
                <a:latin typeface="Courier New"/>
                <a:cs typeface="Courier New"/>
              </a:rPr>
              <a:t> </a:t>
            </a:r>
            <a:r>
              <a:rPr lang="en-GB" sz="1300" b="1" spc="-5" dirty="0">
                <a:latin typeface="Courier New"/>
                <a:cs typeface="Courier New"/>
              </a:rPr>
              <a:t>model </a:t>
            </a:r>
            <a:r>
              <a:rPr lang="en-GB" sz="1300" b="1" spc="-525" dirty="0">
                <a:latin typeface="Courier New"/>
                <a:cs typeface="Courier New"/>
              </a:rPr>
              <a:t> </a:t>
            </a:r>
          </a:p>
          <a:p>
            <a:pPr marR="1506855">
              <a:spcBef>
                <a:spcPts val="0"/>
              </a:spcBef>
            </a:pPr>
            <a:r>
              <a:rPr lang="en-GB" sz="1300" spc="-5" dirty="0" err="1">
                <a:latin typeface="Courier New"/>
                <a:cs typeface="Courier New"/>
              </a:rPr>
              <a:t>xstart</a:t>
            </a:r>
            <a:r>
              <a:rPr lang="en-GB" sz="1300" spc="-20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=</a:t>
            </a:r>
            <a:r>
              <a:rPr lang="en-GB" sz="1300" spc="-20" dirty="0">
                <a:latin typeface="Courier New"/>
                <a:cs typeface="Courier New"/>
              </a:rPr>
              <a:t> </a:t>
            </a:r>
            <a:r>
              <a:rPr lang="en-GB" sz="1300" spc="-5" dirty="0">
                <a:latin typeface="Courier New"/>
                <a:cs typeface="Courier New"/>
              </a:rPr>
              <a:t>-1; </a:t>
            </a:r>
            <a:r>
              <a:rPr lang="en-GB" sz="1300" spc="-5" dirty="0" err="1">
                <a:latin typeface="Courier New"/>
                <a:cs typeface="Courier New"/>
              </a:rPr>
              <a:t>xstop</a:t>
            </a:r>
            <a:r>
              <a:rPr lang="en-GB" sz="1300" spc="-50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=</a:t>
            </a:r>
            <a:r>
              <a:rPr lang="en-GB" sz="1300" spc="-45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6</a:t>
            </a:r>
            <a:br>
              <a:rPr lang="en-GB" sz="1300" dirty="0">
                <a:latin typeface="Courier New"/>
                <a:cs typeface="Courier New"/>
              </a:rPr>
            </a:br>
            <a:r>
              <a:rPr lang="en-GB" sz="1300" spc="-5" dirty="0">
                <a:latin typeface="Courier New"/>
                <a:cs typeface="Courier New"/>
              </a:rPr>
              <a:t>increment</a:t>
            </a:r>
            <a:r>
              <a:rPr lang="en-GB" sz="1300" spc="-50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=</a:t>
            </a:r>
            <a:r>
              <a:rPr lang="en-GB" sz="1300" spc="-45" dirty="0">
                <a:latin typeface="Courier New"/>
                <a:cs typeface="Courier New"/>
              </a:rPr>
              <a:t> </a:t>
            </a:r>
            <a:r>
              <a:rPr lang="en-GB" sz="1300" spc="-5" dirty="0">
                <a:latin typeface="Courier New"/>
                <a:cs typeface="Courier New"/>
              </a:rPr>
              <a:t>0.1</a:t>
            </a:r>
            <a:endParaRPr lang="en-GB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300" spc="-5" dirty="0" err="1">
                <a:latin typeface="Courier New"/>
                <a:cs typeface="Courier New"/>
              </a:rPr>
              <a:t>xmodel</a:t>
            </a:r>
            <a:r>
              <a:rPr lang="en-GB" sz="1300" spc="-50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=</a:t>
            </a:r>
            <a:r>
              <a:rPr lang="en-GB" sz="1300" spc="-50" dirty="0">
                <a:latin typeface="Courier New"/>
                <a:cs typeface="Courier New"/>
              </a:rPr>
              <a:t> </a:t>
            </a:r>
            <a:r>
              <a:rPr lang="en-GB" sz="1300" spc="-5" dirty="0" err="1">
                <a:latin typeface="Courier New"/>
                <a:cs typeface="Courier New"/>
              </a:rPr>
              <a:t>np.arange</a:t>
            </a:r>
            <a:r>
              <a:rPr lang="en-GB" sz="1300" spc="-5" dirty="0">
                <a:latin typeface="Courier New"/>
                <a:cs typeface="Courier New"/>
              </a:rPr>
              <a:t>(</a:t>
            </a:r>
            <a:r>
              <a:rPr lang="en-GB" sz="1300" spc="-5" dirty="0" err="1">
                <a:latin typeface="Courier New"/>
                <a:cs typeface="Courier New"/>
              </a:rPr>
              <a:t>xstart,xstop,increment</a:t>
            </a:r>
            <a:r>
              <a:rPr lang="en-GB" sz="1300" spc="-5" dirty="0">
                <a:latin typeface="Courier New"/>
                <a:cs typeface="Courier New"/>
              </a:rPr>
              <a:t>)</a:t>
            </a:r>
          </a:p>
          <a:p>
            <a:pPr>
              <a:spcBef>
                <a:spcPts val="0"/>
              </a:spcBef>
            </a:pPr>
            <a:endParaRPr lang="en-GB" sz="1300" spc="-5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300" spc="-5" dirty="0" err="1">
                <a:latin typeface="Courier New"/>
                <a:cs typeface="Courier New"/>
              </a:rPr>
              <a:t>startorder</a:t>
            </a:r>
            <a:r>
              <a:rPr lang="en-GB" sz="1300" spc="-50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=</a:t>
            </a:r>
            <a:r>
              <a:rPr lang="en-GB" sz="1300" spc="-50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n-GB" sz="1300" spc="-5" dirty="0" err="1">
                <a:latin typeface="Courier New"/>
                <a:cs typeface="Courier New"/>
              </a:rPr>
              <a:t>endorder</a:t>
            </a:r>
            <a:r>
              <a:rPr lang="en-GB" sz="1300" spc="-45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=</a:t>
            </a:r>
            <a:r>
              <a:rPr lang="en-GB" sz="1300" spc="-45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5</a:t>
            </a:r>
          </a:p>
          <a:p>
            <a:pPr>
              <a:spcBef>
                <a:spcPts val="0"/>
              </a:spcBef>
            </a:pPr>
            <a:endParaRPr lang="en-GB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300" spc="-5" dirty="0">
                <a:latin typeface="Courier New"/>
                <a:cs typeface="Courier New"/>
              </a:rPr>
              <a:t>for</a:t>
            </a:r>
            <a:r>
              <a:rPr lang="en-US" sz="1300" spc="-20" dirty="0">
                <a:latin typeface="Courier New"/>
                <a:cs typeface="Courier New"/>
              </a:rPr>
              <a:t> </a:t>
            </a:r>
            <a:r>
              <a:rPr lang="en-US" sz="1300" b="1" spc="-5" dirty="0" err="1">
                <a:latin typeface="Courier New"/>
                <a:cs typeface="Courier New"/>
              </a:rPr>
              <a:t>model_order</a:t>
            </a:r>
            <a:r>
              <a:rPr lang="en-US" sz="1300" b="1" spc="-20" dirty="0">
                <a:latin typeface="Courier New"/>
                <a:cs typeface="Courier New"/>
              </a:rPr>
              <a:t> </a:t>
            </a:r>
            <a:r>
              <a:rPr lang="en-US" sz="1300" spc="-5" dirty="0">
                <a:latin typeface="Courier New"/>
                <a:cs typeface="Courier New"/>
              </a:rPr>
              <a:t>in</a:t>
            </a:r>
            <a:r>
              <a:rPr lang="en-US" sz="1300" spc="-25" dirty="0">
                <a:latin typeface="Courier New"/>
                <a:cs typeface="Courier New"/>
              </a:rPr>
              <a:t> </a:t>
            </a:r>
            <a:r>
              <a:rPr lang="en-US" sz="1300" spc="-5" dirty="0">
                <a:latin typeface="Courier New"/>
                <a:cs typeface="Courier New"/>
              </a:rPr>
              <a:t>range(</a:t>
            </a:r>
            <a:r>
              <a:rPr lang="en-US" sz="1300" spc="-5" dirty="0" err="1">
                <a:latin typeface="Courier New"/>
                <a:cs typeface="Courier New"/>
              </a:rPr>
              <a:t>startorder</a:t>
            </a:r>
            <a:r>
              <a:rPr lang="en-US" sz="1300" spc="-5" dirty="0">
                <a:latin typeface="Courier New"/>
                <a:cs typeface="Courier New"/>
              </a:rPr>
              <a:t>,</a:t>
            </a:r>
            <a:r>
              <a:rPr lang="en-US" sz="1300" spc="-25" dirty="0">
                <a:latin typeface="Courier New"/>
                <a:cs typeface="Courier New"/>
              </a:rPr>
              <a:t> </a:t>
            </a:r>
            <a:r>
              <a:rPr lang="en-US" sz="1300" spc="-5" dirty="0" err="1">
                <a:latin typeface="Courier New"/>
                <a:cs typeface="Courier New"/>
              </a:rPr>
              <a:t>endorder</a:t>
            </a:r>
            <a:r>
              <a:rPr lang="en-US" sz="1300" spc="-5" dirty="0">
                <a:latin typeface="Courier New"/>
                <a:cs typeface="Courier New"/>
              </a:rPr>
              <a:t>,</a:t>
            </a:r>
            <a:r>
              <a:rPr lang="en-US" sz="1300" spc="-20" dirty="0">
                <a:latin typeface="Courier New"/>
                <a:cs typeface="Courier New"/>
              </a:rPr>
              <a:t> </a:t>
            </a:r>
            <a:r>
              <a:rPr lang="en-US" sz="1300" spc="-5" dirty="0">
                <a:latin typeface="Courier New"/>
                <a:cs typeface="Courier New"/>
              </a:rPr>
              <a:t>1):</a:t>
            </a:r>
            <a:endParaRPr lang="en-US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/>
                <a:cs typeface="Courier New"/>
              </a:rPr>
              <a:t>   #</a:t>
            </a:r>
            <a:r>
              <a:rPr lang="en-US" sz="1300" spc="-40" dirty="0">
                <a:latin typeface="Courier New"/>
                <a:cs typeface="Courier New"/>
              </a:rPr>
              <a:t> </a:t>
            </a:r>
            <a:r>
              <a:rPr lang="en-US" sz="1300" spc="-5" dirty="0">
                <a:latin typeface="Courier New"/>
                <a:cs typeface="Courier New"/>
              </a:rPr>
              <a:t>Finding</a:t>
            </a:r>
            <a:r>
              <a:rPr lang="en-US" sz="1300" spc="-35" dirty="0">
                <a:latin typeface="Courier New"/>
                <a:cs typeface="Courier New"/>
              </a:rPr>
              <a:t> </a:t>
            </a:r>
            <a:r>
              <a:rPr lang="en-US" sz="1300" spc="-5" dirty="0">
                <a:latin typeface="Courier New"/>
                <a:cs typeface="Courier New"/>
              </a:rPr>
              <a:t>the</a:t>
            </a:r>
            <a:r>
              <a:rPr lang="en-US" sz="1300" spc="-35" dirty="0">
                <a:latin typeface="Courier New"/>
                <a:cs typeface="Courier New"/>
              </a:rPr>
              <a:t> </a:t>
            </a:r>
            <a:r>
              <a:rPr lang="en-US" sz="1300" spc="-5" dirty="0">
                <a:latin typeface="Courier New"/>
                <a:cs typeface="Courier New"/>
              </a:rPr>
              <a:t>Model</a:t>
            </a:r>
            <a:endParaRPr lang="en-US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/>
                <a:cs typeface="Courier New"/>
              </a:rPr>
              <a:t>   p</a:t>
            </a:r>
            <a:r>
              <a:rPr lang="en-US" sz="1300" spc="-30" dirty="0">
                <a:latin typeface="Courier New"/>
                <a:cs typeface="Courier New"/>
              </a:rPr>
              <a:t> </a:t>
            </a:r>
            <a:r>
              <a:rPr lang="en-US" sz="1300" dirty="0">
                <a:latin typeface="Courier New"/>
                <a:cs typeface="Courier New"/>
              </a:rPr>
              <a:t>=</a:t>
            </a:r>
            <a:r>
              <a:rPr lang="en-US" sz="1300" spc="-25" dirty="0">
                <a:latin typeface="Courier New"/>
                <a:cs typeface="Courier New"/>
              </a:rPr>
              <a:t> </a:t>
            </a:r>
            <a:r>
              <a:rPr lang="en-US" sz="1300" spc="-5" dirty="0" err="1">
                <a:latin typeface="Courier New"/>
                <a:cs typeface="Courier New"/>
              </a:rPr>
              <a:t>np.polyfit</a:t>
            </a:r>
            <a:r>
              <a:rPr lang="en-US" sz="1300" spc="-5" dirty="0">
                <a:latin typeface="Courier New"/>
                <a:cs typeface="Courier New"/>
              </a:rPr>
              <a:t>(x,</a:t>
            </a:r>
            <a:r>
              <a:rPr lang="en-US" sz="1300" spc="-30" dirty="0">
                <a:latin typeface="Courier New"/>
                <a:cs typeface="Courier New"/>
              </a:rPr>
              <a:t> </a:t>
            </a:r>
            <a:r>
              <a:rPr lang="en-US" sz="1300" spc="-5" dirty="0">
                <a:latin typeface="Courier New"/>
                <a:cs typeface="Courier New"/>
              </a:rPr>
              <a:t>y,</a:t>
            </a:r>
            <a:r>
              <a:rPr lang="en-US" sz="1300" spc="-20" dirty="0">
                <a:latin typeface="Courier New"/>
                <a:cs typeface="Courier New"/>
              </a:rPr>
              <a:t> </a:t>
            </a:r>
            <a:r>
              <a:rPr lang="en-US" sz="1300" b="1" spc="-5" dirty="0" err="1">
                <a:latin typeface="Courier New"/>
                <a:cs typeface="Courier New"/>
              </a:rPr>
              <a:t>model_order</a:t>
            </a:r>
            <a:r>
              <a:rPr lang="en-US" sz="1300" spc="-5" dirty="0">
                <a:latin typeface="Courier New"/>
                <a:cs typeface="Courier New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300" spc="-5" dirty="0">
                <a:latin typeface="Courier New"/>
                <a:cs typeface="Courier New"/>
              </a:rPr>
              <a:t>   print(p)</a:t>
            </a:r>
            <a:endParaRPr lang="en-GB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lang="en-US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300" dirty="0">
                <a:latin typeface="Courier New"/>
                <a:cs typeface="Courier New"/>
              </a:rPr>
              <a:t>   #</a:t>
            </a:r>
            <a:r>
              <a:rPr lang="en-GB" sz="1300" spc="-40" dirty="0">
                <a:latin typeface="Courier New"/>
                <a:cs typeface="Courier New"/>
              </a:rPr>
              <a:t> </a:t>
            </a:r>
            <a:r>
              <a:rPr lang="en-GB" sz="1300" spc="-5" dirty="0">
                <a:latin typeface="Courier New"/>
                <a:cs typeface="Courier New"/>
              </a:rPr>
              <a:t>Plot</a:t>
            </a:r>
            <a:r>
              <a:rPr lang="en-GB" sz="1300" spc="-35" dirty="0">
                <a:latin typeface="Courier New"/>
                <a:cs typeface="Courier New"/>
              </a:rPr>
              <a:t> </a:t>
            </a:r>
            <a:r>
              <a:rPr lang="en-GB" sz="1300" spc="-5" dirty="0">
                <a:latin typeface="Courier New"/>
                <a:cs typeface="Courier New"/>
              </a:rPr>
              <a:t>the</a:t>
            </a:r>
            <a:r>
              <a:rPr lang="en-GB" sz="1300" spc="-35" dirty="0">
                <a:latin typeface="Courier New"/>
                <a:cs typeface="Courier New"/>
              </a:rPr>
              <a:t> </a:t>
            </a:r>
            <a:r>
              <a:rPr lang="en-GB" sz="1300" spc="-5" dirty="0">
                <a:latin typeface="Courier New"/>
                <a:cs typeface="Courier New"/>
              </a:rPr>
              <a:t>Model</a:t>
            </a:r>
            <a:endParaRPr lang="en-GB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300" spc="-5" dirty="0">
                <a:latin typeface="Courier New"/>
                <a:cs typeface="Courier New"/>
              </a:rPr>
              <a:t>   </a:t>
            </a:r>
            <a:r>
              <a:rPr lang="en-GB" sz="1300" spc="-5" dirty="0" err="1">
                <a:latin typeface="Courier New"/>
                <a:cs typeface="Courier New"/>
              </a:rPr>
              <a:t>ymodel</a:t>
            </a:r>
            <a:r>
              <a:rPr lang="en-GB" sz="1300" spc="-40" dirty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=</a:t>
            </a:r>
            <a:r>
              <a:rPr lang="en-GB" sz="1300" spc="-35" dirty="0">
                <a:latin typeface="Courier New"/>
                <a:cs typeface="Courier New"/>
              </a:rPr>
              <a:t> </a:t>
            </a:r>
            <a:r>
              <a:rPr lang="en-GB" sz="1300" spc="-5" dirty="0" err="1">
                <a:latin typeface="Courier New"/>
                <a:cs typeface="Courier New"/>
              </a:rPr>
              <a:t>np.polyval</a:t>
            </a:r>
            <a:r>
              <a:rPr lang="en-GB" sz="1300" spc="-5" dirty="0">
                <a:latin typeface="Courier New"/>
                <a:cs typeface="Courier New"/>
              </a:rPr>
              <a:t>(p,</a:t>
            </a:r>
            <a:r>
              <a:rPr lang="en-GB" sz="1300" spc="-30" dirty="0">
                <a:latin typeface="Courier New"/>
                <a:cs typeface="Courier New"/>
              </a:rPr>
              <a:t> </a:t>
            </a:r>
            <a:r>
              <a:rPr lang="en-GB" sz="1300" spc="-5" dirty="0" err="1">
                <a:latin typeface="Courier New"/>
                <a:cs typeface="Courier New"/>
              </a:rPr>
              <a:t>xmodel</a:t>
            </a:r>
            <a:r>
              <a:rPr lang="en-GB" sz="1300" spc="-5" dirty="0">
                <a:latin typeface="Courier New"/>
                <a:cs typeface="Courier New"/>
              </a:rPr>
              <a:t>)</a:t>
            </a:r>
            <a:endParaRPr lang="en-GB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endParaRPr lang="en-GB" sz="13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GB" sz="1300" spc="-5" dirty="0">
                <a:latin typeface="Courier New"/>
                <a:cs typeface="Courier New"/>
              </a:rPr>
              <a:t>   </a:t>
            </a:r>
            <a:r>
              <a:rPr lang="en-GB" sz="1300" spc="-5" dirty="0" err="1">
                <a:latin typeface="Courier New"/>
                <a:cs typeface="Courier New"/>
              </a:rPr>
              <a:t>plt.plot</a:t>
            </a:r>
            <a:r>
              <a:rPr lang="en-GB" sz="1300" spc="-5" dirty="0">
                <a:latin typeface="Courier New"/>
                <a:cs typeface="Courier New"/>
              </a:rPr>
              <a:t>(</a:t>
            </a:r>
            <a:r>
              <a:rPr lang="en-GB" sz="1300" spc="-5" dirty="0" err="1">
                <a:latin typeface="Courier New"/>
                <a:cs typeface="Courier New"/>
              </a:rPr>
              <a:t>xmodel,ymodel</a:t>
            </a:r>
            <a:r>
              <a:rPr lang="en-GB" sz="1300" spc="-5" dirty="0">
                <a:latin typeface="Courier New"/>
                <a:cs typeface="Courier New"/>
              </a:rPr>
              <a:t>)</a:t>
            </a:r>
            <a:endParaRPr lang="en-GB" sz="1300" dirty="0">
              <a:latin typeface="Courier New"/>
              <a:cs typeface="Courier New"/>
            </a:endParaRPr>
          </a:p>
          <a:p>
            <a:pPr marL="12700"/>
            <a:endParaRPr sz="1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743200"/>
            <a:ext cx="2400300" cy="1040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900239" y="2228850"/>
            <a:ext cx="534352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0" hangingPunct="0"/>
            <a:r>
              <a:rPr lang="en-GB" sz="3300" b="1" dirty="0">
                <a:solidFill>
                  <a:srgbClr val="DAEDEF">
                    <a:lumMod val="50000"/>
                  </a:srgbClr>
                </a:solidFill>
                <a:latin typeface="Flux" pitchFamily="50" charset="0"/>
              </a:rPr>
              <a:t>Least Square Method</a:t>
            </a:r>
          </a:p>
        </p:txBody>
      </p:sp>
    </p:spTree>
    <p:extLst>
      <p:ext uri="{BB962C8B-B14F-4D97-AF65-F5344CB8AC3E}">
        <p14:creationId xmlns:p14="http://schemas.microsoft.com/office/powerpoint/2010/main" val="1377198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4985495" y="2368746"/>
            <a:ext cx="3545204" cy="2418715"/>
            <a:chOff x="4985495" y="1511495"/>
            <a:chExt cx="3545204" cy="2418715"/>
          </a:xfrm>
        </p:grpSpPr>
        <p:sp>
          <p:nvSpPr>
            <p:cNvPr id="7" name="object 7"/>
            <p:cNvSpPr/>
            <p:nvPr/>
          </p:nvSpPr>
          <p:spPr>
            <a:xfrm>
              <a:off x="5132349" y="1511503"/>
              <a:ext cx="3398520" cy="2418715"/>
            </a:xfrm>
            <a:custGeom>
              <a:avLst/>
              <a:gdLst/>
              <a:ahLst/>
              <a:cxnLst/>
              <a:rect l="l" t="t" r="r" b="b"/>
              <a:pathLst>
                <a:path w="3398520" h="2418715">
                  <a:moveTo>
                    <a:pt x="3398189" y="2113013"/>
                  </a:moveTo>
                  <a:lnTo>
                    <a:pt x="3321989" y="2074913"/>
                  </a:lnTo>
                  <a:lnTo>
                    <a:pt x="3321989" y="2103488"/>
                  </a:lnTo>
                  <a:lnTo>
                    <a:pt x="194729" y="2103488"/>
                  </a:lnTo>
                  <a:lnTo>
                    <a:pt x="194729" y="76200"/>
                  </a:lnTo>
                  <a:lnTo>
                    <a:pt x="223304" y="76200"/>
                  </a:lnTo>
                  <a:lnTo>
                    <a:pt x="216954" y="63500"/>
                  </a:lnTo>
                  <a:lnTo>
                    <a:pt x="185204" y="0"/>
                  </a:lnTo>
                  <a:lnTo>
                    <a:pt x="147104" y="76200"/>
                  </a:lnTo>
                  <a:lnTo>
                    <a:pt x="175679" y="76200"/>
                  </a:lnTo>
                  <a:lnTo>
                    <a:pt x="175679" y="2103488"/>
                  </a:lnTo>
                  <a:lnTo>
                    <a:pt x="0" y="2103488"/>
                  </a:lnTo>
                  <a:lnTo>
                    <a:pt x="0" y="2122538"/>
                  </a:lnTo>
                  <a:lnTo>
                    <a:pt x="175679" y="2122538"/>
                  </a:lnTo>
                  <a:lnTo>
                    <a:pt x="175679" y="2418359"/>
                  </a:lnTo>
                  <a:lnTo>
                    <a:pt x="194729" y="2418359"/>
                  </a:lnTo>
                  <a:lnTo>
                    <a:pt x="194729" y="2122538"/>
                  </a:lnTo>
                  <a:lnTo>
                    <a:pt x="3321989" y="2122538"/>
                  </a:lnTo>
                  <a:lnTo>
                    <a:pt x="3321989" y="2151113"/>
                  </a:lnTo>
                  <a:lnTo>
                    <a:pt x="3379139" y="2122538"/>
                  </a:lnTo>
                  <a:lnTo>
                    <a:pt x="3398189" y="2113013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8195" y="2071868"/>
              <a:ext cx="3225800" cy="1264920"/>
            </a:xfrm>
            <a:custGeom>
              <a:avLst/>
              <a:gdLst/>
              <a:ahLst/>
              <a:cxnLst/>
              <a:rect l="l" t="t" r="r" b="b"/>
              <a:pathLst>
                <a:path w="3225800" h="1264920">
                  <a:moveTo>
                    <a:pt x="0" y="1264869"/>
                  </a:moveTo>
                  <a:lnTo>
                    <a:pt x="3225618" y="0"/>
                  </a:lnTo>
                </a:path>
              </a:pathLst>
            </a:custGeom>
            <a:ln w="25400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1575" y="2910625"/>
              <a:ext cx="133400" cy="133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9242" y="3018626"/>
              <a:ext cx="133400" cy="1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2664" y="2559050"/>
              <a:ext cx="133400" cy="133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8973" y="2691602"/>
              <a:ext cx="133400" cy="133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7569" y="2653976"/>
              <a:ext cx="133400" cy="133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5570" y="2294632"/>
              <a:ext cx="133400" cy="133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0250" y="2402631"/>
              <a:ext cx="133400" cy="133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249" y="2014446"/>
              <a:ext cx="133400" cy="13340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99" y="677954"/>
            <a:ext cx="7717790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Least</a:t>
            </a:r>
            <a:r>
              <a:rPr spc="-20" dirty="0"/>
              <a:t> </a:t>
            </a:r>
            <a:r>
              <a:rPr spc="-15" dirty="0"/>
              <a:t>Square </a:t>
            </a:r>
            <a:r>
              <a:rPr spc="-10" dirty="0"/>
              <a:t>Method</a:t>
            </a:r>
            <a:r>
              <a:rPr spc="-20" dirty="0"/>
              <a:t> </a:t>
            </a:r>
            <a:r>
              <a:rPr spc="-5" dirty="0"/>
              <a:t>(LSM)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871" y="1781998"/>
            <a:ext cx="471106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least squares method </a:t>
            </a:r>
            <a:r>
              <a:rPr sz="2000" spc="-10" dirty="0">
                <a:latin typeface="Calibri"/>
                <a:cs typeface="Calibri"/>
              </a:rPr>
              <a:t>requires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be set up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15" dirty="0">
                <a:latin typeface="Calibri"/>
                <a:cs typeface="Calibri"/>
              </a:rPr>
              <a:t>form </a:t>
            </a:r>
            <a:r>
              <a:rPr sz="2000" dirty="0">
                <a:latin typeface="Calibri"/>
                <a:cs typeface="Calibri"/>
              </a:rPr>
              <a:t>based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input-output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:</a:t>
            </a:r>
          </a:p>
          <a:p>
            <a:pPr marR="117475" algn="ctr">
              <a:spcBef>
                <a:spcPts val="815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Φ𝜃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802" y="3265909"/>
            <a:ext cx="3912235" cy="104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Least Square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given by: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850" dirty="0">
              <a:latin typeface="Calibri"/>
              <a:cs typeface="Calibri"/>
            </a:endParaRPr>
          </a:p>
          <a:p>
            <a:pPr marL="156210" algn="ctr">
              <a:tabLst>
                <a:tab pos="1257935" algn="l"/>
                <a:tab pos="2152650" algn="l"/>
              </a:tabLst>
            </a:pPr>
            <a:r>
              <a:rPr sz="2800" spc="-5" dirty="0">
                <a:latin typeface="Cambria Math"/>
                <a:cs typeface="Cambria Math"/>
              </a:rPr>
              <a:t>𝜃</a:t>
            </a:r>
            <a:r>
              <a:rPr sz="3000" spc="-7" baseline="-16666" dirty="0">
                <a:latin typeface="Cambria Math"/>
                <a:cs typeface="Cambria Math"/>
              </a:rPr>
              <a:t>𝐿𝑆</a:t>
            </a:r>
            <a:r>
              <a:rPr sz="3000" spc="765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	</a:t>
            </a:r>
            <a:r>
              <a:rPr lang="en-US" sz="2800" dirty="0">
                <a:latin typeface="Cambria Math"/>
                <a:cs typeface="Cambria Math"/>
              </a:rPr>
              <a:t>(</a:t>
            </a:r>
            <a:r>
              <a:rPr sz="2800" spc="95" dirty="0">
                <a:latin typeface="Cambria Math"/>
                <a:cs typeface="Cambria Math"/>
              </a:rPr>
              <a:t>Φ</a:t>
            </a:r>
            <a:r>
              <a:rPr sz="3000" spc="142" baseline="27777" dirty="0">
                <a:latin typeface="Cambria Math"/>
                <a:cs typeface="Cambria Math"/>
              </a:rPr>
              <a:t>𝑇</a:t>
            </a:r>
            <a:r>
              <a:rPr sz="2800" spc="95" dirty="0">
                <a:latin typeface="Cambria Math"/>
                <a:cs typeface="Cambria Math"/>
              </a:rPr>
              <a:t>Φ	</a:t>
            </a:r>
            <a:r>
              <a:rPr lang="en-US" sz="2800" spc="95" dirty="0">
                <a:latin typeface="Cambria Math"/>
                <a:cs typeface="Cambria Math"/>
              </a:rPr>
              <a:t>)</a:t>
            </a:r>
            <a:r>
              <a:rPr lang="en-US" sz="3000" spc="284" baseline="27777" dirty="0">
                <a:latin typeface="Cambria Math"/>
                <a:cs typeface="Cambria Math"/>
              </a:rPr>
              <a:t>-</a:t>
            </a:r>
            <a:r>
              <a:rPr sz="3000" spc="284" baseline="27777" dirty="0">
                <a:latin typeface="Cambria Math"/>
                <a:cs typeface="Cambria Math"/>
              </a:rPr>
              <a:t>1</a:t>
            </a:r>
            <a:r>
              <a:rPr sz="2800" spc="190" dirty="0">
                <a:latin typeface="Cambria Math"/>
                <a:cs typeface="Cambria Math"/>
              </a:rPr>
              <a:t>Φ</a:t>
            </a:r>
            <a:r>
              <a:rPr sz="3000" spc="284" baseline="27777" dirty="0">
                <a:latin typeface="Cambria Math"/>
                <a:cs typeface="Cambria Math"/>
              </a:rPr>
              <a:t>𝑇</a:t>
            </a:r>
            <a:r>
              <a:rPr sz="2800" spc="190" dirty="0">
                <a:latin typeface="Cambria Math"/>
                <a:cs typeface="Cambria Math"/>
              </a:rPr>
              <a:t>𝑌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8105" y="2447797"/>
            <a:ext cx="185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Least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Square</a:t>
            </a:r>
            <a:r>
              <a:rPr spc="-5" dirty="0">
                <a:latin typeface="Calibri"/>
                <a:cs typeface="Calibri"/>
              </a:rPr>
              <a:t> fit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5116" y="3886454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Data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Points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C08A9-3D38-4A0A-9A98-7D3D5F77DEB7}"/>
              </a:ext>
            </a:extLst>
          </p:cNvPr>
          <p:cNvSpPr txBox="1"/>
          <p:nvPr/>
        </p:nvSpPr>
        <p:spPr>
          <a:xfrm>
            <a:off x="1905000" y="4938766"/>
            <a:ext cx="2209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latin typeface="Times-Bold"/>
              </a:rPr>
              <a:t>pseudo-inverse </a:t>
            </a:r>
            <a:r>
              <a:rPr lang="en-GB" sz="1800" b="0" i="0" u="none" strike="noStrike" baseline="0" dirty="0">
                <a:latin typeface="Times-Roman"/>
              </a:rPr>
              <a:t>of </a:t>
            </a:r>
            <a:r>
              <a:rPr lang="el-GR" sz="1800" dirty="0">
                <a:latin typeface="Cambria Math"/>
                <a:cs typeface="Cambria Math"/>
              </a:rPr>
              <a:t>Φ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3F58887-89B2-49EC-A7C2-44A575B79A69}"/>
              </a:ext>
            </a:extLst>
          </p:cNvPr>
          <p:cNvSpPr/>
          <p:nvPr/>
        </p:nvSpPr>
        <p:spPr>
          <a:xfrm rot="5400000">
            <a:off x="2606302" y="3811268"/>
            <a:ext cx="654795" cy="1600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642" y="688524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3335">
              <a:spcBef>
                <a:spcPts val="100"/>
              </a:spcBef>
            </a:pPr>
            <a:r>
              <a:rPr spc="-5" dirty="0"/>
              <a:t>Curve</a:t>
            </a:r>
            <a:r>
              <a:rPr spc="-70" dirty="0"/>
              <a:t> </a:t>
            </a:r>
            <a:r>
              <a:rPr spc="-15" dirty="0"/>
              <a:t>Fitting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0763" y="3501759"/>
            <a:ext cx="1831975" cy="1594485"/>
            <a:chOff x="1149096" y="2008632"/>
            <a:chExt cx="1831975" cy="1594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96" y="2008632"/>
              <a:ext cx="371856" cy="3749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8747" y="204758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672" y="2441448"/>
              <a:ext cx="371856" cy="3749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44752" y="2479630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024" y="2045208"/>
              <a:ext cx="371856" cy="3749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6425" y="2083587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424" y="2334768"/>
              <a:ext cx="371856" cy="3718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28825" y="2371618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96" y="2161032"/>
              <a:ext cx="371855" cy="3749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61147" y="219998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896" y="2313432"/>
              <a:ext cx="371855" cy="3749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13547" y="235238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296" y="2465832"/>
              <a:ext cx="371855" cy="3749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65947" y="250478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3456" y="2977896"/>
              <a:ext cx="371856" cy="3718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02809" y="3014755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5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1096" y="2770632"/>
              <a:ext cx="371856" cy="3749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70747" y="280958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6040" y="2673096"/>
              <a:ext cx="374904" cy="3718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67345" y="2709955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5896" y="3075432"/>
              <a:ext cx="371856" cy="3749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75547" y="311438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5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8296" y="3227832"/>
              <a:ext cx="371856" cy="3749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427947" y="326678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5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2728" y="3075432"/>
              <a:ext cx="374903" cy="3749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13867" y="311438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5">
                  <a:moveTo>
                    <a:pt x="0" y="126014"/>
                  </a:moveTo>
                  <a:lnTo>
                    <a:pt x="9902" y="76963"/>
                  </a:lnTo>
                  <a:lnTo>
                    <a:pt x="36909" y="36908"/>
                  </a:lnTo>
                  <a:lnTo>
                    <a:pt x="76964" y="9902"/>
                  </a:lnTo>
                  <a:lnTo>
                    <a:pt x="126015" y="0"/>
                  </a:lnTo>
                  <a:lnTo>
                    <a:pt x="175066" y="9902"/>
                  </a:lnTo>
                  <a:lnTo>
                    <a:pt x="215121" y="36908"/>
                  </a:lnTo>
                  <a:lnTo>
                    <a:pt x="242128" y="76963"/>
                  </a:lnTo>
                  <a:lnTo>
                    <a:pt x="252031" y="126014"/>
                  </a:lnTo>
                  <a:lnTo>
                    <a:pt x="242128" y="175064"/>
                  </a:lnTo>
                  <a:lnTo>
                    <a:pt x="215121" y="215119"/>
                  </a:lnTo>
                  <a:lnTo>
                    <a:pt x="175066" y="242125"/>
                  </a:lnTo>
                  <a:lnTo>
                    <a:pt x="126015" y="252028"/>
                  </a:lnTo>
                  <a:lnTo>
                    <a:pt x="76964" y="242125"/>
                  </a:lnTo>
                  <a:lnTo>
                    <a:pt x="36909" y="215119"/>
                  </a:lnTo>
                  <a:lnTo>
                    <a:pt x="9902" y="175064"/>
                  </a:lnTo>
                  <a:lnTo>
                    <a:pt x="0" y="126014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54401" y="3546970"/>
            <a:ext cx="60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9319" y="4040847"/>
            <a:ext cx="2093441" cy="52336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101601" y="3239121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Mathematical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39850" y="4099165"/>
            <a:ext cx="1694814" cy="424180"/>
            <a:chOff x="3758184" y="2606039"/>
            <a:chExt cx="1694814" cy="42418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8184" y="2606039"/>
              <a:ext cx="1694688" cy="4236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801035" y="2709580"/>
              <a:ext cx="1440815" cy="171450"/>
            </a:xfrm>
            <a:custGeom>
              <a:avLst/>
              <a:gdLst/>
              <a:ahLst/>
              <a:cxnLst/>
              <a:rect l="l" t="t" r="r" b="b"/>
              <a:pathLst>
                <a:path w="1440814" h="171450">
                  <a:moveTo>
                    <a:pt x="1290579" y="0"/>
                  </a:moveTo>
                  <a:lnTo>
                    <a:pt x="1283292" y="475"/>
                  </a:lnTo>
                  <a:lnTo>
                    <a:pt x="1276715" y="3648"/>
                  </a:lnTo>
                  <a:lnTo>
                    <a:pt x="1271685" y="9298"/>
                  </a:lnTo>
                  <a:lnTo>
                    <a:pt x="1269242" y="16458"/>
                  </a:lnTo>
                  <a:lnTo>
                    <a:pt x="1269717" y="23745"/>
                  </a:lnTo>
                  <a:lnTo>
                    <a:pt x="1272891" y="30323"/>
                  </a:lnTo>
                  <a:lnTo>
                    <a:pt x="1278542" y="35352"/>
                  </a:lnTo>
                  <a:lnTo>
                    <a:pt x="1331977" y="66523"/>
                  </a:lnTo>
                  <a:lnTo>
                    <a:pt x="1402439" y="66523"/>
                  </a:lnTo>
                  <a:lnTo>
                    <a:pt x="1402439" y="104623"/>
                  </a:lnTo>
                  <a:lnTo>
                    <a:pt x="1331975" y="104623"/>
                  </a:lnTo>
                  <a:lnTo>
                    <a:pt x="1278542" y="135793"/>
                  </a:lnTo>
                  <a:lnTo>
                    <a:pt x="1272891" y="140822"/>
                  </a:lnTo>
                  <a:lnTo>
                    <a:pt x="1269717" y="147399"/>
                  </a:lnTo>
                  <a:lnTo>
                    <a:pt x="1269242" y="154687"/>
                  </a:lnTo>
                  <a:lnTo>
                    <a:pt x="1271685" y="161847"/>
                  </a:lnTo>
                  <a:lnTo>
                    <a:pt x="1276715" y="167497"/>
                  </a:lnTo>
                  <a:lnTo>
                    <a:pt x="1283292" y="170670"/>
                  </a:lnTo>
                  <a:lnTo>
                    <a:pt x="1290579" y="171145"/>
                  </a:lnTo>
                  <a:lnTo>
                    <a:pt x="1297739" y="168702"/>
                  </a:lnTo>
                  <a:lnTo>
                    <a:pt x="1407590" y="104623"/>
                  </a:lnTo>
                  <a:lnTo>
                    <a:pt x="1402439" y="104623"/>
                  </a:lnTo>
                  <a:lnTo>
                    <a:pt x="1407593" y="104622"/>
                  </a:lnTo>
                  <a:lnTo>
                    <a:pt x="1440248" y="85573"/>
                  </a:lnTo>
                  <a:lnTo>
                    <a:pt x="1297739" y="2443"/>
                  </a:lnTo>
                  <a:lnTo>
                    <a:pt x="1290579" y="0"/>
                  </a:lnTo>
                  <a:close/>
                </a:path>
                <a:path w="1440814" h="171450">
                  <a:moveTo>
                    <a:pt x="1364633" y="85572"/>
                  </a:moveTo>
                  <a:lnTo>
                    <a:pt x="1331975" y="104623"/>
                  </a:lnTo>
                  <a:lnTo>
                    <a:pt x="1402439" y="104623"/>
                  </a:lnTo>
                  <a:lnTo>
                    <a:pt x="1402439" y="102027"/>
                  </a:lnTo>
                  <a:lnTo>
                    <a:pt x="1392842" y="102027"/>
                  </a:lnTo>
                  <a:lnTo>
                    <a:pt x="1364633" y="85572"/>
                  </a:lnTo>
                  <a:close/>
                </a:path>
                <a:path w="1440814" h="171450">
                  <a:moveTo>
                    <a:pt x="0" y="66522"/>
                  </a:moveTo>
                  <a:lnTo>
                    <a:pt x="0" y="104622"/>
                  </a:lnTo>
                  <a:lnTo>
                    <a:pt x="1331977" y="104622"/>
                  </a:lnTo>
                  <a:lnTo>
                    <a:pt x="1364633" y="85572"/>
                  </a:lnTo>
                  <a:lnTo>
                    <a:pt x="1331977" y="66523"/>
                  </a:lnTo>
                  <a:lnTo>
                    <a:pt x="0" y="66522"/>
                  </a:lnTo>
                  <a:close/>
                </a:path>
                <a:path w="1440814" h="171450">
                  <a:moveTo>
                    <a:pt x="1392842" y="69118"/>
                  </a:moveTo>
                  <a:lnTo>
                    <a:pt x="1364633" y="85572"/>
                  </a:lnTo>
                  <a:lnTo>
                    <a:pt x="1392842" y="102027"/>
                  </a:lnTo>
                  <a:lnTo>
                    <a:pt x="1392842" y="69118"/>
                  </a:lnTo>
                  <a:close/>
                </a:path>
                <a:path w="1440814" h="171450">
                  <a:moveTo>
                    <a:pt x="1402439" y="69118"/>
                  </a:moveTo>
                  <a:lnTo>
                    <a:pt x="1392842" y="69118"/>
                  </a:lnTo>
                  <a:lnTo>
                    <a:pt x="1392842" y="102027"/>
                  </a:lnTo>
                  <a:lnTo>
                    <a:pt x="1402439" y="102027"/>
                  </a:lnTo>
                  <a:lnTo>
                    <a:pt x="1402439" y="69118"/>
                  </a:lnTo>
                  <a:close/>
                </a:path>
                <a:path w="1440814" h="171450">
                  <a:moveTo>
                    <a:pt x="1331977" y="66523"/>
                  </a:moveTo>
                  <a:lnTo>
                    <a:pt x="1364633" y="85572"/>
                  </a:lnTo>
                  <a:lnTo>
                    <a:pt x="1392842" y="69118"/>
                  </a:lnTo>
                  <a:lnTo>
                    <a:pt x="1402439" y="69118"/>
                  </a:lnTo>
                  <a:lnTo>
                    <a:pt x="1402439" y="66523"/>
                  </a:lnTo>
                  <a:lnTo>
                    <a:pt x="1331977" y="66523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14400" y="5471176"/>
            <a:ext cx="573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Curve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Fitting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about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fitting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m</a:t>
            </a:r>
            <a:r>
              <a:rPr spc="-10" dirty="0">
                <a:latin typeface="Calibri"/>
                <a:cs typeface="Calibri"/>
              </a:rPr>
              <a:t>athematical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Model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6AF89D-3520-45CE-A3DF-3476C0A8C960}"/>
              </a:ext>
            </a:extLst>
          </p:cNvPr>
          <p:cNvSpPr txBox="1"/>
          <p:nvPr/>
        </p:nvSpPr>
        <p:spPr>
          <a:xfrm>
            <a:off x="406642" y="1554694"/>
            <a:ext cx="7798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Curve fitting is the process of finding a mathematical function in an analytic form that best fits this set of data. </a:t>
            </a:r>
            <a:endParaRPr lang="en-GB" sz="2400" dirty="0">
              <a:solidFill>
                <a:srgbClr val="202124"/>
              </a:solidFill>
              <a:latin typeface="Google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3107"/>
            <a:ext cx="3724910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LSM</a:t>
            </a:r>
            <a:r>
              <a:rPr spc="-7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170" y="1899158"/>
            <a:ext cx="237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Given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following </a:t>
            </a:r>
            <a:r>
              <a:rPr spc="-15" dirty="0">
                <a:latin typeface="Calibri"/>
                <a:cs typeface="Calibri"/>
              </a:rPr>
              <a:t>Data:</a:t>
            </a:r>
            <a:endParaRPr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25471"/>
              </p:ext>
            </p:extLst>
          </p:nvPr>
        </p:nvGraphicFramePr>
        <p:xfrm>
          <a:off x="643930" y="2243396"/>
          <a:ext cx="1093470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ambria Math"/>
                          <a:cs typeface="Cambria Math"/>
                        </a:rPr>
                        <a:t>𝑥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ambria Math"/>
                          <a:cs typeface="Cambria Math"/>
                        </a:rPr>
                        <a:t>𝑦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618844" y="1879918"/>
            <a:ext cx="3545204" cy="2418715"/>
            <a:chOff x="4618844" y="1022667"/>
            <a:chExt cx="3545204" cy="2418715"/>
          </a:xfrm>
        </p:grpSpPr>
        <p:sp>
          <p:nvSpPr>
            <p:cNvPr id="6" name="object 6"/>
            <p:cNvSpPr/>
            <p:nvPr/>
          </p:nvSpPr>
          <p:spPr>
            <a:xfrm>
              <a:off x="4765700" y="1022667"/>
              <a:ext cx="3398520" cy="2418715"/>
            </a:xfrm>
            <a:custGeom>
              <a:avLst/>
              <a:gdLst/>
              <a:ahLst/>
              <a:cxnLst/>
              <a:rect l="l" t="t" r="r" b="b"/>
              <a:pathLst>
                <a:path w="3398520" h="2418715">
                  <a:moveTo>
                    <a:pt x="3398189" y="2113026"/>
                  </a:moveTo>
                  <a:lnTo>
                    <a:pt x="3321989" y="2074926"/>
                  </a:lnTo>
                  <a:lnTo>
                    <a:pt x="3321989" y="2103501"/>
                  </a:lnTo>
                  <a:lnTo>
                    <a:pt x="194716" y="2103501"/>
                  </a:lnTo>
                  <a:lnTo>
                    <a:pt x="194716" y="76200"/>
                  </a:lnTo>
                  <a:lnTo>
                    <a:pt x="223291" y="76200"/>
                  </a:lnTo>
                  <a:lnTo>
                    <a:pt x="216941" y="63500"/>
                  </a:lnTo>
                  <a:lnTo>
                    <a:pt x="185191" y="0"/>
                  </a:lnTo>
                  <a:lnTo>
                    <a:pt x="147091" y="76200"/>
                  </a:lnTo>
                  <a:lnTo>
                    <a:pt x="175666" y="76200"/>
                  </a:lnTo>
                  <a:lnTo>
                    <a:pt x="175666" y="2103501"/>
                  </a:lnTo>
                  <a:lnTo>
                    <a:pt x="0" y="2103501"/>
                  </a:lnTo>
                  <a:lnTo>
                    <a:pt x="0" y="2122551"/>
                  </a:lnTo>
                  <a:lnTo>
                    <a:pt x="175666" y="2122551"/>
                  </a:lnTo>
                  <a:lnTo>
                    <a:pt x="175666" y="2418372"/>
                  </a:lnTo>
                  <a:lnTo>
                    <a:pt x="194716" y="2418372"/>
                  </a:lnTo>
                  <a:lnTo>
                    <a:pt x="194716" y="2122551"/>
                  </a:lnTo>
                  <a:lnTo>
                    <a:pt x="3321989" y="2122551"/>
                  </a:lnTo>
                  <a:lnTo>
                    <a:pt x="3321989" y="2151126"/>
                  </a:lnTo>
                  <a:lnTo>
                    <a:pt x="3379139" y="2122551"/>
                  </a:lnTo>
                  <a:lnTo>
                    <a:pt x="3398189" y="211302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1544" y="1583039"/>
              <a:ext cx="3225800" cy="1264920"/>
            </a:xfrm>
            <a:custGeom>
              <a:avLst/>
              <a:gdLst/>
              <a:ahLst/>
              <a:cxnLst/>
              <a:rect l="l" t="t" r="r" b="b"/>
              <a:pathLst>
                <a:path w="3225800" h="1264920">
                  <a:moveTo>
                    <a:pt x="0" y="1264869"/>
                  </a:moveTo>
                  <a:lnTo>
                    <a:pt x="3225618" y="0"/>
                  </a:lnTo>
                </a:path>
              </a:pathLst>
            </a:custGeom>
            <a:ln w="25400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4923" y="2421797"/>
              <a:ext cx="133400" cy="133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2590" y="2529798"/>
              <a:ext cx="133400" cy="133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6014" y="2070221"/>
              <a:ext cx="133400" cy="1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323" y="2202774"/>
              <a:ext cx="133400" cy="133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0919" y="2165148"/>
              <a:ext cx="133400" cy="133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8918" y="1805804"/>
              <a:ext cx="133400" cy="133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3598" y="1913803"/>
              <a:ext cx="133400" cy="133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7599" y="1525618"/>
              <a:ext cx="133400" cy="1334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061454" y="1960117"/>
            <a:ext cx="185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Least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Square</a:t>
            </a:r>
            <a:r>
              <a:rPr spc="-5" dirty="0">
                <a:latin typeface="Calibri"/>
                <a:cs typeface="Calibri"/>
              </a:rPr>
              <a:t> fit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8465" y="3398773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Data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Points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96993" y="2527045"/>
            <a:ext cx="110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𝑎𝑥</a:t>
            </a:r>
            <a:r>
              <a:rPr spc="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8846" y="2729755"/>
            <a:ext cx="228409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895" algn="ctr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spc="1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0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𝑎𝑥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</a:p>
          <a:p>
            <a:pPr algn="ctr">
              <a:spcBef>
                <a:spcPts val="1485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find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45" dirty="0">
                <a:latin typeface="Cambria Math"/>
                <a:cs typeface="Cambria Math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3588" y="4212590"/>
            <a:ext cx="14008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15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spc="-625" dirty="0">
                <a:latin typeface="Cambria Math"/>
                <a:cs typeface="Cambria Math"/>
              </a:rPr>
              <a:t>K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0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dirty="0">
                <a:latin typeface="Cambria Math"/>
                <a:cs typeface="Cambria Math"/>
              </a:rPr>
              <a:t>10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spc="-625" dirty="0">
                <a:latin typeface="Cambria Math"/>
                <a:cs typeface="Cambria Math"/>
              </a:rPr>
              <a:t>K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  <a:p>
            <a:pPr marL="76200">
              <a:lnSpc>
                <a:spcPts val="2125"/>
              </a:lnSpc>
            </a:pPr>
            <a:r>
              <a:rPr dirty="0">
                <a:latin typeface="Cambria Math"/>
                <a:cs typeface="Cambria Math"/>
              </a:rPr>
              <a:t>9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spc="-625" dirty="0">
                <a:latin typeface="Cambria Math"/>
                <a:cs typeface="Cambria Math"/>
              </a:rPr>
              <a:t>K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2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  <a:p>
            <a:pPr marL="7620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Cambria Math"/>
                <a:cs typeface="Cambria Math"/>
              </a:rPr>
              <a:t>6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spc="-625" dirty="0">
                <a:latin typeface="Cambria Math"/>
                <a:cs typeface="Cambria Math"/>
              </a:rPr>
              <a:t>K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3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  <a:p>
            <a:pPr marL="76200">
              <a:lnSpc>
                <a:spcPts val="2125"/>
              </a:lnSpc>
            </a:pPr>
            <a:r>
              <a:rPr dirty="0">
                <a:latin typeface="Cambria Math"/>
                <a:cs typeface="Cambria Math"/>
              </a:rPr>
              <a:t>2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spc="-625" dirty="0">
                <a:latin typeface="Cambria Math"/>
                <a:cs typeface="Cambria Math"/>
              </a:rPr>
              <a:t>K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4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  <a:p>
            <a:pPr marL="76200">
              <a:spcBef>
                <a:spcPts val="50"/>
              </a:spcBef>
            </a:pPr>
            <a:r>
              <a:rPr dirty="0">
                <a:latin typeface="Cambria Math"/>
                <a:cs typeface="Cambria Math"/>
              </a:rPr>
              <a:t>0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spc="-625" dirty="0">
                <a:latin typeface="Cambria Math"/>
                <a:cs typeface="Cambria Math"/>
              </a:rPr>
              <a:t>K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5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7749" y="5947281"/>
            <a:ext cx="859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Φ𝜃</a:t>
            </a:r>
          </a:p>
        </p:txBody>
      </p:sp>
      <p:sp>
        <p:nvSpPr>
          <p:cNvPr id="22" name="object 22"/>
          <p:cNvSpPr/>
          <p:nvPr/>
        </p:nvSpPr>
        <p:spPr>
          <a:xfrm>
            <a:off x="3988486" y="4462779"/>
            <a:ext cx="67310" cy="1327150"/>
          </a:xfrm>
          <a:custGeom>
            <a:avLst/>
            <a:gdLst/>
            <a:ahLst/>
            <a:cxnLst/>
            <a:rect l="l" t="t" r="r" b="b"/>
            <a:pathLst>
              <a:path w="67310" h="1327150">
                <a:moveTo>
                  <a:pt x="67195" y="0"/>
                </a:moveTo>
                <a:lnTo>
                  <a:pt x="0" y="0"/>
                </a:lnTo>
                <a:lnTo>
                  <a:pt x="0" y="10160"/>
                </a:lnTo>
                <a:lnTo>
                  <a:pt x="0" y="1318260"/>
                </a:lnTo>
                <a:lnTo>
                  <a:pt x="0" y="1327150"/>
                </a:lnTo>
                <a:lnTo>
                  <a:pt x="67195" y="1327150"/>
                </a:lnTo>
                <a:lnTo>
                  <a:pt x="67195" y="1318260"/>
                </a:lnTo>
                <a:lnTo>
                  <a:pt x="23431" y="1318260"/>
                </a:lnTo>
                <a:lnTo>
                  <a:pt x="23431" y="10160"/>
                </a:lnTo>
                <a:lnTo>
                  <a:pt x="67195" y="10160"/>
                </a:lnTo>
                <a:lnTo>
                  <a:pt x="6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7911" y="4462779"/>
            <a:ext cx="67310" cy="1327150"/>
          </a:xfrm>
          <a:custGeom>
            <a:avLst/>
            <a:gdLst/>
            <a:ahLst/>
            <a:cxnLst/>
            <a:rect l="l" t="t" r="r" b="b"/>
            <a:pathLst>
              <a:path w="67310" h="1327150">
                <a:moveTo>
                  <a:pt x="67195" y="0"/>
                </a:moveTo>
                <a:lnTo>
                  <a:pt x="0" y="0"/>
                </a:lnTo>
                <a:lnTo>
                  <a:pt x="0" y="10160"/>
                </a:lnTo>
                <a:lnTo>
                  <a:pt x="43764" y="10160"/>
                </a:lnTo>
                <a:lnTo>
                  <a:pt x="43764" y="1318260"/>
                </a:lnTo>
                <a:lnTo>
                  <a:pt x="0" y="1318260"/>
                </a:lnTo>
                <a:lnTo>
                  <a:pt x="0" y="1327150"/>
                </a:lnTo>
                <a:lnTo>
                  <a:pt x="67195" y="1327150"/>
                </a:lnTo>
                <a:lnTo>
                  <a:pt x="67195" y="1318260"/>
                </a:lnTo>
                <a:lnTo>
                  <a:pt x="67195" y="10160"/>
                </a:lnTo>
                <a:lnTo>
                  <a:pt x="6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0956" y="4465320"/>
            <a:ext cx="67310" cy="1322070"/>
          </a:xfrm>
          <a:custGeom>
            <a:avLst/>
            <a:gdLst/>
            <a:ahLst/>
            <a:cxnLst/>
            <a:rect l="l" t="t" r="r" b="b"/>
            <a:pathLst>
              <a:path w="67310" h="1322070">
                <a:moveTo>
                  <a:pt x="67195" y="0"/>
                </a:moveTo>
                <a:lnTo>
                  <a:pt x="0" y="0"/>
                </a:lnTo>
                <a:lnTo>
                  <a:pt x="0" y="10160"/>
                </a:lnTo>
                <a:lnTo>
                  <a:pt x="0" y="1311910"/>
                </a:lnTo>
                <a:lnTo>
                  <a:pt x="0" y="1322070"/>
                </a:lnTo>
                <a:lnTo>
                  <a:pt x="67195" y="1322070"/>
                </a:lnTo>
                <a:lnTo>
                  <a:pt x="67195" y="1311910"/>
                </a:lnTo>
                <a:lnTo>
                  <a:pt x="23431" y="1311910"/>
                </a:lnTo>
                <a:lnTo>
                  <a:pt x="23431" y="10160"/>
                </a:lnTo>
                <a:lnTo>
                  <a:pt x="67195" y="10160"/>
                </a:lnTo>
                <a:lnTo>
                  <a:pt x="6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981" y="4465320"/>
            <a:ext cx="67310" cy="1322070"/>
          </a:xfrm>
          <a:custGeom>
            <a:avLst/>
            <a:gdLst/>
            <a:ahLst/>
            <a:cxnLst/>
            <a:rect l="l" t="t" r="r" b="b"/>
            <a:pathLst>
              <a:path w="67310" h="1322070">
                <a:moveTo>
                  <a:pt x="67195" y="0"/>
                </a:moveTo>
                <a:lnTo>
                  <a:pt x="0" y="0"/>
                </a:lnTo>
                <a:lnTo>
                  <a:pt x="0" y="10160"/>
                </a:lnTo>
                <a:lnTo>
                  <a:pt x="43764" y="10160"/>
                </a:lnTo>
                <a:lnTo>
                  <a:pt x="43764" y="1311910"/>
                </a:lnTo>
                <a:lnTo>
                  <a:pt x="0" y="1311910"/>
                </a:lnTo>
                <a:lnTo>
                  <a:pt x="0" y="1322070"/>
                </a:lnTo>
                <a:lnTo>
                  <a:pt x="67195" y="1322070"/>
                </a:lnTo>
                <a:lnTo>
                  <a:pt x="67195" y="1311910"/>
                </a:lnTo>
                <a:lnTo>
                  <a:pt x="67195" y="10160"/>
                </a:lnTo>
                <a:lnTo>
                  <a:pt x="6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59562" y="5096509"/>
            <a:ext cx="15240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3</a:t>
            </a:r>
            <a:endParaRPr>
              <a:latin typeface="Cambria Math"/>
              <a:cs typeface="Cambria Math"/>
            </a:endParaRPr>
          </a:p>
          <a:p>
            <a:pPr marL="12700">
              <a:lnSpc>
                <a:spcPts val="1945"/>
              </a:lnSpc>
            </a:pPr>
            <a:r>
              <a:rPr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  <a:p>
            <a:pPr marL="12700">
              <a:lnSpc>
                <a:spcPts val="2125"/>
              </a:lnSpc>
            </a:pPr>
            <a:r>
              <a:rPr dirty="0">
                <a:latin typeface="Cambria Math"/>
                <a:cs typeface="Cambria Math"/>
              </a:rPr>
              <a:t>5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08992" y="4334509"/>
            <a:ext cx="129667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70"/>
              </a:lnSpc>
              <a:spcBef>
                <a:spcPts val="100"/>
              </a:spcBef>
              <a:tabLst>
                <a:tab pos="762635" algn="l"/>
                <a:tab pos="1118235" algn="l"/>
              </a:tabLst>
            </a:pPr>
            <a:r>
              <a:rPr dirty="0">
                <a:latin typeface="Cambria Math"/>
                <a:cs typeface="Cambria Math"/>
              </a:rPr>
              <a:t>15	0	1</a:t>
            </a:r>
            <a:endParaRPr>
              <a:latin typeface="Cambria Math"/>
              <a:cs typeface="Cambria Math"/>
            </a:endParaRPr>
          </a:p>
          <a:p>
            <a:pPr marL="50800">
              <a:lnSpc>
                <a:spcPts val="1955"/>
              </a:lnSpc>
              <a:tabLst>
                <a:tab pos="762635" algn="l"/>
                <a:tab pos="1118235" algn="l"/>
              </a:tabLst>
            </a:pPr>
            <a:r>
              <a:rPr sz="2700" baseline="-10802" dirty="0">
                <a:latin typeface="Cambria Math"/>
                <a:cs typeface="Cambria Math"/>
              </a:rPr>
              <a:t>10	</a:t>
            </a:r>
            <a:r>
              <a:rPr dirty="0">
                <a:latin typeface="Cambria Math"/>
                <a:cs typeface="Cambria Math"/>
              </a:rPr>
              <a:t>1	1</a:t>
            </a:r>
            <a:endParaRPr>
              <a:latin typeface="Cambria Math"/>
              <a:cs typeface="Cambria Math"/>
            </a:endParaRPr>
          </a:p>
          <a:p>
            <a:pPr marL="114300">
              <a:lnSpc>
                <a:spcPts val="2125"/>
              </a:lnSpc>
              <a:tabLst>
                <a:tab pos="447675" algn="l"/>
                <a:tab pos="762635" algn="l"/>
                <a:tab pos="1118235" algn="l"/>
              </a:tabLst>
            </a:pPr>
            <a:r>
              <a:rPr dirty="0">
                <a:latin typeface="Cambria Math"/>
                <a:cs typeface="Cambria Math"/>
              </a:rPr>
              <a:t>9	</a:t>
            </a:r>
            <a:r>
              <a:rPr sz="2700" baseline="-29320" dirty="0">
                <a:latin typeface="Cambria Math"/>
                <a:cs typeface="Cambria Math"/>
              </a:rPr>
              <a:t>=	</a:t>
            </a:r>
            <a:r>
              <a:rPr dirty="0">
                <a:latin typeface="Cambria Math"/>
                <a:cs typeface="Cambria Math"/>
              </a:rPr>
              <a:t>2	1</a:t>
            </a:r>
            <a:endParaRPr>
              <a:latin typeface="Cambria Math"/>
              <a:cs typeface="Cambria Math"/>
            </a:endParaRPr>
          </a:p>
          <a:p>
            <a:pPr marL="114300">
              <a:lnSpc>
                <a:spcPts val="1955"/>
              </a:lnSpc>
              <a:tabLst>
                <a:tab pos="1118235" algn="l"/>
              </a:tabLst>
            </a:pPr>
            <a:r>
              <a:rPr dirty="0">
                <a:latin typeface="Cambria Math"/>
                <a:cs typeface="Cambria Math"/>
              </a:rPr>
              <a:t>6	1</a:t>
            </a:r>
            <a:endParaRPr>
              <a:latin typeface="Cambria Math"/>
              <a:cs typeface="Cambria Math"/>
            </a:endParaRPr>
          </a:p>
          <a:p>
            <a:pPr marL="114300">
              <a:lnSpc>
                <a:spcPts val="1955"/>
              </a:lnSpc>
              <a:tabLst>
                <a:tab pos="1118235" algn="l"/>
              </a:tabLst>
            </a:pPr>
            <a:r>
              <a:rPr dirty="0">
                <a:latin typeface="Cambria Math"/>
                <a:cs typeface="Cambria Math"/>
              </a:rPr>
              <a:t>2	1</a:t>
            </a:r>
            <a:endParaRPr>
              <a:latin typeface="Cambria Math"/>
              <a:cs typeface="Cambria Math"/>
            </a:endParaRPr>
          </a:p>
          <a:p>
            <a:pPr marL="114300">
              <a:lnSpc>
                <a:spcPts val="2135"/>
              </a:lnSpc>
              <a:tabLst>
                <a:tab pos="1118235" algn="l"/>
              </a:tabLst>
            </a:pPr>
            <a:r>
              <a:rPr dirty="0">
                <a:latin typeface="Cambria Math"/>
                <a:cs typeface="Cambria Math"/>
              </a:rPr>
              <a:t>0	1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94083" y="4939029"/>
            <a:ext cx="53340" cy="374650"/>
          </a:xfrm>
          <a:custGeom>
            <a:avLst/>
            <a:gdLst/>
            <a:ahLst/>
            <a:cxnLst/>
            <a:rect l="l" t="t" r="r" b="b"/>
            <a:pathLst>
              <a:path w="53339" h="374650">
                <a:moveTo>
                  <a:pt x="53124" y="0"/>
                </a:moveTo>
                <a:lnTo>
                  <a:pt x="0" y="0"/>
                </a:lnTo>
                <a:lnTo>
                  <a:pt x="0" y="10160"/>
                </a:lnTo>
                <a:lnTo>
                  <a:pt x="32473" y="10160"/>
                </a:lnTo>
                <a:lnTo>
                  <a:pt x="32473" y="365760"/>
                </a:lnTo>
                <a:lnTo>
                  <a:pt x="0" y="365760"/>
                </a:lnTo>
                <a:lnTo>
                  <a:pt x="0" y="374650"/>
                </a:lnTo>
                <a:lnTo>
                  <a:pt x="53124" y="374650"/>
                </a:lnTo>
                <a:lnTo>
                  <a:pt x="53124" y="365760"/>
                </a:lnTo>
                <a:lnTo>
                  <a:pt x="53124" y="10160"/>
                </a:lnTo>
                <a:lnTo>
                  <a:pt x="53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8300" y="4939029"/>
            <a:ext cx="53340" cy="374650"/>
          </a:xfrm>
          <a:custGeom>
            <a:avLst/>
            <a:gdLst/>
            <a:ahLst/>
            <a:cxnLst/>
            <a:rect l="l" t="t" r="r" b="b"/>
            <a:pathLst>
              <a:path w="53339" h="374650">
                <a:moveTo>
                  <a:pt x="53136" y="0"/>
                </a:moveTo>
                <a:lnTo>
                  <a:pt x="0" y="0"/>
                </a:lnTo>
                <a:lnTo>
                  <a:pt x="0" y="10160"/>
                </a:lnTo>
                <a:lnTo>
                  <a:pt x="0" y="365760"/>
                </a:lnTo>
                <a:lnTo>
                  <a:pt x="0" y="374650"/>
                </a:lnTo>
                <a:lnTo>
                  <a:pt x="53136" y="374650"/>
                </a:lnTo>
                <a:lnTo>
                  <a:pt x="53136" y="365760"/>
                </a:lnTo>
                <a:lnTo>
                  <a:pt x="20650" y="365760"/>
                </a:lnTo>
                <a:lnTo>
                  <a:pt x="20650" y="10160"/>
                </a:lnTo>
                <a:lnTo>
                  <a:pt x="53136" y="10160"/>
                </a:lnTo>
                <a:lnTo>
                  <a:pt x="5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43774" y="4803903"/>
            <a:ext cx="1530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𝑎</a:t>
            </a:r>
            <a:endParaRPr>
              <a:latin typeface="Cambria Math"/>
              <a:cs typeface="Cambria Math"/>
            </a:endParaRPr>
          </a:p>
          <a:p>
            <a:pPr marL="13970">
              <a:lnSpc>
                <a:spcPts val="2135"/>
              </a:lnSpc>
            </a:pP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9D9A135E-16A3-45BF-B5D3-4D6614E7445B}"/>
              </a:ext>
            </a:extLst>
          </p:cNvPr>
          <p:cNvSpPr txBox="1"/>
          <p:nvPr/>
        </p:nvSpPr>
        <p:spPr>
          <a:xfrm>
            <a:off x="6172200" y="5877904"/>
            <a:ext cx="2405734" cy="459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Least Square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Method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given by:</a:t>
            </a:r>
            <a:endParaRPr sz="1100" dirty="0">
              <a:latin typeface="Calibri"/>
              <a:cs typeface="Calibri"/>
            </a:endParaRPr>
          </a:p>
          <a:p>
            <a:pPr marL="156210">
              <a:tabLst>
                <a:tab pos="1257935" algn="l"/>
                <a:tab pos="2152650" algn="l"/>
              </a:tabLst>
            </a:pPr>
            <a:r>
              <a:rPr spc="-5" dirty="0">
                <a:latin typeface="Cambria Math"/>
                <a:cs typeface="Cambria Math"/>
              </a:rPr>
              <a:t>𝜃</a:t>
            </a:r>
            <a:r>
              <a:rPr spc="-7" baseline="-16666" dirty="0">
                <a:latin typeface="Cambria Math"/>
                <a:cs typeface="Cambria Math"/>
              </a:rPr>
              <a:t>𝐿𝑆</a:t>
            </a:r>
            <a:r>
              <a:rPr spc="765" baseline="-16666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spc="95" dirty="0">
                <a:latin typeface="Cambria Math"/>
                <a:cs typeface="Cambria Math"/>
              </a:rPr>
              <a:t>Φ</a:t>
            </a:r>
            <a:r>
              <a:rPr spc="142" baseline="27777" dirty="0">
                <a:latin typeface="Cambria Math"/>
                <a:cs typeface="Cambria Math"/>
              </a:rPr>
              <a:t>𝑇</a:t>
            </a:r>
            <a:r>
              <a:rPr spc="95" dirty="0">
                <a:latin typeface="Cambria Math"/>
                <a:cs typeface="Cambria Math"/>
              </a:rPr>
              <a:t>Φ</a:t>
            </a:r>
            <a:r>
              <a:rPr lang="en-US" spc="95" dirty="0">
                <a:latin typeface="Cambria Math"/>
                <a:cs typeface="Cambria Math"/>
              </a:rPr>
              <a:t>)</a:t>
            </a:r>
            <a:r>
              <a:rPr lang="en-US" spc="284" baseline="27777" dirty="0">
                <a:latin typeface="Cambria Math"/>
                <a:cs typeface="Cambria Math"/>
              </a:rPr>
              <a:t>-</a:t>
            </a:r>
            <a:r>
              <a:rPr spc="284" baseline="27777" dirty="0">
                <a:latin typeface="Cambria Math"/>
                <a:cs typeface="Cambria Math"/>
              </a:rPr>
              <a:t>1</a:t>
            </a:r>
            <a:r>
              <a:rPr spc="190" dirty="0">
                <a:latin typeface="Cambria Math"/>
                <a:cs typeface="Cambria Math"/>
              </a:rPr>
              <a:t>Φ</a:t>
            </a:r>
            <a:r>
              <a:rPr spc="284" baseline="27777" dirty="0">
                <a:latin typeface="Cambria Math"/>
                <a:cs typeface="Cambria Math"/>
              </a:rPr>
              <a:t>𝑇</a:t>
            </a:r>
            <a:r>
              <a:rPr spc="190" dirty="0">
                <a:latin typeface="Cambria Math"/>
                <a:cs typeface="Cambria Math"/>
              </a:rPr>
              <a:t>𝑌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C1ACFCD5-8668-45DA-98AE-683C7DC7DD9E}"/>
              </a:ext>
            </a:extLst>
          </p:cNvPr>
          <p:cNvSpPr txBox="1"/>
          <p:nvPr/>
        </p:nvSpPr>
        <p:spPr>
          <a:xfrm>
            <a:off x="6723834" y="5528400"/>
            <a:ext cx="859155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Φ𝜃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4566F6B-5C98-45B7-B0AF-23E7FDA0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2" y="1676400"/>
            <a:ext cx="8719073" cy="3852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6051"/>
            <a:ext cx="4484399" cy="68993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/>
              <a:t>Python</a:t>
            </a:r>
            <a:r>
              <a:rPr spc="-65" dirty="0"/>
              <a:t> </a:t>
            </a:r>
            <a:r>
              <a:rPr spc="-5" dirty="0"/>
              <a:t>Co</a:t>
            </a:r>
            <a:r>
              <a:rPr lang="en-US" spc="-5" dirty="0"/>
              <a:t>d</a:t>
            </a:r>
            <a:r>
              <a:rPr spc="-5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6487E-4353-4190-828C-3C8BEFECA6E7}"/>
              </a:ext>
            </a:extLst>
          </p:cNvPr>
          <p:cNvSpPr txBox="1"/>
          <p:nvPr/>
        </p:nvSpPr>
        <p:spPr>
          <a:xfrm>
            <a:off x="6653912" y="97452"/>
            <a:ext cx="2362200" cy="1328023"/>
          </a:xfrm>
          <a:prstGeom prst="wedgeRoundRectCallout">
            <a:avLst>
              <a:gd name="adj1" fmla="val -12241"/>
              <a:gd name="adj2" fmla="val 122911"/>
              <a:gd name="adj3" fmla="val 16667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Return the least-squares solution to a linear matrix equation. Computes the vector x that approximately solves the equation a  x = b </a:t>
            </a:r>
            <a:endParaRPr lang="en-GB" sz="1200" dirty="0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6FE6D34A-C335-4214-B9F2-92ED7E7EF14E}"/>
              </a:ext>
            </a:extLst>
          </p:cNvPr>
          <p:cNvSpPr txBox="1"/>
          <p:nvPr/>
        </p:nvSpPr>
        <p:spPr>
          <a:xfrm>
            <a:off x="6172200" y="5877904"/>
            <a:ext cx="2405734" cy="459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Least Square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Method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given by:</a:t>
            </a:r>
            <a:endParaRPr sz="1100" dirty="0">
              <a:latin typeface="Calibri"/>
              <a:cs typeface="Calibri"/>
            </a:endParaRPr>
          </a:p>
          <a:p>
            <a:pPr marL="156210">
              <a:tabLst>
                <a:tab pos="1257935" algn="l"/>
                <a:tab pos="2152650" algn="l"/>
              </a:tabLst>
            </a:pPr>
            <a:r>
              <a:rPr spc="-5" dirty="0">
                <a:latin typeface="Cambria Math"/>
                <a:cs typeface="Cambria Math"/>
              </a:rPr>
              <a:t>𝜃</a:t>
            </a:r>
            <a:r>
              <a:rPr spc="-7" baseline="-16666" dirty="0">
                <a:latin typeface="Cambria Math"/>
                <a:cs typeface="Cambria Math"/>
              </a:rPr>
              <a:t>𝐿𝑆</a:t>
            </a:r>
            <a:r>
              <a:rPr spc="765" baseline="-16666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spc="95" dirty="0">
                <a:latin typeface="Cambria Math"/>
                <a:cs typeface="Cambria Math"/>
              </a:rPr>
              <a:t>Φ</a:t>
            </a:r>
            <a:r>
              <a:rPr spc="142" baseline="27777" dirty="0">
                <a:latin typeface="Cambria Math"/>
                <a:cs typeface="Cambria Math"/>
              </a:rPr>
              <a:t>𝑇</a:t>
            </a:r>
            <a:r>
              <a:rPr spc="95" dirty="0">
                <a:latin typeface="Cambria Math"/>
                <a:cs typeface="Cambria Math"/>
              </a:rPr>
              <a:t>Φ</a:t>
            </a:r>
            <a:r>
              <a:rPr lang="en-US" spc="95" dirty="0">
                <a:latin typeface="Cambria Math"/>
                <a:cs typeface="Cambria Math"/>
              </a:rPr>
              <a:t>)</a:t>
            </a:r>
            <a:r>
              <a:rPr lang="en-US" spc="284" baseline="27777" dirty="0">
                <a:latin typeface="Cambria Math"/>
                <a:cs typeface="Cambria Math"/>
              </a:rPr>
              <a:t>-</a:t>
            </a:r>
            <a:r>
              <a:rPr spc="284" baseline="27777" dirty="0">
                <a:latin typeface="Cambria Math"/>
                <a:cs typeface="Cambria Math"/>
              </a:rPr>
              <a:t>1</a:t>
            </a:r>
            <a:r>
              <a:rPr spc="190" dirty="0">
                <a:latin typeface="Cambria Math"/>
                <a:cs typeface="Cambria Math"/>
              </a:rPr>
              <a:t>Φ</a:t>
            </a:r>
            <a:r>
              <a:rPr spc="284" baseline="27777" dirty="0">
                <a:latin typeface="Cambria Math"/>
                <a:cs typeface="Cambria Math"/>
              </a:rPr>
              <a:t>𝑇</a:t>
            </a:r>
            <a:r>
              <a:rPr spc="190" dirty="0">
                <a:latin typeface="Cambria Math"/>
                <a:cs typeface="Cambria Math"/>
              </a:rPr>
              <a:t>𝑌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6DB2F126-1F1B-49B6-9953-7309D91E3791}"/>
              </a:ext>
            </a:extLst>
          </p:cNvPr>
          <p:cNvSpPr txBox="1"/>
          <p:nvPr/>
        </p:nvSpPr>
        <p:spPr>
          <a:xfrm>
            <a:off x="6723834" y="5528400"/>
            <a:ext cx="859155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Φ𝜃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>
            <a:extLst>
              <a:ext uri="{FF2B5EF4-FFF2-40B4-BE49-F238E27FC236}">
                <a16:creationId xmlns:a16="http://schemas.microsoft.com/office/drawing/2014/main" id="{AC44522E-8F6C-4A38-AD04-F6ED75E26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49950F5-BA47-4CAB-9A9D-980D4EBA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37C78D-0F12-4DF4-949D-6DBE1A20FD1D}" type="slidenum">
              <a:rPr lang="ar-SA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CEDFAE4-7B53-483F-BD8E-C419F84D4B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/>
              <a:t>Motivation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13229456-C0A2-4BFA-845F-2BCDE5852B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44650"/>
            <a:ext cx="7562850" cy="4483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Given a set of experimental data: </a:t>
            </a:r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7F3B2A87-125E-4649-AC48-C170C1BECEDE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762000" y="2289175"/>
          <a:ext cx="3581400" cy="1382713"/>
        </p:xfrm>
        <a:graphic>
          <a:graphicData uri="http://schemas.openxmlformats.org/drawingml/2006/table">
            <a:tbl>
              <a:tblPr/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91" name="Text Box 21">
            <a:extLst>
              <a:ext uri="{FF2B5EF4-FFF2-40B4-BE49-F238E27FC236}">
                <a16:creationId xmlns:a16="http://schemas.microsoft.com/office/drawing/2014/main" id="{259395FA-7312-4523-8063-B3EC57253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 The relationship between </a:t>
            </a:r>
            <a:r>
              <a:rPr lang="en-US" altLang="en-US" sz="2400" b="1" i="1">
                <a:latin typeface="Arial" panose="020B0604020202020204" pitchFamily="34" charset="0"/>
              </a:rPr>
              <a:t>x</a:t>
            </a:r>
            <a:r>
              <a:rPr lang="en-US" altLang="en-US" sz="2400">
                <a:latin typeface="Arial" panose="020B0604020202020204" pitchFamily="34" charset="0"/>
              </a:rPr>
              <a:t> and </a:t>
            </a:r>
            <a:r>
              <a:rPr lang="en-US" altLang="en-US" sz="2400" b="1" i="1">
                <a:latin typeface="Arial" panose="020B0604020202020204" pitchFamily="34" charset="0"/>
              </a:rPr>
              <a:t>y</a:t>
            </a:r>
            <a:r>
              <a:rPr lang="en-US" altLang="en-US" sz="2400">
                <a:latin typeface="Arial" panose="020B0604020202020204" pitchFamily="34" charset="0"/>
              </a:rPr>
              <a:t> may not be clear.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 Find a function </a:t>
            </a:r>
            <a:r>
              <a:rPr lang="en-US" altLang="en-US" sz="2400" b="1" i="1">
                <a:latin typeface="Arial" panose="020B0604020202020204" pitchFamily="34" charset="0"/>
              </a:rPr>
              <a:t>f(x)</a:t>
            </a:r>
            <a:r>
              <a:rPr lang="en-US" altLang="en-US" sz="2400">
                <a:latin typeface="Arial" panose="020B0604020202020204" pitchFamily="34" charset="0"/>
              </a:rPr>
              <a:t> that best fit the data</a:t>
            </a:r>
            <a:endParaRPr lang="en-US" altLang="en-US" sz="2400" b="1" i="1">
              <a:latin typeface="Arial" panose="020B0604020202020204" pitchFamily="34" charset="0"/>
            </a:endParaRPr>
          </a:p>
        </p:txBody>
      </p:sp>
      <p:sp>
        <p:nvSpPr>
          <p:cNvPr id="32792" name="Rectangle 22">
            <a:extLst>
              <a:ext uri="{FF2B5EF4-FFF2-40B4-BE49-F238E27FC236}">
                <a16:creationId xmlns:a16="http://schemas.microsoft.com/office/drawing/2014/main" id="{58556028-C4AF-4AAC-A3C8-1E6F352F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3581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3" name="Line 23">
            <a:extLst>
              <a:ext uri="{FF2B5EF4-FFF2-40B4-BE49-F238E27FC236}">
                <a16:creationId xmlns:a16="http://schemas.microsoft.com/office/drawing/2014/main" id="{214BF9F5-D67E-459E-9345-81D37F2342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7432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94" name="Line 24">
            <a:extLst>
              <a:ext uri="{FF2B5EF4-FFF2-40B4-BE49-F238E27FC236}">
                <a16:creationId xmlns:a16="http://schemas.microsoft.com/office/drawing/2014/main" id="{339EBCC7-A63B-41BD-9CF1-9A48BAD14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4102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95" name="Line 25">
            <a:extLst>
              <a:ext uri="{FF2B5EF4-FFF2-40B4-BE49-F238E27FC236}">
                <a16:creationId xmlns:a16="http://schemas.microsoft.com/office/drawing/2014/main" id="{4B6263D6-A9F1-462E-B1A4-F46CBB5EA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96" name="Line 26">
            <a:extLst>
              <a:ext uri="{FF2B5EF4-FFF2-40B4-BE49-F238E27FC236}">
                <a16:creationId xmlns:a16="http://schemas.microsoft.com/office/drawing/2014/main" id="{0ECEECED-103F-4B7F-BAD9-925751072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97" name="Line 27">
            <a:extLst>
              <a:ext uri="{FF2B5EF4-FFF2-40B4-BE49-F238E27FC236}">
                <a16:creationId xmlns:a16="http://schemas.microsoft.com/office/drawing/2014/main" id="{C48CF25D-1F58-456E-A5E3-FBA4A7602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98" name="Text Box 28">
            <a:extLst>
              <a:ext uri="{FF2B5EF4-FFF2-40B4-BE49-F238E27FC236}">
                <a16:creationId xmlns:a16="http://schemas.microsoft.com/office/drawing/2014/main" id="{695EAA24-3628-43F3-B98E-3127EE8E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1         2         3</a:t>
            </a:r>
          </a:p>
        </p:txBody>
      </p:sp>
      <p:sp>
        <p:nvSpPr>
          <p:cNvPr id="32799" name="Oval 29">
            <a:extLst>
              <a:ext uri="{FF2B5EF4-FFF2-40B4-BE49-F238E27FC236}">
                <a16:creationId xmlns:a16="http://schemas.microsoft.com/office/drawing/2014/main" id="{94A8E79C-E765-485B-ACAC-4AD4EBBB4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00" name="Oval 30">
            <a:extLst>
              <a:ext uri="{FF2B5EF4-FFF2-40B4-BE49-F238E27FC236}">
                <a16:creationId xmlns:a16="http://schemas.microsoft.com/office/drawing/2014/main" id="{65499784-E4B2-47EF-8D07-74C82EC5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01" name="Oval 31">
            <a:extLst>
              <a:ext uri="{FF2B5EF4-FFF2-40B4-BE49-F238E27FC236}">
                <a16:creationId xmlns:a16="http://schemas.microsoft.com/office/drawing/2014/main" id="{CF466E5A-1CCB-46B6-8492-C247173D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1F404A70-ACB3-4F54-8B36-5344C59DCB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8DE65917-EFF4-4862-908B-674C46BD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7C4B72-E02E-439E-BC7C-5D0356C3583F}" type="slidenum">
              <a:rPr lang="ar-SA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E8209AC-2BE1-403A-9C6B-9DC8D12E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05200"/>
            <a:ext cx="4343400" cy="1447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CACB9BA2-BD56-4B36-9392-886DA42A2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Curve Fitting</a:t>
            </a:r>
          </a:p>
        </p:txBody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71B7D660-A0A0-4DB6-91C3-F39647950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305800" cy="4572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Given a set of tabulated data, find a curve or a function that </a:t>
            </a:r>
            <a:r>
              <a:rPr lang="en-US" altLang="en-US" i="1" u="sng" dirty="0"/>
              <a:t>best represents the data</a:t>
            </a:r>
            <a:r>
              <a:rPr lang="en-US" altLang="en-US" dirty="0"/>
              <a:t>.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      </a:t>
            </a:r>
            <a:r>
              <a:rPr lang="en-US" altLang="en-US" dirty="0"/>
              <a:t>Given:</a:t>
            </a:r>
          </a:p>
          <a:p>
            <a:pPr marL="1131888" lvl="2" indent="-217488" eaLnBrk="1" hangingPunct="1">
              <a:buFontTx/>
              <a:buAutoNum type="arabicPeriod"/>
            </a:pPr>
            <a:r>
              <a:rPr lang="en-US" altLang="en-US" sz="2400" dirty="0"/>
              <a:t>The tabulated </a:t>
            </a:r>
            <a:r>
              <a:rPr lang="en-US" altLang="en-US" sz="2400" b="1" dirty="0">
                <a:solidFill>
                  <a:srgbClr val="FF3300"/>
                </a:solidFill>
              </a:rPr>
              <a:t>data</a:t>
            </a:r>
          </a:p>
          <a:p>
            <a:pPr marL="1131888" lvl="2" indent="-217488" eaLnBrk="1" hangingPunct="1">
              <a:buFontTx/>
              <a:buAutoNum type="arabicPeriod"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FF3300"/>
                </a:solidFill>
              </a:rPr>
              <a:t>form</a:t>
            </a:r>
            <a:r>
              <a:rPr lang="en-US" altLang="en-US" sz="2400" dirty="0"/>
              <a:t> of the function</a:t>
            </a:r>
          </a:p>
          <a:p>
            <a:pPr marL="1131888" lvl="2" indent="-217488" eaLnBrk="1" hangingPunct="1">
              <a:buFontTx/>
              <a:buAutoNum type="arabicPeriod"/>
            </a:pPr>
            <a:r>
              <a:rPr lang="en-US" altLang="en-US" sz="2400" dirty="0"/>
              <a:t>The curve fitting </a:t>
            </a:r>
            <a:r>
              <a:rPr lang="en-US" altLang="en-US" sz="2400" b="1" dirty="0">
                <a:solidFill>
                  <a:srgbClr val="FF3300"/>
                </a:solidFill>
              </a:rPr>
              <a:t>criteria</a:t>
            </a:r>
            <a:r>
              <a:rPr lang="en-US" altLang="en-US" sz="2400" dirty="0"/>
              <a:t>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           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     Find the </a:t>
            </a:r>
            <a:r>
              <a:rPr lang="en-US" altLang="en-US" sz="3200" b="1" u="sng" dirty="0"/>
              <a:t>unknown</a:t>
            </a:r>
            <a:r>
              <a:rPr lang="en-US" altLang="en-US" sz="3200" dirty="0"/>
              <a:t> coefficients</a:t>
            </a:r>
          </a:p>
        </p:txBody>
      </p:sp>
      <p:sp>
        <p:nvSpPr>
          <p:cNvPr id="34823" name="Rectangle 5">
            <a:extLst>
              <a:ext uri="{FF2B5EF4-FFF2-40B4-BE49-F238E27FC236}">
                <a16:creationId xmlns:a16="http://schemas.microsoft.com/office/drawing/2014/main" id="{9299063C-23BA-4FF5-9A30-D407F1F7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7467600" cy="3048000"/>
          </a:xfrm>
          <a:prstGeom prst="rect">
            <a:avLst/>
          </a:prstGeom>
          <a:noFill/>
          <a:ln w="76200" cmpd="tri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982D6-9146-43B1-930C-E45B374F3D9A}"/>
              </a:ext>
            </a:extLst>
          </p:cNvPr>
          <p:cNvSpPr txBox="1"/>
          <p:nvPr/>
        </p:nvSpPr>
        <p:spPr>
          <a:xfrm>
            <a:off x="6197723" y="3239869"/>
            <a:ext cx="269215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dirty="0"/>
              <a:t>e.g., least squares </a:t>
            </a:r>
          </a:p>
          <a:p>
            <a:r>
              <a:rPr lang="en-GB" dirty="0"/>
              <a:t>regression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167676-5346-40EA-8B04-A340A3215574}"/>
              </a:ext>
            </a:extLst>
          </p:cNvPr>
          <p:cNvCxnSpPr/>
          <p:nvPr/>
        </p:nvCxnSpPr>
        <p:spPr>
          <a:xfrm flipV="1">
            <a:off x="5791200" y="3962400"/>
            <a:ext cx="6096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D8B2D500-79B1-40D4-953A-3FE4837DDD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BCC91E39-D7F7-4C5F-9667-488EB89D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B04A49-BA81-4785-95B5-FB9C57B9C4C1}" type="slidenum">
              <a:rPr lang="ar-SA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01A4C80-B81A-48E9-A7EA-03B9199C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Least Squares Regression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AFB7DA71-A9E5-4A02-BFE2-26FBB0805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58200" cy="2971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Linear Regression</a:t>
            </a:r>
          </a:p>
          <a:p>
            <a:pPr eaLnBrk="1" hangingPunct="1"/>
            <a:r>
              <a:rPr lang="en-US" altLang="en-US" sz="2000" dirty="0"/>
              <a:t>‌Fitting a straight line to a set of paired observations: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	(x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y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), (x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y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),…,(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).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i="1" dirty="0"/>
              <a:t>y=a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+a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x+e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	</a:t>
            </a:r>
            <a:r>
              <a:rPr lang="en-US" altLang="en-US" sz="2000" i="1" dirty="0">
                <a:highlight>
                  <a:srgbClr val="FFFF00"/>
                </a:highlight>
              </a:rPr>
              <a:t>a</a:t>
            </a:r>
            <a:r>
              <a:rPr lang="en-US" altLang="en-US" sz="2000" i="1" baseline="-25000" dirty="0">
                <a:highlight>
                  <a:srgbClr val="FFFF00"/>
                </a:highlight>
              </a:rPr>
              <a:t>1</a:t>
            </a:r>
            <a:r>
              <a:rPr lang="en-US" altLang="en-US" sz="2000" i="1" dirty="0">
                <a:highlight>
                  <a:srgbClr val="FFFF00"/>
                </a:highlight>
              </a:rPr>
              <a:t>-</a:t>
            </a:r>
            <a:r>
              <a:rPr lang="en-US" altLang="en-US" sz="2000" dirty="0">
                <a:highlight>
                  <a:srgbClr val="FFFF00"/>
                </a:highlight>
              </a:rPr>
              <a:t>slope.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highlight>
                  <a:srgbClr val="FFFF00"/>
                </a:highlight>
              </a:rPr>
              <a:t>	</a:t>
            </a:r>
            <a:r>
              <a:rPr lang="en-US" altLang="en-US" sz="2000" i="1" dirty="0">
                <a:highlight>
                  <a:srgbClr val="FFFF00"/>
                </a:highlight>
              </a:rPr>
              <a:t>a</a:t>
            </a:r>
            <a:r>
              <a:rPr lang="en-US" altLang="en-US" sz="2000" i="1" baseline="-25000" dirty="0">
                <a:highlight>
                  <a:srgbClr val="FFFF00"/>
                </a:highlight>
              </a:rPr>
              <a:t>0</a:t>
            </a:r>
            <a:r>
              <a:rPr lang="en-US" altLang="en-US" sz="2000" i="1" dirty="0">
                <a:highlight>
                  <a:srgbClr val="FFFF00"/>
                </a:highlight>
              </a:rPr>
              <a:t>-</a:t>
            </a:r>
            <a:r>
              <a:rPr lang="en-US" altLang="en-US" sz="2000" dirty="0">
                <a:highlight>
                  <a:srgbClr val="FFFF00"/>
                </a:highlight>
              </a:rPr>
              <a:t>intercept.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highlight>
                  <a:srgbClr val="FFFF00"/>
                </a:highlight>
              </a:rPr>
              <a:t>	</a:t>
            </a:r>
            <a:r>
              <a:rPr lang="en-US" altLang="en-US" sz="2000" i="1" dirty="0">
                <a:highlight>
                  <a:srgbClr val="FFFF00"/>
                </a:highlight>
              </a:rPr>
              <a:t>e-</a:t>
            </a:r>
            <a:r>
              <a:rPr lang="en-US" altLang="en-US" sz="2000" dirty="0">
                <a:highlight>
                  <a:srgbClr val="FFFF00"/>
                </a:highlight>
              </a:rPr>
              <a:t>error, or residual, between the model and the observations</a:t>
            </a:r>
            <a:r>
              <a:rPr lang="en-US" altLang="en-US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129A2-6EDE-4EA0-9D02-F3789EE61B3C}"/>
              </a:ext>
            </a:extLst>
          </p:cNvPr>
          <p:cNvSpPr txBox="1"/>
          <p:nvPr/>
        </p:nvSpPr>
        <p:spPr>
          <a:xfrm>
            <a:off x="609600" y="4486627"/>
            <a:ext cx="4495800" cy="1123712"/>
          </a:xfrm>
          <a:prstGeom prst="wedgeRoundRectCallout">
            <a:avLst>
              <a:gd name="adj1" fmla="val 66447"/>
              <a:gd name="adj2" fmla="val 15889"/>
              <a:gd name="adj3" fmla="val 16667"/>
            </a:avLst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Linear Regression is the process of finding a line that best fits the data points available on the plot</a:t>
            </a:r>
            <a:endParaRPr lang="en-GB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79CF9-547C-4365-B227-3B1261A4F58D}"/>
              </a:ext>
            </a:extLst>
          </p:cNvPr>
          <p:cNvSpPr txBox="1"/>
          <p:nvPr/>
        </p:nvSpPr>
        <p:spPr>
          <a:xfrm>
            <a:off x="3352800" y="3036636"/>
            <a:ext cx="3200400" cy="408623"/>
          </a:xfrm>
          <a:prstGeom prst="wedgeRoundRectCallout">
            <a:avLst>
              <a:gd name="adj1" fmla="val -69134"/>
              <a:gd name="adj2" fmla="val -613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 eaLnBrk="1" hangingPunct="1"/>
            <a:r>
              <a:rPr lang="en-US" altLang="en-US" sz="1800" dirty="0"/>
              <a:t>The </a:t>
            </a:r>
            <a:r>
              <a:rPr lang="en-US" altLang="en-US" sz="1800" b="1" dirty="0">
                <a:solidFill>
                  <a:srgbClr val="FF3300"/>
                </a:solidFill>
              </a:rPr>
              <a:t>form</a:t>
            </a:r>
            <a:r>
              <a:rPr lang="en-US" altLang="en-US" sz="1800" dirty="0"/>
              <a:t> of the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019FB-BF55-4430-93BD-A3CA150943BC}"/>
              </a:ext>
            </a:extLst>
          </p:cNvPr>
          <p:cNvSpPr txBox="1"/>
          <p:nvPr/>
        </p:nvSpPr>
        <p:spPr>
          <a:xfrm>
            <a:off x="4800600" y="2421352"/>
            <a:ext cx="2514600" cy="408623"/>
          </a:xfrm>
          <a:prstGeom prst="wedgeRoundRectCallout">
            <a:avLst>
              <a:gd name="adj1" fmla="val -65736"/>
              <a:gd name="adj2" fmla="val -2005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 eaLnBrk="1" hangingPunct="1"/>
            <a:r>
              <a:rPr lang="en-US" altLang="en-US" sz="1800" dirty="0"/>
              <a:t>The tabulated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065B2-1419-4B8C-BB48-19A02AE0BD94}"/>
              </a:ext>
            </a:extLst>
          </p:cNvPr>
          <p:cNvSpPr txBox="1"/>
          <p:nvPr/>
        </p:nvSpPr>
        <p:spPr>
          <a:xfrm>
            <a:off x="6324415" y="620513"/>
            <a:ext cx="2343150" cy="715089"/>
          </a:xfrm>
          <a:prstGeom prst="wedgeRoundRectCallout">
            <a:avLst>
              <a:gd name="adj1" fmla="val -64855"/>
              <a:gd name="adj2" fmla="val -138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 eaLnBrk="1" hangingPunct="1"/>
            <a:r>
              <a:rPr lang="en-US" altLang="en-US" sz="1800" dirty="0"/>
              <a:t>The curve fitting </a:t>
            </a:r>
            <a:r>
              <a:rPr lang="en-US" altLang="en-US" sz="1800" b="1" dirty="0">
                <a:solidFill>
                  <a:srgbClr val="FF3300"/>
                </a:solidFill>
              </a:rPr>
              <a:t>criteria</a:t>
            </a:r>
            <a:endParaRPr lang="en-US" altLang="en-US" sz="1800" dirty="0"/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D56810B2-EDB9-44B4-A6AA-C0A15FA1E58D}"/>
              </a:ext>
            </a:extLst>
          </p:cNvPr>
          <p:cNvGrpSpPr/>
          <p:nvPr/>
        </p:nvGrpSpPr>
        <p:grpSpPr>
          <a:xfrm>
            <a:off x="5943600" y="4591975"/>
            <a:ext cx="1972559" cy="1345778"/>
            <a:chOff x="4985495" y="1511495"/>
            <a:chExt cx="3545204" cy="2418715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14CDACA4-D35C-4EF3-9C81-FECBC038AC86}"/>
                </a:ext>
              </a:extLst>
            </p:cNvPr>
            <p:cNvSpPr/>
            <p:nvPr/>
          </p:nvSpPr>
          <p:spPr>
            <a:xfrm>
              <a:off x="5132349" y="1511503"/>
              <a:ext cx="3398520" cy="2418715"/>
            </a:xfrm>
            <a:custGeom>
              <a:avLst/>
              <a:gdLst/>
              <a:ahLst/>
              <a:cxnLst/>
              <a:rect l="l" t="t" r="r" b="b"/>
              <a:pathLst>
                <a:path w="3398520" h="2418715">
                  <a:moveTo>
                    <a:pt x="3398189" y="2113013"/>
                  </a:moveTo>
                  <a:lnTo>
                    <a:pt x="3321989" y="2074913"/>
                  </a:lnTo>
                  <a:lnTo>
                    <a:pt x="3321989" y="2103488"/>
                  </a:lnTo>
                  <a:lnTo>
                    <a:pt x="194729" y="2103488"/>
                  </a:lnTo>
                  <a:lnTo>
                    <a:pt x="194729" y="76200"/>
                  </a:lnTo>
                  <a:lnTo>
                    <a:pt x="223304" y="76200"/>
                  </a:lnTo>
                  <a:lnTo>
                    <a:pt x="216954" y="63500"/>
                  </a:lnTo>
                  <a:lnTo>
                    <a:pt x="185204" y="0"/>
                  </a:lnTo>
                  <a:lnTo>
                    <a:pt x="147104" y="76200"/>
                  </a:lnTo>
                  <a:lnTo>
                    <a:pt x="175679" y="76200"/>
                  </a:lnTo>
                  <a:lnTo>
                    <a:pt x="175679" y="2103488"/>
                  </a:lnTo>
                  <a:lnTo>
                    <a:pt x="0" y="2103488"/>
                  </a:lnTo>
                  <a:lnTo>
                    <a:pt x="0" y="2122538"/>
                  </a:lnTo>
                  <a:lnTo>
                    <a:pt x="175679" y="2122538"/>
                  </a:lnTo>
                  <a:lnTo>
                    <a:pt x="175679" y="2418359"/>
                  </a:lnTo>
                  <a:lnTo>
                    <a:pt x="194729" y="2418359"/>
                  </a:lnTo>
                  <a:lnTo>
                    <a:pt x="194729" y="2122538"/>
                  </a:lnTo>
                  <a:lnTo>
                    <a:pt x="3321989" y="2122538"/>
                  </a:lnTo>
                  <a:lnTo>
                    <a:pt x="3321989" y="2151113"/>
                  </a:lnTo>
                  <a:lnTo>
                    <a:pt x="3379139" y="2122538"/>
                  </a:lnTo>
                  <a:lnTo>
                    <a:pt x="3398189" y="2113013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741F35E7-83CC-4977-A25D-21269FC98AE3}"/>
                </a:ext>
              </a:extLst>
            </p:cNvPr>
            <p:cNvSpPr/>
            <p:nvPr/>
          </p:nvSpPr>
          <p:spPr>
            <a:xfrm>
              <a:off x="4998195" y="2071868"/>
              <a:ext cx="3225800" cy="1264920"/>
            </a:xfrm>
            <a:custGeom>
              <a:avLst/>
              <a:gdLst/>
              <a:ahLst/>
              <a:cxnLst/>
              <a:rect l="l" t="t" r="r" b="b"/>
              <a:pathLst>
                <a:path w="3225800" h="1264920">
                  <a:moveTo>
                    <a:pt x="0" y="1264869"/>
                  </a:moveTo>
                  <a:lnTo>
                    <a:pt x="3225618" y="0"/>
                  </a:lnTo>
                </a:path>
              </a:pathLst>
            </a:custGeom>
            <a:ln w="25400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AB683350-3E9A-4DCD-B2BA-2A52DB9BF5C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1575" y="2910625"/>
              <a:ext cx="133400" cy="133400"/>
            </a:xfrm>
            <a:prstGeom prst="rect">
              <a:avLst/>
            </a:prstGeom>
          </p:spPr>
        </p:pic>
        <p:pic>
          <p:nvPicPr>
            <p:cNvPr id="17" name="object 10">
              <a:extLst>
                <a:ext uri="{FF2B5EF4-FFF2-40B4-BE49-F238E27FC236}">
                  <a16:creationId xmlns:a16="http://schemas.microsoft.com/office/drawing/2014/main" id="{1949D4B7-0803-4DEA-842A-24CB2088D29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9242" y="3018626"/>
              <a:ext cx="133400" cy="133400"/>
            </a:xfrm>
            <a:prstGeom prst="rect">
              <a:avLst/>
            </a:prstGeom>
          </p:spPr>
        </p:pic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94447E09-B8C0-4EB1-92C4-D5CD34AC876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2664" y="2559050"/>
              <a:ext cx="133400" cy="133400"/>
            </a:xfrm>
            <a:prstGeom prst="rect">
              <a:avLst/>
            </a:prstGeom>
          </p:spPr>
        </p:pic>
        <p:pic>
          <p:nvPicPr>
            <p:cNvPr id="19" name="object 12">
              <a:extLst>
                <a:ext uri="{FF2B5EF4-FFF2-40B4-BE49-F238E27FC236}">
                  <a16:creationId xmlns:a16="http://schemas.microsoft.com/office/drawing/2014/main" id="{4009F217-7EE8-4B13-90B3-630C74ADAA4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8973" y="2691602"/>
              <a:ext cx="133400" cy="133400"/>
            </a:xfrm>
            <a:prstGeom prst="rect">
              <a:avLst/>
            </a:prstGeom>
          </p:spPr>
        </p:pic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B5AEC56B-4C57-453F-8E07-A34AB7C47E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7569" y="2653976"/>
              <a:ext cx="133400" cy="133400"/>
            </a:xfrm>
            <a:prstGeom prst="rect">
              <a:avLst/>
            </a:prstGeom>
          </p:spPr>
        </p:pic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BB24CD50-75E5-4CE3-B0CB-949B0C85C95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5570" y="2294632"/>
              <a:ext cx="133400" cy="133400"/>
            </a:xfrm>
            <a:prstGeom prst="rect">
              <a:avLst/>
            </a:prstGeom>
          </p:spPr>
        </p:pic>
        <p:pic>
          <p:nvPicPr>
            <p:cNvPr id="22" name="object 15">
              <a:extLst>
                <a:ext uri="{FF2B5EF4-FFF2-40B4-BE49-F238E27FC236}">
                  <a16:creationId xmlns:a16="http://schemas.microsoft.com/office/drawing/2014/main" id="{7366DF13-3320-4481-8EDA-C26B5B604E5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0250" y="2402631"/>
              <a:ext cx="133400" cy="133400"/>
            </a:xfrm>
            <a:prstGeom prst="rect">
              <a:avLst/>
            </a:prstGeom>
          </p:spPr>
        </p:pic>
        <p:pic>
          <p:nvPicPr>
            <p:cNvPr id="23" name="object 16">
              <a:extLst>
                <a:ext uri="{FF2B5EF4-FFF2-40B4-BE49-F238E27FC236}">
                  <a16:creationId xmlns:a16="http://schemas.microsoft.com/office/drawing/2014/main" id="{9151A7DF-7729-4D3F-940E-7B0799082A6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4249" y="2014446"/>
              <a:ext cx="133400" cy="13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>
            <a:extLst>
              <a:ext uri="{FF2B5EF4-FFF2-40B4-BE49-F238E27FC236}">
                <a16:creationId xmlns:a16="http://schemas.microsoft.com/office/drawing/2014/main" id="{DDEFCEC4-7B13-4C48-8F34-31B80ABE00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28" name="Slide Number Placeholder 5">
            <a:extLst>
              <a:ext uri="{FF2B5EF4-FFF2-40B4-BE49-F238E27FC236}">
                <a16:creationId xmlns:a16="http://schemas.microsoft.com/office/drawing/2014/main" id="{7830132B-63A4-4A62-B0E5-5B049CF1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2EBE71-0DEA-4DF9-9A67-48773650993D}" type="slidenum">
              <a:rPr lang="ar-SA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308AF6E3-F78E-41DD-9FD4-B070EEE5A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of the Functions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B74812E8-1515-4175-B8A8-4869F69E8BB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25545"/>
              </p:ext>
            </p:extLst>
          </p:nvPr>
        </p:nvGraphicFramePr>
        <p:xfrm>
          <a:off x="727220" y="1693862"/>
          <a:ext cx="5410200" cy="427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" imgW="2044440" imgH="1574640" progId="Equation.3">
                  <p:embed/>
                </p:oleObj>
              </mc:Choice>
              <mc:Fallback>
                <p:oleObj name="Equation" r:id="rId4" imgW="2044440" imgH="1574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20" y="1693862"/>
                        <a:ext cx="5410200" cy="427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object 6">
            <a:extLst>
              <a:ext uri="{FF2B5EF4-FFF2-40B4-BE49-F238E27FC236}">
                <a16:creationId xmlns:a16="http://schemas.microsoft.com/office/drawing/2014/main" id="{07CC0E10-0228-4233-8BE8-4275DE8E23A4}"/>
              </a:ext>
            </a:extLst>
          </p:cNvPr>
          <p:cNvGrpSpPr/>
          <p:nvPr/>
        </p:nvGrpSpPr>
        <p:grpSpPr>
          <a:xfrm>
            <a:off x="6695819" y="1666503"/>
            <a:ext cx="1846792" cy="1259973"/>
            <a:chOff x="4985495" y="1511495"/>
            <a:chExt cx="3545204" cy="241871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EE6BF29-49CD-4D5C-BF34-E96FC2CA1F93}"/>
                </a:ext>
              </a:extLst>
            </p:cNvPr>
            <p:cNvSpPr/>
            <p:nvPr/>
          </p:nvSpPr>
          <p:spPr>
            <a:xfrm>
              <a:off x="5132349" y="1511503"/>
              <a:ext cx="3398520" cy="2418715"/>
            </a:xfrm>
            <a:custGeom>
              <a:avLst/>
              <a:gdLst/>
              <a:ahLst/>
              <a:cxnLst/>
              <a:rect l="l" t="t" r="r" b="b"/>
              <a:pathLst>
                <a:path w="3398520" h="2418715">
                  <a:moveTo>
                    <a:pt x="3398189" y="2113013"/>
                  </a:moveTo>
                  <a:lnTo>
                    <a:pt x="3321989" y="2074913"/>
                  </a:lnTo>
                  <a:lnTo>
                    <a:pt x="3321989" y="2103488"/>
                  </a:lnTo>
                  <a:lnTo>
                    <a:pt x="194729" y="2103488"/>
                  </a:lnTo>
                  <a:lnTo>
                    <a:pt x="194729" y="76200"/>
                  </a:lnTo>
                  <a:lnTo>
                    <a:pt x="223304" y="76200"/>
                  </a:lnTo>
                  <a:lnTo>
                    <a:pt x="216954" y="63500"/>
                  </a:lnTo>
                  <a:lnTo>
                    <a:pt x="185204" y="0"/>
                  </a:lnTo>
                  <a:lnTo>
                    <a:pt x="147104" y="76200"/>
                  </a:lnTo>
                  <a:lnTo>
                    <a:pt x="175679" y="76200"/>
                  </a:lnTo>
                  <a:lnTo>
                    <a:pt x="175679" y="2103488"/>
                  </a:lnTo>
                  <a:lnTo>
                    <a:pt x="0" y="2103488"/>
                  </a:lnTo>
                  <a:lnTo>
                    <a:pt x="0" y="2122538"/>
                  </a:lnTo>
                  <a:lnTo>
                    <a:pt x="175679" y="2122538"/>
                  </a:lnTo>
                  <a:lnTo>
                    <a:pt x="175679" y="2418359"/>
                  </a:lnTo>
                  <a:lnTo>
                    <a:pt x="194729" y="2418359"/>
                  </a:lnTo>
                  <a:lnTo>
                    <a:pt x="194729" y="2122538"/>
                  </a:lnTo>
                  <a:lnTo>
                    <a:pt x="3321989" y="2122538"/>
                  </a:lnTo>
                  <a:lnTo>
                    <a:pt x="3321989" y="2151113"/>
                  </a:lnTo>
                  <a:lnTo>
                    <a:pt x="3379139" y="2122538"/>
                  </a:lnTo>
                  <a:lnTo>
                    <a:pt x="3398189" y="2113013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587D7BE-5682-4620-A87C-C2A416394A66}"/>
                </a:ext>
              </a:extLst>
            </p:cNvPr>
            <p:cNvSpPr/>
            <p:nvPr/>
          </p:nvSpPr>
          <p:spPr>
            <a:xfrm>
              <a:off x="4998195" y="2071868"/>
              <a:ext cx="3225800" cy="1264920"/>
            </a:xfrm>
            <a:custGeom>
              <a:avLst/>
              <a:gdLst/>
              <a:ahLst/>
              <a:cxnLst/>
              <a:rect l="l" t="t" r="r" b="b"/>
              <a:pathLst>
                <a:path w="3225800" h="1264920">
                  <a:moveTo>
                    <a:pt x="0" y="1264869"/>
                  </a:moveTo>
                  <a:lnTo>
                    <a:pt x="3225618" y="0"/>
                  </a:lnTo>
                </a:path>
              </a:pathLst>
            </a:custGeom>
            <a:ln w="25400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876CAADB-BF28-4CB5-929B-C7A177D299BB}"/>
                </a:ext>
              </a:extLst>
            </p:cNvPr>
            <p:cNvPicPr/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5491575" y="2910625"/>
              <a:ext cx="133400" cy="133400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6454C5D0-ECC1-44A0-AD13-4A043647B323}"/>
                </a:ext>
              </a:extLst>
            </p:cNvPr>
            <p:cNvPicPr/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6049242" y="3018626"/>
              <a:ext cx="133400" cy="133400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4DFF8901-2944-4137-A397-E039B96A2AE8}"/>
                </a:ext>
              </a:extLst>
            </p:cNvPr>
            <p:cNvPicPr/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6282664" y="2559050"/>
              <a:ext cx="133400" cy="133400"/>
            </a:xfrm>
            <a:prstGeom prst="rect">
              <a:avLst/>
            </a:prstGeom>
          </p:spPr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A96B3ABA-9F6B-4ABF-A425-C01E5C12D8A7}"/>
                </a:ext>
              </a:extLst>
            </p:cNvPr>
            <p:cNvPicPr/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6498973" y="2691602"/>
              <a:ext cx="133400" cy="133400"/>
            </a:xfrm>
            <a:prstGeom prst="rect">
              <a:avLst/>
            </a:prstGeom>
          </p:spPr>
        </p:pic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795FBED9-8144-4260-8AAB-72F2C7583EEF}"/>
                </a:ext>
              </a:extLst>
            </p:cNvPr>
            <p:cNvPicPr/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6887569" y="2653976"/>
              <a:ext cx="133400" cy="133400"/>
            </a:xfrm>
            <a:prstGeom prst="rect">
              <a:avLst/>
            </a:prstGeom>
          </p:spPr>
        </p:pic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25F96FFE-CDCF-4F9B-B60C-A4646A1EB3EE}"/>
                </a:ext>
              </a:extLst>
            </p:cNvPr>
            <p:cNvPicPr/>
            <p:nvPr/>
          </p:nvPicPr>
          <p:blipFill>
            <a:blip r:embed="rId8" cstate="print">
              <a:grayscl/>
            </a:blip>
            <a:stretch>
              <a:fillRect/>
            </a:stretch>
          </p:blipFill>
          <p:spPr>
            <a:xfrm>
              <a:off x="6995570" y="2294632"/>
              <a:ext cx="133400" cy="133400"/>
            </a:xfrm>
            <a:prstGeom prst="rect">
              <a:avLst/>
            </a:prstGeom>
          </p:spPr>
        </p:pic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6C6BE9E4-E682-4807-8BB0-55603F08EBAB}"/>
                </a:ext>
              </a:extLst>
            </p:cNvPr>
            <p:cNvPicPr/>
            <p:nvPr/>
          </p:nvPicPr>
          <p:blipFill>
            <a:blip r:embed="rId9" cstate="print">
              <a:grayscl/>
            </a:blip>
            <a:stretch>
              <a:fillRect/>
            </a:stretch>
          </p:blipFill>
          <p:spPr>
            <a:xfrm>
              <a:off x="7600250" y="2402631"/>
              <a:ext cx="133400" cy="133400"/>
            </a:xfrm>
            <a:prstGeom prst="rect">
              <a:avLst/>
            </a:prstGeom>
          </p:spPr>
        </p:pic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11C20149-9A02-47D2-B642-515D12AE33FC}"/>
                </a:ext>
              </a:extLst>
            </p:cNvPr>
            <p:cNvPicPr/>
            <p:nvPr/>
          </p:nvPicPr>
          <p:blipFill>
            <a:blip r:embed="rId8" cstate="print">
              <a:grayscl/>
            </a:blip>
            <a:stretch>
              <a:fillRect/>
            </a:stretch>
          </p:blipFill>
          <p:spPr>
            <a:xfrm>
              <a:off x="7654249" y="2014446"/>
              <a:ext cx="133400" cy="133400"/>
            </a:xfrm>
            <a:prstGeom prst="rect">
              <a:avLst/>
            </a:prstGeom>
          </p:spPr>
        </p:pic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DA28B97B-970F-47DF-998F-6E0801747554}"/>
              </a:ext>
            </a:extLst>
          </p:cNvPr>
          <p:cNvGrpSpPr>
            <a:grpSpLocks/>
          </p:cNvGrpSpPr>
          <p:nvPr/>
        </p:nvGrpSpPr>
        <p:grpSpPr bwMode="auto">
          <a:xfrm>
            <a:off x="6851577" y="2987603"/>
            <a:ext cx="1808805" cy="1958733"/>
            <a:chOff x="990600" y="1683518"/>
            <a:chExt cx="3950144" cy="427692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F60FEFD-D7AB-472B-AEA3-6499FA6B4BC7}"/>
                </a:ext>
              </a:extLst>
            </p:cNvPr>
            <p:cNvCxnSpPr/>
            <p:nvPr/>
          </p:nvCxnSpPr>
          <p:spPr>
            <a:xfrm>
              <a:off x="990600" y="4647733"/>
              <a:ext cx="3200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55A363-687E-4287-B120-7B3CFDAC28AB}"/>
                </a:ext>
              </a:extLst>
            </p:cNvPr>
            <p:cNvCxnSpPr/>
            <p:nvPr/>
          </p:nvCxnSpPr>
          <p:spPr>
            <a:xfrm rot="5400000" flipH="1" flipV="1">
              <a:off x="-380001" y="3275544"/>
              <a:ext cx="27427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4A0DE7-FB75-41CB-9E25-6612247EA979}"/>
                </a:ext>
              </a:extLst>
            </p:cNvPr>
            <p:cNvSpPr txBox="1"/>
            <p:nvPr/>
          </p:nvSpPr>
          <p:spPr>
            <a:xfrm>
              <a:off x="4191000" y="4419168"/>
              <a:ext cx="304800" cy="369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+mn-lt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3613F8-C1F5-4484-B545-BB51A7FB4D8D}"/>
                </a:ext>
              </a:extLst>
            </p:cNvPr>
            <p:cNvSpPr txBox="1"/>
            <p:nvPr/>
          </p:nvSpPr>
          <p:spPr>
            <a:xfrm>
              <a:off x="1070428" y="1683518"/>
              <a:ext cx="304800" cy="369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+mn-lt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EB3582A-B51B-4AE7-958D-1B08ADA883B5}"/>
                </a:ext>
              </a:extLst>
            </p:cNvPr>
            <p:cNvSpPr/>
            <p:nvPr/>
          </p:nvSpPr>
          <p:spPr>
            <a:xfrm>
              <a:off x="1219200" y="2514452"/>
              <a:ext cx="2895600" cy="1580914"/>
            </a:xfrm>
            <a:custGeom>
              <a:avLst/>
              <a:gdLst>
                <a:gd name="connsiteX0" fmla="*/ 0 w 3041374"/>
                <a:gd name="connsiteY0" fmla="*/ 2115378 h 2115378"/>
                <a:gd name="connsiteX1" fmla="*/ 1431234 w 3041374"/>
                <a:gd name="connsiteY1" fmla="*/ 77856 h 2115378"/>
                <a:gd name="connsiteX2" fmla="*/ 3041374 w 3041374"/>
                <a:gd name="connsiteY2" fmla="*/ 1648239 h 211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374" h="2115378">
                  <a:moveTo>
                    <a:pt x="0" y="2115378"/>
                  </a:moveTo>
                  <a:cubicBezTo>
                    <a:pt x="462169" y="1135545"/>
                    <a:pt x="924338" y="155712"/>
                    <a:pt x="1431234" y="77856"/>
                  </a:cubicBezTo>
                  <a:cubicBezTo>
                    <a:pt x="1938130" y="0"/>
                    <a:pt x="2489752" y="824119"/>
                    <a:pt x="3041374" y="164823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7A60AA-9DD6-44DF-AFAA-5F417F0F2599}"/>
                </a:ext>
              </a:extLst>
            </p:cNvPr>
            <p:cNvSpPr/>
            <p:nvPr/>
          </p:nvSpPr>
          <p:spPr>
            <a:xfrm>
              <a:off x="1676400" y="3428715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9EA5A7F-A85B-4DCF-9F9A-F52FEA0100F5}"/>
                </a:ext>
              </a:extLst>
            </p:cNvPr>
            <p:cNvSpPr/>
            <p:nvPr/>
          </p:nvSpPr>
          <p:spPr>
            <a:xfrm>
              <a:off x="1676400" y="312396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EB0896-D306-43C3-B0BD-3C6CB6DA1A8A}"/>
                </a:ext>
              </a:extLst>
            </p:cNvPr>
            <p:cNvSpPr/>
            <p:nvPr/>
          </p:nvSpPr>
          <p:spPr>
            <a:xfrm>
              <a:off x="2057400" y="2971584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CC30C-6DC4-4014-8E47-CF607941FD95}"/>
                </a:ext>
              </a:extLst>
            </p:cNvPr>
            <p:cNvSpPr/>
            <p:nvPr/>
          </p:nvSpPr>
          <p:spPr>
            <a:xfrm>
              <a:off x="2133600" y="2666829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EF56D65-D338-4738-B6A9-8C6B99A99C1E}"/>
                </a:ext>
              </a:extLst>
            </p:cNvPr>
            <p:cNvSpPr/>
            <p:nvPr/>
          </p:nvSpPr>
          <p:spPr>
            <a:xfrm>
              <a:off x="2438400" y="259064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74261C-E1A0-4FBF-80D0-F5E1CC270AA0}"/>
                </a:ext>
              </a:extLst>
            </p:cNvPr>
            <p:cNvSpPr/>
            <p:nvPr/>
          </p:nvSpPr>
          <p:spPr>
            <a:xfrm>
              <a:off x="2819400" y="2666829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5965DF-AFFF-491E-8A4E-6AA15D9250DA}"/>
                </a:ext>
              </a:extLst>
            </p:cNvPr>
            <p:cNvSpPr/>
            <p:nvPr/>
          </p:nvSpPr>
          <p:spPr>
            <a:xfrm>
              <a:off x="3276600" y="2743018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1481962-B744-4E25-B581-7CD6A0863709}"/>
                </a:ext>
              </a:extLst>
            </p:cNvPr>
            <p:cNvSpPr/>
            <p:nvPr/>
          </p:nvSpPr>
          <p:spPr>
            <a:xfrm>
              <a:off x="3352800" y="304777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B3017A-F245-4015-ADE1-DE294EB252A3}"/>
                </a:ext>
              </a:extLst>
            </p:cNvPr>
            <p:cNvSpPr/>
            <p:nvPr/>
          </p:nvSpPr>
          <p:spPr>
            <a:xfrm>
              <a:off x="3733800" y="3200150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DFC91D-AD2F-4B30-B033-48D5CD328DE4}"/>
                </a:ext>
              </a:extLst>
            </p:cNvPr>
            <p:cNvSpPr/>
            <p:nvPr/>
          </p:nvSpPr>
          <p:spPr>
            <a:xfrm>
              <a:off x="3886200" y="3581093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428825-9F7A-46BF-A8DC-BFA491561B64}"/>
                </a:ext>
              </a:extLst>
            </p:cNvPr>
            <p:cNvSpPr/>
            <p:nvPr/>
          </p:nvSpPr>
          <p:spPr>
            <a:xfrm>
              <a:off x="2971800" y="259064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B44CC1-8859-4698-845E-DC7265F50319}"/>
                </a:ext>
              </a:extLst>
            </p:cNvPr>
            <p:cNvSpPr/>
            <p:nvPr/>
          </p:nvSpPr>
          <p:spPr>
            <a:xfrm>
              <a:off x="1371600" y="3581093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793CBE-65EE-4768-9130-0C19A13C894E}"/>
                </a:ext>
              </a:extLst>
            </p:cNvPr>
            <p:cNvSpPr/>
            <p:nvPr/>
          </p:nvSpPr>
          <p:spPr>
            <a:xfrm>
              <a:off x="1371600" y="3885847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5AFB808-ACD5-4922-A74C-D8B812C8DCA6}"/>
                </a:ext>
              </a:extLst>
            </p:cNvPr>
            <p:cNvSpPr/>
            <p:nvPr/>
          </p:nvSpPr>
          <p:spPr>
            <a:xfrm>
              <a:off x="1905000" y="2895395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F92CEC-7A88-41E7-97D9-181EDFF5446D}"/>
                </a:ext>
              </a:extLst>
            </p:cNvPr>
            <p:cNvSpPr/>
            <p:nvPr/>
          </p:nvSpPr>
          <p:spPr>
            <a:xfrm>
              <a:off x="2743200" y="251445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932331-B87C-4C5D-A544-561436CAEE88}"/>
                </a:ext>
              </a:extLst>
            </p:cNvPr>
            <p:cNvSpPr/>
            <p:nvPr/>
          </p:nvSpPr>
          <p:spPr>
            <a:xfrm>
              <a:off x="3505200" y="304777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TextBox 32">
              <a:extLst>
                <a:ext uri="{FF2B5EF4-FFF2-40B4-BE49-F238E27FC236}">
                  <a16:creationId xmlns:a16="http://schemas.microsoft.com/office/drawing/2014/main" id="{064A8025-B677-410D-A323-299E7947C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683577"/>
              <a:ext cx="3950144" cy="127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 dirty="0"/>
                <a:t>Quadratic Regression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4">
            <a:extLst>
              <a:ext uri="{FF2B5EF4-FFF2-40B4-BE49-F238E27FC236}">
                <a16:creationId xmlns:a16="http://schemas.microsoft.com/office/drawing/2014/main" id="{5D85313E-25E5-4114-BFF6-A28AFDF5A6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076" name="Slide Number Placeholder 6">
            <a:extLst>
              <a:ext uri="{FF2B5EF4-FFF2-40B4-BE49-F238E27FC236}">
                <a16:creationId xmlns:a16="http://schemas.microsoft.com/office/drawing/2014/main" id="{7DD3E080-E6B4-44DB-B1C9-7F75BE9E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8ECC19-3BF8-41E2-B050-E201949D4578}" type="slidenum">
              <a:rPr lang="ar-SA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9A0EA1F2-F1E5-4FFF-8AFE-587696B32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Least Squares Regression</a:t>
            </a:r>
          </a:p>
        </p:txBody>
      </p:sp>
      <p:graphicFrame>
        <p:nvGraphicFramePr>
          <p:cNvPr id="263171" name="Group 3">
            <a:extLst>
              <a:ext uri="{FF2B5EF4-FFF2-40B4-BE49-F238E27FC236}">
                <a16:creationId xmlns:a16="http://schemas.microsoft.com/office/drawing/2014/main" id="{07EC6B04-8686-443A-9C2D-BDCD75AA508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168525" y="1770063"/>
          <a:ext cx="4765675" cy="12065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98" name="Text Box 23">
            <a:extLst>
              <a:ext uri="{FF2B5EF4-FFF2-40B4-BE49-F238E27FC236}">
                <a16:creationId xmlns:a16="http://schemas.microsoft.com/office/drawing/2014/main" id="{37187F2B-27C5-4A41-A62A-5D26679F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Given: </a:t>
            </a:r>
          </a:p>
        </p:txBody>
      </p:sp>
      <p:sp>
        <p:nvSpPr>
          <p:cNvPr id="3099" name="Text Box 24">
            <a:extLst>
              <a:ext uri="{FF2B5EF4-FFF2-40B4-BE49-F238E27FC236}">
                <a16:creationId xmlns:a16="http://schemas.microsoft.com/office/drawing/2014/main" id="{65FC28F9-A6DA-4106-A064-7939EBC0C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76600"/>
            <a:ext cx="617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The form of the function is assumed to be known but the coefficients are unknown.</a:t>
            </a:r>
          </a:p>
        </p:txBody>
      </p:sp>
      <p:graphicFrame>
        <p:nvGraphicFramePr>
          <p:cNvPr id="3074" name="Object 25">
            <a:extLst>
              <a:ext uri="{FF2B5EF4-FFF2-40B4-BE49-F238E27FC236}">
                <a16:creationId xmlns:a16="http://schemas.microsoft.com/office/drawing/2014/main" id="{2B710518-F7E5-4F79-AEF7-2E8E4BB3133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4267200"/>
          <a:ext cx="51736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4" imgW="4279680" imgH="469800" progId="Equation.3">
                  <p:embed/>
                </p:oleObj>
              </mc:Choice>
              <mc:Fallback>
                <p:oleObj name="Equation" r:id="rId4" imgW="427968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51736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6">
            <a:extLst>
              <a:ext uri="{FF2B5EF4-FFF2-40B4-BE49-F238E27FC236}">
                <a16:creationId xmlns:a16="http://schemas.microsoft.com/office/drawing/2014/main" id="{83962269-6591-4D8C-A8F6-990700B2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70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The difference is assumed to be the result of experimental error.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5242</TotalTime>
  <Words>2425</Words>
  <Application>Microsoft Office PowerPoint</Application>
  <PresentationFormat>On-screen Show (4:3)</PresentationFormat>
  <Paragraphs>585</Paragraphs>
  <Slides>41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Arial MT</vt:lpstr>
      <vt:lpstr>Calibri</vt:lpstr>
      <vt:lpstr>Cambria Math</vt:lpstr>
      <vt:lpstr>Courier New</vt:lpstr>
      <vt:lpstr>Flux</vt:lpstr>
      <vt:lpstr>Garamond</vt:lpstr>
      <vt:lpstr>Google Sans</vt:lpstr>
      <vt:lpstr>Times New Roman</vt:lpstr>
      <vt:lpstr>Times-Bold</vt:lpstr>
      <vt:lpstr>Times-Roman</vt:lpstr>
      <vt:lpstr>Verdana</vt:lpstr>
      <vt:lpstr>Wingdings</vt:lpstr>
      <vt:lpstr>Level</vt:lpstr>
      <vt:lpstr>Equation</vt:lpstr>
      <vt:lpstr>Microsoft Equation 3.0</vt:lpstr>
      <vt:lpstr>PowerPoint Presentation</vt:lpstr>
      <vt:lpstr>Interpolation</vt:lpstr>
      <vt:lpstr>Regression</vt:lpstr>
      <vt:lpstr>Curve Fitting</vt:lpstr>
      <vt:lpstr>Motivation</vt:lpstr>
      <vt:lpstr>Curve Fitting</vt:lpstr>
      <vt:lpstr>Least Squares Regression</vt:lpstr>
      <vt:lpstr>Selection of the Functions</vt:lpstr>
      <vt:lpstr>Least Squares Regression</vt:lpstr>
      <vt:lpstr>Determine the Unknowns </vt:lpstr>
      <vt:lpstr>Determine the Unknowns </vt:lpstr>
      <vt:lpstr>Determining the Unknowns</vt:lpstr>
      <vt:lpstr>Normal Equations</vt:lpstr>
      <vt:lpstr>Solving the Normal Equations </vt:lpstr>
      <vt:lpstr>Example 1: Linear Regression </vt:lpstr>
      <vt:lpstr>Example 1: Linear Regression </vt:lpstr>
      <vt:lpstr>PowerPoint Presentation</vt:lpstr>
      <vt:lpstr>Multiple Linear Regression</vt:lpstr>
      <vt:lpstr>Solution of Multiple Linear Regression</vt:lpstr>
      <vt:lpstr>System of Equations</vt:lpstr>
      <vt:lpstr>Example 2: Multiple Linear Regression</vt:lpstr>
      <vt:lpstr>Polynomial Regression</vt:lpstr>
      <vt:lpstr>Equations for Quadratic Regression</vt:lpstr>
      <vt:lpstr>Normal Equations</vt:lpstr>
      <vt:lpstr>Example 3: Polynomial Regression</vt:lpstr>
      <vt:lpstr>How Do You Judge Functions? </vt:lpstr>
      <vt:lpstr>Example showing that Quadratic is preferable than Linear Regression</vt:lpstr>
      <vt:lpstr>PowerPoint Presentation</vt:lpstr>
      <vt:lpstr>Curve Fitting in Python</vt:lpstr>
      <vt:lpstr>Linear Regression - Example</vt:lpstr>
      <vt:lpstr>Linear Regression - Example</vt:lpstr>
      <vt:lpstr>Example - Improved</vt:lpstr>
      <vt:lpstr>Polynomial Regression - Example</vt:lpstr>
      <vt:lpstr>Example – Improved Solution</vt:lpstr>
      <vt:lpstr>polyfit() and polyval()</vt:lpstr>
      <vt:lpstr>polyfit() and polyval()</vt:lpstr>
      <vt:lpstr>Example modified</vt:lpstr>
      <vt:lpstr>PowerPoint Presentation</vt:lpstr>
      <vt:lpstr>Least Square Method (LSM)</vt:lpstr>
      <vt:lpstr>LSM Example</vt:lpstr>
      <vt:lpstr>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Bora</dc:creator>
  <cp:lastModifiedBy>Bora Döken</cp:lastModifiedBy>
  <cp:revision>284</cp:revision>
  <dcterms:created xsi:type="dcterms:W3CDTF">2002-11-14T22:58:36Z</dcterms:created>
  <dcterms:modified xsi:type="dcterms:W3CDTF">2023-11-17T05:17:08Z</dcterms:modified>
</cp:coreProperties>
</file>